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878" r:id="rId2"/>
    <p:sldId id="263" r:id="rId3"/>
    <p:sldId id="1869" r:id="rId4"/>
    <p:sldId id="264" r:id="rId5"/>
    <p:sldId id="1844" r:id="rId6"/>
    <p:sldId id="1789" r:id="rId7"/>
    <p:sldId id="1848" r:id="rId8"/>
    <p:sldId id="1825" r:id="rId9"/>
    <p:sldId id="1855" r:id="rId10"/>
    <p:sldId id="1822" r:id="rId11"/>
    <p:sldId id="1880" r:id="rId12"/>
    <p:sldId id="258" r:id="rId13"/>
    <p:sldId id="265" r:id="rId14"/>
    <p:sldId id="1850" r:id="rId15"/>
    <p:sldId id="1853" r:id="rId16"/>
    <p:sldId id="1864" r:id="rId17"/>
    <p:sldId id="1862" r:id="rId18"/>
    <p:sldId id="1863" r:id="rId19"/>
    <p:sldId id="1865" r:id="rId20"/>
    <p:sldId id="1866" r:id="rId21"/>
    <p:sldId id="1857" r:id="rId22"/>
    <p:sldId id="18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E293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BF497-3BC0-3141-844F-4371D8BF0F3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A4C9D-1998-0A45-AB20-0FA1E4825644}">
      <dgm:prSet phldrT="[Text]"/>
      <dgm:spPr/>
      <dgm:t>
        <a:bodyPr/>
        <a:lstStyle/>
        <a:p>
          <a:r>
            <a:rPr lang="en-US" dirty="0"/>
            <a:t>MARKETING</a:t>
          </a:r>
        </a:p>
        <a:p>
          <a:r>
            <a:rPr lang="en-US" dirty="0"/>
            <a:t>(e.g. Advertisement Campaigns)</a:t>
          </a:r>
        </a:p>
      </dgm:t>
    </dgm:pt>
    <dgm:pt modelId="{D9FC3B95-2F9E-5741-A3CF-28FB53DEDEDF}" type="parTrans" cxnId="{09CFDF28-5799-DD49-8AE0-ABA095E811C8}">
      <dgm:prSet/>
      <dgm:spPr/>
      <dgm:t>
        <a:bodyPr/>
        <a:lstStyle/>
        <a:p>
          <a:endParaRPr lang="en-US"/>
        </a:p>
      </dgm:t>
    </dgm:pt>
    <dgm:pt modelId="{C7429BF0-C0FE-CA43-9BC5-4ACE1395C3E1}" type="sibTrans" cxnId="{09CFDF28-5799-DD49-8AE0-ABA095E811C8}">
      <dgm:prSet/>
      <dgm:spPr/>
      <dgm:t>
        <a:bodyPr/>
        <a:lstStyle/>
        <a:p>
          <a:endParaRPr lang="en-US"/>
        </a:p>
      </dgm:t>
    </dgm:pt>
    <dgm:pt modelId="{9B799C12-5FA5-F240-8149-A24D1C086075}">
      <dgm:prSet phldrT="[Text]"/>
      <dgm:spPr/>
      <dgm:t>
        <a:bodyPr/>
        <a:lstStyle/>
        <a:p>
          <a:r>
            <a:rPr lang="en-US" dirty="0"/>
            <a:t>LANDING PAGE</a:t>
          </a:r>
        </a:p>
      </dgm:t>
    </dgm:pt>
    <dgm:pt modelId="{45A74176-3014-9C41-A2CF-0C8F79050D05}" type="parTrans" cxnId="{094717D6-3F7D-DE49-91D2-283AFB964D2B}">
      <dgm:prSet/>
      <dgm:spPr/>
      <dgm:t>
        <a:bodyPr/>
        <a:lstStyle/>
        <a:p>
          <a:endParaRPr lang="en-US"/>
        </a:p>
      </dgm:t>
    </dgm:pt>
    <dgm:pt modelId="{51B7AD5E-5AF5-FB41-AA3F-55A9BBF8BAE7}" type="sibTrans" cxnId="{094717D6-3F7D-DE49-91D2-283AFB964D2B}">
      <dgm:prSet/>
      <dgm:spPr/>
      <dgm:t>
        <a:bodyPr/>
        <a:lstStyle/>
        <a:p>
          <a:endParaRPr lang="en-US"/>
        </a:p>
      </dgm:t>
    </dgm:pt>
    <dgm:pt modelId="{E7BED38B-DE1D-3D4F-BA8E-07E34B4D4ED7}">
      <dgm:prSet phldrT="[Text]"/>
      <dgm:spPr/>
      <dgm:t>
        <a:bodyPr/>
        <a:lstStyle/>
        <a:p>
          <a:r>
            <a:rPr lang="en-US" dirty="0"/>
            <a:t>IN-APPLICATION FLOW</a:t>
          </a:r>
        </a:p>
      </dgm:t>
    </dgm:pt>
    <dgm:pt modelId="{36867390-DE7C-1742-A8F4-8611C8E02EB6}" type="parTrans" cxnId="{5AA36FAC-B4C0-9F45-A3FC-C887896EFAC8}">
      <dgm:prSet/>
      <dgm:spPr/>
      <dgm:t>
        <a:bodyPr/>
        <a:lstStyle/>
        <a:p>
          <a:endParaRPr lang="en-US"/>
        </a:p>
      </dgm:t>
    </dgm:pt>
    <dgm:pt modelId="{D9AAFFB1-BC61-8848-B2B9-870CD29F0EF9}" type="sibTrans" cxnId="{5AA36FAC-B4C0-9F45-A3FC-C887896EFAC8}">
      <dgm:prSet/>
      <dgm:spPr/>
      <dgm:t>
        <a:bodyPr/>
        <a:lstStyle/>
        <a:p>
          <a:endParaRPr lang="en-US"/>
        </a:p>
      </dgm:t>
    </dgm:pt>
    <dgm:pt modelId="{2C657CB3-CE02-3B45-B070-CA37A81B58CE}">
      <dgm:prSet/>
      <dgm:spPr/>
      <dgm:t>
        <a:bodyPr/>
        <a:lstStyle/>
        <a:p>
          <a:r>
            <a:rPr lang="en-US" dirty="0"/>
            <a:t>SELECTION/PURCHASE</a:t>
          </a:r>
        </a:p>
      </dgm:t>
    </dgm:pt>
    <dgm:pt modelId="{606320B4-33B7-E644-9DE7-732FD2A23392}" type="parTrans" cxnId="{B9B5AE8D-C4D3-E641-AA65-8B17FB718271}">
      <dgm:prSet/>
      <dgm:spPr/>
      <dgm:t>
        <a:bodyPr/>
        <a:lstStyle/>
        <a:p>
          <a:endParaRPr lang="en-US"/>
        </a:p>
      </dgm:t>
    </dgm:pt>
    <dgm:pt modelId="{6428B0C6-E743-0E42-9509-043B3BAA832C}" type="sibTrans" cxnId="{B9B5AE8D-C4D3-E641-AA65-8B17FB718271}">
      <dgm:prSet/>
      <dgm:spPr/>
      <dgm:t>
        <a:bodyPr/>
        <a:lstStyle/>
        <a:p>
          <a:endParaRPr lang="en-US"/>
        </a:p>
      </dgm:t>
    </dgm:pt>
    <dgm:pt modelId="{903B1728-05BB-DC41-9B5F-951A9BD73090}" type="pres">
      <dgm:prSet presAssocID="{CB5BF497-3BC0-3141-844F-4371D8BF0F31}" presName="Name0" presStyleCnt="0">
        <dgm:presLayoutVars>
          <dgm:dir/>
          <dgm:animLvl val="lvl"/>
          <dgm:resizeHandles val="exact"/>
        </dgm:presLayoutVars>
      </dgm:prSet>
      <dgm:spPr/>
    </dgm:pt>
    <dgm:pt modelId="{A98EC19B-1E29-2344-BBE2-C8B2ED073EF3}" type="pres">
      <dgm:prSet presAssocID="{F27A4C9D-1998-0A45-AB20-0FA1E482564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5A0F555-17C1-0D45-868A-3E48C3A9D3F5}" type="pres">
      <dgm:prSet presAssocID="{C7429BF0-C0FE-CA43-9BC5-4ACE1395C3E1}" presName="parTxOnlySpace" presStyleCnt="0"/>
      <dgm:spPr/>
    </dgm:pt>
    <dgm:pt modelId="{C1C5AF46-6BA0-5F47-BE02-1085F3A98612}" type="pres">
      <dgm:prSet presAssocID="{9B799C12-5FA5-F240-8149-A24D1C08607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F28DF6-96FA-6A41-ABC1-DC17211AEF83}" type="pres">
      <dgm:prSet presAssocID="{51B7AD5E-5AF5-FB41-AA3F-55A9BBF8BAE7}" presName="parTxOnlySpace" presStyleCnt="0"/>
      <dgm:spPr/>
    </dgm:pt>
    <dgm:pt modelId="{94393EF4-F54B-D342-B241-0BEEC793E65D}" type="pres">
      <dgm:prSet presAssocID="{E7BED38B-DE1D-3D4F-BA8E-07E34B4D4ED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AB860E-B295-7C4D-8EC3-70221B2A75C2}" type="pres">
      <dgm:prSet presAssocID="{D9AAFFB1-BC61-8848-B2B9-870CD29F0EF9}" presName="parTxOnlySpace" presStyleCnt="0"/>
      <dgm:spPr/>
    </dgm:pt>
    <dgm:pt modelId="{D6ABC21E-D5FE-B247-9E07-694923B67CFB}" type="pres">
      <dgm:prSet presAssocID="{2C657CB3-CE02-3B45-B070-CA37A81B58C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0BDA26-DFCA-754E-9CFB-3FC05C6A0D1D}" type="presOf" srcId="{E7BED38B-DE1D-3D4F-BA8E-07E34B4D4ED7}" destId="{94393EF4-F54B-D342-B241-0BEEC793E65D}" srcOrd="0" destOrd="0" presId="urn:microsoft.com/office/officeart/2005/8/layout/chevron1"/>
    <dgm:cxn modelId="{09CFDF28-5799-DD49-8AE0-ABA095E811C8}" srcId="{CB5BF497-3BC0-3141-844F-4371D8BF0F31}" destId="{F27A4C9D-1998-0A45-AB20-0FA1E4825644}" srcOrd="0" destOrd="0" parTransId="{D9FC3B95-2F9E-5741-A3CF-28FB53DEDEDF}" sibTransId="{C7429BF0-C0FE-CA43-9BC5-4ACE1395C3E1}"/>
    <dgm:cxn modelId="{10799A4B-847B-7344-AFFC-B508658F80E1}" type="presOf" srcId="{CB5BF497-3BC0-3141-844F-4371D8BF0F31}" destId="{903B1728-05BB-DC41-9B5F-951A9BD73090}" srcOrd="0" destOrd="0" presId="urn:microsoft.com/office/officeart/2005/8/layout/chevron1"/>
    <dgm:cxn modelId="{94F05858-1368-1C41-865F-87AD2F81D50B}" type="presOf" srcId="{2C657CB3-CE02-3B45-B070-CA37A81B58CE}" destId="{D6ABC21E-D5FE-B247-9E07-694923B67CFB}" srcOrd="0" destOrd="0" presId="urn:microsoft.com/office/officeart/2005/8/layout/chevron1"/>
    <dgm:cxn modelId="{B9B5AE8D-C4D3-E641-AA65-8B17FB718271}" srcId="{CB5BF497-3BC0-3141-844F-4371D8BF0F31}" destId="{2C657CB3-CE02-3B45-B070-CA37A81B58CE}" srcOrd="3" destOrd="0" parTransId="{606320B4-33B7-E644-9DE7-732FD2A23392}" sibTransId="{6428B0C6-E743-0E42-9509-043B3BAA832C}"/>
    <dgm:cxn modelId="{5AA36FAC-B4C0-9F45-A3FC-C887896EFAC8}" srcId="{CB5BF497-3BC0-3141-844F-4371D8BF0F31}" destId="{E7BED38B-DE1D-3D4F-BA8E-07E34B4D4ED7}" srcOrd="2" destOrd="0" parTransId="{36867390-DE7C-1742-A8F4-8611C8E02EB6}" sibTransId="{D9AAFFB1-BC61-8848-B2B9-870CD29F0EF9}"/>
    <dgm:cxn modelId="{FE1A3FD5-9555-C24F-9C88-1DF81BB63886}" type="presOf" srcId="{9B799C12-5FA5-F240-8149-A24D1C086075}" destId="{C1C5AF46-6BA0-5F47-BE02-1085F3A98612}" srcOrd="0" destOrd="0" presId="urn:microsoft.com/office/officeart/2005/8/layout/chevron1"/>
    <dgm:cxn modelId="{094717D6-3F7D-DE49-91D2-283AFB964D2B}" srcId="{CB5BF497-3BC0-3141-844F-4371D8BF0F31}" destId="{9B799C12-5FA5-F240-8149-A24D1C086075}" srcOrd="1" destOrd="0" parTransId="{45A74176-3014-9C41-A2CF-0C8F79050D05}" sibTransId="{51B7AD5E-5AF5-FB41-AA3F-55A9BBF8BAE7}"/>
    <dgm:cxn modelId="{D93E68DF-D9D3-734A-A469-DF6E309E6145}" type="presOf" srcId="{F27A4C9D-1998-0A45-AB20-0FA1E4825644}" destId="{A98EC19B-1E29-2344-BBE2-C8B2ED073EF3}" srcOrd="0" destOrd="0" presId="urn:microsoft.com/office/officeart/2005/8/layout/chevron1"/>
    <dgm:cxn modelId="{19215363-9146-3D44-9D71-662B0081FBC3}" type="presParOf" srcId="{903B1728-05BB-DC41-9B5F-951A9BD73090}" destId="{A98EC19B-1E29-2344-BBE2-C8B2ED073EF3}" srcOrd="0" destOrd="0" presId="urn:microsoft.com/office/officeart/2005/8/layout/chevron1"/>
    <dgm:cxn modelId="{55A9B4A5-D1A8-6F4B-9139-E89E690D61B4}" type="presParOf" srcId="{903B1728-05BB-DC41-9B5F-951A9BD73090}" destId="{75A0F555-17C1-0D45-868A-3E48C3A9D3F5}" srcOrd="1" destOrd="0" presId="urn:microsoft.com/office/officeart/2005/8/layout/chevron1"/>
    <dgm:cxn modelId="{6A4AB22B-7AD8-8842-A82D-1273548E28F3}" type="presParOf" srcId="{903B1728-05BB-DC41-9B5F-951A9BD73090}" destId="{C1C5AF46-6BA0-5F47-BE02-1085F3A98612}" srcOrd="2" destOrd="0" presId="urn:microsoft.com/office/officeart/2005/8/layout/chevron1"/>
    <dgm:cxn modelId="{E247965A-FE0A-D043-AC3C-74FD22A35660}" type="presParOf" srcId="{903B1728-05BB-DC41-9B5F-951A9BD73090}" destId="{FFF28DF6-96FA-6A41-ABC1-DC17211AEF83}" srcOrd="3" destOrd="0" presId="urn:microsoft.com/office/officeart/2005/8/layout/chevron1"/>
    <dgm:cxn modelId="{A7CA10AD-0454-BF4C-B35E-21963ADD20C3}" type="presParOf" srcId="{903B1728-05BB-DC41-9B5F-951A9BD73090}" destId="{94393EF4-F54B-D342-B241-0BEEC793E65D}" srcOrd="4" destOrd="0" presId="urn:microsoft.com/office/officeart/2005/8/layout/chevron1"/>
    <dgm:cxn modelId="{E830171C-51A9-054D-8421-5D8D0141163E}" type="presParOf" srcId="{903B1728-05BB-DC41-9B5F-951A9BD73090}" destId="{28AB860E-B295-7C4D-8EC3-70221B2A75C2}" srcOrd="5" destOrd="0" presId="urn:microsoft.com/office/officeart/2005/8/layout/chevron1"/>
    <dgm:cxn modelId="{909A6AE1-2470-304F-8274-757925B56025}" type="presParOf" srcId="{903B1728-05BB-DC41-9B5F-951A9BD73090}" destId="{D6ABC21E-D5FE-B247-9E07-694923B67CF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EC19B-1E29-2344-BBE2-C8B2ED073EF3}">
      <dsp:nvSpPr>
        <dsp:cNvPr id="0" name=""/>
        <dsp:cNvSpPr/>
      </dsp:nvSpPr>
      <dsp:spPr>
        <a:xfrm>
          <a:off x="4401" y="393281"/>
          <a:ext cx="2562256" cy="10249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(e.g. Advertisement Campaigns)</a:t>
          </a:r>
        </a:p>
      </dsp:txBody>
      <dsp:txXfrm>
        <a:off x="516852" y="393281"/>
        <a:ext cx="1537354" cy="1024902"/>
      </dsp:txXfrm>
    </dsp:sp>
    <dsp:sp modelId="{C1C5AF46-6BA0-5F47-BE02-1085F3A98612}">
      <dsp:nvSpPr>
        <dsp:cNvPr id="0" name=""/>
        <dsp:cNvSpPr/>
      </dsp:nvSpPr>
      <dsp:spPr>
        <a:xfrm>
          <a:off x="2310432" y="393281"/>
          <a:ext cx="2562256" cy="10249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LANDING PAGE</a:t>
          </a:r>
        </a:p>
      </dsp:txBody>
      <dsp:txXfrm>
        <a:off x="2822883" y="393281"/>
        <a:ext cx="1537354" cy="1024902"/>
      </dsp:txXfrm>
    </dsp:sp>
    <dsp:sp modelId="{94393EF4-F54B-D342-B241-0BEEC793E65D}">
      <dsp:nvSpPr>
        <dsp:cNvPr id="0" name=""/>
        <dsp:cNvSpPr/>
      </dsp:nvSpPr>
      <dsp:spPr>
        <a:xfrm>
          <a:off x="4616462" y="393281"/>
          <a:ext cx="2562256" cy="10249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IN-APPLICATION FLOW</a:t>
          </a:r>
        </a:p>
      </dsp:txBody>
      <dsp:txXfrm>
        <a:off x="5128913" y="393281"/>
        <a:ext cx="1537354" cy="1024902"/>
      </dsp:txXfrm>
    </dsp:sp>
    <dsp:sp modelId="{D6ABC21E-D5FE-B247-9E07-694923B67CFB}">
      <dsp:nvSpPr>
        <dsp:cNvPr id="0" name=""/>
        <dsp:cNvSpPr/>
      </dsp:nvSpPr>
      <dsp:spPr>
        <a:xfrm>
          <a:off x="6922493" y="393281"/>
          <a:ext cx="2562256" cy="10249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SELECTION/PURCHASE</a:t>
          </a:r>
        </a:p>
      </dsp:txBody>
      <dsp:txXfrm>
        <a:off x="7434944" y="393281"/>
        <a:ext cx="1537354" cy="102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53FB-274C-444C-A445-EA2EC687359A}" type="datetimeFigureOut">
              <a:rPr lang="en-SG" smtClean="0"/>
              <a:t>14/1/20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AC59-2620-4B00-8B8C-6B30CA09B1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51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1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59376e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59376e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A5B7-4633-4022-8704-FEAFBC182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9F28C-F480-4B50-ADF0-A7B5E18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DB54-5C39-4BAF-94FB-993B467B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13E9-4D7F-408E-BD65-C2FA106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3A40-0019-440D-B047-7B254B59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8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F74-839B-4A67-AA5E-5556126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D7FE-E6B0-4B6D-9519-4A47A4D9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7ACB-257D-4C92-9E3F-1B1A303B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D841-6955-4A12-9398-74EF6F49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59E9-919B-4986-A959-CCD11738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BC34C-F3EA-42C2-BEE1-21BD75639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C9D2B-9C6D-4471-B213-0F08C5CDF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1102-8A69-4A90-A92B-EC02ACC1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014B-4030-43E0-ADB3-1065069A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813-DE13-46C6-B262-0714D062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6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53CF-F956-4029-9389-5496F3E1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ADC7-96D4-48D6-8BA6-B18F2455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7EC5-8582-4D6C-AE31-9A10D31C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2B2C-77C4-4C00-9361-9626DC53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B161-8E41-424C-A818-DB30874E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F67-7967-4671-8351-6DD303AA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491E-21AB-497B-AAA3-85E3D9F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A138-2511-4B7A-A574-4D60150E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E6DA-68B3-418A-9679-78AA8AD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BC1A-1456-433C-B5E8-8969B48E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0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6A18-5AE4-4879-9F16-F12851E9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F1F9-E545-468C-9236-001E7BB7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C8A99-0519-4633-BBE3-F478019D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BBEB9-3F53-41B0-9E02-D4EAF9F3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1705-B35F-4E07-AFFF-2D812408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3C3F-D90B-4DF3-B8AB-152D49A4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1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3730-43F6-434C-B3CB-642AC0BE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D32C-29FC-454C-AFC7-127E04A8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4C989-3EA2-4470-B23B-C68CD608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971DF-BBF2-4A67-98C8-A20DAC35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0BB66-9974-48E0-A065-898B2917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22B0D-E827-4678-BB32-91FEB7E7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F9682-B5CF-49F8-9A3A-A420C0A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5C5A6-5BD7-4D4F-9837-9CA72A35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0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8C76-5FC7-4361-A048-3DA0195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28641-3715-4A2B-A47C-1806B0F7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B02F-C1CF-46F4-ACFC-F006CE16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E169A-D396-4F8D-967C-69EEE0C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2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28B4-660D-4079-B362-3100283F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15BC8-5709-4003-9B88-AAB1E7C5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FCC73-0AA6-4D10-BFA2-B38542A8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08DD-F236-4025-8700-D6D11207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D8E7-C0ED-4E36-A206-879D00E7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9E61-6B9D-482D-9BFE-247F2AC5E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FD66-3B91-432A-8B59-ADCFA7E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88BC1-6005-4C4A-AEA1-CAD8E405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A450-345B-4211-8A82-C3FF93E7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12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32FD-8EF0-46B1-88BA-069B5262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5BD32-F534-49CD-B65D-D3685D2EE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DA1EA-2CDA-4638-B44C-CBBDB2ED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68CC-91E5-4A1C-9FB8-07D5736B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33CE-0A4B-428C-ACD2-9FAD096E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E58A-3827-4E63-90B5-9DDBE54D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6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87EE-8E5D-4356-AF7C-F478E4AE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60D16-37F5-4A13-932D-D23873D1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167C-0160-47BB-B083-A5D226BE3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B4DF-B25D-4DFC-91C6-693A545A4AE6}" type="datetimeFigureOut">
              <a:rPr lang="en-SG" smtClean="0"/>
              <a:t>14/1/20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D1BF-64E4-4B83-88F7-6D496AEF7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C075-2DD0-4883-94DD-962368E0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9339-B8BA-4E55-ABA6-B7C88C91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9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85FB4771-677F-4F3C-8E43-7AB0A70A3E2A}"/>
              </a:ext>
            </a:extLst>
          </p:cNvPr>
          <p:cNvSpPr/>
          <p:nvPr/>
        </p:nvSpPr>
        <p:spPr>
          <a:xfrm>
            <a:off x="0" y="3542695"/>
            <a:ext cx="8487143" cy="3314590"/>
          </a:xfrm>
          <a:prstGeom prst="rtTriangle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3BAE06D0-55AC-4F98-AED0-B2C0F221A740}"/>
              </a:ext>
            </a:extLst>
          </p:cNvPr>
          <p:cNvSpPr/>
          <p:nvPr/>
        </p:nvSpPr>
        <p:spPr>
          <a:xfrm>
            <a:off x="0" y="0"/>
            <a:ext cx="5849227" cy="6858000"/>
          </a:xfrm>
          <a:prstGeom prst="rtTriangle">
            <a:avLst/>
          </a:prstGeom>
          <a:solidFill>
            <a:schemeClr val="accent5">
              <a:lumMod val="60000"/>
              <a:lumOff val="4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rapezoid 102">
            <a:extLst>
              <a:ext uri="{FF2B5EF4-FFF2-40B4-BE49-F238E27FC236}">
                <a16:creationId xmlns:a16="http://schemas.microsoft.com/office/drawing/2014/main" id="{897B1358-51A4-467E-BCB4-32CD87330E6B}"/>
              </a:ext>
            </a:extLst>
          </p:cNvPr>
          <p:cNvSpPr/>
          <p:nvPr/>
        </p:nvSpPr>
        <p:spPr>
          <a:xfrm flipV="1">
            <a:off x="-5756" y="0"/>
            <a:ext cx="10501023" cy="6858000"/>
          </a:xfrm>
          <a:prstGeom prst="trapezoid">
            <a:avLst>
              <a:gd name="adj" fmla="val 32719"/>
            </a:avLst>
          </a:prstGeom>
          <a:solidFill>
            <a:srgbClr val="CC66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029AAFFB-9E46-4D4F-8F14-2D7C3FFC565E}"/>
              </a:ext>
            </a:extLst>
          </p:cNvPr>
          <p:cNvSpPr/>
          <p:nvPr/>
        </p:nvSpPr>
        <p:spPr>
          <a:xfrm flipV="1">
            <a:off x="0" y="0"/>
            <a:ext cx="11214817" cy="6858000"/>
          </a:xfrm>
          <a:prstGeom prst="rtTriangle">
            <a:avLst/>
          </a:prstGeom>
          <a:solidFill>
            <a:srgbClr val="00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7B16F2BD-8FDA-4D0E-BD92-5D6558180733}"/>
              </a:ext>
            </a:extLst>
          </p:cNvPr>
          <p:cNvSpPr/>
          <p:nvPr/>
        </p:nvSpPr>
        <p:spPr>
          <a:xfrm flipH="1">
            <a:off x="0" y="3541980"/>
            <a:ext cx="12192000" cy="3301430"/>
          </a:xfrm>
          <a:prstGeom prst="rtTriangle">
            <a:avLst/>
          </a:prstGeom>
          <a:solidFill>
            <a:srgbClr val="0033C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355CFE3D-718F-46EF-8112-996264DB0803}"/>
              </a:ext>
            </a:extLst>
          </p:cNvPr>
          <p:cNvSpPr/>
          <p:nvPr/>
        </p:nvSpPr>
        <p:spPr>
          <a:xfrm flipH="1">
            <a:off x="0" y="-14590"/>
            <a:ext cx="12238718" cy="6858000"/>
          </a:xfrm>
          <a:prstGeom prst="parallelogram">
            <a:avLst>
              <a:gd name="adj" fmla="val 53421"/>
            </a:avLst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DFF6-F835-4F7A-B384-B1B81D380BD6}"/>
              </a:ext>
            </a:extLst>
          </p:cNvPr>
          <p:cNvSpPr txBox="1">
            <a:spLocks/>
          </p:cNvSpPr>
          <p:nvPr/>
        </p:nvSpPr>
        <p:spPr>
          <a:xfrm>
            <a:off x="1523997" y="2722563"/>
            <a:ext cx="9144000" cy="706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bg1"/>
                </a:solidFill>
                <a:latin typeface="Nixie One"/>
              </a:rPr>
              <a:t>XAVIER</a:t>
            </a:r>
            <a:r>
              <a:rPr lang="en-US" sz="5000" dirty="0">
                <a:solidFill>
                  <a:schemeClr val="bg1"/>
                </a:solidFill>
                <a:latin typeface="Nixie One"/>
              </a:rPr>
              <a:t> GOH</a:t>
            </a:r>
            <a:endParaRPr lang="en-SG" sz="5000" b="1" dirty="0">
              <a:solidFill>
                <a:schemeClr val="bg1"/>
              </a:solidFill>
              <a:latin typeface="Nixie One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B38A298-A0A9-4A5D-8B5D-5BCEBC8E4943}"/>
              </a:ext>
            </a:extLst>
          </p:cNvPr>
          <p:cNvSpPr txBox="1">
            <a:spLocks/>
          </p:cNvSpPr>
          <p:nvPr/>
        </p:nvSpPr>
        <p:spPr>
          <a:xfrm>
            <a:off x="3022078" y="3324645"/>
            <a:ext cx="6147837" cy="401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Nixie One"/>
              </a:rPr>
              <a:t>MID TERM PRESENTATION — MY NOC EXPERIENCE</a:t>
            </a:r>
            <a:endParaRPr lang="en-SG" sz="2000" dirty="0">
              <a:solidFill>
                <a:schemeClr val="accent4">
                  <a:lumMod val="40000"/>
                  <a:lumOff val="60000"/>
                </a:schemeClr>
              </a:solidFill>
              <a:latin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8178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1" y="177800"/>
            <a:ext cx="4764506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4" y="0"/>
            <a:ext cx="3986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DAY-TO-DAY TASKS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99C7-92B0-4E1C-8436-C4F87ADBEB8D}"/>
              </a:ext>
            </a:extLst>
          </p:cNvPr>
          <p:cNvSpPr txBox="1"/>
          <p:nvPr/>
        </p:nvSpPr>
        <p:spPr>
          <a:xfrm>
            <a:off x="594214" y="3777744"/>
            <a:ext cx="1706336" cy="83099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Receive &amp; Understand Report Request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5C877-6BD4-46DA-8CCE-CC8F141D9DA5}"/>
              </a:ext>
            </a:extLst>
          </p:cNvPr>
          <p:cNvSpPr/>
          <p:nvPr/>
        </p:nvSpPr>
        <p:spPr>
          <a:xfrm>
            <a:off x="2875293" y="3781274"/>
            <a:ext cx="2037916" cy="107721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 what Information is Required and where it is stored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2B896-EC68-4334-A72C-F5BF1BEAF2FC}"/>
              </a:ext>
            </a:extLst>
          </p:cNvPr>
          <p:cNvSpPr/>
          <p:nvPr/>
        </p:nvSpPr>
        <p:spPr>
          <a:xfrm>
            <a:off x="5455785" y="3757769"/>
            <a:ext cx="1915226" cy="830997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Utilise</a:t>
            </a:r>
            <a:r>
              <a:rPr lang="en-US" sz="1600" dirty="0">
                <a:solidFill>
                  <a:schemeClr val="bg1"/>
                </a:solidFill>
              </a:rPr>
              <a:t> Existing/Build New Dataset or Dataflow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8889D2-1C10-41C4-8D13-4F8A7B8DFA33}"/>
              </a:ext>
            </a:extLst>
          </p:cNvPr>
          <p:cNvSpPr/>
          <p:nvPr/>
        </p:nvSpPr>
        <p:spPr>
          <a:xfrm>
            <a:off x="9929139" y="3755412"/>
            <a:ext cx="1706335" cy="830997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Review &amp; Make Changes (if necessary)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12CB2-ABA8-4821-B91C-20586ECAF00A}"/>
              </a:ext>
            </a:extLst>
          </p:cNvPr>
          <p:cNvSpPr/>
          <p:nvPr/>
        </p:nvSpPr>
        <p:spPr>
          <a:xfrm>
            <a:off x="8089857" y="3789214"/>
            <a:ext cx="1219821" cy="33855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Build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E14B6-A258-4E28-98FF-062CF4268178}"/>
              </a:ext>
            </a:extLst>
          </p:cNvPr>
          <p:cNvSpPr txBox="1"/>
          <p:nvPr/>
        </p:nvSpPr>
        <p:spPr>
          <a:xfrm>
            <a:off x="135609" y="1148912"/>
            <a:ext cx="343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HANDLING REPORTING REQUESTS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7B43FEB-BF09-D347-9BB9-3B0E68682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78" y="2311510"/>
            <a:ext cx="1295400" cy="1295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8983342-A1E3-FA45-BDEF-6A0599530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38" y="2311510"/>
            <a:ext cx="1295400" cy="1295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C37CC38-293F-EF4F-9A39-C4ABCC011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98" y="2316106"/>
            <a:ext cx="1295400" cy="1295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518A70-821F-4D45-B3C5-3892BCFD7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8" y="2316106"/>
            <a:ext cx="1295400" cy="1295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0C90F48-9A95-5444-9C2E-0AF7ACAD0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7" y="231151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35;p74">
            <a:extLst>
              <a:ext uri="{FF2B5EF4-FFF2-40B4-BE49-F238E27FC236}">
                <a16:creationId xmlns:a16="http://schemas.microsoft.com/office/drawing/2014/main" id="{2BCC7213-E8B4-490E-8AF4-3438DFD0F055}"/>
              </a:ext>
            </a:extLst>
          </p:cNvPr>
          <p:cNvSpPr txBox="1"/>
          <p:nvPr/>
        </p:nvSpPr>
        <p:spPr>
          <a:xfrm>
            <a:off x="2858617" y="4220553"/>
            <a:ext cx="2725528" cy="138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Built </a:t>
            </a:r>
          </a:p>
          <a:p>
            <a: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50+ </a:t>
            </a:r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Datasets/Dataflows</a:t>
            </a:r>
            <a:endParaRPr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2" y="177800"/>
            <a:ext cx="820132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4" y="0"/>
            <a:ext cx="7356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WHAT I’VE DONE – AN OVERVIEW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14" name="Google Shape;735;p74">
            <a:extLst>
              <a:ext uri="{FF2B5EF4-FFF2-40B4-BE49-F238E27FC236}">
                <a16:creationId xmlns:a16="http://schemas.microsoft.com/office/drawing/2014/main" id="{DB25DFC9-5D86-48D9-809A-6BC537D6886E}"/>
              </a:ext>
            </a:extLst>
          </p:cNvPr>
          <p:cNvSpPr txBox="1"/>
          <p:nvPr/>
        </p:nvSpPr>
        <p:spPr>
          <a:xfrm>
            <a:off x="4692300" y="1912497"/>
            <a:ext cx="2585069" cy="138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Handled</a:t>
            </a:r>
          </a:p>
          <a:p>
            <a: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150+</a:t>
            </a:r>
          </a:p>
          <a:p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reporting requests</a:t>
            </a:r>
            <a:endParaRPr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735;p74">
            <a:extLst>
              <a:ext uri="{FF2B5EF4-FFF2-40B4-BE49-F238E27FC236}">
                <a16:creationId xmlns:a16="http://schemas.microsoft.com/office/drawing/2014/main" id="{98E199D1-72DE-4FD8-BF90-B3494BEB93B9}"/>
              </a:ext>
            </a:extLst>
          </p:cNvPr>
          <p:cNvSpPr txBox="1"/>
          <p:nvPr/>
        </p:nvSpPr>
        <p:spPr>
          <a:xfrm>
            <a:off x="8399282" y="1912497"/>
            <a:ext cx="3184324" cy="138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Maintained &amp; Updated</a:t>
            </a:r>
          </a:p>
          <a:p>
            <a: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100+ </a:t>
            </a:r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Datasets/Dataflows</a:t>
            </a:r>
            <a:endParaRPr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735;p74">
            <a:extLst>
              <a:ext uri="{FF2B5EF4-FFF2-40B4-BE49-F238E27FC236}">
                <a16:creationId xmlns:a16="http://schemas.microsoft.com/office/drawing/2014/main" id="{EA670F1F-6B4B-4E46-9A83-CB9CB0DD3B3B}"/>
              </a:ext>
            </a:extLst>
          </p:cNvPr>
          <p:cNvSpPr txBox="1"/>
          <p:nvPr/>
        </p:nvSpPr>
        <p:spPr>
          <a:xfrm>
            <a:off x="6732386" y="4220922"/>
            <a:ext cx="2937865" cy="181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Found/Ticketed</a:t>
            </a:r>
          </a:p>
          <a:p>
            <a: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30+</a:t>
            </a:r>
            <a:b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Bugs</a:t>
            </a:r>
            <a:endParaRPr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735;p74">
            <a:extLst>
              <a:ext uri="{FF2B5EF4-FFF2-40B4-BE49-F238E27FC236}">
                <a16:creationId xmlns:a16="http://schemas.microsoft.com/office/drawing/2014/main" id="{F0BB53C8-7A6E-4A4B-9D5F-7A5F54A6AFFD}"/>
              </a:ext>
            </a:extLst>
          </p:cNvPr>
          <p:cNvSpPr txBox="1"/>
          <p:nvPr/>
        </p:nvSpPr>
        <p:spPr>
          <a:xfrm>
            <a:off x="802958" y="1912497"/>
            <a:ext cx="3418423" cy="138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Built/Updated/Reviewed</a:t>
            </a:r>
          </a:p>
          <a:p>
            <a:r>
              <a:rPr lang="en" sz="64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300+ </a:t>
            </a:r>
            <a:endParaRPr lang="en-SG"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SG" sz="24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Report Cards</a:t>
            </a:r>
            <a:endParaRPr sz="24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576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38CF0D-2EF6-4B55-8902-F11C0A768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851882"/>
              </p:ext>
            </p:extLst>
          </p:nvPr>
        </p:nvGraphicFramePr>
        <p:xfrm>
          <a:off x="1050941" y="1255404"/>
          <a:ext cx="9489151" cy="181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arallelogram 1">
            <a:extLst>
              <a:ext uri="{FF2B5EF4-FFF2-40B4-BE49-F238E27FC236}">
                <a16:creationId xmlns:a16="http://schemas.microsoft.com/office/drawing/2014/main" id="{8326AA59-B856-4C0C-AD64-102AE4E9A385}"/>
              </a:ext>
            </a:extLst>
          </p:cNvPr>
          <p:cNvSpPr/>
          <p:nvPr/>
        </p:nvSpPr>
        <p:spPr>
          <a:xfrm>
            <a:off x="-2" y="177800"/>
            <a:ext cx="8384723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3421CC-AA2F-401D-B6BB-B7CA27AD4B75}"/>
              </a:ext>
            </a:extLst>
          </p:cNvPr>
          <p:cNvSpPr txBox="1">
            <a:spLocks/>
          </p:cNvSpPr>
          <p:nvPr/>
        </p:nvSpPr>
        <p:spPr>
          <a:xfrm>
            <a:off x="354561" y="0"/>
            <a:ext cx="10185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REQUIRED WORKING KNOWLEDGE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180A4-2198-4012-A20D-61793D47DB49}"/>
              </a:ext>
            </a:extLst>
          </p:cNvPr>
          <p:cNvSpPr txBox="1"/>
          <p:nvPr/>
        </p:nvSpPr>
        <p:spPr>
          <a:xfrm>
            <a:off x="88447" y="1163390"/>
            <a:ext cx="34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Understanding Consumer Journey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8240B1-6400-4AA9-8707-EC9C9B2CC0B2}"/>
              </a:ext>
            </a:extLst>
          </p:cNvPr>
          <p:cNvGrpSpPr/>
          <p:nvPr/>
        </p:nvGrpSpPr>
        <p:grpSpPr>
          <a:xfrm>
            <a:off x="4834798" y="3125684"/>
            <a:ext cx="5380612" cy="1931768"/>
            <a:chOff x="5312846" y="3198743"/>
            <a:chExt cx="5149918" cy="1848943"/>
          </a:xfrm>
        </p:grpSpPr>
        <p:pic>
          <p:nvPicPr>
            <p:cNvPr id="143" name="Google Shape;143;p23"/>
            <p:cNvPicPr preferRelativeResize="0"/>
            <p:nvPr/>
          </p:nvPicPr>
          <p:blipFill rotWithShape="1">
            <a:blip r:embed="rId8">
              <a:alphaModFix/>
            </a:blip>
            <a:srcRect l="2222" t="9105" r="1558" b="6721"/>
            <a:stretch/>
          </p:blipFill>
          <p:spPr>
            <a:xfrm>
              <a:off x="5312847" y="3198743"/>
              <a:ext cx="5149917" cy="1848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68A5EC-D94F-4BD4-93A7-F4B636064A2A}"/>
                </a:ext>
              </a:extLst>
            </p:cNvPr>
            <p:cNvSpPr txBox="1"/>
            <p:nvPr/>
          </p:nvSpPr>
          <p:spPr>
            <a:xfrm>
              <a:off x="5312846" y="4780988"/>
              <a:ext cx="2231636" cy="2666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Simplified Consumer Decision Tree</a:t>
              </a:r>
              <a:endParaRPr lang="en-SG" sz="1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DECD3-E4F5-49E1-8002-8D9E93770EE6}"/>
              </a:ext>
            </a:extLst>
          </p:cNvPr>
          <p:cNvSpPr txBox="1"/>
          <p:nvPr/>
        </p:nvSpPr>
        <p:spPr>
          <a:xfrm>
            <a:off x="3393450" y="2817907"/>
            <a:ext cx="682196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Flow Tracking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15982-1076-4CE1-88F9-B5471D6C0761}"/>
              </a:ext>
            </a:extLst>
          </p:cNvPr>
          <p:cNvSpPr/>
          <p:nvPr/>
        </p:nvSpPr>
        <p:spPr>
          <a:xfrm>
            <a:off x="3393450" y="3125684"/>
            <a:ext cx="1441348" cy="1931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Source/Brand?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Bounce Rate?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16BA7-7481-4A76-B454-4A433666B296}"/>
              </a:ext>
            </a:extLst>
          </p:cNvPr>
          <p:cNvSpPr/>
          <p:nvPr/>
        </p:nvSpPr>
        <p:spPr>
          <a:xfrm>
            <a:off x="1049640" y="3341126"/>
            <a:ext cx="2226612" cy="171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 of Commercial Hits?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Hit-to-Lead Conversion?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Ad Spend?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57A82-6B3A-4DFE-A907-6C7C917511E4}"/>
              </a:ext>
            </a:extLst>
          </p:cNvPr>
          <p:cNvSpPr/>
          <p:nvPr/>
        </p:nvSpPr>
        <p:spPr>
          <a:xfrm>
            <a:off x="1049642" y="2817907"/>
            <a:ext cx="222661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Economic Analysis of Advertising Efforts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20C47-B6C6-4E9D-B2F1-64F33CBD0D7C}"/>
              </a:ext>
            </a:extLst>
          </p:cNvPr>
          <p:cNvSpPr/>
          <p:nvPr/>
        </p:nvSpPr>
        <p:spPr>
          <a:xfrm>
            <a:off x="1049639" y="5171390"/>
            <a:ext cx="11142361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Lead Time Value (LTV) / Customer Acquisition Cost (CAC)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1F6FD7-D2C1-4511-A106-36CD608124A0}"/>
              </a:ext>
            </a:extLst>
          </p:cNvPr>
          <p:cNvGrpSpPr/>
          <p:nvPr/>
        </p:nvGrpSpPr>
        <p:grpSpPr>
          <a:xfrm>
            <a:off x="10221458" y="1645300"/>
            <a:ext cx="2562256" cy="1024902"/>
            <a:chOff x="6922493" y="393281"/>
            <a:chExt cx="2562256" cy="102490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5F6693B1-3138-45B7-85C0-AA4966458169}"/>
                </a:ext>
              </a:extLst>
            </p:cNvPr>
            <p:cNvSpPr/>
            <p:nvPr/>
          </p:nvSpPr>
          <p:spPr>
            <a:xfrm>
              <a:off x="6922493" y="393281"/>
              <a:ext cx="2562256" cy="1024902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8018348D-B01A-4130-97E2-9321F115EF46}"/>
                </a:ext>
              </a:extLst>
            </p:cNvPr>
            <p:cNvSpPr txBox="1"/>
            <p:nvPr/>
          </p:nvSpPr>
          <p:spPr>
            <a:xfrm>
              <a:off x="7434944" y="393281"/>
              <a:ext cx="1537354" cy="10249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RETENTION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14" grpId="0" animBg="1"/>
      <p:bldP spid="15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31E4BB-97FA-4237-95DF-C446DB95C7D2}"/>
              </a:ext>
            </a:extLst>
          </p:cNvPr>
          <p:cNvGrpSpPr/>
          <p:nvPr/>
        </p:nvGrpSpPr>
        <p:grpSpPr>
          <a:xfrm>
            <a:off x="654096" y="1869621"/>
            <a:ext cx="5344858" cy="3311864"/>
            <a:chOff x="2150749" y="1367417"/>
            <a:chExt cx="5149209" cy="31906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B03800-B785-4514-84F0-C94D8380C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749" y="1367417"/>
              <a:ext cx="4192112" cy="2107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92A4DE-7DC6-482F-884C-69B52C554640}"/>
                </a:ext>
              </a:extLst>
            </p:cNvPr>
            <p:cNvGrpSpPr/>
            <p:nvPr/>
          </p:nvGrpSpPr>
          <p:grpSpPr>
            <a:xfrm>
              <a:off x="2376326" y="2184419"/>
              <a:ext cx="4923632" cy="2373630"/>
              <a:chOff x="2376326" y="-530206"/>
              <a:chExt cx="4923632" cy="2373630"/>
            </a:xfrm>
          </p:grpSpPr>
          <p:pic>
            <p:nvPicPr>
              <p:cNvPr id="7" name="Picture 6" descr="https://lh6.googleusercontent.com/6hy6DgeO8-82ZmyZ4uLdxuCTOxSbY416EG0eHMMZGtsibSmE0TPlpmn4t4KIJ_u1MOXG5Ftu03QLJ445KUq2Q9cIXk0sokJorYyE0bM8LbVWNR_G2GFZMqADGRFo1OkQ7DkiEkFL-0M">
                <a:extLst>
                  <a:ext uri="{FF2B5EF4-FFF2-40B4-BE49-F238E27FC236}">
                    <a16:creationId xmlns:a16="http://schemas.microsoft.com/office/drawing/2014/main" id="{3ABCB8A2-324B-44C0-BF90-E0F331BA4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6326" y="-530206"/>
                <a:ext cx="1458595" cy="2011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Picture 7" descr="https://lh6.googleusercontent.com/u08wHIH5zPXSjOaGWFyRu9Zj_XvZKT6kujXCo0qEBrvkExlQbVyoByXRsXKzdM4K6yrefDtVi5gNxkUvpXcW1qpjcATGi6SlrvelOPKNkeBAkIuKxRuD4WQr6DnHQRjjUBaWoI-hBcU">
                <a:extLst>
                  <a:ext uri="{FF2B5EF4-FFF2-40B4-BE49-F238E27FC236}">
                    <a16:creationId xmlns:a16="http://schemas.microsoft.com/office/drawing/2014/main" id="{DDBFE21C-267E-40F6-93F8-BA3460782E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027" y="-234930"/>
                <a:ext cx="1463040" cy="2011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9" name="Picture 8" descr="https://lh4.googleusercontent.com/mQCMQH2pVWym9dPeHePg6i5pPRuGT69KCjmjKBOgHhYmqIQe6yCHwt6Vy3YQJX4hqmlQ8Z3UildUzLTHE3PH-t1PyTvJ1qEKY271HjThqhPRv4tQCd1W6OmxuPc8BvxkSm2pHtcm3ck">
                <a:extLst>
                  <a:ext uri="{FF2B5EF4-FFF2-40B4-BE49-F238E27FC236}">
                    <a16:creationId xmlns:a16="http://schemas.microsoft.com/office/drawing/2014/main" id="{B8567110-C5B8-446A-980C-2788E29C13EC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476" y="-520679"/>
                <a:ext cx="1463040" cy="2011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0" name="Picture 9" descr="https://lh4.googleusercontent.com/Ax1w_FLZnyaRx0tpRJl75IYjI_doGf1SBKe_D7ZUc0SncvpTVoPuXd5vuyejO5_5pieou_1JmpxTmO9YlOCYM2gDlGcGVj6lBZwbk7Q_ufi6LbKFs2rWFINyx_O3rLm6PRMPY0ZUZW4">
                <a:extLst>
                  <a:ext uri="{FF2B5EF4-FFF2-40B4-BE49-F238E27FC236}">
                    <a16:creationId xmlns:a16="http://schemas.microsoft.com/office/drawing/2014/main" id="{4CF9D6C1-A753-40B5-BAFC-DB8386D3FC58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351" y="-168256"/>
                <a:ext cx="1463040" cy="2011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1" name="Picture 10" descr="https://lh6.googleusercontent.com/jq0b0zMyS1rvg0SczQXtBXDq4ws0JrwNH5UqkD1GUNYO6GMRwfXOmABXdQ_JY-n7PRJlvlBlQwVyhGoWiG6cB7CSLwwBalZo1uzFooTyrxX7-mnOHwnY_8uirgicOQHIOWdFaCscHxk">
                <a:extLst>
                  <a:ext uri="{FF2B5EF4-FFF2-40B4-BE49-F238E27FC236}">
                    <a16:creationId xmlns:a16="http://schemas.microsoft.com/office/drawing/2014/main" id="{4C681598-ED53-429C-955F-3AE76251FABE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6918" y="-520679"/>
                <a:ext cx="1463040" cy="201168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37AC44A-CD9E-4E2C-AC0A-8E974C4181B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9" r="1913"/>
          <a:stretch/>
        </p:blipFill>
        <p:spPr>
          <a:xfrm>
            <a:off x="6452159" y="2088703"/>
            <a:ext cx="5229442" cy="3092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72430F-D84D-47A6-928E-A8C5EE0F3042}"/>
              </a:ext>
            </a:extLst>
          </p:cNvPr>
          <p:cNvSpPr/>
          <p:nvPr/>
        </p:nvSpPr>
        <p:spPr>
          <a:xfrm>
            <a:off x="7765241" y="5145334"/>
            <a:ext cx="2578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Offline Agency Workflow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257E8-E246-438D-B40F-D198D0F994C9}"/>
              </a:ext>
            </a:extLst>
          </p:cNvPr>
          <p:cNvSpPr/>
          <p:nvPr/>
        </p:nvSpPr>
        <p:spPr>
          <a:xfrm>
            <a:off x="1623437" y="5183241"/>
            <a:ext cx="241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Online Application Flow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Parallelogram 1">
            <a:extLst>
              <a:ext uri="{FF2B5EF4-FFF2-40B4-BE49-F238E27FC236}">
                <a16:creationId xmlns:a16="http://schemas.microsoft.com/office/drawing/2014/main" id="{17A34C59-6D9A-4CB6-A86A-8EC4DE8BFF2E}"/>
              </a:ext>
            </a:extLst>
          </p:cNvPr>
          <p:cNvSpPr/>
          <p:nvPr/>
        </p:nvSpPr>
        <p:spPr>
          <a:xfrm>
            <a:off x="-2" y="177800"/>
            <a:ext cx="8384723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B1CB4F3-05B3-4814-BF20-8CCB5994C913}"/>
              </a:ext>
            </a:extLst>
          </p:cNvPr>
          <p:cNvSpPr txBox="1">
            <a:spLocks/>
          </p:cNvSpPr>
          <p:nvPr/>
        </p:nvSpPr>
        <p:spPr>
          <a:xfrm>
            <a:off x="354561" y="0"/>
            <a:ext cx="10185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REQUIRED WORKING KNOWLEDGE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645B3C-1797-4BB0-B7C6-985FE3ECDF1B}"/>
              </a:ext>
            </a:extLst>
          </p:cNvPr>
          <p:cNvSpPr/>
          <p:nvPr/>
        </p:nvSpPr>
        <p:spPr>
          <a:xfrm>
            <a:off x="654096" y="6344527"/>
            <a:ext cx="43332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Consumer Selection </a:t>
            </a:r>
            <a:r>
              <a:rPr lang="en-US" sz="1400" dirty="0" err="1">
                <a:solidFill>
                  <a:srgbClr val="0070C0"/>
                </a:solidFill>
              </a:rPr>
              <a:t>Behaviour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12B7D-FC60-463F-ABB1-81EF51E85D71}"/>
              </a:ext>
            </a:extLst>
          </p:cNvPr>
          <p:cNvSpPr/>
          <p:nvPr/>
        </p:nvSpPr>
        <p:spPr>
          <a:xfrm>
            <a:off x="654096" y="5662434"/>
            <a:ext cx="43332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Customer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FA2D2-5F95-41C4-BED2-55EA003ABC02}"/>
              </a:ext>
            </a:extLst>
          </p:cNvPr>
          <p:cNvSpPr/>
          <p:nvPr/>
        </p:nvSpPr>
        <p:spPr>
          <a:xfrm>
            <a:off x="654096" y="6002611"/>
            <a:ext cx="43332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Application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B1F39-57AC-47B9-81A8-66C0E3100572}"/>
              </a:ext>
            </a:extLst>
          </p:cNvPr>
          <p:cNvSpPr/>
          <p:nvPr/>
        </p:nvSpPr>
        <p:spPr>
          <a:xfrm>
            <a:off x="6452159" y="5663803"/>
            <a:ext cx="522944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Agency Performance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6368A0-96D8-4A0A-81A2-806B3F2E50B2}"/>
              </a:ext>
            </a:extLst>
          </p:cNvPr>
          <p:cNvSpPr/>
          <p:nvPr/>
        </p:nvSpPr>
        <p:spPr>
          <a:xfrm>
            <a:off x="6452159" y="6002611"/>
            <a:ext cx="522944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Client 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710F9-0BC7-4FB7-B8A1-4BDA043A1458}"/>
              </a:ext>
            </a:extLst>
          </p:cNvPr>
          <p:cNvSpPr/>
          <p:nvPr/>
        </p:nvSpPr>
        <p:spPr>
          <a:xfrm>
            <a:off x="6452159" y="6341419"/>
            <a:ext cx="522944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Work Force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30951-27B0-44F3-9C93-0BAC67C70257}"/>
              </a:ext>
            </a:extLst>
          </p:cNvPr>
          <p:cNvSpPr txBox="1"/>
          <p:nvPr/>
        </p:nvSpPr>
        <p:spPr>
          <a:xfrm>
            <a:off x="88447" y="1163390"/>
            <a:ext cx="347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Understanding Product Operations                               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8F8222-100B-4A32-A24D-1C093152175C}"/>
              </a:ext>
            </a:extLst>
          </p:cNvPr>
          <p:cNvSpPr/>
          <p:nvPr/>
        </p:nvSpPr>
        <p:spPr>
          <a:xfrm>
            <a:off x="2298235" y="4269568"/>
            <a:ext cx="4781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DOMO (4,000+ Cards, 700+ Datasets/Dataflows)</a:t>
            </a:r>
          </a:p>
          <a:p>
            <a:r>
              <a:rPr lang="en-US" dirty="0">
                <a:solidFill>
                  <a:srgbClr val="FFC000"/>
                </a:solidFill>
              </a:rPr>
              <a:t>Microsoft Excel</a:t>
            </a:r>
          </a:p>
        </p:txBody>
      </p:sp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2" y="177800"/>
            <a:ext cx="5621155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4409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WHAT I WORK WITH</a:t>
            </a:r>
            <a:endParaRPr lang="en-SG" sz="4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98DBDD-1CD7-41AB-888D-89F7AC3CEE42}"/>
              </a:ext>
            </a:extLst>
          </p:cNvPr>
          <p:cNvCxnSpPr>
            <a:cxnSpLocks/>
          </p:cNvCxnSpPr>
          <p:nvPr/>
        </p:nvCxnSpPr>
        <p:spPr>
          <a:xfrm>
            <a:off x="137297" y="3504773"/>
            <a:ext cx="11638274" cy="21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C322E6-596D-45CB-B1CE-5E00208AE64A}"/>
              </a:ext>
            </a:extLst>
          </p:cNvPr>
          <p:cNvSpPr/>
          <p:nvPr/>
        </p:nvSpPr>
        <p:spPr>
          <a:xfrm>
            <a:off x="354563" y="1611030"/>
            <a:ext cx="4772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SequelPro</a:t>
            </a:r>
            <a:r>
              <a:rPr lang="en-US" dirty="0">
                <a:solidFill>
                  <a:srgbClr val="FFC000"/>
                </a:solidFill>
              </a:rPr>
              <a:t> (Commercial, Cyber, Personal Lines)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Postico</a:t>
            </a:r>
            <a:r>
              <a:rPr lang="en-US" dirty="0">
                <a:solidFill>
                  <a:srgbClr val="FFC000"/>
                </a:solidFill>
              </a:rPr>
              <a:t> (Segment Data — Online Hit Information)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Google Sheets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0C1DB-400E-4D87-980F-BE004A5A71B1}"/>
              </a:ext>
            </a:extLst>
          </p:cNvPr>
          <p:cNvSpPr/>
          <p:nvPr/>
        </p:nvSpPr>
        <p:spPr>
          <a:xfrm>
            <a:off x="354563" y="1221530"/>
            <a:ext cx="234916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Source/Extraction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00BC6-BAA7-4A46-92D9-CD63FA5B5758}"/>
              </a:ext>
            </a:extLst>
          </p:cNvPr>
          <p:cNvSpPr/>
          <p:nvPr/>
        </p:nvSpPr>
        <p:spPr>
          <a:xfrm>
            <a:off x="6235567" y="1223652"/>
            <a:ext cx="116859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Languages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99AFBA-3AC8-423A-B425-7EBABA7112E4}"/>
              </a:ext>
            </a:extLst>
          </p:cNvPr>
          <p:cNvSpPr/>
          <p:nvPr/>
        </p:nvSpPr>
        <p:spPr>
          <a:xfrm>
            <a:off x="6235567" y="1611030"/>
            <a:ext cx="4201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MySQL (Structured Query Language)</a:t>
            </a:r>
          </a:p>
          <a:p>
            <a:r>
              <a:rPr lang="en-US" dirty="0" err="1">
                <a:solidFill>
                  <a:srgbClr val="FFC000"/>
                </a:solidFill>
              </a:rPr>
              <a:t>PostGreSQL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Visual Basic (VB)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20060D-66DB-456D-965D-D51AD1118872}"/>
              </a:ext>
            </a:extLst>
          </p:cNvPr>
          <p:cNvSpPr/>
          <p:nvPr/>
        </p:nvSpPr>
        <p:spPr>
          <a:xfrm>
            <a:off x="354587" y="3868280"/>
            <a:ext cx="148136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ECA98-D208-4684-AC44-E7CAE16D5293}"/>
              </a:ext>
            </a:extLst>
          </p:cNvPr>
          <p:cNvSpPr/>
          <p:nvPr/>
        </p:nvSpPr>
        <p:spPr>
          <a:xfrm>
            <a:off x="2298235" y="3882190"/>
            <a:ext cx="37110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Visualisation</a:t>
            </a:r>
            <a:r>
              <a:rPr lang="en-US" dirty="0">
                <a:solidFill>
                  <a:schemeClr val="bg1"/>
                </a:solidFill>
              </a:rPr>
              <a:t>/Reporting/Analysis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0EA1C4-F681-491A-B3D7-71CFD2AE17DB}"/>
              </a:ext>
            </a:extLst>
          </p:cNvPr>
          <p:cNvSpPr/>
          <p:nvPr/>
        </p:nvSpPr>
        <p:spPr>
          <a:xfrm>
            <a:off x="354563" y="4237612"/>
            <a:ext cx="1615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In-Query</a:t>
            </a:r>
          </a:p>
          <a:p>
            <a:r>
              <a:rPr lang="en-US" dirty="0">
                <a:solidFill>
                  <a:srgbClr val="FFC000"/>
                </a:solidFill>
              </a:rPr>
              <a:t>Microsoft Excel</a:t>
            </a:r>
            <a:endParaRPr lang="en-SG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B633A3-39C8-4C6B-9318-9119BA1A6DD5}"/>
              </a:ext>
            </a:extLst>
          </p:cNvPr>
          <p:cNvCxnSpPr/>
          <p:nvPr/>
        </p:nvCxnSpPr>
        <p:spPr>
          <a:xfrm>
            <a:off x="2136808" y="3503595"/>
            <a:ext cx="0" cy="3176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2C85FA-38A6-42DE-993D-BBE16494BAB7}"/>
              </a:ext>
            </a:extLst>
          </p:cNvPr>
          <p:cNvCxnSpPr/>
          <p:nvPr/>
        </p:nvCxnSpPr>
        <p:spPr>
          <a:xfrm>
            <a:off x="5956434" y="326990"/>
            <a:ext cx="0" cy="3176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DEFC66-1BB1-47C6-B5E7-AD5241E2068D}"/>
              </a:ext>
            </a:extLst>
          </p:cNvPr>
          <p:cNvCxnSpPr/>
          <p:nvPr/>
        </p:nvCxnSpPr>
        <p:spPr>
          <a:xfrm>
            <a:off x="7079950" y="3503595"/>
            <a:ext cx="0" cy="3176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B4140-E324-4ED5-83E5-DC77C4AE862D}"/>
              </a:ext>
            </a:extLst>
          </p:cNvPr>
          <p:cNvSpPr/>
          <p:nvPr/>
        </p:nvSpPr>
        <p:spPr>
          <a:xfrm>
            <a:off x="7331876" y="4274972"/>
            <a:ext cx="386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Google Sheets</a:t>
            </a:r>
          </a:p>
          <a:p>
            <a:r>
              <a:rPr lang="en-US" dirty="0" err="1">
                <a:solidFill>
                  <a:srgbClr val="FFC000"/>
                </a:solidFill>
              </a:rPr>
              <a:t>PivotalTracker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980A6-84F6-44AA-843D-57C9CD7875C3}"/>
              </a:ext>
            </a:extLst>
          </p:cNvPr>
          <p:cNvSpPr/>
          <p:nvPr/>
        </p:nvSpPr>
        <p:spPr>
          <a:xfrm>
            <a:off x="7331876" y="3881828"/>
            <a:ext cx="187998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203720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7" grpId="0" animBg="1"/>
      <p:bldP spid="18" grpId="0" animBg="1"/>
      <p:bldP spid="20" grpId="0"/>
      <p:bldP spid="22" grpId="0" animBg="1"/>
      <p:bldP spid="25" grpId="0" animBg="1"/>
      <p:bldP spid="26" grpId="0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2" y="177800"/>
            <a:ext cx="6735538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1" y="0"/>
            <a:ext cx="10185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KEY SKILLS &amp; CHALLENGES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85A8C-4A90-8140-B62C-D9EAC701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6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Be Extremely Familiar with Database and Data Entity Relationships (one-to-one / one-to-many / many-to-many)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Be Familiar with Existing Dataset/Dataflows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Be Familiar with Data Warehouse Processes (ETL)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Be Meticulous in Reporting Data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Understand Request (Need to clarify – the right questions to ask)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Understand Metric &amp; Expected Outcome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Understand Operations &amp; Product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Make Sense of Data</a:t>
            </a:r>
            <a:endParaRPr lang="en-S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2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912D21-9B97-4938-AA42-88EF6F5E6ABD}"/>
              </a:ext>
            </a:extLst>
          </p:cNvPr>
          <p:cNvCxnSpPr>
            <a:cxnSpLocks/>
          </p:cNvCxnSpPr>
          <p:nvPr/>
        </p:nvCxnSpPr>
        <p:spPr>
          <a:xfrm>
            <a:off x="538620" y="0"/>
            <a:ext cx="0" cy="19560841"/>
          </a:xfrm>
          <a:prstGeom prst="line">
            <a:avLst/>
          </a:prstGeom>
          <a:ln w="38100">
            <a:gradFill>
              <a:gsLst>
                <a:gs pos="40703">
                  <a:srgbClr val="FFFF00"/>
                </a:gs>
                <a:gs pos="0">
                  <a:srgbClr val="C00000"/>
                </a:gs>
                <a:gs pos="55000">
                  <a:srgbClr val="00DE64"/>
                </a:gs>
                <a:gs pos="77260">
                  <a:srgbClr val="2581A1"/>
                </a:gs>
                <a:gs pos="91000">
                  <a:srgbClr val="00B0F0"/>
                </a:gs>
                <a:gs pos="26000">
                  <a:srgbClr val="EB299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FAF13E5-EC65-4E5B-837F-99463A334648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74FFA-A519-4A78-A960-7FC0FBAD56A9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PROJECTS &amp; MILESTONES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F4C3F-EFE0-42BE-AB08-882C934D3ED3}"/>
              </a:ext>
            </a:extLst>
          </p:cNvPr>
          <p:cNvSpPr/>
          <p:nvPr/>
        </p:nvSpPr>
        <p:spPr>
          <a:xfrm flipH="1">
            <a:off x="538616" y="1220850"/>
            <a:ext cx="6006557" cy="685800"/>
          </a:xfrm>
          <a:prstGeom prst="roundRect">
            <a:avLst/>
          </a:prstGeom>
          <a:noFill/>
          <a:ln w="38100">
            <a:gradFill flip="none" rotWithShape="1">
              <a:gsLst>
                <a:gs pos="20000">
                  <a:srgbClr val="FF0000"/>
                </a:gs>
                <a:gs pos="66000">
                  <a:srgbClr val="FF3399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600" i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[SEP – OCT 2018]</a:t>
            </a:r>
            <a:br>
              <a:rPr lang="en-US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CYBER-COMMERCIAL AGENCY PORTAL INTEGRATION</a:t>
            </a:r>
            <a:endParaRPr lang="en-SG" b="1" dirty="0">
              <a:solidFill>
                <a:prstClr val="white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E0606-574C-459D-8848-8D95012979A1}"/>
              </a:ext>
            </a:extLst>
          </p:cNvPr>
          <p:cNvSpPr/>
          <p:nvPr/>
        </p:nvSpPr>
        <p:spPr>
          <a:xfrm>
            <a:off x="584750" y="2042681"/>
            <a:ext cx="7636043" cy="443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Context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CoverHound</a:t>
            </a: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and </a:t>
            </a:r>
            <a:r>
              <a:rPr lang="en-SG" sz="1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CyberPolicy</a:t>
            </a: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have separate CRM portals and databases (with different data structure). Changes in resource flow, logic and data structure were made to accommodate this integration.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My Involvement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and remember changes made as indicated in changelog.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Make changes to existing datasets/dataflow in DOMO and update cards affected by change.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Identify bugs that surface as a result of the integration.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Key Challenges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code logic of original dataset/dataflow and purpose of card and build similar dataset/dataflow with different logic.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Check for data integrity (i.e. numbers are accurate)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Explain and communicate differences in report cards pre-integration and post-integration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DC684-8014-B045-BEDE-4B071BD91777}"/>
              </a:ext>
            </a:extLst>
          </p:cNvPr>
          <p:cNvSpPr/>
          <p:nvPr/>
        </p:nvSpPr>
        <p:spPr>
          <a:xfrm>
            <a:off x="6792517" y="1077498"/>
            <a:ext cx="5222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Centralising lead management to Commercial Agency Portal (CAP) to allow agency to manage all leads (</a:t>
            </a:r>
            <a:r>
              <a:rPr lang="en-SG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CoverHound</a:t>
            </a:r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 &amp; </a:t>
            </a:r>
            <a:r>
              <a:rPr lang="en-SG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CyberPolicy</a:t>
            </a:r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) on a centralised platform and to aid reporting efficiency.</a:t>
            </a:r>
            <a:endParaRPr lang="en-SG" sz="1400" dirty="0">
              <a:solidFill>
                <a:schemeClr val="accent5">
                  <a:lumMod val="60000"/>
                  <a:lumOff val="4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70F09-4CDE-E841-9E1D-335356392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19" y="3302100"/>
            <a:ext cx="822960" cy="822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F8C82-5405-144B-BD41-8266B6ECB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52" y="3302099"/>
            <a:ext cx="822960" cy="82296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157832B-2AC2-AF42-A9F9-CEE2810F8DF3}"/>
              </a:ext>
            </a:extLst>
          </p:cNvPr>
          <p:cNvSpPr/>
          <p:nvPr/>
        </p:nvSpPr>
        <p:spPr>
          <a:xfrm>
            <a:off x="9666612" y="3516632"/>
            <a:ext cx="562707" cy="3938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A63C7-1EC3-454F-8811-59539FF8ED74}"/>
              </a:ext>
            </a:extLst>
          </p:cNvPr>
          <p:cNvSpPr txBox="1"/>
          <p:nvPr/>
        </p:nvSpPr>
        <p:spPr>
          <a:xfrm>
            <a:off x="8260260" y="4154372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Cyber Leads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ACCF9-F7A7-2641-9A0B-924259448D3C}"/>
              </a:ext>
            </a:extLst>
          </p:cNvPr>
          <p:cNvSpPr txBox="1"/>
          <p:nvPr/>
        </p:nvSpPr>
        <p:spPr>
          <a:xfrm>
            <a:off x="10066508" y="4154372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 Leads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DE957-F96B-274C-B73B-20BFBC2E2D3C}"/>
              </a:ext>
            </a:extLst>
          </p:cNvPr>
          <p:cNvSpPr txBox="1"/>
          <p:nvPr/>
        </p:nvSpPr>
        <p:spPr>
          <a:xfrm>
            <a:off x="9925129" y="4457064"/>
            <a:ext cx="20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 Lines Leads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71672-23A5-924A-8568-D5221F082C37}"/>
              </a:ext>
            </a:extLst>
          </p:cNvPr>
          <p:cNvSpPr txBox="1"/>
          <p:nvPr/>
        </p:nvSpPr>
        <p:spPr>
          <a:xfrm>
            <a:off x="8297684" y="2844165"/>
            <a:ext cx="111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Cyber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778C6-3AFC-7B4C-886C-05A90C621FCF}"/>
              </a:ext>
            </a:extLst>
          </p:cNvPr>
          <p:cNvSpPr txBox="1"/>
          <p:nvPr/>
        </p:nvSpPr>
        <p:spPr>
          <a:xfrm>
            <a:off x="10517788" y="2844165"/>
            <a:ext cx="9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CAP DB</a:t>
            </a:r>
          </a:p>
        </p:txBody>
      </p:sp>
    </p:spTree>
    <p:extLst>
      <p:ext uri="{BB962C8B-B14F-4D97-AF65-F5344CB8AC3E}">
        <p14:creationId xmlns:p14="http://schemas.microsoft.com/office/powerpoint/2010/main" val="25104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912D21-9B97-4938-AA42-88EF6F5E6ABD}"/>
              </a:ext>
            </a:extLst>
          </p:cNvPr>
          <p:cNvCxnSpPr>
            <a:cxnSpLocks/>
          </p:cNvCxnSpPr>
          <p:nvPr/>
        </p:nvCxnSpPr>
        <p:spPr>
          <a:xfrm>
            <a:off x="538622" y="-3885413"/>
            <a:ext cx="0" cy="19560841"/>
          </a:xfrm>
          <a:prstGeom prst="line">
            <a:avLst/>
          </a:prstGeom>
          <a:ln w="38100">
            <a:gradFill>
              <a:gsLst>
                <a:gs pos="40703">
                  <a:srgbClr val="FFFF00"/>
                </a:gs>
                <a:gs pos="0">
                  <a:srgbClr val="C00000"/>
                </a:gs>
                <a:gs pos="55000">
                  <a:srgbClr val="00DE64"/>
                </a:gs>
                <a:gs pos="77260">
                  <a:srgbClr val="2581A1"/>
                </a:gs>
                <a:gs pos="91000">
                  <a:srgbClr val="00B0F0"/>
                </a:gs>
                <a:gs pos="26000">
                  <a:srgbClr val="EB299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FAF13E5-EC65-4E5B-837F-99463A334648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74FFA-A519-4A78-A960-7FC0FBAD56A9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PROJECTS &amp; MILESTONES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F4C3F-EFE0-42BE-AB08-882C934D3ED3}"/>
              </a:ext>
            </a:extLst>
          </p:cNvPr>
          <p:cNvSpPr/>
          <p:nvPr/>
        </p:nvSpPr>
        <p:spPr>
          <a:xfrm flipH="1">
            <a:off x="538619" y="1220850"/>
            <a:ext cx="6006543" cy="685800"/>
          </a:xfrm>
          <a:prstGeom prst="roundRect">
            <a:avLst/>
          </a:prstGeom>
          <a:noFill/>
          <a:ln w="38100">
            <a:gradFill flip="none" rotWithShape="1">
              <a:gsLst>
                <a:gs pos="20000">
                  <a:srgbClr val="EB2998"/>
                </a:gs>
                <a:gs pos="66000">
                  <a:srgbClr val="FFFF0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600" i="1" dirty="0">
                <a:solidFill>
                  <a:schemeClr val="bg2">
                    <a:lumMod val="90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[OCT 2018 - Ongoing]</a:t>
            </a:r>
            <a:br>
              <a:rPr lang="en-US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DOMO CARD CERTIFICATION EXERCISE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4686-DCDC-4C42-969D-B0542D1B07F8}"/>
              </a:ext>
            </a:extLst>
          </p:cNvPr>
          <p:cNvSpPr/>
          <p:nvPr/>
        </p:nvSpPr>
        <p:spPr>
          <a:xfrm>
            <a:off x="584750" y="2042681"/>
            <a:ext cx="7636043" cy="406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Context</a:t>
            </a:r>
          </a:p>
          <a:p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company has a lot of report cards (4,000+). Not all cards are reporting accurate data. DOMO introduced a certification feature that helps indicate that a report card has been rigorously checked for data integrity. </a:t>
            </a:r>
          </a:p>
          <a:p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My Involvement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Remember changes/enhancements to DB made and check that cards are updated with new requirements.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Rigorously check for data integrity by writing a separate query for each card (90+ written so far)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Key Challenges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the meaning and calculation of performance metric being tracked</a:t>
            </a: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Communicate and explain why an existing dataset/card is resulting in inaccuracies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Report and log potential bugs found in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3ABA4-B7F7-8C45-A1C0-7180773AA84B}"/>
              </a:ext>
            </a:extLst>
          </p:cNvPr>
          <p:cNvSpPr/>
          <p:nvPr/>
        </p:nvSpPr>
        <p:spPr>
          <a:xfrm>
            <a:off x="6792517" y="1077498"/>
            <a:ext cx="5222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Providing greater confidence to reported numbers on certified cards by conducting rigorous data integrity checks.</a:t>
            </a:r>
          </a:p>
          <a:p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This is critical due to the data-driven decision making culture of my company.</a:t>
            </a:r>
            <a:endParaRPr lang="en-SG" sz="1400" dirty="0">
              <a:solidFill>
                <a:schemeClr val="accent5">
                  <a:lumMod val="60000"/>
                  <a:lumOff val="4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8AFBA-4044-C44B-BF0E-C655BEB6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81" y="2735654"/>
            <a:ext cx="3416800" cy="33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912D21-9B97-4938-AA42-88EF6F5E6ABD}"/>
              </a:ext>
            </a:extLst>
          </p:cNvPr>
          <p:cNvCxnSpPr>
            <a:cxnSpLocks/>
          </p:cNvCxnSpPr>
          <p:nvPr/>
        </p:nvCxnSpPr>
        <p:spPr>
          <a:xfrm>
            <a:off x="538620" y="-6788548"/>
            <a:ext cx="0" cy="19560841"/>
          </a:xfrm>
          <a:prstGeom prst="line">
            <a:avLst/>
          </a:prstGeom>
          <a:ln w="38100">
            <a:gradFill>
              <a:gsLst>
                <a:gs pos="40703">
                  <a:srgbClr val="FFFF00"/>
                </a:gs>
                <a:gs pos="0">
                  <a:srgbClr val="C00000"/>
                </a:gs>
                <a:gs pos="55000">
                  <a:srgbClr val="00DE64"/>
                </a:gs>
                <a:gs pos="77260">
                  <a:srgbClr val="2581A1"/>
                </a:gs>
                <a:gs pos="91000">
                  <a:srgbClr val="00B0F0"/>
                </a:gs>
                <a:gs pos="26000">
                  <a:srgbClr val="EB299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FAF13E5-EC65-4E5B-837F-99463A334648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74FFA-A519-4A78-A960-7FC0FBAD56A9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PROJECTS &amp; MILESTONES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F4C3F-EFE0-42BE-AB08-882C934D3ED3}"/>
              </a:ext>
            </a:extLst>
          </p:cNvPr>
          <p:cNvSpPr/>
          <p:nvPr/>
        </p:nvSpPr>
        <p:spPr>
          <a:xfrm flipH="1">
            <a:off x="538618" y="1220850"/>
            <a:ext cx="6006551" cy="685800"/>
          </a:xfrm>
          <a:prstGeom prst="roundRect">
            <a:avLst/>
          </a:prstGeom>
          <a:noFill/>
          <a:ln w="38100">
            <a:gradFill flip="none" rotWithShape="1">
              <a:gsLst>
                <a:gs pos="81000">
                  <a:srgbClr val="00B050"/>
                </a:gs>
                <a:gs pos="24000">
                  <a:srgbClr val="FFFF0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bg2">
                    <a:lumMod val="90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[NOV 2018 – Ongoing] </a:t>
            </a:r>
            <a:br>
              <a:rPr lang="en-US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SHOPPER SCORE V2.0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850ED-CBA2-C24C-97D8-EF94B8A0C69B}"/>
              </a:ext>
            </a:extLst>
          </p:cNvPr>
          <p:cNvSpPr/>
          <p:nvPr/>
        </p:nvSpPr>
        <p:spPr>
          <a:xfrm>
            <a:off x="584750" y="2042681"/>
            <a:ext cx="7636043" cy="362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Context</a:t>
            </a:r>
          </a:p>
          <a:p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company has three product lines with each product line offering many products. The company services diverse customer profiles, each with differing preferences and consumption behaviour.</a:t>
            </a:r>
          </a:p>
          <a:p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My Involvement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Pull data to help determine shopper buckets (e.g. by revenue, number of employees, etc.)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Present findings in a clear and concise manner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More tasks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Key Challenges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Aggregate data at specific levels (by product selection combination, revenue brackets, etc.)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Explain </a:t>
            </a: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potential oddities, errors and outliers</a:t>
            </a: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1A104-8BC6-0A47-A86E-5B0F1752B029}"/>
              </a:ext>
            </a:extLst>
          </p:cNvPr>
          <p:cNvSpPr/>
          <p:nvPr/>
        </p:nvSpPr>
        <p:spPr>
          <a:xfrm>
            <a:off x="6792517" y="1077498"/>
            <a:ext cx="5222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Assigning a “score” to shoppers based on their priority (how likely to convert to sale, estimated premium, etc). This helps to guide resource allocation when providing services.</a:t>
            </a:r>
            <a:endParaRPr lang="en-SG" sz="1400" dirty="0">
              <a:solidFill>
                <a:schemeClr val="accent5">
                  <a:lumMod val="60000"/>
                  <a:lumOff val="4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CBB71-2F78-D14B-BF89-15501C31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0" y="2781299"/>
            <a:ext cx="1295400" cy="1295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3B569-FF1A-8B44-87C7-0CFA88BEF037}"/>
              </a:ext>
            </a:extLst>
          </p:cNvPr>
          <p:cNvSpPr txBox="1"/>
          <p:nvPr/>
        </p:nvSpPr>
        <p:spPr>
          <a:xfrm>
            <a:off x="8743950" y="2601272"/>
            <a:ext cx="90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0200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912D21-9B97-4938-AA42-88EF6F5E6ABD}"/>
              </a:ext>
            </a:extLst>
          </p:cNvPr>
          <p:cNvCxnSpPr>
            <a:cxnSpLocks/>
          </p:cNvCxnSpPr>
          <p:nvPr/>
        </p:nvCxnSpPr>
        <p:spPr>
          <a:xfrm>
            <a:off x="538620" y="-10227174"/>
            <a:ext cx="0" cy="19560841"/>
          </a:xfrm>
          <a:prstGeom prst="line">
            <a:avLst/>
          </a:prstGeom>
          <a:ln w="38100">
            <a:gradFill>
              <a:gsLst>
                <a:gs pos="40703">
                  <a:srgbClr val="FFFF00"/>
                </a:gs>
                <a:gs pos="0">
                  <a:srgbClr val="C00000"/>
                </a:gs>
                <a:gs pos="55000">
                  <a:srgbClr val="00DE64"/>
                </a:gs>
                <a:gs pos="77260">
                  <a:srgbClr val="2581A1"/>
                </a:gs>
                <a:gs pos="91000">
                  <a:srgbClr val="00B0F0"/>
                </a:gs>
                <a:gs pos="26000">
                  <a:srgbClr val="EB299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FAF13E5-EC65-4E5B-837F-99463A334648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74FFA-A519-4A78-A960-7FC0FBAD56A9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PROJECTS &amp; MILESTONES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F4C3F-EFE0-42BE-AB08-882C934D3ED3}"/>
              </a:ext>
            </a:extLst>
          </p:cNvPr>
          <p:cNvSpPr/>
          <p:nvPr/>
        </p:nvSpPr>
        <p:spPr>
          <a:xfrm flipH="1">
            <a:off x="538618" y="1220850"/>
            <a:ext cx="6006547" cy="685800"/>
          </a:xfrm>
          <a:prstGeom prst="roundRect">
            <a:avLst/>
          </a:prstGeom>
          <a:noFill/>
          <a:ln w="38100">
            <a:gradFill flip="none" rotWithShape="1">
              <a:gsLst>
                <a:gs pos="81000">
                  <a:srgbClr val="0070C0"/>
                </a:gs>
                <a:gs pos="24000">
                  <a:srgbClr val="00B05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bg2">
                    <a:lumMod val="90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[NOV 2018 – Ongoing]</a:t>
            </a:r>
            <a:br>
              <a:rPr lang="en-US" sz="1600" i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IN-FLOW PRICE ESTIMATOR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923D7-A453-8E45-A50F-15125F3F52ED}"/>
              </a:ext>
            </a:extLst>
          </p:cNvPr>
          <p:cNvSpPr/>
          <p:nvPr/>
        </p:nvSpPr>
        <p:spPr>
          <a:xfrm>
            <a:off x="584751" y="2042681"/>
            <a:ext cx="6207766" cy="430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Context</a:t>
            </a:r>
          </a:p>
          <a:p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company is unable to provide instant insurance quotes for some businesses/shoppers. Rather than show a ”fail page”, the company hopes to give shoppers a good estimate of what they can expect to pay.</a:t>
            </a:r>
          </a:p>
          <a:p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My Involvement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Preparing training dataset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Test &amp; analyse accuracy of prediction model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More tasks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Key Challenges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and ensure integrity of metrics being used to train data (unique on product selection)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how the prediction model works to reliably report and improve accuracy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AA1274-5A06-3746-963E-417FCBF6C776}"/>
              </a:ext>
            </a:extLst>
          </p:cNvPr>
          <p:cNvSpPr/>
          <p:nvPr/>
        </p:nvSpPr>
        <p:spPr>
          <a:xfrm>
            <a:off x="6792517" y="1077498"/>
            <a:ext cx="5222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Providing value to customers who receive no quotes by giving them a quick estimate of the insurance premium. Gives customer greater control and increase trust in brand.</a:t>
            </a:r>
            <a:endParaRPr lang="en-SG" sz="1400" dirty="0">
              <a:solidFill>
                <a:schemeClr val="accent5">
                  <a:lumMod val="60000"/>
                  <a:lumOff val="4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CAB869-45FF-6E4F-B7F5-038A32FC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3139" r="2802" b="2902"/>
          <a:stretch/>
        </p:blipFill>
        <p:spPr>
          <a:xfrm>
            <a:off x="6792517" y="3005529"/>
            <a:ext cx="2007990" cy="2011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29EFC-A894-034F-A5AD-9379D9BCC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3139" r="5044" b="2902"/>
          <a:stretch/>
        </p:blipFill>
        <p:spPr>
          <a:xfrm>
            <a:off x="9628281" y="3005529"/>
            <a:ext cx="2273739" cy="201168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CA170F27-F610-5944-96DA-3839977147F8}"/>
              </a:ext>
            </a:extLst>
          </p:cNvPr>
          <p:cNvSpPr/>
          <p:nvPr/>
        </p:nvSpPr>
        <p:spPr>
          <a:xfrm>
            <a:off x="8894090" y="3756962"/>
            <a:ext cx="640608" cy="4484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1">
            <a:extLst>
              <a:ext uri="{FF2B5EF4-FFF2-40B4-BE49-F238E27FC236}">
                <a16:creationId xmlns:a16="http://schemas.microsoft.com/office/drawing/2014/main" id="{30AD31BD-76EC-4331-97AC-A353418FAFB8}"/>
              </a:ext>
            </a:extLst>
          </p:cNvPr>
          <p:cNvSpPr/>
          <p:nvPr/>
        </p:nvSpPr>
        <p:spPr>
          <a:xfrm>
            <a:off x="-1" y="1267283"/>
            <a:ext cx="3291839" cy="418405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8" name="Parallelogram 1">
            <a:extLst>
              <a:ext uri="{FF2B5EF4-FFF2-40B4-BE49-F238E27FC236}">
                <a16:creationId xmlns:a16="http://schemas.microsoft.com/office/drawing/2014/main" id="{A49A8210-0F2B-4FCB-A2EC-10E6F3CA949F}"/>
              </a:ext>
            </a:extLst>
          </p:cNvPr>
          <p:cNvSpPr/>
          <p:nvPr/>
        </p:nvSpPr>
        <p:spPr>
          <a:xfrm>
            <a:off x="-2" y="5033799"/>
            <a:ext cx="3291839" cy="418405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6" name="Parallelogram 1">
            <a:extLst>
              <a:ext uri="{FF2B5EF4-FFF2-40B4-BE49-F238E27FC236}">
                <a16:creationId xmlns:a16="http://schemas.microsoft.com/office/drawing/2014/main" id="{3D1A24C4-C7E2-4D9C-BC60-A08806FD4658}"/>
              </a:ext>
            </a:extLst>
          </p:cNvPr>
          <p:cNvSpPr/>
          <p:nvPr/>
        </p:nvSpPr>
        <p:spPr>
          <a:xfrm>
            <a:off x="0" y="3343150"/>
            <a:ext cx="6858000" cy="418405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4" name="Parallelogram 1">
            <a:extLst>
              <a:ext uri="{FF2B5EF4-FFF2-40B4-BE49-F238E27FC236}">
                <a16:creationId xmlns:a16="http://schemas.microsoft.com/office/drawing/2014/main" id="{53FE5326-DE7F-4F2C-90C7-AB8DB914A8DF}"/>
              </a:ext>
            </a:extLst>
          </p:cNvPr>
          <p:cNvSpPr/>
          <p:nvPr/>
        </p:nvSpPr>
        <p:spPr>
          <a:xfrm>
            <a:off x="0" y="177800"/>
            <a:ext cx="5878286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1"/>
            </a:solidFill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FC000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2415-9863-4E50-8F4F-EF472AE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95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Nixie One"/>
                <a:cs typeface="Nirmala UI" panose="020B0502040204020203" pitchFamily="34" charset="0"/>
              </a:rPr>
              <a:t>MY NOC EXPERIENCE</a:t>
            </a:r>
            <a:endParaRPr lang="en-SG" sz="4000" dirty="0">
              <a:solidFill>
                <a:srgbClr val="00B0F0"/>
              </a:solidFill>
              <a:latin typeface="Nixie One"/>
              <a:cs typeface="Nirmala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AA86-0991-401C-B3F3-B5EF69DB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4" y="1262619"/>
            <a:ext cx="11786366" cy="48771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INTERNSHIP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CoverHound</a:t>
            </a: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CyberPolicy</a:t>
            </a:r>
            <a:endParaRPr lang="en-US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My Responsibilities</a:t>
            </a:r>
            <a:endParaRPr lang="en-US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My Day-to-Day Duties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Projects/Milestones</a:t>
            </a:r>
            <a:endParaRPr lang="en-SG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</a:t>
            </a:r>
            <a:r>
              <a:rPr lang="en-SG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NTREPRENEURIAL DEVELOPMENT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Pitch Globally Shark Tank Style @ Reed Smith, Palo Alto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ProductTank</a:t>
            </a: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Conference @ Thumbtack, San Francisco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Fireside Chat with </a:t>
            </a:r>
            <a:r>
              <a:rPr lang="en-US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Carousell</a:t>
            </a: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Co-founder(s) @ BLOCK71, San Francisco</a:t>
            </a:r>
            <a:endParaRPr lang="en-SG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46358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912D21-9B97-4938-AA42-88EF6F5E6ABD}"/>
              </a:ext>
            </a:extLst>
          </p:cNvPr>
          <p:cNvCxnSpPr>
            <a:cxnSpLocks/>
          </p:cNvCxnSpPr>
          <p:nvPr/>
        </p:nvCxnSpPr>
        <p:spPr>
          <a:xfrm>
            <a:off x="538618" y="-12075225"/>
            <a:ext cx="0" cy="19560841"/>
          </a:xfrm>
          <a:prstGeom prst="line">
            <a:avLst/>
          </a:prstGeom>
          <a:ln w="38100">
            <a:gradFill>
              <a:gsLst>
                <a:gs pos="40703">
                  <a:srgbClr val="FFFF00"/>
                </a:gs>
                <a:gs pos="0">
                  <a:srgbClr val="C00000"/>
                </a:gs>
                <a:gs pos="61000">
                  <a:srgbClr val="0070C0"/>
                </a:gs>
                <a:gs pos="96460">
                  <a:srgbClr val="7030A0"/>
                </a:gs>
                <a:gs pos="26000">
                  <a:srgbClr val="EB299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FAF13E5-EC65-4E5B-837F-99463A334648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74FFA-A519-4A78-A960-7FC0FBAD56A9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PROJECTS &amp; MILESTONES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8F4C3F-EFE0-42BE-AB08-882C934D3ED3}"/>
              </a:ext>
            </a:extLst>
          </p:cNvPr>
          <p:cNvSpPr/>
          <p:nvPr/>
        </p:nvSpPr>
        <p:spPr>
          <a:xfrm flipH="1">
            <a:off x="538617" y="1220850"/>
            <a:ext cx="6006547" cy="685800"/>
          </a:xfrm>
          <a:prstGeom prst="roundRect">
            <a:avLst/>
          </a:prstGeom>
          <a:noFill/>
          <a:ln w="38100">
            <a:gradFill flip="none" rotWithShape="1">
              <a:gsLst>
                <a:gs pos="81000">
                  <a:srgbClr val="7030A0"/>
                </a:gs>
                <a:gs pos="24000">
                  <a:srgbClr val="0070C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bg2">
                    <a:lumMod val="90000"/>
                  </a:scheme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[NOV 2018 – Ongoing]</a:t>
            </a:r>
            <a:br>
              <a:rPr lang="en-US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INTELLIGENT ROUTING PROJECT</a:t>
            </a:r>
            <a:endParaRPr kumimoji="0" lang="en-SG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24722-4A93-9F4F-933B-3A7D5CB1E7CC}"/>
              </a:ext>
            </a:extLst>
          </p:cNvPr>
          <p:cNvSpPr/>
          <p:nvPr/>
        </p:nvSpPr>
        <p:spPr>
          <a:xfrm>
            <a:off x="584750" y="2042681"/>
            <a:ext cx="7728931" cy="418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Context</a:t>
            </a:r>
          </a:p>
          <a:p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company is unable to provide instant insurance quotes for some businesses/shoppers. Rather than show a ”fail page”, the company hopes to give shoppers a good estimate of what they can expect to pay.</a:t>
            </a:r>
          </a:p>
          <a:p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My Involvement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Preparing training dataset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Test &amp; analyse accuracy of prediction model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More tasks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1400" b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Key Challenges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the Shopper Score v2.0 Project and how it ties with Intelligent Routing implementation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the In-Flow Price Estimator Project and how it ties with Intelligent Routing implementation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SG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Understand the decision tree and routing paths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72FA3-6B75-F04D-963C-4BB75B3A7C9C}"/>
              </a:ext>
            </a:extLst>
          </p:cNvPr>
          <p:cNvSpPr/>
          <p:nvPr/>
        </p:nvSpPr>
        <p:spPr>
          <a:xfrm>
            <a:off x="6792517" y="1077498"/>
            <a:ext cx="5222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Improving efficiency of agency by prioritizing shoppers more likely to buy higher premium/multiple policies and by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routing shoppers to specialized IAs to improve conversion &amp; NPS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D69648-3715-ED48-B147-62394CD0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85" y="27813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8C11C-0FC2-40D9-8636-252522008149}"/>
              </a:ext>
            </a:extLst>
          </p:cNvPr>
          <p:cNvSpPr/>
          <p:nvPr/>
        </p:nvSpPr>
        <p:spPr>
          <a:xfrm>
            <a:off x="354563" y="1465031"/>
            <a:ext cx="11320366" cy="4906735"/>
          </a:xfrm>
          <a:prstGeom prst="roundRect">
            <a:avLst>
              <a:gd name="adj" fmla="val 50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2" y="177800"/>
            <a:ext cx="65451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OTHER INVOLVEMENT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E7829-CEC1-4129-8665-8307AD47BA38}"/>
              </a:ext>
            </a:extLst>
          </p:cNvPr>
          <p:cNvSpPr/>
          <p:nvPr/>
        </p:nvSpPr>
        <p:spPr>
          <a:xfrm>
            <a:off x="6096000" y="1750185"/>
            <a:ext cx="5359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OTHER LEARNING EXPERIENCES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UI/UX Webinar: Invision’s Research Series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UI/UX Brainstorming: Happy Path Fail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UI/UX Brainstorming: CAP Activity Feed Redesign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 Feature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Operations, Work Force Management and Partnership Success Presentation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Fuzzy Matching Tasks</a:t>
            </a:r>
            <a:endParaRPr lang="en-SG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97D99-EBB4-4FA3-8C91-5A74FBBF530F}"/>
              </a:ext>
            </a:extLst>
          </p:cNvPr>
          <p:cNvSpPr/>
          <p:nvPr/>
        </p:nvSpPr>
        <p:spPr>
          <a:xfrm>
            <a:off x="736430" y="1750185"/>
            <a:ext cx="3912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BEING INVESTED IN THE COMPANY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Offering suggestions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 Data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Less Datasets, More Dataflows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Performance Tuning Options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Standardized Nomenclature</a:t>
            </a:r>
            <a:endParaRPr lang="en-SG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9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85FB4771-677F-4F3C-8E43-7AB0A70A3E2A}"/>
              </a:ext>
            </a:extLst>
          </p:cNvPr>
          <p:cNvSpPr/>
          <p:nvPr/>
        </p:nvSpPr>
        <p:spPr>
          <a:xfrm>
            <a:off x="0" y="3542695"/>
            <a:ext cx="8487143" cy="3314590"/>
          </a:xfrm>
          <a:prstGeom prst="rtTriangle">
            <a:avLst/>
          </a:prstGeom>
          <a:solidFill>
            <a:srgbClr val="00B0F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3BAE06D0-55AC-4F98-AED0-B2C0F221A740}"/>
              </a:ext>
            </a:extLst>
          </p:cNvPr>
          <p:cNvSpPr/>
          <p:nvPr/>
        </p:nvSpPr>
        <p:spPr>
          <a:xfrm>
            <a:off x="0" y="0"/>
            <a:ext cx="5849227" cy="6858000"/>
          </a:xfrm>
          <a:prstGeom prst="rtTriangle">
            <a:avLst/>
          </a:prstGeom>
          <a:solidFill>
            <a:schemeClr val="accent5">
              <a:lumMod val="60000"/>
              <a:lumOff val="4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rapezoid 102">
            <a:extLst>
              <a:ext uri="{FF2B5EF4-FFF2-40B4-BE49-F238E27FC236}">
                <a16:creationId xmlns:a16="http://schemas.microsoft.com/office/drawing/2014/main" id="{897B1358-51A4-467E-BCB4-32CD87330E6B}"/>
              </a:ext>
            </a:extLst>
          </p:cNvPr>
          <p:cNvSpPr/>
          <p:nvPr/>
        </p:nvSpPr>
        <p:spPr>
          <a:xfrm flipV="1">
            <a:off x="-5756" y="0"/>
            <a:ext cx="10501023" cy="6858000"/>
          </a:xfrm>
          <a:prstGeom prst="trapezoid">
            <a:avLst>
              <a:gd name="adj" fmla="val 32719"/>
            </a:avLst>
          </a:prstGeom>
          <a:solidFill>
            <a:srgbClr val="CC66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029AAFFB-9E46-4D4F-8F14-2D7C3FFC565E}"/>
              </a:ext>
            </a:extLst>
          </p:cNvPr>
          <p:cNvSpPr/>
          <p:nvPr/>
        </p:nvSpPr>
        <p:spPr>
          <a:xfrm flipV="1">
            <a:off x="0" y="0"/>
            <a:ext cx="11214817" cy="6858000"/>
          </a:xfrm>
          <a:prstGeom prst="rtTriangle">
            <a:avLst/>
          </a:prstGeom>
          <a:solidFill>
            <a:srgbClr val="00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7B16F2BD-8FDA-4D0E-BD92-5D6558180733}"/>
              </a:ext>
            </a:extLst>
          </p:cNvPr>
          <p:cNvSpPr/>
          <p:nvPr/>
        </p:nvSpPr>
        <p:spPr>
          <a:xfrm flipH="1">
            <a:off x="0" y="3541980"/>
            <a:ext cx="12192000" cy="3301430"/>
          </a:xfrm>
          <a:prstGeom prst="rtTriangle">
            <a:avLst/>
          </a:prstGeom>
          <a:solidFill>
            <a:srgbClr val="0033C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355CFE3D-718F-46EF-8112-996264DB0803}"/>
              </a:ext>
            </a:extLst>
          </p:cNvPr>
          <p:cNvSpPr/>
          <p:nvPr/>
        </p:nvSpPr>
        <p:spPr>
          <a:xfrm flipH="1">
            <a:off x="0" y="-14590"/>
            <a:ext cx="12238718" cy="6858000"/>
          </a:xfrm>
          <a:prstGeom prst="parallelogram">
            <a:avLst>
              <a:gd name="adj" fmla="val 53421"/>
            </a:avLst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62AA7C-BD78-4831-AFF0-068DCDAED08A}"/>
              </a:ext>
            </a:extLst>
          </p:cNvPr>
          <p:cNvSpPr txBox="1"/>
          <p:nvPr/>
        </p:nvSpPr>
        <p:spPr>
          <a:xfrm>
            <a:off x="2131677" y="2644170"/>
            <a:ext cx="8459002" cy="1569660"/>
          </a:xfrm>
          <a:prstGeom prst="rect">
            <a:avLst/>
          </a:prstGeom>
          <a:noFill/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600" b="1" i="0" u="none" strike="noStrike" kern="1200" cap="none" spc="80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alpha val="48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2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1">
            <a:extLst>
              <a:ext uri="{FF2B5EF4-FFF2-40B4-BE49-F238E27FC236}">
                <a16:creationId xmlns:a16="http://schemas.microsoft.com/office/drawing/2014/main" id="{3085B573-D75B-4065-8E16-765DEDCA6C90}"/>
              </a:ext>
            </a:extLst>
          </p:cNvPr>
          <p:cNvSpPr/>
          <p:nvPr/>
        </p:nvSpPr>
        <p:spPr>
          <a:xfrm>
            <a:off x="-1" y="1267283"/>
            <a:ext cx="11070772" cy="4627331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2"/>
            <a:r>
              <a:rPr lang="en-AU" sz="8000" b="1" dirty="0">
                <a:solidFill>
                  <a:schemeClr val="bg1"/>
                </a:solidFill>
                <a:latin typeface="+mj-lt"/>
                <a:ea typeface="Helvetica Neue" charset="0"/>
                <a:cs typeface="Helvetica Neue" charset="0"/>
              </a:rPr>
              <a:t>INTERNSHIP EXPERIENCE</a:t>
            </a:r>
          </a:p>
        </p:txBody>
      </p:sp>
    </p:spTree>
    <p:extLst>
      <p:ext uri="{BB962C8B-B14F-4D97-AF65-F5344CB8AC3E}">
        <p14:creationId xmlns:p14="http://schemas.microsoft.com/office/powerpoint/2010/main" val="390951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">
            <a:extLst>
              <a:ext uri="{FF2B5EF4-FFF2-40B4-BE49-F238E27FC236}">
                <a16:creationId xmlns:a16="http://schemas.microsoft.com/office/drawing/2014/main" id="{B70A5589-722E-435D-A088-173555F02D97}"/>
              </a:ext>
            </a:extLst>
          </p:cNvPr>
          <p:cNvSpPr/>
          <p:nvPr/>
        </p:nvSpPr>
        <p:spPr>
          <a:xfrm>
            <a:off x="0" y="177800"/>
            <a:ext cx="4494998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EDC7-E4FC-4D86-A5F9-836AA00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5" y="0"/>
            <a:ext cx="368559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COVERHOUND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Image result for coverhound logo">
            <a:extLst>
              <a:ext uri="{FF2B5EF4-FFF2-40B4-BE49-F238E27FC236}">
                <a16:creationId xmlns:a16="http://schemas.microsoft.com/office/drawing/2014/main" id="{25D65992-A1A9-4F9D-9263-A6B51CECBA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79" y="2108442"/>
            <a:ext cx="2377440" cy="2377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1A568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D96C36-3392-4431-918F-2E35610AC095}"/>
              </a:ext>
            </a:extLst>
          </p:cNvPr>
          <p:cNvSpPr/>
          <p:nvPr/>
        </p:nvSpPr>
        <p:spPr>
          <a:xfrm>
            <a:off x="5456601" y="1802182"/>
            <a:ext cx="59453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CoverHound</a:t>
            </a:r>
            <a:r>
              <a:rPr lang="en-SG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was Founded in 2010 by Basil </a:t>
            </a:r>
            <a:r>
              <a:rPr lang="en-SG" dirty="0" err="1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F8E7E-5144-4BC5-B17E-3462BCCC5368}"/>
              </a:ext>
            </a:extLst>
          </p:cNvPr>
          <p:cNvSpPr/>
          <p:nvPr/>
        </p:nvSpPr>
        <p:spPr>
          <a:xfrm>
            <a:off x="5456601" y="3193222"/>
            <a:ext cx="60960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SG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CoverHound</a:t>
            </a: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now a recognised insurance technology leader in Property &amp; Casualty (P&amp;C) Insurance. 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2B0B7-302F-41EE-8EE1-D4BC88892152}"/>
              </a:ext>
            </a:extLst>
          </p:cNvPr>
          <p:cNvSpPr/>
          <p:nvPr/>
        </p:nvSpPr>
        <p:spPr>
          <a:xfrm>
            <a:off x="5806690" y="2171514"/>
            <a:ext cx="5595311" cy="58477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company started as an online auto insurance marketplace aimed at providing customers with auto insurance quotes.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D5BBC-993D-4DFC-B865-6E2BCBA6F82E}"/>
              </a:ext>
            </a:extLst>
          </p:cNvPr>
          <p:cNvSpPr/>
          <p:nvPr/>
        </p:nvSpPr>
        <p:spPr>
          <a:xfrm>
            <a:off x="5806689" y="3835466"/>
            <a:ext cx="5595312" cy="830997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SG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CoverHound</a:t>
            </a:r>
            <a:r>
              <a:rPr lang="en-SG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services two product lines — Personal Lines, for individuals and Commercial Lines, for Small and Medium Business (SMB) owners.</a:t>
            </a:r>
            <a:endParaRPr lang="en-SG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65465-0113-4D59-8320-E8492BA66834}"/>
              </a:ext>
            </a:extLst>
          </p:cNvPr>
          <p:cNvCxnSpPr>
            <a:cxnSpLocks/>
          </p:cNvCxnSpPr>
          <p:nvPr/>
        </p:nvCxnSpPr>
        <p:spPr>
          <a:xfrm>
            <a:off x="5159829" y="1222310"/>
            <a:ext cx="0" cy="5103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1">
            <a:extLst>
              <a:ext uri="{FF2B5EF4-FFF2-40B4-BE49-F238E27FC236}">
                <a16:creationId xmlns:a16="http://schemas.microsoft.com/office/drawing/2014/main" id="{6ADCFA17-C356-4B3C-8082-6AC15E70724E}"/>
              </a:ext>
            </a:extLst>
          </p:cNvPr>
          <p:cNvSpPr/>
          <p:nvPr/>
        </p:nvSpPr>
        <p:spPr>
          <a:xfrm>
            <a:off x="0" y="177800"/>
            <a:ext cx="5024387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 descr="https://lh6.googleusercontent.com/6hy6DgeO8-82ZmyZ4uLdxuCTOxSbY416EG0eHMMZGtsibSmE0TPlpmn4t4KIJ_u1MOXG5Ftu03QLJ445KUq2Q9cIXk0sokJorYyE0bM8LbVWNR_G2GFZMqADGRFo1OkQ7DkiEkFL-0M">
            <a:extLst>
              <a:ext uri="{FF2B5EF4-FFF2-40B4-BE49-F238E27FC236}">
                <a16:creationId xmlns:a16="http://schemas.microsoft.com/office/drawing/2014/main" id="{B09EC745-157E-4C9B-BB24-7CEA68411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1810140"/>
            <a:ext cx="2761604" cy="38087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38100" h="19050"/>
          </a:sp3d>
        </p:spPr>
      </p:pic>
      <p:pic>
        <p:nvPicPr>
          <p:cNvPr id="17" name="Picture 16" descr="https://lh6.googleusercontent.com/u08wHIH5zPXSjOaGWFyRu9Zj_XvZKT6kujXCo0qEBrvkExlQbVyoByXRsXKzdM4K6yrefDtVi5gNxkUvpXcW1qpjcATGi6SlrvelOPKNkeBAkIuKxRuD4WQr6DnHQRjjUBaWoI-hBcU">
            <a:extLst>
              <a:ext uri="{FF2B5EF4-FFF2-40B4-BE49-F238E27FC236}">
                <a16:creationId xmlns:a16="http://schemas.microsoft.com/office/drawing/2014/main" id="{E760A691-3030-4A92-8F9C-C47DC1AFF84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27" y="1822015"/>
            <a:ext cx="2770021" cy="38087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38100" h="19050"/>
          </a:sp3d>
        </p:spPr>
      </p:pic>
      <p:pic>
        <p:nvPicPr>
          <p:cNvPr id="18" name="Picture 17" descr="https://lh4.googleusercontent.com/mQCMQH2pVWym9dPeHePg6i5pPRuGT69KCjmjKBOgHhYmqIQe6yCHwt6Vy3YQJX4hqmlQ8Z3UildUzLTHE3PH-t1PyTvJ1qEKY271HjThqhPRv4tQCd1W6OmxuPc8BvxkSm2pHtcm3ck">
            <a:extLst>
              <a:ext uri="{FF2B5EF4-FFF2-40B4-BE49-F238E27FC236}">
                <a16:creationId xmlns:a16="http://schemas.microsoft.com/office/drawing/2014/main" id="{9D0AF97F-CDB4-4295-A9F7-00F3055D784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15" y="1822015"/>
            <a:ext cx="2770021" cy="38087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38100" h="19050"/>
          </a:sp3d>
        </p:spPr>
      </p:pic>
      <p:pic>
        <p:nvPicPr>
          <p:cNvPr id="19" name="Picture 18" descr="https://lh4.googleusercontent.com/Ax1w_FLZnyaRx0tpRJl75IYjI_doGf1SBKe_D7ZUc0SncvpTVoPuXd5vuyejO5_5pieou_1JmpxTmO9YlOCYM2gDlGcGVj6lBZwbk7Q_ufi6LbKFs2rWFINyx_O3rLm6PRMPY0ZUZW4">
            <a:extLst>
              <a:ext uri="{FF2B5EF4-FFF2-40B4-BE49-F238E27FC236}">
                <a16:creationId xmlns:a16="http://schemas.microsoft.com/office/drawing/2014/main" id="{1105F675-F959-4CCD-B984-D7D0811AF11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04" y="1822015"/>
            <a:ext cx="2770021" cy="38087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38100" h="19050"/>
          </a:sp3d>
        </p:spPr>
      </p:pic>
      <p:pic>
        <p:nvPicPr>
          <p:cNvPr id="20" name="Picture 19" descr="https://lh6.googleusercontent.com/jq0b0zMyS1rvg0SczQXtBXDq4ws0JrwNH5UqkD1GUNYO6GMRwfXOmABXdQ_JY-n7PRJlvlBlQwVyhGoWiG6cB7CSLwwBalZo1uzFooTyrxX7-mnOHwnY_8uirgicOQHIOWdFaCscHxk">
            <a:extLst>
              <a:ext uri="{FF2B5EF4-FFF2-40B4-BE49-F238E27FC236}">
                <a16:creationId xmlns:a16="http://schemas.microsoft.com/office/drawing/2014/main" id="{BCFD913C-5EDE-457C-8809-5AA2555FFABC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46" y="1810139"/>
            <a:ext cx="2770021" cy="38087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38100" h="19050"/>
          </a:sp3d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B5CB8BD-613A-454F-855C-B97636E89C46}"/>
              </a:ext>
            </a:extLst>
          </p:cNvPr>
          <p:cNvSpPr txBox="1">
            <a:spLocks/>
          </p:cNvSpPr>
          <p:nvPr/>
        </p:nvSpPr>
        <p:spPr>
          <a:xfrm>
            <a:off x="354564" y="0"/>
            <a:ext cx="6251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WEB APPLICATION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37D7-AE81-4799-AB2D-4042DE26647D}"/>
              </a:ext>
            </a:extLst>
          </p:cNvPr>
          <p:cNvSpPr txBox="1"/>
          <p:nvPr/>
        </p:nvSpPr>
        <p:spPr>
          <a:xfrm>
            <a:off x="8407667" y="2242686"/>
            <a:ext cx="2314875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Online Bind via Web Application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26C8B-31E7-4908-B29C-99EDDCE0E7B8}"/>
              </a:ext>
            </a:extLst>
          </p:cNvPr>
          <p:cNvSpPr txBox="1"/>
          <p:nvPr/>
        </p:nvSpPr>
        <p:spPr>
          <a:xfrm>
            <a:off x="8407667" y="4190168"/>
            <a:ext cx="2314875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Offline Purchase via Agency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8B1446-F4D0-4B31-8497-D2B683736F3C}"/>
              </a:ext>
            </a:extLst>
          </p:cNvPr>
          <p:cNvSpPr/>
          <p:nvPr/>
        </p:nvSpPr>
        <p:spPr>
          <a:xfrm>
            <a:off x="7221743" y="2576369"/>
            <a:ext cx="702645" cy="16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4494BD-F363-402E-8D42-EC91D42436DF}"/>
              </a:ext>
            </a:extLst>
          </p:cNvPr>
          <p:cNvSpPr/>
          <p:nvPr/>
        </p:nvSpPr>
        <p:spPr>
          <a:xfrm>
            <a:off x="7221744" y="4523851"/>
            <a:ext cx="702645" cy="16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7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5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 rot="10800000">
            <a:off x="5805445" y="1245630"/>
            <a:ext cx="6125792" cy="3685293"/>
          </a:xfrm>
          <a:prstGeom prst="homePlate">
            <a:avLst>
              <a:gd name="adj" fmla="val 23603"/>
            </a:avLst>
          </a:prstGeom>
          <a:solidFill>
            <a:srgbClr val="246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entagon 8"/>
          <p:cNvSpPr/>
          <p:nvPr/>
        </p:nvSpPr>
        <p:spPr>
          <a:xfrm>
            <a:off x="262935" y="1249826"/>
            <a:ext cx="6002653" cy="3685293"/>
          </a:xfrm>
          <a:prstGeom prst="homePlate">
            <a:avLst>
              <a:gd name="adj" fmla="val 23603"/>
            </a:avLst>
          </a:prstGeom>
          <a:solidFill>
            <a:srgbClr val="246F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/>
          <p:cNvSpPr/>
          <p:nvPr/>
        </p:nvSpPr>
        <p:spPr>
          <a:xfrm>
            <a:off x="5157408" y="4845030"/>
            <a:ext cx="1770905" cy="1002467"/>
          </a:xfrm>
          <a:prstGeom prst="downArrow">
            <a:avLst>
              <a:gd name="adj1" fmla="val 49095"/>
              <a:gd name="adj2" fmla="val 7603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390" y="5765800"/>
            <a:ext cx="7430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High </a:t>
            </a:r>
            <a:r>
              <a:rPr lang="en-US" sz="3200" b="1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Net Promoter Score (NPS)</a:t>
            </a:r>
            <a:br>
              <a:rPr lang="en-US" sz="3200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200" dirty="0" err="1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CoverHound's</a:t>
            </a:r>
            <a:r>
              <a:rPr lang="en-US" sz="3200" dirty="0">
                <a:solidFill>
                  <a:srgbClr val="FFC000"/>
                </a:solidFill>
                <a:latin typeface="Helvetica Neue" charset="0"/>
                <a:ea typeface="Helvetica Neue" charset="0"/>
                <a:cs typeface="Helvetica Neue" charset="0"/>
              </a:rPr>
              <a:t> #1 KPI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600" y="1921591"/>
            <a:ext cx="5621888" cy="1165132"/>
          </a:xfrm>
          <a:prstGeom prst="rect">
            <a:avLst/>
          </a:prstGeom>
          <a:solidFill>
            <a:srgbClr val="11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6347517" y="1921591"/>
            <a:ext cx="5749424" cy="1165132"/>
          </a:xfrm>
          <a:prstGeom prst="rect">
            <a:avLst/>
          </a:prstGeom>
          <a:solidFill>
            <a:srgbClr val="11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015036" y="1923144"/>
            <a:ext cx="3350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Fast, Accurate &amp; Actionable</a:t>
            </a:r>
            <a:br>
              <a:rPr lang="en-US" sz="32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32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To meet the demands of today’s digital </a:t>
            </a:r>
            <a:br>
              <a:rPr lang="en-US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savvy shoppers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3948" y="1923145"/>
            <a:ext cx="3962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333"/>
              </a:spcBef>
            </a:pPr>
            <a:r>
              <a:rPr lang="en-US" sz="32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Trusted Advisor for Curated Choice</a:t>
            </a:r>
            <a:br>
              <a:rPr lang="en-US" sz="3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3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To meet the complex demands of today’s insurance shoppers</a:t>
            </a:r>
          </a:p>
        </p:txBody>
      </p:sp>
      <p:sp>
        <p:nvSpPr>
          <p:cNvPr id="17" name="Oval 16"/>
          <p:cNvSpPr/>
          <p:nvPr/>
        </p:nvSpPr>
        <p:spPr>
          <a:xfrm>
            <a:off x="4703548" y="1604101"/>
            <a:ext cx="2678627" cy="2678624"/>
          </a:xfrm>
          <a:prstGeom prst="ellipse">
            <a:avLst/>
          </a:prstGeom>
          <a:gradFill>
            <a:gsLst>
              <a:gs pos="45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" name="Shape 7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44" y="2543333"/>
            <a:ext cx="2313872" cy="675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Parallelogram 1">
            <a:extLst>
              <a:ext uri="{FF2B5EF4-FFF2-40B4-BE49-F238E27FC236}">
                <a16:creationId xmlns:a16="http://schemas.microsoft.com/office/drawing/2014/main" id="{AEF9B4DB-FF0E-4049-9CD3-0F3089F18CF6}"/>
              </a:ext>
            </a:extLst>
          </p:cNvPr>
          <p:cNvSpPr/>
          <p:nvPr/>
        </p:nvSpPr>
        <p:spPr>
          <a:xfrm>
            <a:off x="0" y="177800"/>
            <a:ext cx="5332396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835F5A7-C07D-47D3-9123-CE2E0F11BB00}"/>
              </a:ext>
            </a:extLst>
          </p:cNvPr>
          <p:cNvSpPr txBox="1">
            <a:spLocks/>
          </p:cNvSpPr>
          <p:nvPr/>
        </p:nvSpPr>
        <p:spPr>
          <a:xfrm>
            <a:off x="354564" y="0"/>
            <a:ext cx="6251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VALUE PROPOSITION</a:t>
            </a:r>
            <a:endParaRPr lang="en-SG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">
            <a:extLst>
              <a:ext uri="{FF2B5EF4-FFF2-40B4-BE49-F238E27FC236}">
                <a16:creationId xmlns:a16="http://schemas.microsoft.com/office/drawing/2014/main" id="{B70A5589-722E-435D-A088-173555F02D97}"/>
              </a:ext>
            </a:extLst>
          </p:cNvPr>
          <p:cNvSpPr/>
          <p:nvPr/>
        </p:nvSpPr>
        <p:spPr>
          <a:xfrm>
            <a:off x="-1" y="177800"/>
            <a:ext cx="3878981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EDC7-E4FC-4D86-A5F9-836AA00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5" y="0"/>
            <a:ext cx="368559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CYBERPOLICY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96C36-3392-4431-918F-2E35610AC095}"/>
              </a:ext>
            </a:extLst>
          </p:cNvPr>
          <p:cNvSpPr/>
          <p:nvPr/>
        </p:nvSpPr>
        <p:spPr>
          <a:xfrm>
            <a:off x="5456600" y="1802182"/>
            <a:ext cx="594538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CyberPolicy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was founded in 2016 by Keith Moore, current CEO of </a:t>
            </a:r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CoverHound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CyberPolicy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2B0B7-302F-41EE-8EE1-D4BC88892152}"/>
              </a:ext>
            </a:extLst>
          </p:cNvPr>
          <p:cNvSpPr/>
          <p:nvPr/>
        </p:nvSpPr>
        <p:spPr>
          <a:xfrm>
            <a:off x="5806689" y="2448513"/>
            <a:ext cx="5595311" cy="830997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Cyberpolicy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subsidiary company that leverages on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CoverHound’s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digital marketplace platform to provide SMBs with cybersecurity options (Cyber Lines)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D5BBC-993D-4DFC-B865-6E2BCBA6F82E}"/>
              </a:ext>
            </a:extLst>
          </p:cNvPr>
          <p:cNvSpPr/>
          <p:nvPr/>
        </p:nvSpPr>
        <p:spPr>
          <a:xfrm>
            <a:off x="5806689" y="4224822"/>
            <a:ext cx="5595312" cy="830997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CyberPolicy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has been helping SMBs obtain comprehensive information on protecting against cybersecurity risks and advocating cyber insurance.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65465-0113-4D59-8320-E8492BA66834}"/>
              </a:ext>
            </a:extLst>
          </p:cNvPr>
          <p:cNvCxnSpPr>
            <a:cxnSpLocks/>
          </p:cNvCxnSpPr>
          <p:nvPr/>
        </p:nvCxnSpPr>
        <p:spPr>
          <a:xfrm>
            <a:off x="5159829" y="1222310"/>
            <a:ext cx="0" cy="5103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 result for cyber policy logo">
            <a:extLst>
              <a:ext uri="{FF2B5EF4-FFF2-40B4-BE49-F238E27FC236}">
                <a16:creationId xmlns:a16="http://schemas.microsoft.com/office/drawing/2014/main" id="{E1039F07-0BE9-4AC5-AC70-7E21CA29D5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8" y="2134079"/>
            <a:ext cx="2381250" cy="238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B8E588-0CDF-4F4B-97B7-A519508AAE55}"/>
              </a:ext>
            </a:extLst>
          </p:cNvPr>
          <p:cNvSpPr/>
          <p:nvPr/>
        </p:nvSpPr>
        <p:spPr>
          <a:xfrm>
            <a:off x="5456599" y="3578491"/>
            <a:ext cx="594538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Cyberpolicy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pioneer in providing bundled cybersecurity options to SMBs online</a:t>
            </a:r>
          </a:p>
        </p:txBody>
      </p:sp>
    </p:spTree>
    <p:extLst>
      <p:ext uri="{BB962C8B-B14F-4D97-AF65-F5344CB8AC3E}">
        <p14:creationId xmlns:p14="http://schemas.microsoft.com/office/powerpoint/2010/main" val="23440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9BFC-71AA-464A-A38E-A61F438E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927" y="1478278"/>
            <a:ext cx="3480448" cy="463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Nixie One"/>
              </a:rPr>
              <a:t>MY RESPONSIBILITIES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2F98D-DB70-4000-B5DF-AF71EE1E42A6}"/>
              </a:ext>
            </a:extLst>
          </p:cNvPr>
          <p:cNvSpPr/>
          <p:nvPr/>
        </p:nvSpPr>
        <p:spPr>
          <a:xfrm>
            <a:off x="2111141" y="2141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Support product development </a:t>
            </a:r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for small business areas in research, designing specifications, developing and testing,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E8DAB-3516-40F8-87DB-F234D8AFF638}"/>
              </a:ext>
            </a:extLst>
          </p:cNvPr>
          <p:cNvSpPr/>
          <p:nvPr/>
        </p:nvSpPr>
        <p:spPr>
          <a:xfrm>
            <a:off x="2111141" y="3362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Assist in developing, designing and implementing </a:t>
            </a:r>
            <a:r>
              <a:rPr lang="en-SG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key performance indicators </a:t>
            </a:r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for the product. </a:t>
            </a:r>
            <a:endParaRPr lang="en-S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878A6-57A1-4111-B658-6A995D245EEF}"/>
              </a:ext>
            </a:extLst>
          </p:cNvPr>
          <p:cNvSpPr/>
          <p:nvPr/>
        </p:nvSpPr>
        <p:spPr>
          <a:xfrm>
            <a:off x="1524820" y="2094545"/>
            <a:ext cx="586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800" dirty="0">
                <a:solidFill>
                  <a:srgbClr val="00B0F0"/>
                </a:solidFill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3E795-A5A3-4429-BAFA-13343A1BA6E9}"/>
              </a:ext>
            </a:extLst>
          </p:cNvPr>
          <p:cNvSpPr/>
          <p:nvPr/>
        </p:nvSpPr>
        <p:spPr>
          <a:xfrm>
            <a:off x="1524820" y="3270374"/>
            <a:ext cx="586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800" dirty="0">
                <a:solidFill>
                  <a:srgbClr val="00B0F0"/>
                </a:solidFill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0B3B0-15B8-4199-B75F-44E718C13B87}"/>
              </a:ext>
            </a:extLst>
          </p:cNvPr>
          <p:cNvSpPr/>
          <p:nvPr/>
        </p:nvSpPr>
        <p:spPr>
          <a:xfrm>
            <a:off x="1524820" y="4419790"/>
            <a:ext cx="586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800" dirty="0">
                <a:solidFill>
                  <a:srgbClr val="00B0F0"/>
                </a:solidFill>
                <a:ea typeface="DengXian" panose="02010600030101010101" pitchFamily="2" charset="-122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E1E65-A458-4AD1-9968-C16C01AF8781}"/>
              </a:ext>
            </a:extLst>
          </p:cNvPr>
          <p:cNvSpPr/>
          <p:nvPr/>
        </p:nvSpPr>
        <p:spPr>
          <a:xfrm>
            <a:off x="2111141" y="4512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Create reports to </a:t>
            </a:r>
            <a:r>
              <a:rPr lang="en-SG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analyse the overall effectiveness</a:t>
            </a:r>
            <a:r>
              <a:rPr lang="en-S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 of the company’s sales process. </a:t>
            </a:r>
            <a:endParaRPr lang="en-S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Parallelogram 1">
            <a:extLst>
              <a:ext uri="{FF2B5EF4-FFF2-40B4-BE49-F238E27FC236}">
                <a16:creationId xmlns:a16="http://schemas.microsoft.com/office/drawing/2014/main" id="{9B403EC8-A4ED-40B6-8081-90C535ADE071}"/>
              </a:ext>
            </a:extLst>
          </p:cNvPr>
          <p:cNvSpPr/>
          <p:nvPr/>
        </p:nvSpPr>
        <p:spPr>
          <a:xfrm>
            <a:off x="-1" y="177800"/>
            <a:ext cx="4764506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57553C-D38B-40D6-A2E4-3030341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0"/>
            <a:ext cx="387898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INTERN</a:t>
            </a:r>
            <a:endParaRPr lang="en-SG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3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12;p73">
            <a:extLst>
              <a:ext uri="{FF2B5EF4-FFF2-40B4-BE49-F238E27FC236}">
                <a16:creationId xmlns:a16="http://schemas.microsoft.com/office/drawing/2014/main" id="{9AF4F37B-9400-4EF9-BEF3-4C162C931708}"/>
              </a:ext>
            </a:extLst>
          </p:cNvPr>
          <p:cNvSpPr/>
          <p:nvPr/>
        </p:nvSpPr>
        <p:spPr>
          <a:xfrm>
            <a:off x="2545776" y="991065"/>
            <a:ext cx="4564922" cy="4564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63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Google Shape;713;p73">
            <a:extLst>
              <a:ext uri="{FF2B5EF4-FFF2-40B4-BE49-F238E27FC236}">
                <a16:creationId xmlns:a16="http://schemas.microsoft.com/office/drawing/2014/main" id="{933C66E5-82FD-4680-931D-0EFF77FFCD07}"/>
              </a:ext>
            </a:extLst>
          </p:cNvPr>
          <p:cNvSpPr/>
          <p:nvPr/>
        </p:nvSpPr>
        <p:spPr>
          <a:xfrm>
            <a:off x="4747330" y="873769"/>
            <a:ext cx="4564922" cy="4564922"/>
          </a:xfrm>
          <a:prstGeom prst="ellipse">
            <a:avLst/>
          </a:prstGeom>
          <a:solidFill>
            <a:schemeClr val="accent4">
              <a:lumMod val="40000"/>
              <a:lumOff val="60000"/>
              <a:alpha val="5691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18;p73">
            <a:extLst>
              <a:ext uri="{FF2B5EF4-FFF2-40B4-BE49-F238E27FC236}">
                <a16:creationId xmlns:a16="http://schemas.microsoft.com/office/drawing/2014/main" id="{36F28D3B-B146-4F7B-A260-7C3C8DBE464D}"/>
              </a:ext>
            </a:extLst>
          </p:cNvPr>
          <p:cNvSpPr txBox="1"/>
          <p:nvPr/>
        </p:nvSpPr>
        <p:spPr>
          <a:xfrm>
            <a:off x="6925709" y="1664273"/>
            <a:ext cx="2571533" cy="86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SG" sz="2000" dirty="0">
                <a:latin typeface="Montserrat"/>
                <a:ea typeface="Montserrat"/>
                <a:cs typeface="Montserrat"/>
                <a:sym typeface="Montserrat"/>
              </a:rPr>
              <a:t>PRODUCT KNOWLEWDGE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713;p73">
            <a:extLst>
              <a:ext uri="{FF2B5EF4-FFF2-40B4-BE49-F238E27FC236}">
                <a16:creationId xmlns:a16="http://schemas.microsoft.com/office/drawing/2014/main" id="{FFE5821C-030C-4E32-B7C5-EE1E92FB1473}"/>
              </a:ext>
            </a:extLst>
          </p:cNvPr>
          <p:cNvSpPr/>
          <p:nvPr/>
        </p:nvSpPr>
        <p:spPr>
          <a:xfrm>
            <a:off x="3886059" y="2138828"/>
            <a:ext cx="4564922" cy="4564922"/>
          </a:xfrm>
          <a:prstGeom prst="ellipse">
            <a:avLst/>
          </a:prstGeom>
          <a:solidFill>
            <a:srgbClr val="FCE5CD">
              <a:alpha val="569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" name="Google Shape;718;p73">
            <a:extLst>
              <a:ext uri="{FF2B5EF4-FFF2-40B4-BE49-F238E27FC236}">
                <a16:creationId xmlns:a16="http://schemas.microsoft.com/office/drawing/2014/main" id="{C2A819EE-37BB-44D5-AA7A-1B2765565125}"/>
              </a:ext>
            </a:extLst>
          </p:cNvPr>
          <p:cNvSpPr txBox="1"/>
          <p:nvPr/>
        </p:nvSpPr>
        <p:spPr>
          <a:xfrm>
            <a:off x="5118336" y="6020172"/>
            <a:ext cx="219189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SG" sz="2000" dirty="0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718;p73">
            <a:extLst>
              <a:ext uri="{FF2B5EF4-FFF2-40B4-BE49-F238E27FC236}">
                <a16:creationId xmlns:a16="http://schemas.microsoft.com/office/drawing/2014/main" id="{ED35536C-B998-4905-B1A1-B060C93263F7}"/>
              </a:ext>
            </a:extLst>
          </p:cNvPr>
          <p:cNvSpPr txBox="1"/>
          <p:nvPr/>
        </p:nvSpPr>
        <p:spPr>
          <a:xfrm>
            <a:off x="2602066" y="1674643"/>
            <a:ext cx="2027389" cy="83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SG" sz="2000" dirty="0">
                <a:latin typeface="Montserrat"/>
                <a:ea typeface="Montserrat"/>
                <a:cs typeface="Montserrat"/>
                <a:sym typeface="Montserrat"/>
              </a:rPr>
              <a:t>ECHNICAL SKILLSET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Parallelogram 1">
            <a:extLst>
              <a:ext uri="{FF2B5EF4-FFF2-40B4-BE49-F238E27FC236}">
                <a16:creationId xmlns:a16="http://schemas.microsoft.com/office/drawing/2014/main" id="{C1E545FA-8A5C-46F3-9995-AAD46147C2B9}"/>
              </a:ext>
            </a:extLst>
          </p:cNvPr>
          <p:cNvSpPr/>
          <p:nvPr/>
        </p:nvSpPr>
        <p:spPr>
          <a:xfrm>
            <a:off x="-2" y="177800"/>
            <a:ext cx="7228575" cy="907019"/>
          </a:xfrm>
          <a:custGeom>
            <a:avLst/>
            <a:gdLst>
              <a:gd name="connsiteX0" fmla="*/ 0 w 6216073"/>
              <a:gd name="connsiteY0" fmla="*/ 517236 h 517236"/>
              <a:gd name="connsiteX1" fmla="*/ 0 w 6216073"/>
              <a:gd name="connsiteY1" fmla="*/ 0 h 517236"/>
              <a:gd name="connsiteX2" fmla="*/ 6216073 w 6216073"/>
              <a:gd name="connsiteY2" fmla="*/ 0 h 517236"/>
              <a:gd name="connsiteX3" fmla="*/ 6216073 w 6216073"/>
              <a:gd name="connsiteY3" fmla="*/ 517236 h 517236"/>
              <a:gd name="connsiteX4" fmla="*/ 0 w 6216073"/>
              <a:gd name="connsiteY4" fmla="*/ 517236 h 517236"/>
              <a:gd name="connsiteX0" fmla="*/ 0 w 6456219"/>
              <a:gd name="connsiteY0" fmla="*/ 517236 h 517236"/>
              <a:gd name="connsiteX1" fmla="*/ 0 w 6456219"/>
              <a:gd name="connsiteY1" fmla="*/ 0 h 517236"/>
              <a:gd name="connsiteX2" fmla="*/ 6456219 w 6456219"/>
              <a:gd name="connsiteY2" fmla="*/ 0 h 517236"/>
              <a:gd name="connsiteX3" fmla="*/ 6216073 w 6456219"/>
              <a:gd name="connsiteY3" fmla="*/ 517236 h 517236"/>
              <a:gd name="connsiteX4" fmla="*/ 0 w 6456219"/>
              <a:gd name="connsiteY4" fmla="*/ 517236 h 51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6219" h="517236">
                <a:moveTo>
                  <a:pt x="0" y="517236"/>
                </a:moveTo>
                <a:lnTo>
                  <a:pt x="0" y="0"/>
                </a:lnTo>
                <a:lnTo>
                  <a:pt x="6456219" y="0"/>
                </a:lnTo>
                <a:lnTo>
                  <a:pt x="6216073" y="517236"/>
                </a:lnTo>
                <a:lnTo>
                  <a:pt x="0" y="5172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12"/>
            <a:endParaRPr lang="en-AU" sz="2800" b="1" dirty="0">
              <a:solidFill>
                <a:srgbClr val="F05A22"/>
              </a:solidFill>
              <a:latin typeface="+mj-lt"/>
              <a:ea typeface="Helvetica Neue" charset="0"/>
              <a:cs typeface="Helvetica Neue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EF48E-3429-4335-A7DE-7CF02C8D62D5}"/>
              </a:ext>
            </a:extLst>
          </p:cNvPr>
          <p:cNvSpPr txBox="1">
            <a:spLocks/>
          </p:cNvSpPr>
          <p:nvPr/>
        </p:nvSpPr>
        <p:spPr>
          <a:xfrm>
            <a:off x="354563" y="0"/>
            <a:ext cx="8096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WHAT IS REQUIRED OF MY JOB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20" name="Google Shape;718;p73">
            <a:extLst>
              <a:ext uri="{FF2B5EF4-FFF2-40B4-BE49-F238E27FC236}">
                <a16:creationId xmlns:a16="http://schemas.microsoft.com/office/drawing/2014/main" id="{65177B0C-B6AB-4BC6-B6F0-B559F26A0ACC}"/>
              </a:ext>
            </a:extLst>
          </p:cNvPr>
          <p:cNvSpPr txBox="1"/>
          <p:nvPr/>
        </p:nvSpPr>
        <p:spPr>
          <a:xfrm>
            <a:off x="5081708" y="2905781"/>
            <a:ext cx="2028584" cy="73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SG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PRODUCT INTERN</a:t>
            </a:r>
            <a:br>
              <a:rPr lang="en-SG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SG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AT COVERHOUND</a:t>
            </a:r>
            <a:endParaRPr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492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1439</Words>
  <Application>Microsoft Macintosh PowerPoint</Application>
  <PresentationFormat>Widescreen</PresentationFormat>
  <Paragraphs>213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Yu Gothic</vt:lpstr>
      <vt:lpstr>Agency FB</vt:lpstr>
      <vt:lpstr>Arial</vt:lpstr>
      <vt:lpstr>Calibri</vt:lpstr>
      <vt:lpstr>Calibri Light</vt:lpstr>
      <vt:lpstr>Helvetica Neue</vt:lpstr>
      <vt:lpstr>Impact</vt:lpstr>
      <vt:lpstr>Lato Thin</vt:lpstr>
      <vt:lpstr>Montserrat</vt:lpstr>
      <vt:lpstr>Nirmala UI Semilight</vt:lpstr>
      <vt:lpstr>Nixie One</vt:lpstr>
      <vt:lpstr>Wingdings</vt:lpstr>
      <vt:lpstr>Office Theme</vt:lpstr>
      <vt:lpstr>PowerPoint Presentation</vt:lpstr>
      <vt:lpstr>MY NOC EXPERIENCE</vt:lpstr>
      <vt:lpstr>PowerPoint Presentation</vt:lpstr>
      <vt:lpstr>COVERHOUND</vt:lpstr>
      <vt:lpstr>PowerPoint Presentation</vt:lpstr>
      <vt:lpstr>PowerPoint Presentation</vt:lpstr>
      <vt:lpstr>CYBERPOLICY</vt:lpstr>
      <vt:lpstr>PRODUCT INTERN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Goh</dc:creator>
  <cp:lastModifiedBy>Goh Jun Yi Xavier</cp:lastModifiedBy>
  <cp:revision>97</cp:revision>
  <dcterms:created xsi:type="dcterms:W3CDTF">2018-12-08T09:52:54Z</dcterms:created>
  <dcterms:modified xsi:type="dcterms:W3CDTF">2020-01-14T08:51:36Z</dcterms:modified>
</cp:coreProperties>
</file>