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5/9/2020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5/9/2020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Capstone project</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Italian Restaurants</a:t>
            </a:r>
          </a:p>
          <a:p>
            <a:r>
              <a:rPr lang="en-US" dirty="0" smtClean="0"/>
              <a:t>By: Xavier Lowe</a:t>
            </a:r>
            <a:endParaRPr lang="en-US" dirty="0"/>
          </a:p>
        </p:txBody>
      </p:sp>
    </p:spTree>
    <p:extLst>
      <p:ext uri="{BB962C8B-B14F-4D97-AF65-F5344CB8AC3E}">
        <p14:creationId xmlns:p14="http://schemas.microsoft.com/office/powerpoint/2010/main" val="774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marR="0" lvl="0" indent="0">
              <a:lnSpc>
                <a:spcPct val="107000"/>
              </a:lnSpc>
              <a:spcBef>
                <a:spcPts val="0"/>
              </a:spcBef>
              <a:spcAft>
                <a:spcPts val="800"/>
              </a:spcAft>
              <a:buNone/>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This final project explores the best locations for Italian restaurants throughout the city of New York</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None/>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400" u="sng" dirty="0" err="1" smtClean="0">
                <a:latin typeface="Calibri" panose="020F0502020204030204" pitchFamily="34" charset="0"/>
                <a:ea typeface="Calibri" panose="020F0502020204030204" pitchFamily="34" charset="0"/>
                <a:cs typeface="Times New Roman" panose="02020603050405020304" pitchFamily="18" charset="0"/>
              </a:rPr>
              <a:t>Goal:Questions</a:t>
            </a:r>
            <a:r>
              <a:rPr lang="en-US" sz="2400" u="sng" dirty="0" smtClean="0">
                <a:latin typeface="Calibri" panose="020F0502020204030204" pitchFamily="34" charset="0"/>
                <a:ea typeface="Calibri" panose="020F0502020204030204" pitchFamily="34" charset="0"/>
                <a:cs typeface="Times New Roman" panose="02020603050405020304" pitchFamily="18" charset="0"/>
              </a:rPr>
              <a:t> to answer</a:t>
            </a:r>
          </a:p>
          <a:p>
            <a:pPr marL="342900" marR="0" lvl="0" indent="-342900">
              <a:lnSpc>
                <a:spcPct val="107000"/>
              </a:lnSpc>
              <a:spcBef>
                <a:spcPts val="0"/>
              </a:spcBef>
              <a:spcAft>
                <a:spcPts val="800"/>
              </a:spcAft>
              <a:buFont typeface="+mj-lt"/>
              <a:buAutoNum type="arabicPeriod"/>
              <a:tabLst>
                <a:tab pos="457200" algn="l"/>
              </a:tabLst>
            </a:pPr>
            <a:r>
              <a:rPr lang="en-US" sz="2400" dirty="0" smtClean="0">
                <a:latin typeface="Calibri" panose="020F0502020204030204" pitchFamily="34" charset="0"/>
                <a:ea typeface="Calibri" panose="020F0502020204030204" pitchFamily="34" charset="0"/>
                <a:cs typeface="Times New Roman" panose="02020603050405020304" pitchFamily="18" charset="0"/>
              </a:rPr>
              <a:t>What </a:t>
            </a:r>
            <a:r>
              <a:rPr lang="en-US" sz="2400" dirty="0">
                <a:latin typeface="Calibri" panose="020F0502020204030204" pitchFamily="34" charset="0"/>
                <a:ea typeface="Calibri" panose="020F0502020204030204" pitchFamily="34" charset="0"/>
                <a:cs typeface="Times New Roman" panose="02020603050405020304" pitchFamily="18" charset="0"/>
              </a:rPr>
              <a:t>is / are the best location(s) for Italian cuisine in New York City?</a:t>
            </a:r>
          </a:p>
          <a:p>
            <a:pPr marL="342900" marR="0" lvl="0" indent="-342900">
              <a:lnSpc>
                <a:spcPct val="107000"/>
              </a:lnSpc>
              <a:spcBef>
                <a:spcPts val="0"/>
              </a:spcBef>
              <a:spcAft>
                <a:spcPts val="8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In what Neighborhood and/or borough should I open an Italian restaurant to have the best chance of being successful?</a:t>
            </a:r>
          </a:p>
          <a:p>
            <a:pPr marL="342900" marR="0" lvl="0" indent="-342900">
              <a:lnSpc>
                <a:spcPct val="107000"/>
              </a:lnSpc>
              <a:spcBef>
                <a:spcPts val="0"/>
              </a:spcBef>
              <a:spcAft>
                <a:spcPts val="8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Where would I go in New York City to have the best Italian food?</a:t>
            </a:r>
          </a:p>
          <a:p>
            <a:endParaRPr lang="en-US" dirty="0"/>
          </a:p>
        </p:txBody>
      </p:sp>
    </p:spTree>
    <p:extLst>
      <p:ext uri="{BB962C8B-B14F-4D97-AF65-F5344CB8AC3E}">
        <p14:creationId xmlns:p14="http://schemas.microsoft.com/office/powerpoint/2010/main" val="10606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a:bodyPr>
          <a:lstStyle/>
          <a:p>
            <a:r>
              <a:rPr lang="en-US" dirty="0"/>
              <a:t>New York City data containing the neighborhoods and boroughs, latitudes, and longitudes will be obtained from the data source: </a:t>
            </a:r>
            <a:r>
              <a:rPr lang="en-US" u="sng" dirty="0">
                <a:hlinkClick r:id="rId2"/>
              </a:rPr>
              <a:t>https://</a:t>
            </a:r>
            <a:r>
              <a:rPr lang="en-US" u="sng" dirty="0" smtClean="0">
                <a:hlinkClick r:id="rId2"/>
              </a:rPr>
              <a:t>cocl.us/new_york_dataset</a:t>
            </a:r>
            <a:endParaRPr lang="en-US" u="sng" dirty="0" smtClean="0"/>
          </a:p>
          <a:p>
            <a:endParaRPr lang="en-US" u="sng" dirty="0"/>
          </a:p>
          <a:p>
            <a:r>
              <a:rPr lang="en-US" dirty="0"/>
              <a:t>New York City data containing neighborhood boundaries will be obtained from the data source: </a:t>
            </a:r>
            <a:r>
              <a:rPr lang="en-US" u="sng" dirty="0">
                <a:hlinkClick r:id="rId3"/>
              </a:rPr>
              <a:t>https://data.cityofnewyork.us/City-Government/Borough-Boundaries/tqmj-j8zm</a:t>
            </a:r>
            <a:endParaRPr lang="en-US" dirty="0"/>
          </a:p>
          <a:p>
            <a:endParaRPr lang="en-US" dirty="0" smtClean="0"/>
          </a:p>
          <a:p>
            <a:pPr marL="0" indent="0">
              <a:buNone/>
            </a:pPr>
            <a:r>
              <a:rPr lang="en-US" dirty="0" smtClean="0"/>
              <a:t>**All </a:t>
            </a:r>
            <a:r>
              <a:rPr lang="en-US" dirty="0"/>
              <a:t>data related to locations and quality of Italian restaurants will be obtained via the Four Square API utilized via the Request library in Python. The different data points and services will be used to create an overall data frame that can be used to analyze the population density, restaurant location density and other variables as it pertains to the analysis</a:t>
            </a:r>
            <a:r>
              <a:rPr lang="en-US" dirty="0" smtClean="0"/>
              <a:t>.</a:t>
            </a:r>
            <a:endParaRPr lang="en-US" dirty="0"/>
          </a:p>
        </p:txBody>
      </p:sp>
    </p:spTree>
    <p:extLst>
      <p:ext uri="{BB962C8B-B14F-4D97-AF65-F5344CB8AC3E}">
        <p14:creationId xmlns:p14="http://schemas.microsoft.com/office/powerpoint/2010/main" val="161960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864" y="325461"/>
            <a:ext cx="8610600" cy="1293028"/>
          </a:xfrm>
        </p:spPr>
        <p:txBody>
          <a:bodyPr/>
          <a:lstStyle/>
          <a:p>
            <a:r>
              <a:rPr lang="en-US" dirty="0" smtClean="0"/>
              <a:t>METHODOLOGY</a:t>
            </a:r>
            <a:endParaRPr lang="en-US" dirty="0"/>
          </a:p>
        </p:txBody>
      </p:sp>
      <p:sp>
        <p:nvSpPr>
          <p:cNvPr id="3" name="Content Placeholder 2"/>
          <p:cNvSpPr>
            <a:spLocks noGrp="1"/>
          </p:cNvSpPr>
          <p:nvPr>
            <p:ph idx="1"/>
          </p:nvPr>
        </p:nvSpPr>
        <p:spPr>
          <a:xfrm>
            <a:off x="287236" y="1801369"/>
            <a:ext cx="4686548" cy="4434839"/>
          </a:xfrm>
        </p:spPr>
        <p:txBody>
          <a:bodyPr/>
          <a:lstStyle/>
          <a:p>
            <a:r>
              <a:rPr lang="en-US" sz="1600" dirty="0"/>
              <a:t>Data will be collected from </a:t>
            </a:r>
            <a:r>
              <a:rPr lang="en-US" sz="1600" u="sng" dirty="0">
                <a:hlinkClick r:id="rId2"/>
              </a:rPr>
              <a:t>https://cocl.us/new_york_dataset</a:t>
            </a:r>
            <a:r>
              <a:rPr lang="en-US" sz="1600" dirty="0"/>
              <a:t> and cleaned and processed into a </a:t>
            </a:r>
            <a:r>
              <a:rPr lang="en-US" sz="1600" dirty="0" smtClean="0"/>
              <a:t>data frame.</a:t>
            </a:r>
            <a:endParaRPr lang="en-US" sz="1600" dirty="0"/>
          </a:p>
          <a:p>
            <a:pPr lvl="1"/>
            <a:r>
              <a:rPr lang="en-US" sz="1600" dirty="0" smtClean="0"/>
              <a:t>Four Square </a:t>
            </a:r>
            <a:r>
              <a:rPr lang="en-US" sz="1600" dirty="0"/>
              <a:t>be used to locate all venues and then filtered by Italian restaurants. Ratings, tips, and likes by users will be counted and added to the </a:t>
            </a:r>
            <a:r>
              <a:rPr lang="en-US" sz="1600" dirty="0" err="1"/>
              <a:t>dataframe</a:t>
            </a:r>
            <a:r>
              <a:rPr lang="en-US" sz="1600" dirty="0" smtClean="0"/>
              <a:t>.</a:t>
            </a:r>
            <a:endParaRPr lang="en-US" sz="1600" dirty="0"/>
          </a:p>
          <a:p>
            <a:r>
              <a:rPr lang="en-US" sz="1600" dirty="0" smtClean="0"/>
              <a:t>Neighborhoods per Borough</a:t>
            </a:r>
          </a:p>
          <a:p>
            <a:r>
              <a:rPr lang="en-US" sz="1600" dirty="0" smtClean="0"/>
              <a:t>Italian Restaurants per Borough</a:t>
            </a:r>
          </a:p>
          <a:p>
            <a:r>
              <a:rPr lang="en-US" sz="1600" dirty="0" smtClean="0"/>
              <a:t>Average Rating per neighborhood</a:t>
            </a:r>
          </a:p>
          <a:p>
            <a:r>
              <a:rPr lang="en-US" sz="1600" dirty="0" smtClean="0"/>
              <a:t>Average Rating per neighborhood per borough</a:t>
            </a:r>
            <a:endParaRPr lang="en-US" sz="1600" dirty="0"/>
          </a:p>
        </p:txBody>
      </p:sp>
      <p:pic>
        <p:nvPicPr>
          <p:cNvPr id="4" name="Picture 3"/>
          <p:cNvPicPr>
            <a:picLocks noChangeAspect="1"/>
          </p:cNvPicPr>
          <p:nvPr/>
        </p:nvPicPr>
        <p:blipFill>
          <a:blip r:embed="rId3"/>
          <a:stretch>
            <a:fillRect/>
          </a:stretch>
        </p:blipFill>
        <p:spPr>
          <a:xfrm>
            <a:off x="5458120" y="1618489"/>
            <a:ext cx="5591175" cy="305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6625018" y="3700272"/>
            <a:ext cx="5324475"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443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Discussion</a:t>
            </a:r>
            <a:endParaRPr lang="en-US" dirty="0"/>
          </a:p>
        </p:txBody>
      </p:sp>
      <p:sp>
        <p:nvSpPr>
          <p:cNvPr id="3" name="Content Placeholder 2"/>
          <p:cNvSpPr>
            <a:spLocks noGrp="1"/>
          </p:cNvSpPr>
          <p:nvPr>
            <p:ph idx="1"/>
          </p:nvPr>
        </p:nvSpPr>
        <p:spPr>
          <a:xfrm>
            <a:off x="685800" y="2194560"/>
            <a:ext cx="10820400" cy="4325112"/>
          </a:xfrm>
        </p:spPr>
        <p:txBody>
          <a:bodyPr>
            <a:normAutofit fontScale="92500" lnSpcReduction="10000"/>
          </a:bodyPr>
          <a:lstStyle/>
          <a:p>
            <a:r>
              <a:rPr lang="en-US" dirty="0" smtClean="0">
                <a:latin typeface="Calibri" panose="020F0502020204030204" pitchFamily="34" charset="0"/>
                <a:cs typeface="Calibri" panose="020F0502020204030204" pitchFamily="34" charset="0"/>
              </a:rPr>
              <a:t>Manhattan </a:t>
            </a:r>
            <a:r>
              <a:rPr lang="en-US" dirty="0">
                <a:latin typeface="Calibri" panose="020F0502020204030204" pitchFamily="34" charset="0"/>
                <a:cs typeface="Calibri" panose="020F0502020204030204" pitchFamily="34" charset="0"/>
              </a:rPr>
              <a:t>and Queens have the best rated Italian restaurants on average. Queens and The Bronx have the least amount of Italian restaurants per borough. However, of note, Belmont of The Bronx is the neighborhood in all of NYC with the most Italian Restaurants. Despite Manhattan having the least number of neighborhoods in all five boroughs, it has the most Italian restaurants.</a:t>
            </a:r>
            <a:endParaRPr lang="en-US" dirty="0" smtClean="0">
              <a:latin typeface="Calibri" panose="020F0502020204030204" pitchFamily="34" charset="0"/>
              <a:cs typeface="Calibri" panose="020F0502020204030204" pitchFamily="34" charset="0"/>
            </a:endParaRPr>
          </a:p>
          <a:p>
            <a:r>
              <a:rPr lang="en-US" dirty="0" smtClean="0"/>
              <a:t>Based upon the analysis:</a:t>
            </a:r>
          </a:p>
          <a:p>
            <a:pPr marL="457200" lvl="1" indent="0">
              <a:lnSpc>
                <a:spcPct val="107000"/>
              </a:lnSpc>
              <a:spcBef>
                <a:spcPts val="0"/>
              </a:spcBef>
              <a:spcAft>
                <a:spcPts val="800"/>
              </a:spcAft>
              <a:buNone/>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What is / are the best location(s) for Italian cuisine in New York City</a:t>
            </a:r>
            <a:r>
              <a:rPr lang="en-US" sz="2200" dirty="0" smtClean="0">
                <a:latin typeface="Calibri" panose="020F0502020204030204" pitchFamily="34" charset="0"/>
                <a:ea typeface="Calibri" panose="020F0502020204030204" pitchFamily="34" charset="0"/>
                <a:cs typeface="Times New Roman" panose="02020603050405020304" pitchFamily="18" charset="0"/>
              </a:rPr>
              <a:t>?</a:t>
            </a:r>
          </a:p>
          <a:p>
            <a:pPr marL="914400" lvl="2" indent="0">
              <a:lnSpc>
                <a:spcPct val="107000"/>
              </a:lnSpc>
              <a:spcBef>
                <a:spcPts val="0"/>
              </a:spcBef>
              <a:spcAft>
                <a:spcPts val="800"/>
              </a:spcAft>
              <a:buNone/>
              <a:tabLst>
                <a:tab pos="457200" algn="l"/>
              </a:tabLst>
            </a:pPr>
            <a:r>
              <a:rPr lang="en-US" sz="20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Manhattan</a:t>
            </a:r>
            <a:endParaRPr lang="en-US" sz="2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tabLst>
                <a:tab pos="457200" algn="l"/>
              </a:tabLst>
            </a:pPr>
            <a:r>
              <a:rPr lang="en-US" sz="2200" dirty="0" smtClean="0">
                <a:latin typeface="Calibri" panose="020F0502020204030204" pitchFamily="34" charset="0"/>
                <a:ea typeface="Calibri" panose="020F0502020204030204" pitchFamily="34" charset="0"/>
                <a:cs typeface="Times New Roman" panose="02020603050405020304" pitchFamily="18" charset="0"/>
              </a:rPr>
              <a:t>In </a:t>
            </a:r>
            <a:r>
              <a:rPr lang="en-US" sz="2200" dirty="0">
                <a:latin typeface="Calibri" panose="020F0502020204030204" pitchFamily="34" charset="0"/>
                <a:ea typeface="Calibri" panose="020F0502020204030204" pitchFamily="34" charset="0"/>
                <a:cs typeface="Times New Roman" panose="02020603050405020304" pitchFamily="18" charset="0"/>
              </a:rPr>
              <a:t>what Neighborhood and/or borough should I open an Italian restaurant to have the best chance of being successful</a:t>
            </a:r>
            <a:r>
              <a:rPr lang="en-US" sz="2200" dirty="0" smtClean="0">
                <a:latin typeface="Calibri" panose="020F0502020204030204" pitchFamily="34" charset="0"/>
                <a:ea typeface="Calibri" panose="020F0502020204030204" pitchFamily="34" charset="0"/>
                <a:cs typeface="Times New Roman" panose="02020603050405020304" pitchFamily="18" charset="0"/>
              </a:rPr>
              <a:t>?</a:t>
            </a:r>
          </a:p>
          <a:p>
            <a:pPr marL="457200" lvl="1" indent="0">
              <a:lnSpc>
                <a:spcPct val="107000"/>
              </a:lnSpc>
              <a:spcBef>
                <a:spcPts val="0"/>
              </a:spcBef>
              <a:spcAft>
                <a:spcPts val="800"/>
              </a:spcAft>
              <a:buNone/>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Queens</a:t>
            </a:r>
            <a:endParaRPr lang="en-US" sz="22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tabLst>
                <a:tab pos="457200" algn="l"/>
              </a:tabLst>
            </a:pPr>
            <a:r>
              <a:rPr lang="en-US" sz="2200" dirty="0">
                <a:latin typeface="Calibri" panose="020F0502020204030204" pitchFamily="34" charset="0"/>
                <a:ea typeface="Calibri" panose="020F0502020204030204" pitchFamily="34" charset="0"/>
                <a:cs typeface="Times New Roman" panose="02020603050405020304" pitchFamily="18" charset="0"/>
              </a:rPr>
              <a:t>Where would I go in New York City to have the best Italian food?</a:t>
            </a:r>
          </a:p>
          <a:p>
            <a:pPr marL="457200" lvl="1" indent="0">
              <a:buNone/>
            </a:pPr>
            <a:r>
              <a:rPr lang="en-US" dirty="0" smtClean="0"/>
              <a:t>	</a:t>
            </a:r>
            <a:r>
              <a:rPr lang="en-US" dirty="0" smtClean="0">
                <a:solidFill>
                  <a:srgbClr val="FFFF00"/>
                </a:solidFill>
                <a:latin typeface="Calibri" panose="020F0502020204030204" pitchFamily="34" charset="0"/>
                <a:cs typeface="Calibri" panose="020F0502020204030204" pitchFamily="34" charset="0"/>
              </a:rPr>
              <a:t>Gramercy</a:t>
            </a:r>
            <a:endParaRPr lang="en-US"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237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85800" y="3090673"/>
            <a:ext cx="10820400" cy="2231136"/>
          </a:xfrm>
        </p:spPr>
        <p:txBody>
          <a:bodyPr/>
          <a:lstStyle/>
          <a:p>
            <a:r>
              <a:rPr lang="en-US" dirty="0"/>
              <a:t>This final project explores the best locations for Italian restaurants throughout the city of New York and therefore where there would be the best opportunity to create a new establishment. It is to be noted that this analysis is not to be used as the only data points determined to help produce a qualifying decision as there are other variables that are not accounted for in the analysis</a:t>
            </a:r>
            <a:endParaRPr lang="en-US" dirty="0"/>
          </a:p>
        </p:txBody>
      </p:sp>
    </p:spTree>
    <p:extLst>
      <p:ext uri="{BB962C8B-B14F-4D97-AF65-F5344CB8AC3E}">
        <p14:creationId xmlns:p14="http://schemas.microsoft.com/office/powerpoint/2010/main" val="7045687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174</TotalTime>
  <Words>463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Times New Roman</vt:lpstr>
      <vt:lpstr>Vapor Trail</vt:lpstr>
      <vt:lpstr>IBM Capstone project</vt:lpstr>
      <vt:lpstr>Overview</vt:lpstr>
      <vt:lpstr>DATA</vt:lpstr>
      <vt:lpstr>METHODOLOGY</vt:lpstr>
      <vt:lpstr>Results / Discussion</vt:lpstr>
      <vt:lpstr>conclusion</vt:lpstr>
    </vt:vector>
  </TitlesOfParts>
  <Company>Tenneco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Lowe, Xavier</dc:creator>
  <cp:lastModifiedBy>Lowe, Xavier</cp:lastModifiedBy>
  <cp:revision>8</cp:revision>
  <dcterms:created xsi:type="dcterms:W3CDTF">2020-05-10T01:48:54Z</dcterms:created>
  <dcterms:modified xsi:type="dcterms:W3CDTF">2020-05-10T04:43:30Z</dcterms:modified>
</cp:coreProperties>
</file>