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591"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C3235-B4C4-4001-B7F3-9D5C7D4DF1E2}" type="datetimeFigureOut">
              <a:rPr lang="en-NZ" smtClean="0"/>
              <a:t>15/10/2020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BB0C7-9820-4E6E-B917-709EBD62C742}" type="slidenum">
              <a:rPr lang="en-NZ" smtClean="0"/>
              <a:t>‹#›</a:t>
            </a:fld>
            <a:endParaRPr lang="en-NZ"/>
          </a:p>
        </p:txBody>
      </p:sp>
    </p:spTree>
    <p:extLst>
      <p:ext uri="{BB962C8B-B14F-4D97-AF65-F5344CB8AC3E}">
        <p14:creationId xmlns:p14="http://schemas.microsoft.com/office/powerpoint/2010/main" val="54642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excel dataset contains various measures of the New Zealand economy including: GDP – economic output, CPI – inflation, TWI – exchange rate/value of NZD</a:t>
            </a:r>
          </a:p>
        </p:txBody>
      </p:sp>
      <p:sp>
        <p:nvSpPr>
          <p:cNvPr id="4" name="Slide Number Placeholder 3"/>
          <p:cNvSpPr>
            <a:spLocks noGrp="1"/>
          </p:cNvSpPr>
          <p:nvPr>
            <p:ph type="sldNum" sz="quarter" idx="5"/>
          </p:nvPr>
        </p:nvSpPr>
        <p:spPr/>
        <p:txBody>
          <a:bodyPr/>
          <a:lstStyle/>
          <a:p>
            <a:fld id="{64BBB0C7-9820-4E6E-B917-709EBD62C742}" type="slidenum">
              <a:rPr lang="en-NZ" smtClean="0"/>
              <a:t>2</a:t>
            </a:fld>
            <a:endParaRPr lang="en-NZ"/>
          </a:p>
        </p:txBody>
      </p:sp>
    </p:spTree>
    <p:extLst>
      <p:ext uri="{BB962C8B-B14F-4D97-AF65-F5344CB8AC3E}">
        <p14:creationId xmlns:p14="http://schemas.microsoft.com/office/powerpoint/2010/main" val="206999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forecast from the BVAR model still seems quite positive, and has fairly similar results to , with an average predicted annual growth rate of around 3.2% by 2023. The major difference between the forecasts from both models is the confidence bands, which are much narrower for the BVAR than the VAR model. This means that the revised predicted GDP growth has less downside and upside risk, with the lower and upper bounds of the credible interval of 2.6% and 3.8%, respectively. This graph is even more confident that the GDP growth rate will not fall below zero in the forecasted three-year period.</a:t>
            </a:r>
          </a:p>
          <a:p>
            <a:endParaRPr lang="en-US" dirty="0"/>
          </a:p>
          <a:p>
            <a:r>
              <a:rPr lang="en-US" dirty="0"/>
              <a:t>Mention: recession. The second quarter of this year had -2.0</a:t>
            </a:r>
            <a:endParaRPr lang="en-NZ" dirty="0"/>
          </a:p>
        </p:txBody>
      </p:sp>
      <p:sp>
        <p:nvSpPr>
          <p:cNvPr id="4" name="Slide Number Placeholder 3"/>
          <p:cNvSpPr>
            <a:spLocks noGrp="1"/>
          </p:cNvSpPr>
          <p:nvPr>
            <p:ph type="sldNum" sz="quarter" idx="5"/>
          </p:nvPr>
        </p:nvSpPr>
        <p:spPr/>
        <p:txBody>
          <a:bodyPr/>
          <a:lstStyle/>
          <a:p>
            <a:fld id="{64BBB0C7-9820-4E6E-B917-709EBD62C742}" type="slidenum">
              <a:rPr lang="en-NZ" smtClean="0"/>
              <a:t>14</a:t>
            </a:fld>
            <a:endParaRPr lang="en-NZ"/>
          </a:p>
        </p:txBody>
      </p:sp>
    </p:spTree>
    <p:extLst>
      <p:ext uri="{BB962C8B-B14F-4D97-AF65-F5344CB8AC3E}">
        <p14:creationId xmlns:p14="http://schemas.microsoft.com/office/powerpoint/2010/main" val="350432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Bayesian approach: Flexible approach to drawing out statistical inferences and constructing bands to represent our confidence in predictions. </a:t>
            </a:r>
          </a:p>
          <a:p>
            <a:endParaRPr lang="en-NZ" dirty="0"/>
          </a:p>
          <a:p>
            <a:r>
              <a:rPr lang="en-NZ" dirty="0"/>
              <a:t>Also handles problems caused by small sample size (relative to number of parameters).</a:t>
            </a:r>
          </a:p>
        </p:txBody>
      </p:sp>
      <p:sp>
        <p:nvSpPr>
          <p:cNvPr id="4" name="Slide Number Placeholder 3"/>
          <p:cNvSpPr>
            <a:spLocks noGrp="1"/>
          </p:cNvSpPr>
          <p:nvPr>
            <p:ph type="sldNum" sz="quarter" idx="5"/>
          </p:nvPr>
        </p:nvSpPr>
        <p:spPr/>
        <p:txBody>
          <a:bodyPr/>
          <a:lstStyle/>
          <a:p>
            <a:fld id="{64BBB0C7-9820-4E6E-B917-709EBD62C742}" type="slidenum">
              <a:rPr lang="en-NZ" smtClean="0"/>
              <a:t>3</a:t>
            </a:fld>
            <a:endParaRPr lang="en-NZ"/>
          </a:p>
        </p:txBody>
      </p:sp>
    </p:spTree>
    <p:extLst>
      <p:ext uri="{BB962C8B-B14F-4D97-AF65-F5344CB8AC3E}">
        <p14:creationId xmlns:p14="http://schemas.microsoft.com/office/powerpoint/2010/main" val="179229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period = one quarter</a:t>
            </a:r>
          </a:p>
        </p:txBody>
      </p:sp>
      <p:sp>
        <p:nvSpPr>
          <p:cNvPr id="4" name="Slide Number Placeholder 3"/>
          <p:cNvSpPr>
            <a:spLocks noGrp="1"/>
          </p:cNvSpPr>
          <p:nvPr>
            <p:ph type="sldNum" sz="quarter" idx="5"/>
          </p:nvPr>
        </p:nvSpPr>
        <p:spPr/>
        <p:txBody>
          <a:bodyPr/>
          <a:lstStyle/>
          <a:p>
            <a:fld id="{64BBB0C7-9820-4E6E-B917-709EBD62C742}" type="slidenum">
              <a:rPr lang="en-NZ" smtClean="0"/>
              <a:t>4</a:t>
            </a:fld>
            <a:endParaRPr lang="en-NZ"/>
          </a:p>
        </p:txBody>
      </p:sp>
    </p:spTree>
    <p:extLst>
      <p:ext uri="{BB962C8B-B14F-4D97-AF65-F5344CB8AC3E}">
        <p14:creationId xmlns:p14="http://schemas.microsoft.com/office/powerpoint/2010/main" val="5424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draw of the Gibbs sampler gives us sample values for the parameters. In the plots below, we can see that the  beta coefficients look to be normally distributed, which would be expected since the prior and likelihood function were both defined to be normal. The sigma</a:t>
            </a:r>
            <a:r>
              <a:rPr lang="en-US" sz="1200" kern="1200" dirty="0">
                <a:solidFill>
                  <a:schemeClr val="tx1"/>
                </a:solidFill>
                <a:effectLst/>
                <a:latin typeface="+mn-lt"/>
                <a:ea typeface="+mn-ea"/>
                <a:cs typeface="+mn-cs"/>
              </a:rPr>
              <a:t>2 </a:t>
            </a:r>
            <a:r>
              <a:rPr lang="en-US" dirty="0"/>
              <a:t>parameter seems to be roughly normally distributed, except for a slight right skew. </a:t>
            </a:r>
          </a:p>
          <a:p>
            <a:endParaRPr lang="en-US" dirty="0"/>
          </a:p>
          <a:p>
            <a:r>
              <a:rPr lang="en-US" dirty="0"/>
              <a:t>The posterior means of the four parameters are also printed, and these are the posterior estimates for the corresponding parameter. Since beta</a:t>
            </a:r>
            <a:r>
              <a:rPr lang="en-US" sz="1200" kern="1200" dirty="0">
                <a:solidFill>
                  <a:schemeClr val="tx1"/>
                </a:solidFill>
                <a:effectLst/>
                <a:latin typeface="+mn-lt"/>
                <a:ea typeface="+mn-ea"/>
                <a:cs typeface="+mn-cs"/>
              </a:rPr>
              <a:t>1</a:t>
            </a:r>
            <a:endParaRPr lang="en-US" dirty="0"/>
          </a:p>
          <a:p>
            <a:r>
              <a:rPr lang="en-US" dirty="0"/>
              <a:t>estimate is positive, there is a positive relationship between the GDP of the current quarter and GDP of the previous quarter, meaning that a high GDP in one quarter means it is likely there will also be a high GDP in the next quarter (and vice versa). Since beta</a:t>
            </a:r>
            <a:r>
              <a:rPr lang="en-US" sz="1200" kern="1200" dirty="0">
                <a:solidFill>
                  <a:schemeClr val="tx1"/>
                </a:solidFill>
                <a:effectLst/>
                <a:latin typeface="+mn-lt"/>
                <a:ea typeface="+mn-ea"/>
                <a:cs typeface="+mn-cs"/>
              </a:rPr>
              <a:t>2</a:t>
            </a:r>
            <a:r>
              <a:rPr lang="en-US" dirty="0"/>
              <a:t> estimate is negative, there is a negative relationship between the GDP of the current quarter and GDP two quarters ago. The </a:t>
            </a:r>
            <a:r>
              <a:rPr lang="en-US" sz="1200" i="1" kern="1200" dirty="0">
                <a:solidFill>
                  <a:schemeClr val="tx1"/>
                </a:solidFill>
                <a:effectLst/>
                <a:latin typeface="+mn-lt"/>
                <a:ea typeface="+mn-ea"/>
                <a:cs typeface="+mn-cs"/>
              </a:rPr>
              <a:t>𝜎</a:t>
            </a:r>
            <a:r>
              <a:rPr lang="en-US" dirty="0"/>
              <a:t> estimate is relatively small, the volatility of the GDP numbers from quarter to quarter is relatively small; or equivalently, the GDP data from the two previous quarters can be used to predict the current GDP relatively accurately.</a:t>
            </a:r>
            <a:endParaRPr lang="en-NZ" dirty="0"/>
          </a:p>
        </p:txBody>
      </p:sp>
      <p:sp>
        <p:nvSpPr>
          <p:cNvPr id="4" name="Slide Number Placeholder 3"/>
          <p:cNvSpPr>
            <a:spLocks noGrp="1"/>
          </p:cNvSpPr>
          <p:nvPr>
            <p:ph type="sldNum" sz="quarter" idx="5"/>
          </p:nvPr>
        </p:nvSpPr>
        <p:spPr/>
        <p:txBody>
          <a:bodyPr/>
          <a:lstStyle/>
          <a:p>
            <a:fld id="{64BBB0C7-9820-4E6E-B917-709EBD62C742}" type="slidenum">
              <a:rPr lang="en-NZ" smtClean="0"/>
              <a:t>5</a:t>
            </a:fld>
            <a:endParaRPr lang="en-NZ"/>
          </a:p>
        </p:txBody>
      </p:sp>
    </p:spTree>
    <p:extLst>
      <p:ext uri="{BB962C8B-B14F-4D97-AF65-F5344CB8AC3E}">
        <p14:creationId xmlns:p14="http://schemas.microsoft.com/office/powerpoint/2010/main" val="120323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4BBB0C7-9820-4E6E-B917-709EBD62C742}" type="slidenum">
              <a:rPr lang="en-NZ" smtClean="0"/>
              <a:t>6</a:t>
            </a:fld>
            <a:endParaRPr lang="en-NZ"/>
          </a:p>
        </p:txBody>
      </p:sp>
    </p:spTree>
    <p:extLst>
      <p:ext uri="{BB962C8B-B14F-4D97-AF65-F5344CB8AC3E}">
        <p14:creationId xmlns:p14="http://schemas.microsoft.com/office/powerpoint/2010/main" val="320881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forecast seems quite positive, with a mean predicted annual growth rate at around 3.2% by 2023. </a:t>
            </a:r>
          </a:p>
          <a:p>
            <a:endParaRPr lang="en-US" dirty="0"/>
          </a:p>
          <a:p>
            <a:r>
              <a:rPr lang="en-US" dirty="0"/>
              <a:t>There seems to be a fair bit of upside risk with the upper bound of the 95% credible interval reaching nearly 4.5% by 2023. The graph indicates that it is highly unlikely that there will be negative NZ GDP growth over the next three years, with the lower bound of the 95% credible interval only just managing to avoid intersecting zero at it's lowest point. </a:t>
            </a:r>
          </a:p>
          <a:p>
            <a:endParaRPr lang="en-US" dirty="0"/>
          </a:p>
          <a:p>
            <a:r>
              <a:rPr lang="en-US" dirty="0"/>
              <a:t>This is somewhat surprising considering how steeply the annual growth rate has been dropping in the last few periods and the generally pessimistic outlook of many people about prospects for the global economy over the next few years, but perhaps a (more complex) model which included other economic variables would forecast worse annual NZ GDP growth rates over the next few years.</a:t>
            </a:r>
            <a:endParaRPr lang="en-NZ" dirty="0"/>
          </a:p>
          <a:p>
            <a:endParaRPr lang="en-NZ" dirty="0"/>
          </a:p>
        </p:txBody>
      </p:sp>
      <p:sp>
        <p:nvSpPr>
          <p:cNvPr id="4" name="Slide Number Placeholder 3"/>
          <p:cNvSpPr>
            <a:spLocks noGrp="1"/>
          </p:cNvSpPr>
          <p:nvPr>
            <p:ph type="sldNum" sz="quarter" idx="5"/>
          </p:nvPr>
        </p:nvSpPr>
        <p:spPr/>
        <p:txBody>
          <a:bodyPr/>
          <a:lstStyle/>
          <a:p>
            <a:fld id="{64BBB0C7-9820-4E6E-B917-709EBD62C742}" type="slidenum">
              <a:rPr lang="en-NZ" smtClean="0"/>
              <a:t>7</a:t>
            </a:fld>
            <a:endParaRPr lang="en-NZ"/>
          </a:p>
        </p:txBody>
      </p:sp>
    </p:spTree>
    <p:extLst>
      <p:ext uri="{BB962C8B-B14F-4D97-AF65-F5344CB8AC3E}">
        <p14:creationId xmlns:p14="http://schemas.microsoft.com/office/powerpoint/2010/main" val="13737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B matrices are </a:t>
            </a:r>
          </a:p>
        </p:txBody>
      </p:sp>
      <p:sp>
        <p:nvSpPr>
          <p:cNvPr id="4" name="Slide Number Placeholder 3"/>
          <p:cNvSpPr>
            <a:spLocks noGrp="1"/>
          </p:cNvSpPr>
          <p:nvPr>
            <p:ph type="sldNum" sz="quarter" idx="5"/>
          </p:nvPr>
        </p:nvSpPr>
        <p:spPr/>
        <p:txBody>
          <a:bodyPr/>
          <a:lstStyle/>
          <a:p>
            <a:fld id="{64BBB0C7-9820-4E6E-B917-709EBD62C742}" type="slidenum">
              <a:rPr lang="en-NZ" smtClean="0"/>
              <a:t>8</a:t>
            </a:fld>
            <a:endParaRPr lang="en-NZ"/>
          </a:p>
        </p:txBody>
      </p:sp>
    </p:spTree>
    <p:extLst>
      <p:ext uri="{BB962C8B-B14F-4D97-AF65-F5344CB8AC3E}">
        <p14:creationId xmlns:p14="http://schemas.microsoft.com/office/powerpoint/2010/main" val="54418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GDP growth rate has a negative relationship with the CPI of both previous quarters. This makes sense since higher inflation CPI is seen as leading to worse economic growth (GDP). However, it is interesting that the current GDP growth rate has a stronger relationship with the CPI from 2 quarters ago than the CPI from 1 quarter ago. This might be because the macroeconomic factors may take longer than three months to affect each other.</a:t>
            </a:r>
          </a:p>
          <a:p>
            <a:r>
              <a:rPr lang="en-US" dirty="0"/>
              <a:t>The GDP growth rate has a positive and negative relationship with the TWI from one and two quarters ago, </a:t>
            </a:r>
            <a:r>
              <a:rPr lang="en-US" dirty="0" err="1"/>
              <a:t>repectively</a:t>
            </a:r>
            <a:r>
              <a:rPr lang="en-US" dirty="0"/>
              <a:t>. The magnitude of these coefficients is far smaller than the magnitude of the coefficients for CPI, which means the lagged TWI is less influential in predicting the current/future GDP growth rate.</a:t>
            </a:r>
          </a:p>
          <a:p>
            <a:r>
              <a:rPr lang="en-US" dirty="0"/>
              <a:t>We can take the posterior means of the </a:t>
            </a:r>
            <a:r>
              <a:rPr lang="en-US" sz="1200" kern="1200" dirty="0">
                <a:solidFill>
                  <a:schemeClr val="tx1"/>
                </a:solidFill>
                <a:effectLst/>
                <a:latin typeface="+mn-lt"/>
                <a:ea typeface="+mn-ea"/>
                <a:cs typeface="+mn-cs"/>
              </a:rPr>
              <a:t>Σ</a:t>
            </a:r>
            <a:endParaRPr lang="en-US" dirty="0"/>
          </a:p>
          <a:p>
            <a:r>
              <a:rPr lang="en-US" dirty="0"/>
              <a:t>draws as a point estimates for the covariance matrix.</a:t>
            </a:r>
            <a:endParaRPr lang="en-NZ" dirty="0"/>
          </a:p>
        </p:txBody>
      </p:sp>
      <p:sp>
        <p:nvSpPr>
          <p:cNvPr id="4" name="Slide Number Placeholder 3"/>
          <p:cNvSpPr>
            <a:spLocks noGrp="1"/>
          </p:cNvSpPr>
          <p:nvPr>
            <p:ph type="sldNum" sz="quarter" idx="5"/>
          </p:nvPr>
        </p:nvSpPr>
        <p:spPr/>
        <p:txBody>
          <a:bodyPr/>
          <a:lstStyle/>
          <a:p>
            <a:fld id="{64BBB0C7-9820-4E6E-B917-709EBD62C742}" type="slidenum">
              <a:rPr lang="en-NZ" smtClean="0"/>
              <a:t>11</a:t>
            </a:fld>
            <a:endParaRPr lang="en-NZ"/>
          </a:p>
        </p:txBody>
      </p:sp>
    </p:spTree>
    <p:extLst>
      <p:ext uri="{BB962C8B-B14F-4D97-AF65-F5344CB8AC3E}">
        <p14:creationId xmlns:p14="http://schemas.microsoft.com/office/powerpoint/2010/main" val="297792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forecasted values for CPI % change have a noticeably wider confidence band than the forecasted values for GDP. From the plot, we can see that the CPI seems to have a less consistent trend over time, which would mean that the lagged CPI variables are not as strongly related to the current CPI variable. However, the BVAR model also uses lagged GDP and TWI variables to predict these CPI values, which means that CPI has a weaker relationship than GDP with all three of these macroeconomic indicators.</a:t>
            </a:r>
          </a:p>
          <a:p>
            <a:endParaRPr lang="en-US" dirty="0"/>
          </a:p>
          <a:p>
            <a:r>
              <a:rPr lang="en-US" dirty="0"/>
              <a:t>The forecasted values for TWI seem to have a similar width confidence band to the forecasted values for GDP. From the plot we expect the TWI to be about 70 over the next three year-period.</a:t>
            </a:r>
          </a:p>
          <a:p>
            <a:endParaRPr lang="en-NZ" dirty="0"/>
          </a:p>
        </p:txBody>
      </p:sp>
      <p:sp>
        <p:nvSpPr>
          <p:cNvPr id="4" name="Slide Number Placeholder 3"/>
          <p:cNvSpPr>
            <a:spLocks noGrp="1"/>
          </p:cNvSpPr>
          <p:nvPr>
            <p:ph type="sldNum" sz="quarter" idx="5"/>
          </p:nvPr>
        </p:nvSpPr>
        <p:spPr/>
        <p:txBody>
          <a:bodyPr/>
          <a:lstStyle/>
          <a:p>
            <a:fld id="{64BBB0C7-9820-4E6E-B917-709EBD62C742}" type="slidenum">
              <a:rPr lang="en-NZ" smtClean="0"/>
              <a:t>13</a:t>
            </a:fld>
            <a:endParaRPr lang="en-NZ"/>
          </a:p>
        </p:txBody>
      </p:sp>
    </p:spTree>
    <p:extLst>
      <p:ext uri="{BB962C8B-B14F-4D97-AF65-F5344CB8AC3E}">
        <p14:creationId xmlns:p14="http://schemas.microsoft.com/office/powerpoint/2010/main" val="32916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1A420B-169A-464F-A40F-C7DFB2C196B5}" type="datetimeFigureOut">
              <a:rPr lang="en-NZ" smtClean="0"/>
              <a:t>15/10/2020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FCD1ACD-708A-4932-9E2A-FA92BAD74C96}"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A420B-169A-464F-A40F-C7DFB2C196B5}" type="datetimeFigureOut">
              <a:rPr lang="en-NZ" smtClean="0"/>
              <a:t>15/10/2020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35803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A420B-169A-464F-A40F-C7DFB2C196B5}" type="datetimeFigureOut">
              <a:rPr lang="en-NZ" smtClean="0"/>
              <a:t>15/10/2020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39891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A420B-169A-464F-A40F-C7DFB2C196B5}" type="datetimeFigureOut">
              <a:rPr lang="en-NZ" smtClean="0"/>
              <a:t>15/10/2020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8398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1A420B-169A-464F-A40F-C7DFB2C196B5}" type="datetimeFigureOut">
              <a:rPr lang="en-NZ" smtClean="0"/>
              <a:t>15/10/2020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FCD1ACD-708A-4932-9E2A-FA92BAD74C96}"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39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1A420B-169A-464F-A40F-C7DFB2C196B5}" type="datetimeFigureOut">
              <a:rPr lang="en-NZ" smtClean="0"/>
              <a:t>15/10/2020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364095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A420B-169A-464F-A40F-C7DFB2C196B5}" type="datetimeFigureOut">
              <a:rPr lang="en-NZ" smtClean="0"/>
              <a:t>15/10/2020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396267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1A420B-169A-464F-A40F-C7DFB2C196B5}" type="datetimeFigureOut">
              <a:rPr lang="en-NZ" smtClean="0"/>
              <a:t>15/10/2020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41978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1A420B-169A-464F-A40F-C7DFB2C196B5}" type="datetimeFigureOut">
              <a:rPr lang="en-NZ" smtClean="0"/>
              <a:t>15/10/2020</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276710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1A420B-169A-464F-A40F-C7DFB2C196B5}" type="datetimeFigureOut">
              <a:rPr lang="en-NZ" smtClean="0"/>
              <a:t>15/10/2020</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CD1ACD-708A-4932-9E2A-FA92BAD74C96}" type="slidenum">
              <a:rPr lang="en-NZ" smtClean="0"/>
              <a:t>‹#›</a:t>
            </a:fld>
            <a:endParaRPr lang="en-NZ"/>
          </a:p>
        </p:txBody>
      </p:sp>
    </p:spTree>
    <p:extLst>
      <p:ext uri="{BB962C8B-B14F-4D97-AF65-F5344CB8AC3E}">
        <p14:creationId xmlns:p14="http://schemas.microsoft.com/office/powerpoint/2010/main" val="35097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1A420B-169A-464F-A40F-C7DFB2C196B5}" type="datetimeFigureOut">
              <a:rPr lang="en-NZ" smtClean="0"/>
              <a:t>15/10/2020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FCD1ACD-708A-4932-9E2A-FA92BAD74C96}" type="slidenum">
              <a:rPr lang="en-NZ" smtClean="0"/>
              <a:t>‹#›</a:t>
            </a:fld>
            <a:endParaRPr lang="en-NZ"/>
          </a:p>
        </p:txBody>
      </p:sp>
    </p:spTree>
    <p:extLst>
      <p:ext uri="{BB962C8B-B14F-4D97-AF65-F5344CB8AC3E}">
        <p14:creationId xmlns:p14="http://schemas.microsoft.com/office/powerpoint/2010/main" val="26899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1A420B-169A-464F-A40F-C7DFB2C196B5}" type="datetimeFigureOut">
              <a:rPr lang="en-NZ" smtClean="0"/>
              <a:t>15/10/2020</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CD1ACD-708A-4932-9E2A-FA92BAD74C96}"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732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9EFD-4265-4DDC-B631-1310F7BF1BC1}"/>
              </a:ext>
            </a:extLst>
          </p:cNvPr>
          <p:cNvSpPr>
            <a:spLocks noGrp="1"/>
          </p:cNvSpPr>
          <p:nvPr>
            <p:ph type="ctrTitle"/>
          </p:nvPr>
        </p:nvSpPr>
        <p:spPr/>
        <p:txBody>
          <a:bodyPr/>
          <a:lstStyle/>
          <a:p>
            <a:r>
              <a:rPr lang="en-NZ" dirty="0"/>
              <a:t>Forecasting Financial Time Series Data</a:t>
            </a:r>
          </a:p>
        </p:txBody>
      </p:sp>
      <p:sp>
        <p:nvSpPr>
          <p:cNvPr id="3" name="Subtitle 2">
            <a:extLst>
              <a:ext uri="{FF2B5EF4-FFF2-40B4-BE49-F238E27FC236}">
                <a16:creationId xmlns:a16="http://schemas.microsoft.com/office/drawing/2014/main" id="{D355C231-237F-4322-9903-644218A3CEA0}"/>
              </a:ext>
            </a:extLst>
          </p:cNvPr>
          <p:cNvSpPr>
            <a:spLocks noGrp="1"/>
          </p:cNvSpPr>
          <p:nvPr>
            <p:ph type="subTitle" idx="1"/>
          </p:nvPr>
        </p:nvSpPr>
        <p:spPr/>
        <p:txBody>
          <a:bodyPr/>
          <a:lstStyle/>
          <a:p>
            <a:r>
              <a:rPr lang="en-NZ" dirty="0"/>
              <a:t>Xavier miles</a:t>
            </a:r>
          </a:p>
        </p:txBody>
      </p:sp>
    </p:spTree>
    <p:extLst>
      <p:ext uri="{BB962C8B-B14F-4D97-AF65-F5344CB8AC3E}">
        <p14:creationId xmlns:p14="http://schemas.microsoft.com/office/powerpoint/2010/main" val="407429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1008-2503-413C-8500-399EB0E14187}"/>
              </a:ext>
            </a:extLst>
          </p:cNvPr>
          <p:cNvSpPr>
            <a:spLocks noGrp="1"/>
          </p:cNvSpPr>
          <p:nvPr>
            <p:ph type="title"/>
          </p:nvPr>
        </p:nvSpPr>
        <p:spPr/>
        <p:txBody>
          <a:bodyPr/>
          <a:lstStyle/>
          <a:p>
            <a:r>
              <a:rPr lang="en-NZ" dirty="0"/>
              <a:t>Posterior Inference</a:t>
            </a:r>
          </a:p>
        </p:txBody>
      </p:sp>
      <p:sp>
        <p:nvSpPr>
          <p:cNvPr id="3" name="Content Placeholder 2">
            <a:extLst>
              <a:ext uri="{FF2B5EF4-FFF2-40B4-BE49-F238E27FC236}">
                <a16:creationId xmlns:a16="http://schemas.microsoft.com/office/drawing/2014/main" id="{70891152-FA28-4463-BBC8-1EFA089AAF69}"/>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138A287D-E44D-4EBA-9F3D-81C80C85927E}"/>
              </a:ext>
            </a:extLst>
          </p:cNvPr>
          <p:cNvPicPr>
            <a:picLocks noChangeAspect="1"/>
          </p:cNvPicPr>
          <p:nvPr/>
        </p:nvPicPr>
        <p:blipFill>
          <a:blip r:embed="rId2"/>
          <a:stretch>
            <a:fillRect/>
          </a:stretch>
        </p:blipFill>
        <p:spPr>
          <a:xfrm>
            <a:off x="3023688" y="1845734"/>
            <a:ext cx="5993033" cy="4863725"/>
          </a:xfrm>
          <a:prstGeom prst="rect">
            <a:avLst/>
          </a:prstGeom>
        </p:spPr>
      </p:pic>
    </p:spTree>
    <p:extLst>
      <p:ext uri="{BB962C8B-B14F-4D97-AF65-F5344CB8AC3E}">
        <p14:creationId xmlns:p14="http://schemas.microsoft.com/office/powerpoint/2010/main" val="147973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4A03-BCBF-4AE8-B80B-5E6BA2DA3F2C}"/>
              </a:ext>
            </a:extLst>
          </p:cNvPr>
          <p:cNvSpPr>
            <a:spLocks noGrp="1"/>
          </p:cNvSpPr>
          <p:nvPr>
            <p:ph type="title"/>
          </p:nvPr>
        </p:nvSpPr>
        <p:spPr/>
        <p:txBody>
          <a:bodyPr/>
          <a:lstStyle/>
          <a:p>
            <a:r>
              <a:rPr lang="en-NZ" dirty="0"/>
              <a:t>Posterior Inference</a:t>
            </a:r>
          </a:p>
        </p:txBody>
      </p:sp>
      <p:sp>
        <p:nvSpPr>
          <p:cNvPr id="3" name="Content Placeholder 2">
            <a:extLst>
              <a:ext uri="{FF2B5EF4-FFF2-40B4-BE49-F238E27FC236}">
                <a16:creationId xmlns:a16="http://schemas.microsoft.com/office/drawing/2014/main" id="{BDBF6217-F3B8-4596-9571-C218B509D1BF}"/>
              </a:ext>
            </a:extLst>
          </p:cNvPr>
          <p:cNvSpPr>
            <a:spLocks noGrp="1"/>
          </p:cNvSpPr>
          <p:nvPr>
            <p:ph idx="1"/>
          </p:nvPr>
        </p:nvSpPr>
        <p:spPr/>
        <p:txBody>
          <a:bodyPr/>
          <a:lstStyle/>
          <a:p>
            <a:pPr>
              <a:buFont typeface="Arial" panose="020B0604020202020204" pitchFamily="34" charset="0"/>
              <a:buChar char="•"/>
            </a:pPr>
            <a:r>
              <a:rPr lang="en-NZ" dirty="0"/>
              <a:t>Below is the relationship for the GDP growth part of the model.</a:t>
            </a:r>
          </a:p>
          <a:p>
            <a:pPr>
              <a:buFont typeface="Arial" panose="020B0604020202020204" pitchFamily="34" charset="0"/>
              <a:buChar char="•"/>
            </a:pPr>
            <a:r>
              <a:rPr lang="en-NZ" dirty="0"/>
              <a:t>GDP growth has a negative relationship with CPI of both previous quarters.</a:t>
            </a:r>
          </a:p>
          <a:p>
            <a:pPr>
              <a:buFont typeface="Arial" panose="020B0604020202020204" pitchFamily="34" charset="0"/>
              <a:buChar char="•"/>
            </a:pPr>
            <a:r>
              <a:rPr lang="en-NZ" dirty="0"/>
              <a:t>GDP growth is still positively related to the GDP growth one quarter ago, and negatively related to the GDP growth from two quarters ago.</a:t>
            </a:r>
          </a:p>
          <a:p>
            <a:pPr>
              <a:buFont typeface="Arial" panose="020B0604020202020204" pitchFamily="34" charset="0"/>
              <a:buChar char="•"/>
            </a:pPr>
            <a:r>
              <a:rPr lang="en-NZ" dirty="0"/>
              <a:t>TWI seems less significant, based on the size of the coefficients.</a:t>
            </a:r>
          </a:p>
        </p:txBody>
      </p:sp>
      <p:pic>
        <p:nvPicPr>
          <p:cNvPr id="4" name="Picture 3">
            <a:extLst>
              <a:ext uri="{FF2B5EF4-FFF2-40B4-BE49-F238E27FC236}">
                <a16:creationId xmlns:a16="http://schemas.microsoft.com/office/drawing/2014/main" id="{C4C23202-FB11-46B0-8D9C-884F5E15F959}"/>
              </a:ext>
            </a:extLst>
          </p:cNvPr>
          <p:cNvPicPr>
            <a:picLocks noChangeAspect="1"/>
          </p:cNvPicPr>
          <p:nvPr/>
        </p:nvPicPr>
        <p:blipFill>
          <a:blip r:embed="rId3"/>
          <a:stretch>
            <a:fillRect/>
          </a:stretch>
        </p:blipFill>
        <p:spPr>
          <a:xfrm>
            <a:off x="1036320" y="4334712"/>
            <a:ext cx="10157558" cy="925305"/>
          </a:xfrm>
          <a:prstGeom prst="rect">
            <a:avLst/>
          </a:prstGeom>
        </p:spPr>
      </p:pic>
    </p:spTree>
    <p:extLst>
      <p:ext uri="{BB962C8B-B14F-4D97-AF65-F5344CB8AC3E}">
        <p14:creationId xmlns:p14="http://schemas.microsoft.com/office/powerpoint/2010/main" val="311065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2982-4934-4932-8E4E-6E6F7A2F0F13}"/>
              </a:ext>
            </a:extLst>
          </p:cNvPr>
          <p:cNvSpPr>
            <a:spLocks noGrp="1"/>
          </p:cNvSpPr>
          <p:nvPr>
            <p:ph type="title"/>
          </p:nvPr>
        </p:nvSpPr>
        <p:spPr/>
        <p:txBody>
          <a:bodyPr/>
          <a:lstStyle/>
          <a:p>
            <a:r>
              <a:rPr lang="en-NZ" dirty="0"/>
              <a:t>Forecast</a:t>
            </a:r>
          </a:p>
        </p:txBody>
      </p:sp>
      <p:sp>
        <p:nvSpPr>
          <p:cNvPr id="3" name="Content Placeholder 2">
            <a:extLst>
              <a:ext uri="{FF2B5EF4-FFF2-40B4-BE49-F238E27FC236}">
                <a16:creationId xmlns:a16="http://schemas.microsoft.com/office/drawing/2014/main" id="{F4874ECA-BE44-4BB4-B2C0-96F31035FD49}"/>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E858FA3A-AF4E-4760-8D18-9FD94DE9480B}"/>
              </a:ext>
            </a:extLst>
          </p:cNvPr>
          <p:cNvPicPr>
            <a:picLocks noChangeAspect="1"/>
          </p:cNvPicPr>
          <p:nvPr/>
        </p:nvPicPr>
        <p:blipFill>
          <a:blip r:embed="rId2"/>
          <a:stretch>
            <a:fillRect/>
          </a:stretch>
        </p:blipFill>
        <p:spPr>
          <a:xfrm>
            <a:off x="3811497" y="1683618"/>
            <a:ext cx="4622640" cy="4631831"/>
          </a:xfrm>
          <a:prstGeom prst="rect">
            <a:avLst/>
          </a:prstGeom>
        </p:spPr>
      </p:pic>
    </p:spTree>
    <p:extLst>
      <p:ext uri="{BB962C8B-B14F-4D97-AF65-F5344CB8AC3E}">
        <p14:creationId xmlns:p14="http://schemas.microsoft.com/office/powerpoint/2010/main" val="320287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CC0D-23DC-4061-95CF-8E54280FE27A}"/>
              </a:ext>
            </a:extLst>
          </p:cNvPr>
          <p:cNvSpPr>
            <a:spLocks noGrp="1"/>
          </p:cNvSpPr>
          <p:nvPr>
            <p:ph type="title"/>
          </p:nvPr>
        </p:nvSpPr>
        <p:spPr/>
        <p:txBody>
          <a:bodyPr/>
          <a:lstStyle/>
          <a:p>
            <a:r>
              <a:rPr lang="en-NZ" dirty="0"/>
              <a:t>Other Forecasts</a:t>
            </a:r>
          </a:p>
        </p:txBody>
      </p:sp>
      <p:sp>
        <p:nvSpPr>
          <p:cNvPr id="3" name="Content Placeholder 2">
            <a:extLst>
              <a:ext uri="{FF2B5EF4-FFF2-40B4-BE49-F238E27FC236}">
                <a16:creationId xmlns:a16="http://schemas.microsoft.com/office/drawing/2014/main" id="{1B4EE58F-A777-4609-9AD5-D987923C17E4}"/>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F0A804A1-9B0B-47D8-92FF-AA214324254C}"/>
              </a:ext>
            </a:extLst>
          </p:cNvPr>
          <p:cNvPicPr>
            <a:picLocks noChangeAspect="1"/>
          </p:cNvPicPr>
          <p:nvPr/>
        </p:nvPicPr>
        <p:blipFill>
          <a:blip r:embed="rId3"/>
          <a:stretch>
            <a:fillRect/>
          </a:stretch>
        </p:blipFill>
        <p:spPr>
          <a:xfrm>
            <a:off x="1082025" y="1845734"/>
            <a:ext cx="4365859" cy="4463669"/>
          </a:xfrm>
          <a:prstGeom prst="rect">
            <a:avLst/>
          </a:prstGeom>
        </p:spPr>
      </p:pic>
      <p:pic>
        <p:nvPicPr>
          <p:cNvPr id="5" name="Picture 4">
            <a:extLst>
              <a:ext uri="{FF2B5EF4-FFF2-40B4-BE49-F238E27FC236}">
                <a16:creationId xmlns:a16="http://schemas.microsoft.com/office/drawing/2014/main" id="{49FFFCD1-CDA8-4A91-A7F6-D4CEE9FC0D1D}"/>
              </a:ext>
            </a:extLst>
          </p:cNvPr>
          <p:cNvPicPr>
            <a:picLocks noChangeAspect="1"/>
          </p:cNvPicPr>
          <p:nvPr/>
        </p:nvPicPr>
        <p:blipFill>
          <a:blip r:embed="rId4"/>
          <a:stretch>
            <a:fillRect/>
          </a:stretch>
        </p:blipFill>
        <p:spPr>
          <a:xfrm>
            <a:off x="6744118" y="1845734"/>
            <a:ext cx="4411564" cy="4463669"/>
          </a:xfrm>
          <a:prstGeom prst="rect">
            <a:avLst/>
          </a:prstGeom>
        </p:spPr>
      </p:pic>
    </p:spTree>
    <p:extLst>
      <p:ext uri="{BB962C8B-B14F-4D97-AF65-F5344CB8AC3E}">
        <p14:creationId xmlns:p14="http://schemas.microsoft.com/office/powerpoint/2010/main" val="295393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F5EC-F3C5-4FD6-AA6C-E839CB4F5577}"/>
              </a:ext>
            </a:extLst>
          </p:cNvPr>
          <p:cNvSpPr>
            <a:spLocks noGrp="1"/>
          </p:cNvSpPr>
          <p:nvPr>
            <p:ph type="title"/>
          </p:nvPr>
        </p:nvSpPr>
        <p:spPr/>
        <p:txBody>
          <a:bodyPr/>
          <a:lstStyle/>
          <a:p>
            <a:r>
              <a:rPr lang="en-NZ" dirty="0"/>
              <a:t>Comparing Models</a:t>
            </a:r>
          </a:p>
        </p:txBody>
      </p:sp>
      <p:sp>
        <p:nvSpPr>
          <p:cNvPr id="3" name="Content Placeholder 2">
            <a:extLst>
              <a:ext uri="{FF2B5EF4-FFF2-40B4-BE49-F238E27FC236}">
                <a16:creationId xmlns:a16="http://schemas.microsoft.com/office/drawing/2014/main" id="{444F404E-C460-4202-98C6-9AF3BFA4A16E}"/>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2D95DEA3-EC4E-486C-A31A-F228E20CCFFD}"/>
              </a:ext>
            </a:extLst>
          </p:cNvPr>
          <p:cNvPicPr>
            <a:picLocks noChangeAspect="1"/>
          </p:cNvPicPr>
          <p:nvPr/>
        </p:nvPicPr>
        <p:blipFill>
          <a:blip r:embed="rId3"/>
          <a:stretch>
            <a:fillRect/>
          </a:stretch>
        </p:blipFill>
        <p:spPr>
          <a:xfrm>
            <a:off x="6753745" y="1845734"/>
            <a:ext cx="4401935" cy="4410687"/>
          </a:xfrm>
          <a:prstGeom prst="rect">
            <a:avLst/>
          </a:prstGeom>
        </p:spPr>
      </p:pic>
      <p:pic>
        <p:nvPicPr>
          <p:cNvPr id="5" name="Picture 4">
            <a:extLst>
              <a:ext uri="{FF2B5EF4-FFF2-40B4-BE49-F238E27FC236}">
                <a16:creationId xmlns:a16="http://schemas.microsoft.com/office/drawing/2014/main" id="{6F5F3FB7-942D-4F1B-B7CD-76134E0A35B4}"/>
              </a:ext>
            </a:extLst>
          </p:cNvPr>
          <p:cNvPicPr>
            <a:picLocks noChangeAspect="1"/>
          </p:cNvPicPr>
          <p:nvPr/>
        </p:nvPicPr>
        <p:blipFill>
          <a:blip r:embed="rId4"/>
          <a:stretch>
            <a:fillRect/>
          </a:stretch>
        </p:blipFill>
        <p:spPr>
          <a:xfrm>
            <a:off x="1036320" y="1845734"/>
            <a:ext cx="4453677" cy="4410687"/>
          </a:xfrm>
          <a:prstGeom prst="rect">
            <a:avLst/>
          </a:prstGeom>
        </p:spPr>
      </p:pic>
    </p:spTree>
    <p:extLst>
      <p:ext uri="{BB962C8B-B14F-4D97-AF65-F5344CB8AC3E}">
        <p14:creationId xmlns:p14="http://schemas.microsoft.com/office/powerpoint/2010/main" val="80782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F1D1-ED47-442D-A288-019419645C60}"/>
              </a:ext>
            </a:extLst>
          </p:cNvPr>
          <p:cNvSpPr>
            <a:spLocks noGrp="1"/>
          </p:cNvSpPr>
          <p:nvPr>
            <p:ph type="title"/>
          </p:nvPr>
        </p:nvSpPr>
        <p:spPr/>
        <p:txBody>
          <a:bodyPr/>
          <a:lstStyle/>
          <a:p>
            <a:r>
              <a:rPr lang="en-NZ" dirty="0"/>
              <a:t>Data</a:t>
            </a:r>
          </a:p>
        </p:txBody>
      </p:sp>
      <p:pic>
        <p:nvPicPr>
          <p:cNvPr id="5" name="Picture 4">
            <a:extLst>
              <a:ext uri="{FF2B5EF4-FFF2-40B4-BE49-F238E27FC236}">
                <a16:creationId xmlns:a16="http://schemas.microsoft.com/office/drawing/2014/main" id="{8AA4CD42-87A3-4309-8276-D1815861C2F7}"/>
              </a:ext>
            </a:extLst>
          </p:cNvPr>
          <p:cNvPicPr>
            <a:picLocks noChangeAspect="1"/>
          </p:cNvPicPr>
          <p:nvPr/>
        </p:nvPicPr>
        <p:blipFill>
          <a:blip r:embed="rId3"/>
          <a:stretch>
            <a:fillRect/>
          </a:stretch>
        </p:blipFill>
        <p:spPr>
          <a:xfrm>
            <a:off x="816769" y="1870227"/>
            <a:ext cx="10558462" cy="4987773"/>
          </a:xfrm>
          <a:prstGeom prst="rect">
            <a:avLst/>
          </a:prstGeom>
        </p:spPr>
      </p:pic>
    </p:spTree>
    <p:extLst>
      <p:ext uri="{BB962C8B-B14F-4D97-AF65-F5344CB8AC3E}">
        <p14:creationId xmlns:p14="http://schemas.microsoft.com/office/powerpoint/2010/main" val="256449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945F-11E5-4822-9216-1E32618E146F}"/>
              </a:ext>
            </a:extLst>
          </p:cNvPr>
          <p:cNvSpPr>
            <a:spLocks noGrp="1"/>
          </p:cNvSpPr>
          <p:nvPr>
            <p:ph type="title"/>
          </p:nvPr>
        </p:nvSpPr>
        <p:spPr/>
        <p:txBody>
          <a:bodyPr/>
          <a:lstStyle/>
          <a:p>
            <a:r>
              <a:rPr lang="en-NZ" dirty="0"/>
              <a:t>Research Question</a:t>
            </a:r>
          </a:p>
        </p:txBody>
      </p:sp>
      <p:sp>
        <p:nvSpPr>
          <p:cNvPr id="3" name="Content Placeholder 2">
            <a:extLst>
              <a:ext uri="{FF2B5EF4-FFF2-40B4-BE49-F238E27FC236}">
                <a16:creationId xmlns:a16="http://schemas.microsoft.com/office/drawing/2014/main" id="{6D2858C5-33B4-421A-853A-7142CFA10189}"/>
              </a:ext>
            </a:extLst>
          </p:cNvPr>
          <p:cNvSpPr>
            <a:spLocks noGrp="1"/>
          </p:cNvSpPr>
          <p:nvPr>
            <p:ph idx="1"/>
          </p:nvPr>
        </p:nvSpPr>
        <p:spPr/>
        <p:txBody>
          <a:bodyPr>
            <a:normAutofit/>
          </a:bodyPr>
          <a:lstStyle/>
          <a:p>
            <a:pPr>
              <a:buFont typeface="Arial" panose="020B0604020202020204" pitchFamily="34" charset="0"/>
              <a:buChar char="•"/>
            </a:pPr>
            <a:r>
              <a:rPr lang="en-NZ" sz="2400" dirty="0"/>
              <a:t>Forecast the GDP annual growth rate for the next 3 years.</a:t>
            </a:r>
          </a:p>
          <a:p>
            <a:pPr>
              <a:buFont typeface="Arial" panose="020B0604020202020204" pitchFamily="34" charset="0"/>
              <a:buChar char="•"/>
            </a:pPr>
            <a:r>
              <a:rPr lang="en-NZ" sz="2400" dirty="0"/>
              <a:t>Since this is a times series, our model will be constructed to make predictions for present/future values based on the past values.</a:t>
            </a:r>
          </a:p>
          <a:p>
            <a:pPr>
              <a:buFont typeface="Arial" panose="020B0604020202020204" pitchFamily="34" charset="0"/>
              <a:buChar char="•"/>
            </a:pPr>
            <a:r>
              <a:rPr lang="en-NZ" sz="2400" dirty="0"/>
              <a:t>Using a Bayesian approach will give us flexibility with resulting inferences and confidence bands. Also helps prevent issues related to small sample size (relative to complexity of model).</a:t>
            </a:r>
          </a:p>
        </p:txBody>
      </p:sp>
    </p:spTree>
    <p:extLst>
      <p:ext uri="{BB962C8B-B14F-4D97-AF65-F5344CB8AC3E}">
        <p14:creationId xmlns:p14="http://schemas.microsoft.com/office/powerpoint/2010/main" val="424475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EDF8-E49C-45C6-A438-58E5AA45CE70}"/>
              </a:ext>
            </a:extLst>
          </p:cNvPr>
          <p:cNvSpPr>
            <a:spLocks noGrp="1"/>
          </p:cNvSpPr>
          <p:nvPr>
            <p:ph type="title"/>
          </p:nvPr>
        </p:nvSpPr>
        <p:spPr/>
        <p:txBody>
          <a:bodyPr/>
          <a:lstStyle/>
          <a:p>
            <a:r>
              <a:rPr lang="en-NZ" dirty="0"/>
              <a:t>The Model - BAR</a:t>
            </a:r>
          </a:p>
        </p:txBody>
      </p:sp>
      <p:sp>
        <p:nvSpPr>
          <p:cNvPr id="3" name="Content Placeholder 2">
            <a:extLst>
              <a:ext uri="{FF2B5EF4-FFF2-40B4-BE49-F238E27FC236}">
                <a16:creationId xmlns:a16="http://schemas.microsoft.com/office/drawing/2014/main" id="{14E13DD4-0A5B-4375-8F08-825D5B490107}"/>
              </a:ext>
            </a:extLst>
          </p:cNvPr>
          <p:cNvSpPr>
            <a:spLocks noGrp="1"/>
          </p:cNvSpPr>
          <p:nvPr>
            <p:ph idx="1"/>
          </p:nvPr>
        </p:nvSpPr>
        <p:spPr/>
        <p:txBody>
          <a:bodyPr/>
          <a:lstStyle/>
          <a:p>
            <a:pPr>
              <a:buFont typeface="Arial" panose="020B0604020202020204" pitchFamily="34" charset="0"/>
              <a:buChar char="•"/>
            </a:pPr>
            <a:r>
              <a:rPr lang="en-NZ" dirty="0"/>
              <a:t>Investigate the relationship between the current GDP growth and the GDP growth from the previous two quarters.</a:t>
            </a:r>
          </a:p>
          <a:p>
            <a:pPr>
              <a:buFont typeface="Arial" panose="020B0604020202020204" pitchFamily="34" charset="0"/>
              <a:buChar char="•"/>
            </a:pPr>
            <a:r>
              <a:rPr lang="en-NZ" dirty="0"/>
              <a:t>Use this relationship to predict future GDP growth values. </a:t>
            </a:r>
          </a:p>
          <a:p>
            <a:pPr>
              <a:buFont typeface="Arial" panose="020B0604020202020204" pitchFamily="34" charset="0"/>
              <a:buChar char="•"/>
            </a:pPr>
            <a:r>
              <a:rPr lang="en-NZ" dirty="0"/>
              <a:t>This will be achieved by setting the LHS to the next quarter and calculating. Then repeat this process moving one quarter ahead at a time.</a:t>
            </a:r>
          </a:p>
        </p:txBody>
      </p:sp>
      <p:pic>
        <p:nvPicPr>
          <p:cNvPr id="4" name="Picture 3">
            <a:extLst>
              <a:ext uri="{FF2B5EF4-FFF2-40B4-BE49-F238E27FC236}">
                <a16:creationId xmlns:a16="http://schemas.microsoft.com/office/drawing/2014/main" id="{AA225C56-88F9-484D-AE78-77800FFBFA39}"/>
              </a:ext>
            </a:extLst>
          </p:cNvPr>
          <p:cNvPicPr>
            <a:picLocks noChangeAspect="1"/>
          </p:cNvPicPr>
          <p:nvPr/>
        </p:nvPicPr>
        <p:blipFill rotWithShape="1">
          <a:blip r:embed="rId3"/>
          <a:srcRect l="5242" t="11442" r="-533" b="13367"/>
          <a:stretch/>
        </p:blipFill>
        <p:spPr>
          <a:xfrm>
            <a:off x="3438525" y="5353051"/>
            <a:ext cx="5657850" cy="438150"/>
          </a:xfrm>
          <a:prstGeom prst="rect">
            <a:avLst/>
          </a:prstGeom>
        </p:spPr>
      </p:pic>
    </p:spTree>
    <p:extLst>
      <p:ext uri="{BB962C8B-B14F-4D97-AF65-F5344CB8AC3E}">
        <p14:creationId xmlns:p14="http://schemas.microsoft.com/office/powerpoint/2010/main" val="217011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3495-FA30-43FD-BCA8-CAAA15B657DF}"/>
              </a:ext>
            </a:extLst>
          </p:cNvPr>
          <p:cNvSpPr>
            <a:spLocks noGrp="1"/>
          </p:cNvSpPr>
          <p:nvPr>
            <p:ph type="title"/>
          </p:nvPr>
        </p:nvSpPr>
        <p:spPr/>
        <p:txBody>
          <a:bodyPr/>
          <a:lstStyle/>
          <a:p>
            <a:r>
              <a:rPr lang="en-NZ" dirty="0"/>
              <a:t>Posterior Inference</a:t>
            </a:r>
          </a:p>
        </p:txBody>
      </p:sp>
      <p:sp>
        <p:nvSpPr>
          <p:cNvPr id="3" name="Content Placeholder 2">
            <a:extLst>
              <a:ext uri="{FF2B5EF4-FFF2-40B4-BE49-F238E27FC236}">
                <a16:creationId xmlns:a16="http://schemas.microsoft.com/office/drawing/2014/main" id="{F9D99CB0-6AAE-4CAC-A1C1-F96BFA4902B7}"/>
              </a:ext>
            </a:extLst>
          </p:cNvPr>
          <p:cNvSpPr>
            <a:spLocks noGrp="1"/>
          </p:cNvSpPr>
          <p:nvPr>
            <p:ph idx="1"/>
          </p:nvPr>
        </p:nvSpPr>
        <p:spPr/>
        <p:txBody>
          <a:bodyPr/>
          <a:lstStyle/>
          <a:p>
            <a:pPr>
              <a:buFont typeface="Arial" panose="020B0604020202020204" pitchFamily="34" charset="0"/>
              <a:buChar char="•"/>
            </a:pPr>
            <a:r>
              <a:rPr lang="en-NZ" dirty="0"/>
              <a:t>c = 0.27</a:t>
            </a:r>
          </a:p>
          <a:p>
            <a:pPr>
              <a:buFont typeface="Arial" panose="020B0604020202020204" pitchFamily="34" charset="0"/>
              <a:buChar char="•"/>
            </a:pPr>
            <a:r>
              <a:rPr lang="en-NZ" dirty="0"/>
              <a:t>Beta1 = 1.66</a:t>
            </a:r>
          </a:p>
          <a:p>
            <a:pPr>
              <a:buFont typeface="Arial" panose="020B0604020202020204" pitchFamily="34" charset="0"/>
              <a:buChar char="•"/>
            </a:pPr>
            <a:r>
              <a:rPr lang="en-NZ" dirty="0"/>
              <a:t>Beta2 = -0.75</a:t>
            </a:r>
          </a:p>
          <a:p>
            <a:pPr>
              <a:buFont typeface="Arial" panose="020B0604020202020204" pitchFamily="34" charset="0"/>
              <a:buChar char="•"/>
            </a:pPr>
            <a:r>
              <a:rPr lang="en-NZ" dirty="0" err="1"/>
              <a:t>SigmaSq</a:t>
            </a:r>
            <a:r>
              <a:rPr lang="en-NZ" dirty="0"/>
              <a:t> = 0.07</a:t>
            </a:r>
          </a:p>
        </p:txBody>
      </p:sp>
      <p:pic>
        <p:nvPicPr>
          <p:cNvPr id="5" name="Picture 4">
            <a:extLst>
              <a:ext uri="{FF2B5EF4-FFF2-40B4-BE49-F238E27FC236}">
                <a16:creationId xmlns:a16="http://schemas.microsoft.com/office/drawing/2014/main" id="{067E6754-1877-42E4-BA3E-B15B220CDACA}"/>
              </a:ext>
            </a:extLst>
          </p:cNvPr>
          <p:cNvPicPr>
            <a:picLocks noChangeAspect="1"/>
          </p:cNvPicPr>
          <p:nvPr/>
        </p:nvPicPr>
        <p:blipFill rotWithShape="1">
          <a:blip r:embed="rId3"/>
          <a:srcRect l="5242" t="11442" r="-533" b="13367"/>
          <a:stretch/>
        </p:blipFill>
        <p:spPr>
          <a:xfrm>
            <a:off x="1097280" y="5430944"/>
            <a:ext cx="5657850" cy="438150"/>
          </a:xfrm>
          <a:prstGeom prst="rect">
            <a:avLst/>
          </a:prstGeom>
        </p:spPr>
      </p:pic>
      <p:pic>
        <p:nvPicPr>
          <p:cNvPr id="6" name="Picture 5">
            <a:extLst>
              <a:ext uri="{FF2B5EF4-FFF2-40B4-BE49-F238E27FC236}">
                <a16:creationId xmlns:a16="http://schemas.microsoft.com/office/drawing/2014/main" id="{F1D4BD6A-5542-462C-8191-76949AB30BFF}"/>
              </a:ext>
            </a:extLst>
          </p:cNvPr>
          <p:cNvPicPr>
            <a:picLocks noChangeAspect="1"/>
          </p:cNvPicPr>
          <p:nvPr/>
        </p:nvPicPr>
        <p:blipFill rotWithShape="1">
          <a:blip r:embed="rId4"/>
          <a:srcRect t="18399"/>
          <a:stretch/>
        </p:blipFill>
        <p:spPr>
          <a:xfrm>
            <a:off x="7340596" y="1845734"/>
            <a:ext cx="4851404" cy="4470017"/>
          </a:xfrm>
          <a:prstGeom prst="rect">
            <a:avLst/>
          </a:prstGeom>
        </p:spPr>
      </p:pic>
    </p:spTree>
    <p:extLst>
      <p:ext uri="{BB962C8B-B14F-4D97-AF65-F5344CB8AC3E}">
        <p14:creationId xmlns:p14="http://schemas.microsoft.com/office/powerpoint/2010/main" val="72704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CD20-A841-4784-B637-7296CC5C949A}"/>
              </a:ext>
            </a:extLst>
          </p:cNvPr>
          <p:cNvSpPr>
            <a:spLocks noGrp="1"/>
          </p:cNvSpPr>
          <p:nvPr>
            <p:ph type="title"/>
          </p:nvPr>
        </p:nvSpPr>
        <p:spPr/>
        <p:txBody>
          <a:bodyPr/>
          <a:lstStyle/>
          <a:p>
            <a:r>
              <a:rPr lang="en-NZ" dirty="0"/>
              <a:t>Predictions</a:t>
            </a:r>
          </a:p>
        </p:txBody>
      </p:sp>
      <p:sp>
        <p:nvSpPr>
          <p:cNvPr id="3" name="Content Placeholder 2">
            <a:extLst>
              <a:ext uri="{FF2B5EF4-FFF2-40B4-BE49-F238E27FC236}">
                <a16:creationId xmlns:a16="http://schemas.microsoft.com/office/drawing/2014/main" id="{6C71AED8-D7FB-4C85-93AA-965B783C70DB}"/>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F6EC9613-FE0B-4961-AFD9-5E41F13D44BE}"/>
              </a:ext>
            </a:extLst>
          </p:cNvPr>
          <p:cNvPicPr>
            <a:picLocks noChangeAspect="1"/>
          </p:cNvPicPr>
          <p:nvPr/>
        </p:nvPicPr>
        <p:blipFill>
          <a:blip r:embed="rId3"/>
          <a:stretch>
            <a:fillRect/>
          </a:stretch>
        </p:blipFill>
        <p:spPr>
          <a:xfrm>
            <a:off x="4998720" y="0"/>
            <a:ext cx="6096000" cy="6827519"/>
          </a:xfrm>
          <a:prstGeom prst="rect">
            <a:avLst/>
          </a:prstGeom>
        </p:spPr>
      </p:pic>
    </p:spTree>
    <p:extLst>
      <p:ext uri="{BB962C8B-B14F-4D97-AF65-F5344CB8AC3E}">
        <p14:creationId xmlns:p14="http://schemas.microsoft.com/office/powerpoint/2010/main" val="134222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3F6-1DB1-4850-84F4-1ED7CDB58310}"/>
              </a:ext>
            </a:extLst>
          </p:cNvPr>
          <p:cNvSpPr>
            <a:spLocks noGrp="1"/>
          </p:cNvSpPr>
          <p:nvPr>
            <p:ph type="title"/>
          </p:nvPr>
        </p:nvSpPr>
        <p:spPr/>
        <p:txBody>
          <a:bodyPr/>
          <a:lstStyle/>
          <a:p>
            <a:r>
              <a:rPr lang="en-NZ" dirty="0"/>
              <a:t>Predictions</a:t>
            </a:r>
          </a:p>
        </p:txBody>
      </p:sp>
      <p:sp>
        <p:nvSpPr>
          <p:cNvPr id="3" name="Content Placeholder 2">
            <a:extLst>
              <a:ext uri="{FF2B5EF4-FFF2-40B4-BE49-F238E27FC236}">
                <a16:creationId xmlns:a16="http://schemas.microsoft.com/office/drawing/2014/main" id="{D64E9D6F-7AB4-42E7-A974-9E7FE51AE662}"/>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CAC76DD0-2388-43FD-9877-296DEC2AE3E6}"/>
              </a:ext>
            </a:extLst>
          </p:cNvPr>
          <p:cNvPicPr>
            <a:picLocks noChangeAspect="1"/>
          </p:cNvPicPr>
          <p:nvPr/>
        </p:nvPicPr>
        <p:blipFill>
          <a:blip r:embed="rId3"/>
          <a:stretch>
            <a:fillRect/>
          </a:stretch>
        </p:blipFill>
        <p:spPr>
          <a:xfrm>
            <a:off x="4596531" y="521418"/>
            <a:ext cx="6215495" cy="6155500"/>
          </a:xfrm>
          <a:prstGeom prst="rect">
            <a:avLst/>
          </a:prstGeom>
        </p:spPr>
      </p:pic>
    </p:spTree>
    <p:extLst>
      <p:ext uri="{BB962C8B-B14F-4D97-AF65-F5344CB8AC3E}">
        <p14:creationId xmlns:p14="http://schemas.microsoft.com/office/powerpoint/2010/main" val="22015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DBA1-EBA3-4228-B9F2-9C4ED8044C94}"/>
              </a:ext>
            </a:extLst>
          </p:cNvPr>
          <p:cNvSpPr>
            <a:spLocks noGrp="1"/>
          </p:cNvSpPr>
          <p:nvPr>
            <p:ph type="title"/>
          </p:nvPr>
        </p:nvSpPr>
        <p:spPr/>
        <p:txBody>
          <a:bodyPr/>
          <a:lstStyle/>
          <a:p>
            <a:r>
              <a:rPr lang="en-NZ" dirty="0"/>
              <a:t>New Model - BVAR</a:t>
            </a:r>
          </a:p>
        </p:txBody>
      </p:sp>
      <p:sp>
        <p:nvSpPr>
          <p:cNvPr id="3" name="Content Placeholder 2">
            <a:extLst>
              <a:ext uri="{FF2B5EF4-FFF2-40B4-BE49-F238E27FC236}">
                <a16:creationId xmlns:a16="http://schemas.microsoft.com/office/drawing/2014/main" id="{36D7F129-5653-4AA7-9E94-E3DFE8F014DD}"/>
              </a:ext>
            </a:extLst>
          </p:cNvPr>
          <p:cNvSpPr>
            <a:spLocks noGrp="1"/>
          </p:cNvSpPr>
          <p:nvPr>
            <p:ph idx="1"/>
          </p:nvPr>
        </p:nvSpPr>
        <p:spPr/>
        <p:txBody>
          <a:bodyPr/>
          <a:lstStyle/>
          <a:p>
            <a:pPr>
              <a:buFont typeface="Arial" panose="020B0604020202020204" pitchFamily="34" charset="0"/>
              <a:buChar char="•"/>
            </a:pPr>
            <a:r>
              <a:rPr lang="en-NZ" dirty="0"/>
              <a:t>Still investigating the relationship between current GDP growth and GDP growth from previous two quarters.</a:t>
            </a:r>
          </a:p>
          <a:p>
            <a:pPr>
              <a:buFont typeface="Arial" panose="020B0604020202020204" pitchFamily="34" charset="0"/>
              <a:buChar char="•"/>
            </a:pPr>
            <a:r>
              <a:rPr lang="en-NZ" dirty="0"/>
              <a:t>Introduce two new predictor variables: CPI and TWI. These will both be from the previous two quarters.</a:t>
            </a:r>
          </a:p>
        </p:txBody>
      </p:sp>
      <p:pic>
        <p:nvPicPr>
          <p:cNvPr id="4" name="Picture 3">
            <a:extLst>
              <a:ext uri="{FF2B5EF4-FFF2-40B4-BE49-F238E27FC236}">
                <a16:creationId xmlns:a16="http://schemas.microsoft.com/office/drawing/2014/main" id="{4B20A98D-F35C-43E7-8FE8-43743B9EC0E3}"/>
              </a:ext>
            </a:extLst>
          </p:cNvPr>
          <p:cNvPicPr>
            <a:picLocks noChangeAspect="1"/>
          </p:cNvPicPr>
          <p:nvPr/>
        </p:nvPicPr>
        <p:blipFill>
          <a:blip r:embed="rId3"/>
          <a:stretch>
            <a:fillRect/>
          </a:stretch>
        </p:blipFill>
        <p:spPr>
          <a:xfrm>
            <a:off x="4087680" y="3639527"/>
            <a:ext cx="4077600" cy="435773"/>
          </a:xfrm>
          <a:prstGeom prst="rect">
            <a:avLst/>
          </a:prstGeom>
        </p:spPr>
      </p:pic>
      <p:pic>
        <p:nvPicPr>
          <p:cNvPr id="5" name="Picture 4">
            <a:extLst>
              <a:ext uri="{FF2B5EF4-FFF2-40B4-BE49-F238E27FC236}">
                <a16:creationId xmlns:a16="http://schemas.microsoft.com/office/drawing/2014/main" id="{1441CF33-0DE6-4B16-BE70-70376D0FC5AE}"/>
              </a:ext>
            </a:extLst>
          </p:cNvPr>
          <p:cNvPicPr>
            <a:picLocks noChangeAspect="1"/>
          </p:cNvPicPr>
          <p:nvPr/>
        </p:nvPicPr>
        <p:blipFill>
          <a:blip r:embed="rId4"/>
          <a:stretch>
            <a:fillRect/>
          </a:stretch>
        </p:blipFill>
        <p:spPr>
          <a:xfrm>
            <a:off x="2876524" y="4722724"/>
            <a:ext cx="6499911" cy="1146369"/>
          </a:xfrm>
          <a:prstGeom prst="rect">
            <a:avLst/>
          </a:prstGeom>
        </p:spPr>
      </p:pic>
    </p:spTree>
    <p:extLst>
      <p:ext uri="{BB962C8B-B14F-4D97-AF65-F5344CB8AC3E}">
        <p14:creationId xmlns:p14="http://schemas.microsoft.com/office/powerpoint/2010/main" val="136763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7E7-7328-48A4-971E-A30CA607FDB8}"/>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EB6DF436-509F-4493-AE36-EF72D33EE6A9}"/>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E927D7D9-2F76-479F-9F1B-7B4E179461FB}"/>
              </a:ext>
            </a:extLst>
          </p:cNvPr>
          <p:cNvPicPr>
            <a:picLocks noChangeAspect="1"/>
          </p:cNvPicPr>
          <p:nvPr/>
        </p:nvPicPr>
        <p:blipFill>
          <a:blip r:embed="rId2"/>
          <a:stretch>
            <a:fillRect/>
          </a:stretch>
        </p:blipFill>
        <p:spPr>
          <a:xfrm>
            <a:off x="3094861" y="623702"/>
            <a:ext cx="6002277" cy="5610595"/>
          </a:xfrm>
          <a:prstGeom prst="rect">
            <a:avLst/>
          </a:prstGeom>
        </p:spPr>
      </p:pic>
    </p:spTree>
    <p:extLst>
      <p:ext uri="{BB962C8B-B14F-4D97-AF65-F5344CB8AC3E}">
        <p14:creationId xmlns:p14="http://schemas.microsoft.com/office/powerpoint/2010/main" val="1584919509"/>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660</TotalTime>
  <Words>1138</Words>
  <Application>Microsoft Office PowerPoint</Application>
  <PresentationFormat>Widescreen</PresentationFormat>
  <Paragraphs>65</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Forecasting Financial Time Series Data</vt:lpstr>
      <vt:lpstr>Data</vt:lpstr>
      <vt:lpstr>Research Question</vt:lpstr>
      <vt:lpstr>The Model - BAR</vt:lpstr>
      <vt:lpstr>Posterior Inference</vt:lpstr>
      <vt:lpstr>Predictions</vt:lpstr>
      <vt:lpstr>Predictions</vt:lpstr>
      <vt:lpstr>New Model - BVAR</vt:lpstr>
      <vt:lpstr>PowerPoint Presentation</vt:lpstr>
      <vt:lpstr>Posterior Inference</vt:lpstr>
      <vt:lpstr>Posterior Inference</vt:lpstr>
      <vt:lpstr>Forecast</vt:lpstr>
      <vt:lpstr>Other Forecasts</vt:lpstr>
      <vt:lpstr>Comparing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Financial Time Series Data</dc:title>
  <dc:creator>Xavier Miles</dc:creator>
  <cp:lastModifiedBy>Xavier Miles</cp:lastModifiedBy>
  <cp:revision>9</cp:revision>
  <dcterms:created xsi:type="dcterms:W3CDTF">2020-10-15T08:54:24Z</dcterms:created>
  <dcterms:modified xsi:type="dcterms:W3CDTF">2020-10-15T19:55:23Z</dcterms:modified>
</cp:coreProperties>
</file>