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300" r:id="rId23"/>
    <p:sldId id="276" r:id="rId24"/>
    <p:sldId id="279" r:id="rId25"/>
    <p:sldId id="294" r:id="rId26"/>
    <p:sldId id="301" r:id="rId27"/>
    <p:sldId id="287" r:id="rId28"/>
    <p:sldId id="288" r:id="rId29"/>
    <p:sldId id="296" r:id="rId30"/>
    <p:sldId id="297" r:id="rId31"/>
    <p:sldId id="298" r:id="rId32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128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18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9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13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7136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44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2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32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9144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397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816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259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176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986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509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35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1285E46-7D39-4BF9-8769-667CD7C1E5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4DCB0D2-A725-4700-B9D4-2C03CAA72E4B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5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1" name="Picture 5"/>
          <p:cNvPicPr/>
          <p:nvPr/>
        </p:nvPicPr>
        <p:blipFill>
          <a:blip r:embed="rId15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92" name="Picture 6"/>
          <p:cNvPicPr/>
          <p:nvPr/>
        </p:nvPicPr>
        <p:blipFill>
          <a:blip r:embed="rId16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rebuchet MS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rebuchet MS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9925DE8-922C-4D91-A28B-C481CBC39C78}" type="datetime">
              <a:rPr lang="es-ES" sz="1050" b="0" strike="noStrike" spc="-1" smtClean="0">
                <a:solidFill>
                  <a:srgbClr val="FFFFFF"/>
                </a:solidFill>
                <a:latin typeface="Trebuchet MS"/>
              </a:rPr>
              <a:t>28/10/2019</a:t>
            </a:fld>
            <a:endParaRPr lang="es-ES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85E14E42-982B-4E62-A766-363EEBED6A89}" type="slidenum">
              <a:rPr lang="es-ES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es-ES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62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es/dotnet/csharp/language-reference/keywords/default-values-table" TargetMode="Externa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0087" y="1665324"/>
            <a:ext cx="10550520" cy="227057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sz="4400" b="0" strike="noStrike" spc="-1" dirty="0">
              <a:solidFill>
                <a:srgbClr val="FFFFFF"/>
              </a:solidFill>
              <a:latin typeface="Trebuchet MS"/>
            </a:endParaRPr>
          </a:p>
          <a:p>
            <a:pPr algn="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rebuchet MS"/>
              </a:rPr>
              <a:t>POO :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Programació</a:t>
            </a:r>
            <a:r>
              <a:rPr lang="en-US" sz="4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orientada</a:t>
            </a:r>
            <a:r>
              <a:rPr lang="en-US" sz="4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endParaRPr lang="en-US" sz="4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560" y="901440"/>
            <a:ext cx="10429920" cy="39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El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cotxe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no es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refereix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a una única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entitat</a:t>
            </a:r>
            <a:endParaRPr lang="es-ES" sz="3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Sinó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a un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conjunt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d’entitats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amb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unes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característiques</a:t>
            </a:r>
            <a:endParaRPr lang="es-ES" sz="32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comuns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, seria la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classe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cotxe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.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200" spc="-1" dirty="0" err="1">
                <a:latin typeface="Arial"/>
              </a:rPr>
              <a:t>Quan</a:t>
            </a:r>
            <a:r>
              <a:rPr lang="es-ES" sz="3200" spc="-1" dirty="0">
                <a:latin typeface="Arial"/>
              </a:rPr>
              <a:t> </a:t>
            </a:r>
            <a:r>
              <a:rPr lang="es-ES" sz="3200" spc="-1" dirty="0" err="1">
                <a:latin typeface="Arial"/>
              </a:rPr>
              <a:t>parlem</a:t>
            </a:r>
            <a:r>
              <a:rPr lang="es-ES" sz="3200" spc="-1" dirty="0">
                <a:latin typeface="Arial"/>
              </a:rPr>
              <a:t> del </a:t>
            </a:r>
            <a:r>
              <a:rPr lang="es-ES" sz="3200" spc="-1" dirty="0" err="1">
                <a:latin typeface="Arial"/>
              </a:rPr>
              <a:t>cotxe</a:t>
            </a:r>
            <a:r>
              <a:rPr lang="es-ES" sz="3200" spc="-1" dirty="0">
                <a:latin typeface="Arial"/>
              </a:rPr>
              <a:t> de </a:t>
            </a:r>
            <a:r>
              <a:rPr lang="es-ES" sz="3200" spc="-1" dirty="0" err="1">
                <a:latin typeface="Arial"/>
              </a:rPr>
              <a:t>Maria</a:t>
            </a:r>
            <a:r>
              <a:rPr lang="es-ES" sz="3200" spc="-1" dirty="0">
                <a:latin typeface="Arial"/>
              </a:rPr>
              <a:t>, </a:t>
            </a:r>
            <a:r>
              <a:rPr lang="es-ES" sz="3200" spc="-1" dirty="0" err="1">
                <a:latin typeface="Arial"/>
              </a:rPr>
              <a:t>fem</a:t>
            </a:r>
            <a:r>
              <a:rPr lang="es-ES" sz="3200" spc="-1" dirty="0">
                <a:latin typeface="Arial"/>
              </a:rPr>
              <a:t> referencia a un </a:t>
            </a:r>
            <a:r>
              <a:rPr lang="es-ES" sz="3200" spc="-1" dirty="0" err="1">
                <a:latin typeface="Arial"/>
              </a:rPr>
              <a:t>cotxe</a:t>
            </a:r>
            <a:r>
              <a:rPr lang="es-ES" sz="3200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3200" spc="-1" dirty="0">
                <a:latin typeface="Arial"/>
              </a:rPr>
              <a:t> </a:t>
            </a:r>
            <a:r>
              <a:rPr lang="es-ES" sz="3200" spc="-1" dirty="0" err="1">
                <a:latin typeface="Arial"/>
              </a:rPr>
              <a:t>concret</a:t>
            </a:r>
            <a:r>
              <a:rPr lang="es-ES" sz="3200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ES" sz="3200" b="0" strike="noStrike" spc="-1" dirty="0" err="1">
                <a:latin typeface="Arial"/>
              </a:rPr>
              <a:t>S’ha</a:t>
            </a:r>
            <a:r>
              <a:rPr lang="es-ES" sz="3200" b="0" strike="noStrike" spc="-1" dirty="0">
                <a:latin typeface="Arial"/>
              </a:rPr>
              <a:t> </a:t>
            </a:r>
            <a:r>
              <a:rPr lang="es-ES" sz="3200" b="0" strike="noStrike" spc="-1" dirty="0" err="1">
                <a:latin typeface="Arial"/>
              </a:rPr>
              <a:t>d’entendre</a:t>
            </a:r>
            <a:r>
              <a:rPr lang="es-ES" sz="3200" b="0" strike="noStrike" spc="-1" dirty="0">
                <a:latin typeface="Arial"/>
              </a:rPr>
              <a:t> </a:t>
            </a:r>
            <a:r>
              <a:rPr lang="es-ES" sz="3200" b="0" strike="noStrike" spc="-1" dirty="0" err="1">
                <a:latin typeface="Arial"/>
              </a:rPr>
              <a:t>com</a:t>
            </a:r>
            <a:r>
              <a:rPr lang="es-ES" sz="3200" b="0" strike="noStrike" spc="-1" dirty="0">
                <a:latin typeface="Arial"/>
              </a:rPr>
              <a:t> un </a:t>
            </a:r>
            <a:r>
              <a:rPr lang="es-ES" sz="3200" b="0" u="sng" strike="noStrike" spc="-1" dirty="0" err="1">
                <a:latin typeface="Arial"/>
              </a:rPr>
              <a:t>objecte</a:t>
            </a:r>
            <a:r>
              <a:rPr lang="es-ES" sz="3200" b="0" u="sng" strike="noStrike" spc="-1" dirty="0">
                <a:latin typeface="Arial"/>
              </a:rPr>
              <a:t> o </a:t>
            </a:r>
            <a:r>
              <a:rPr lang="es-ES" sz="3200" b="0" u="sng" strike="noStrike" spc="-1" dirty="0" err="1">
                <a:latin typeface="Arial"/>
              </a:rPr>
              <a:t>instància</a:t>
            </a:r>
            <a:r>
              <a:rPr lang="es-ES" sz="3200" b="0" u="sng" strike="noStrike" spc="-1" dirty="0">
                <a:latin typeface="Arial"/>
              </a:rPr>
              <a:t> </a:t>
            </a:r>
            <a:r>
              <a:rPr lang="es-ES" sz="3200" b="0" strike="noStrike" spc="-1" dirty="0">
                <a:latin typeface="Arial"/>
              </a:rPr>
              <a:t>que identifica a</a:t>
            </a:r>
          </a:p>
          <a:p>
            <a:pPr>
              <a:lnSpc>
                <a:spcPct val="100000"/>
              </a:lnSpc>
            </a:pPr>
            <a:r>
              <a:rPr lang="es-ES" sz="3200" b="0" strike="noStrike" spc="-1" dirty="0">
                <a:latin typeface="Arial"/>
              </a:rPr>
              <a:t> un </a:t>
            </a:r>
            <a:r>
              <a:rPr lang="es-ES" sz="3200" b="0" strike="noStrike" spc="-1" dirty="0" err="1">
                <a:latin typeface="Arial"/>
              </a:rPr>
              <a:t>membre</a:t>
            </a:r>
            <a:r>
              <a:rPr lang="es-ES" sz="3200" b="0" strike="noStrike" spc="-1" dirty="0">
                <a:latin typeface="Arial"/>
              </a:rPr>
              <a:t> individual i </a:t>
            </a:r>
            <a:r>
              <a:rPr lang="es-ES" sz="3200" b="0" strike="noStrike" spc="-1" dirty="0" err="1">
                <a:latin typeface="Arial"/>
              </a:rPr>
              <a:t>concret</a:t>
            </a:r>
            <a:r>
              <a:rPr lang="es-ES" sz="3200" b="0" strike="noStrike" spc="-1" dirty="0">
                <a:latin typeface="Arial"/>
              </a:rPr>
              <a:t> de la clase </a:t>
            </a:r>
            <a:r>
              <a:rPr lang="es-ES" sz="3200" b="0" strike="noStrike" spc="-1" dirty="0" err="1">
                <a:latin typeface="Arial"/>
              </a:rPr>
              <a:t>cotxe</a:t>
            </a:r>
            <a:r>
              <a:rPr lang="es-ES" sz="3200" b="0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73640" y="806040"/>
            <a:ext cx="54525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2-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Exemple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de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classe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Persona.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199" name="Picture 4"/>
          <p:cNvPicPr/>
          <p:nvPr/>
        </p:nvPicPr>
        <p:blipFill>
          <a:blip r:embed="rId2"/>
          <a:stretch/>
        </p:blipFill>
        <p:spPr>
          <a:xfrm>
            <a:off x="1012680" y="1927440"/>
            <a:ext cx="9156960" cy="123588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1069560" y="4084560"/>
            <a:ext cx="940752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En la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classe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persona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estàn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representades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les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propietats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i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comportaments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caracteritzen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a una persona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entitat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del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món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real),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mentre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representen 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individus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concrets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5840" y="2602440"/>
            <a:ext cx="79228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400" b="0" strike="noStrike" spc="-1">
                <a:solidFill>
                  <a:srgbClr val="FFFFFF"/>
                </a:solidFill>
                <a:latin typeface="Trebuchet MS"/>
              </a:rPr>
              <a:t>Pensar en una possible classe…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0277609" y="1313578"/>
            <a:ext cx="1575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0070C0"/>
                </a:solidFill>
                <a:latin typeface="Trebuchet MS"/>
              </a:rPr>
              <a:t>Exercici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45040" y="1430280"/>
            <a:ext cx="73530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400" b="0" strike="noStrike" spc="-1" dirty="0">
                <a:latin typeface="Trebuchet MS"/>
              </a:rPr>
              <a:t>Por </a:t>
            </a:r>
            <a:r>
              <a:rPr lang="es-ES" sz="4400" b="0" strike="noStrike" spc="-1" dirty="0" err="1">
                <a:latin typeface="Trebuchet MS"/>
              </a:rPr>
              <a:t>exemple</a:t>
            </a:r>
            <a:r>
              <a:rPr lang="es-ES" sz="4400" b="0" strike="noStrike" spc="-1" dirty="0">
                <a:latin typeface="Trebuchet MS"/>
              </a:rPr>
              <a:t> la </a:t>
            </a:r>
            <a:r>
              <a:rPr lang="es-ES" sz="4400" b="0" strike="noStrike" spc="-1" dirty="0" err="1">
                <a:latin typeface="Trebuchet MS"/>
              </a:rPr>
              <a:t>classe</a:t>
            </a:r>
            <a:r>
              <a:rPr lang="es-ES" sz="4400" b="0" strike="noStrike" spc="-1" dirty="0">
                <a:latin typeface="Trebuchet MS"/>
              </a:rPr>
              <a:t> ‘círculo’: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091240" y="906840"/>
            <a:ext cx="647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>
                <a:solidFill>
                  <a:srgbClr val="0070C0"/>
                </a:solidFill>
                <a:latin typeface="Trebuchet MS"/>
              </a:rPr>
              <a:t>Sol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05" name="Imagen 3"/>
          <p:cNvPicPr/>
          <p:nvPr/>
        </p:nvPicPr>
        <p:blipFill>
          <a:blip r:embed="rId2"/>
          <a:stretch/>
        </p:blipFill>
        <p:spPr>
          <a:xfrm>
            <a:off x="2589840" y="2481120"/>
            <a:ext cx="5047920" cy="34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74491" y="409899"/>
            <a:ext cx="10731942" cy="782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000" spc="-1" dirty="0" err="1">
                <a:solidFill>
                  <a:srgbClr val="FFFFFF"/>
                </a:solidFill>
                <a:latin typeface="Trebuchet MS"/>
              </a:rPr>
              <a:t>Ava</a:t>
            </a:r>
            <a:r>
              <a:rPr lang="es-ES" sz="4000" b="0" strike="noStrike" spc="-1" dirty="0" err="1">
                <a:solidFill>
                  <a:srgbClr val="FFFFFF"/>
                </a:solidFill>
                <a:latin typeface="Trebuchet MS"/>
              </a:rPr>
              <a:t>ntatges</a:t>
            </a:r>
            <a:r>
              <a:rPr lang="es-ES" sz="4000" b="0" strike="noStrike" spc="-1" dirty="0">
                <a:solidFill>
                  <a:srgbClr val="FFFFFF"/>
                </a:solidFill>
                <a:latin typeface="Trebuchet MS"/>
              </a:rPr>
              <a:t> de la POO:</a:t>
            </a:r>
            <a:endParaRPr lang="es-E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40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Un programa 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es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pot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dividir en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troços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mòduls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classes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… </a:t>
            </a:r>
            <a:r>
              <a:rPr lang="es-ES" sz="3200" b="0" strike="noStrike" spc="-1" dirty="0" err="1">
                <a:solidFill>
                  <a:srgbClr val="002060"/>
                </a:solidFill>
                <a:latin typeface="Trebuchet MS"/>
              </a:rPr>
              <a:t>Modularització</a:t>
            </a:r>
            <a:endParaRPr lang="es-E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Molt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reutilitzable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r>
              <a:rPr lang="es-ES" sz="3200" b="0" strike="noStrike" spc="-1" dirty="0" err="1">
                <a:solidFill>
                  <a:srgbClr val="002060"/>
                </a:solidFill>
                <a:latin typeface="Trebuchet MS"/>
              </a:rPr>
              <a:t>Herència</a:t>
            </a:r>
            <a:r>
              <a:rPr lang="es-ES" sz="3200" b="0" strike="noStrike" spc="-1" dirty="0">
                <a:solidFill>
                  <a:srgbClr val="002060"/>
                </a:solidFill>
                <a:latin typeface="Trebuchet MS"/>
              </a:rPr>
              <a:t>.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E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Si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existeix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algun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error en alguna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línia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, el programa no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caurà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. Es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tractan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errors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es-ES" sz="3200" b="0" strike="noStrike" spc="-1" dirty="0" err="1">
                <a:solidFill>
                  <a:srgbClr val="002060"/>
                </a:solidFill>
                <a:latin typeface="Trebuchet MS"/>
              </a:rPr>
              <a:t>excepcions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).</a:t>
            </a:r>
            <a:endParaRPr lang="es-E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lang="es-ES" sz="3200" b="0" strike="noStrike" spc="-1" dirty="0" err="1">
                <a:solidFill>
                  <a:srgbClr val="002060"/>
                </a:solidFill>
                <a:latin typeface="Trebuchet MS"/>
              </a:rPr>
              <a:t>Encapsulament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es poden  comunicar entre sí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però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no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necessitan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saber de les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dades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de la resta.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720" y="210960"/>
            <a:ext cx="6705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000" b="0" strike="noStrike" spc="-1" dirty="0" err="1">
                <a:solidFill>
                  <a:srgbClr val="FFFFFF"/>
                </a:solidFill>
                <a:latin typeface="Trebuchet MS"/>
              </a:rPr>
              <a:t>Equip</a:t>
            </a:r>
            <a:r>
              <a:rPr lang="es-ES" sz="4000" b="0" strike="noStrike" spc="-1" dirty="0">
                <a:solidFill>
                  <a:srgbClr val="FFFFFF"/>
                </a:solidFill>
                <a:latin typeface="Trebuchet MS"/>
              </a:rPr>
              <a:t> compacte de música: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88640" y="3277080"/>
            <a:ext cx="635184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000" b="0" strike="noStrike" spc="-1" dirty="0" err="1">
                <a:solidFill>
                  <a:srgbClr val="FFFFFF"/>
                </a:solidFill>
                <a:latin typeface="Trebuchet MS"/>
              </a:rPr>
              <a:t>Equip</a:t>
            </a:r>
            <a:r>
              <a:rPr lang="es-ES" sz="4000" b="0" strike="noStrike" spc="-1" dirty="0">
                <a:solidFill>
                  <a:srgbClr val="FFFFFF"/>
                </a:solidFill>
                <a:latin typeface="Trebuchet MS"/>
              </a:rPr>
              <a:t> modular de música:</a:t>
            </a:r>
            <a:endParaRPr lang="es-E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4000" b="0" strike="noStrike" spc="-1" dirty="0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Imagen 4"/>
          <p:cNvPicPr/>
          <p:nvPr/>
        </p:nvPicPr>
        <p:blipFill>
          <a:blip r:embed="rId2"/>
          <a:stretch/>
        </p:blipFill>
        <p:spPr>
          <a:xfrm>
            <a:off x="6795360" y="919080"/>
            <a:ext cx="3063600" cy="229464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2" name="Imagen 6"/>
          <p:cNvPicPr/>
          <p:nvPr/>
        </p:nvPicPr>
        <p:blipFill>
          <a:blip r:embed="rId3"/>
          <a:stretch/>
        </p:blipFill>
        <p:spPr>
          <a:xfrm>
            <a:off x="6705000" y="4253760"/>
            <a:ext cx="3440160" cy="192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95720" y="292320"/>
            <a:ext cx="11577240" cy="64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4000" b="0" strike="noStrike" spc="-1" dirty="0" err="1">
                <a:solidFill>
                  <a:srgbClr val="002060"/>
                </a:solidFill>
                <a:latin typeface="Trebuchet MS"/>
              </a:rPr>
              <a:t>Modularització</a:t>
            </a:r>
            <a:r>
              <a:rPr lang="es-ES" sz="4000" b="0" strike="noStrike" spc="-1" dirty="0">
                <a:solidFill>
                  <a:srgbClr val="002060"/>
                </a:solidFill>
                <a:latin typeface="Trebuchet MS"/>
              </a:rPr>
              <a:t>:  </a:t>
            </a:r>
            <a:endParaRPr lang="es-E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4000" b="0" strike="noStrike" spc="-1" dirty="0">
                <a:solidFill>
                  <a:srgbClr val="002060"/>
                </a:solidFill>
                <a:latin typeface="Trebuchet MS"/>
              </a:rPr>
              <a:t>     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Dividir un gran programa en 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   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diferents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parts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s’uneixen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entre sí 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    per formar un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tot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600" u="sng" spc="-1" dirty="0" err="1">
                <a:solidFill>
                  <a:srgbClr val="FFFFFF"/>
                </a:solidFill>
                <a:latin typeface="Trebuchet MS"/>
              </a:rPr>
              <a:t>Ava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ntatges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: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Errors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més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localitzables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i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més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fàcils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resoldre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spc="-1" dirty="0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Dos o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més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classes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unides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entre elles per formar una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unitat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22640" y="660240"/>
            <a:ext cx="68569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1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Conceptes</a:t>
            </a:r>
            <a:r>
              <a:rPr lang="es-ES" sz="3600" b="1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Classe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Instància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classe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Modularització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Encapsulamento</a:t>
            </a:r>
            <a:endParaRPr lang="es-ES" sz="3600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Herència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i="1" strike="noStrike" spc="-1" dirty="0" err="1">
                <a:solidFill>
                  <a:srgbClr val="FFFFFF"/>
                </a:solidFill>
                <a:latin typeface="Trebuchet MS"/>
              </a:rPr>
              <a:t>Polimorfisme</a:t>
            </a:r>
            <a:endParaRPr lang="es-ES" sz="3600" b="0" strike="noStrike" spc="-1" dirty="0">
              <a:latin typeface="Arial"/>
            </a:endParaRPr>
          </a:p>
          <a:p>
            <a:pPr marL="3029040" lvl="5" indent="-742680">
              <a:lnSpc>
                <a:spcPct val="100000"/>
              </a:lnSpc>
              <a:buClr>
                <a:srgbClr val="FFFFFF"/>
              </a:buClr>
              <a:buFont typeface="Trebuchet MS"/>
              <a:buAutoNum type="arabicPeriod"/>
            </a:pPr>
            <a:r>
              <a:rPr lang="es-ES" sz="3600" b="0" i="1" strike="noStrike" spc="-1" dirty="0" err="1">
                <a:solidFill>
                  <a:srgbClr val="FFFFFF"/>
                </a:solidFill>
                <a:latin typeface="Trebuchet MS"/>
              </a:rPr>
              <a:t>Relacions</a:t>
            </a:r>
            <a:endParaRPr lang="es-E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Clase / objeto</a:t>
            </a:r>
          </a:p>
        </p:txBody>
      </p:sp>
      <p:pic>
        <p:nvPicPr>
          <p:cNvPr id="216" name="Imagen 3"/>
          <p:cNvPicPr/>
          <p:nvPr/>
        </p:nvPicPr>
        <p:blipFill>
          <a:blip r:embed="rId2"/>
          <a:stretch/>
        </p:blipFill>
        <p:spPr>
          <a:xfrm>
            <a:off x="680400" y="2227680"/>
            <a:ext cx="8935200" cy="363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98960" y="312840"/>
            <a:ext cx="11909520" cy="5465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tenen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les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seves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u="sng" strike="noStrike" spc="-1" dirty="0" err="1">
                <a:solidFill>
                  <a:srgbClr val="FFFFFF"/>
                </a:solidFill>
                <a:latin typeface="Trebuchet MS"/>
              </a:rPr>
              <a:t>propietats</a:t>
            </a:r>
            <a:r>
              <a:rPr lang="es-ES" sz="2800" b="0" u="sng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1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800" b="1" strike="noStrike" spc="-1" dirty="0" err="1">
                <a:solidFill>
                  <a:srgbClr val="FFFFFF"/>
                </a:solidFill>
                <a:latin typeface="Trebuchet MS"/>
              </a:rPr>
              <a:t>atributs</a:t>
            </a:r>
            <a:r>
              <a:rPr lang="es-ES" sz="2800" b="1" spc="-1" dirty="0">
                <a:solidFill>
                  <a:srgbClr val="FFFFFF"/>
                </a:solidFill>
                <a:latin typeface="Trebuchet MS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s-ES" sz="2800" b="1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800" b="1" spc="-1" dirty="0" err="1">
                <a:solidFill>
                  <a:srgbClr val="FFFFFF"/>
                </a:solidFill>
                <a:latin typeface="Trebuchet MS"/>
              </a:rPr>
              <a:t>caracterísitiques</a:t>
            </a:r>
            <a:r>
              <a:rPr lang="es-ES" sz="2800" b="1" spc="-1" dirty="0">
                <a:solidFill>
                  <a:srgbClr val="FFFFFF"/>
                </a:solidFill>
                <a:latin typeface="Trebuchet MS"/>
              </a:rPr>
              <a:t>)</a:t>
            </a:r>
            <a:r>
              <a:rPr lang="es-ES" sz="2800" spc="-1" dirty="0">
                <a:latin typeface="Arial"/>
              </a:rPr>
              <a:t> 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i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seus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u="sng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funcionalitats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)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El </a:t>
            </a:r>
            <a:r>
              <a:rPr lang="es-ES" sz="2800" b="1" strike="noStrike" spc="-1" dirty="0" err="1">
                <a:solidFill>
                  <a:srgbClr val="FFFFFF"/>
                </a:solidFill>
                <a:latin typeface="Trebuchet MS"/>
              </a:rPr>
              <a:t>mètode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é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funció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associada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a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é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acció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s’executa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sobre les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dades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l’objecte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(per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exemple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calcular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l’à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rea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). 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defineixen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les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funcions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Per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accedir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 lvl="1"/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nomObjecte.propietat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; </a:t>
            </a:r>
          </a:p>
          <a:p>
            <a:pPr lvl="1"/>
            <a:endParaRPr lang="es-ES" sz="2800" b="0" strike="noStrike" spc="-1" dirty="0">
              <a:latin typeface="Arial"/>
            </a:endParaRPr>
          </a:p>
          <a:p>
            <a:pPr lvl="1"/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nomObjecte.metodo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(param1,param2); 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                                    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64160" y="539280"/>
            <a:ext cx="10503360" cy="72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Possible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classificació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Llenguatges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programació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1943280" lvl="3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Antics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(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procediments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dècada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dels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60 i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principis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dels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70) </a:t>
            </a:r>
            <a:endParaRPr lang="es-ES" sz="36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1943280" lvl="3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Moderns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(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Orientat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Més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actuals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)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2698B84E-30DD-48A9-B023-6EC93FC00A96}"/>
              </a:ext>
            </a:extLst>
          </p:cNvPr>
          <p:cNvSpPr/>
          <p:nvPr/>
        </p:nvSpPr>
        <p:spPr>
          <a:xfrm>
            <a:off x="304560" y="101880"/>
            <a:ext cx="9613440" cy="10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Creació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classes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:</a:t>
            </a:r>
          </a:p>
          <a:p>
            <a:pPr>
              <a:lnSpc>
                <a:spcPct val="90000"/>
              </a:lnSpc>
            </a:pPr>
            <a:endParaRPr lang="es-ES" sz="36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r>
              <a:rPr dirty="0"/>
              <a:t/>
            </a:r>
            <a:br>
              <a:rPr dirty="0"/>
            </a:br>
            <a:endParaRPr lang="es-ES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EDCA2A-E46E-4BF0-816D-2ED0EE99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980"/>
            <a:ext cx="12192000" cy="584702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C168733-F75B-4CD8-A0C2-4AC410F1202B}"/>
              </a:ext>
            </a:extLst>
          </p:cNvPr>
          <p:cNvSpPr/>
          <p:nvPr/>
        </p:nvSpPr>
        <p:spPr>
          <a:xfrm>
            <a:off x="5505184" y="272908"/>
            <a:ext cx="456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dirty="0">
                <a:solidFill>
                  <a:srgbClr val="FFFFFF"/>
                </a:solidFill>
                <a:latin typeface="Trebuchet MS"/>
              </a:rPr>
              <a:t>Nou </a:t>
            </a:r>
            <a:r>
              <a:rPr lang="es-ES" spc="-1" dirty="0" err="1">
                <a:solidFill>
                  <a:srgbClr val="FFFFFF"/>
                </a:solidFill>
                <a:latin typeface="Trebuchet MS"/>
              </a:rPr>
              <a:t>projecte</a:t>
            </a:r>
            <a:r>
              <a:rPr lang="es-ES" spc="-1" dirty="0">
                <a:solidFill>
                  <a:srgbClr val="FFFFFF"/>
                </a:solidFill>
                <a:latin typeface="Trebuchet MS"/>
              </a:rPr>
              <a:t> de consola (ClasesObejtos2)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806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2A097F0-BF40-4DDC-88EA-5B9F84ED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15" y="3563739"/>
            <a:ext cx="3997602" cy="3081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9B38EE-243F-45F3-834C-1ED7AB56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3" y="201414"/>
            <a:ext cx="8258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2"/>
          <p:cNvSpPr/>
          <p:nvPr/>
        </p:nvSpPr>
        <p:spPr>
          <a:xfrm>
            <a:off x="304560" y="101880"/>
            <a:ext cx="9613440" cy="10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Creació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classes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modularització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) :</a:t>
            </a:r>
            <a:r>
              <a:rPr dirty="0"/>
              <a:t/>
            </a:r>
            <a:br>
              <a:rPr dirty="0"/>
            </a:br>
            <a:endParaRPr lang="es-ES" sz="36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0" y="1182600"/>
            <a:ext cx="8460705" cy="370306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20417" y="5420139"/>
            <a:ext cx="55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Un </a:t>
            </a:r>
            <a:r>
              <a:rPr lang="es-ES_tradnl" b="1" dirty="0" err="1"/>
              <a:t>arxiu</a:t>
            </a:r>
            <a:r>
              <a:rPr lang="es-ES_tradnl" b="1" dirty="0"/>
              <a:t> per cada clase: </a:t>
            </a:r>
            <a:r>
              <a:rPr lang="es-ES_tradnl" b="1" dirty="0" err="1"/>
              <a:t>clsEmpleados.cs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14960" y="0"/>
            <a:ext cx="11253520" cy="673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Creació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d’un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objecte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(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d’una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classe</a:t>
            </a:r>
            <a:r>
              <a:rPr lang="es-ES" sz="36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):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Trebuchet MS"/>
              </a:rPr>
              <a:t>C#  </a:t>
            </a:r>
            <a:r>
              <a:rPr lang="es-ES" sz="2400" spc="-1" dirty="0" err="1">
                <a:solidFill>
                  <a:srgbClr val="FFFFFF"/>
                </a:solidFill>
                <a:latin typeface="Trebuchet MS"/>
              </a:rPr>
              <a:t>ens</a:t>
            </a:r>
            <a:r>
              <a:rPr lang="es-ES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permet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 crear e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ls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nostres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propis 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amb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les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seves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propietats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i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seus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Crear un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nou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consisteix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en declarar una 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funció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(un constructor).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El </a:t>
            </a:r>
            <a:r>
              <a:rPr lang="es-ES" sz="2400" b="0" u="sng" strike="noStrike" spc="-1" dirty="0">
                <a:solidFill>
                  <a:srgbClr val="FFFFFF"/>
                </a:solidFill>
                <a:latin typeface="Trebuchet MS"/>
              </a:rPr>
              <a:t>constructor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és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spc="-1" dirty="0" err="1">
                <a:solidFill>
                  <a:srgbClr val="FFFFFF"/>
                </a:solidFill>
                <a:latin typeface="Trebuchet MS"/>
              </a:rPr>
              <a:t>l’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encarregat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de donar un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estat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inicial 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Trebuchet MS"/>
              </a:rPr>
              <a:t>a </a:t>
            </a:r>
            <a:r>
              <a:rPr lang="es-ES" sz="2400" spc="-1" dirty="0" err="1">
                <a:solidFill>
                  <a:srgbClr val="FFFFFF"/>
                </a:solidFill>
                <a:latin typeface="Trebuchet MS"/>
              </a:rPr>
              <a:t>l’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El constructor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és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mètode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que ha de ser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públic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i no 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pot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Trebuchet MS"/>
              </a:rPr>
              <a:t>retornar res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Si no es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defineix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cap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internament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es posen les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propiepats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amb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els</a:t>
            </a:r>
            <a:endParaRPr lang="es-E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valors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per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defecte</a:t>
            </a:r>
            <a:r>
              <a:rPr lang="es-ES" sz="2400" b="0" strike="noStrike" spc="-1">
                <a:solidFill>
                  <a:srgbClr val="FFFFFF"/>
                </a:solidFill>
                <a:latin typeface="Trebuchet M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" sz="2400" spc="-1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pc="-1" dirty="0">
                <a:solidFill>
                  <a:srgbClr val="FFFFFF"/>
                </a:solidFill>
                <a:latin typeface="Trebuchet MS"/>
                <a:hlinkClick r:id="rId2"/>
              </a:rPr>
              <a:t>https://docs.microsoft.com/es-es/dotnet/csharp/language-reference/keywords/default-values-table</a:t>
            </a:r>
            <a:r>
              <a:rPr lang="es-ES" spc="-1" dirty="0">
                <a:solidFill>
                  <a:srgbClr val="FFFFFF"/>
                </a:solidFill>
                <a:latin typeface="Trebuchet MS"/>
              </a:rPr>
              <a:t> )</a:t>
            </a: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73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0" y="172277"/>
            <a:ext cx="6678569" cy="675136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40486" y="2239616"/>
            <a:ext cx="3432314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b="1" dirty="0" err="1"/>
              <a:t>Classe</a:t>
            </a:r>
            <a:r>
              <a:rPr lang="es-ES_tradnl" b="1" dirty="0"/>
              <a:t> Empleados</a:t>
            </a:r>
          </a:p>
          <a:p>
            <a:pPr>
              <a:lnSpc>
                <a:spcPct val="200000"/>
              </a:lnSpc>
            </a:pPr>
            <a:endParaRPr lang="es-ES_tradnl" b="1" dirty="0"/>
          </a:p>
          <a:p>
            <a:pPr>
              <a:lnSpc>
                <a:spcPct val="200000"/>
              </a:lnSpc>
            </a:pPr>
            <a:r>
              <a:rPr lang="es-ES_tradnl" b="1" dirty="0"/>
              <a:t>Es </a:t>
            </a:r>
            <a:r>
              <a:rPr lang="es-ES_tradnl" b="1" dirty="0" err="1"/>
              <a:t>defineixen</a:t>
            </a:r>
            <a:r>
              <a:rPr lang="es-ES_tradnl" b="1" dirty="0"/>
              <a:t> 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_tradnl" b="1" dirty="0" err="1"/>
              <a:t>Propietats</a:t>
            </a:r>
            <a:endParaRPr lang="es-ES_tradnl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_tradnl" b="1" dirty="0" err="1"/>
              <a:t>Mètodes</a:t>
            </a:r>
            <a:endParaRPr lang="es-ES_tradnl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_tradnl" b="1" dirty="0"/>
              <a:t>Constructor/s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5334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E75293-5610-4917-89F8-4C39E8B7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7" y="997640"/>
            <a:ext cx="7463830" cy="41905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403DE9-EE1A-44AC-8B3D-3251D65AF879}"/>
              </a:ext>
            </a:extLst>
          </p:cNvPr>
          <p:cNvSpPr txBox="1"/>
          <p:nvPr/>
        </p:nvSpPr>
        <p:spPr>
          <a:xfrm>
            <a:off x="8323633" y="1779104"/>
            <a:ext cx="3868367" cy="170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err="1"/>
              <a:t>Creació</a:t>
            </a:r>
            <a:r>
              <a:rPr lang="es-ES" dirty="0"/>
              <a:t> de la </a:t>
            </a:r>
            <a:r>
              <a:rPr lang="es-ES" dirty="0" err="1"/>
              <a:t>instànica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Accedim</a:t>
            </a:r>
            <a:r>
              <a:rPr lang="es-ES" dirty="0"/>
              <a:t> a la </a:t>
            </a:r>
            <a:r>
              <a:rPr lang="es-ES" dirty="0" err="1"/>
              <a:t>propietat</a:t>
            </a:r>
            <a:r>
              <a:rPr lang="es-ES" dirty="0"/>
              <a:t> Nombre </a:t>
            </a:r>
          </a:p>
          <a:p>
            <a:pPr>
              <a:lnSpc>
                <a:spcPct val="150000"/>
              </a:lnSpc>
            </a:pPr>
            <a:r>
              <a:rPr lang="es-ES" dirty="0"/>
              <a:t>I 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donem</a:t>
            </a:r>
            <a:r>
              <a:rPr lang="es-ES" dirty="0"/>
              <a:t> un </a:t>
            </a:r>
            <a:r>
              <a:rPr lang="es-ES" dirty="0" err="1"/>
              <a:t>altre</a:t>
            </a:r>
            <a:r>
              <a:rPr lang="es-ES" dirty="0"/>
              <a:t> valor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Això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posible </a:t>
            </a:r>
            <a:r>
              <a:rPr lang="es-ES" dirty="0" err="1"/>
              <a:t>perquè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public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088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32800" y="1783440"/>
            <a:ext cx="9820800" cy="36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La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sobrecarrega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de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mètodes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É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la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creació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diferents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amb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el 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mateix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nom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però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es diferencien  en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algun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aspecte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 </a:t>
            </a: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4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9520" y="283320"/>
            <a:ext cx="10007280" cy="624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Exemple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/*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sobrecarregats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*/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public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calculaSuma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x,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y,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z){...}</a:t>
            </a: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public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calculaSuma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double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x,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double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y,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double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z){...}</a:t>
            </a: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5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public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calculaSuma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x,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y){...}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/* Error de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compilació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aquests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no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estàn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sobrecarregats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*/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public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calculaSuma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x,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y,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z){...}</a:t>
            </a: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s-E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public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double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calculaSuma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x,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y,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</a:rPr>
              <a:t>int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</a:rPr>
              <a:t> z){ ...}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619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5680" y="372600"/>
            <a:ext cx="56142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Sobrecarregament</a:t>
            </a:r>
            <a:r>
              <a:rPr lang="es-ES" sz="32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de </a:t>
            </a:r>
            <a:r>
              <a:rPr lang="es-ES" sz="32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constructors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35680" y="1537733"/>
            <a:ext cx="9736200" cy="3590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constructor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donen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estat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inicial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En general en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POO 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pot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definir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estat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inicial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dels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definint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diferents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constructors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El número de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constructors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a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nirà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en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funció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les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dades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es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coneguin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al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fer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la instancia.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760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17470" y="3803374"/>
            <a:ext cx="4829400" cy="27739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Sobrecarrega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constructors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En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aquest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cas hi han dos.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mínim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un.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132776" y="185531"/>
            <a:ext cx="3588234" cy="901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Trebuchet MS"/>
              </a:rPr>
              <a:t>Constructor per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Trebuchet MS"/>
              </a:rPr>
              <a:t>defecte</a:t>
            </a:r>
            <a:r>
              <a:rPr lang="es-ES" sz="20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s-ES" sz="2000" b="0" strike="noStrike" spc="-1" dirty="0" err="1">
                <a:solidFill>
                  <a:srgbClr val="FFFFFF"/>
                </a:solidFill>
                <a:latin typeface="Trebuchet MS"/>
              </a:rPr>
              <a:t>sense</a:t>
            </a:r>
            <a:r>
              <a:rPr lang="es-ES" sz="20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2000" b="0" strike="noStrike" spc="-1" dirty="0" err="1">
                <a:solidFill>
                  <a:srgbClr val="FFFFFF"/>
                </a:solidFill>
                <a:latin typeface="Trebuchet MS"/>
              </a:rPr>
              <a:t>paràmetres</a:t>
            </a:r>
            <a:endParaRPr lang="es-ES" sz="20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1" y="331303"/>
            <a:ext cx="6727032" cy="3514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1627119"/>
            <a:ext cx="5457825" cy="5353050"/>
          </a:xfrm>
          <a:prstGeom prst="rect">
            <a:avLst/>
          </a:prstGeom>
        </p:spPr>
      </p:pic>
      <p:sp>
        <p:nvSpPr>
          <p:cNvPr id="9" name="CustomShape 2"/>
          <p:cNvSpPr/>
          <p:nvPr/>
        </p:nvSpPr>
        <p:spPr>
          <a:xfrm>
            <a:off x="9628987" y="768626"/>
            <a:ext cx="747465" cy="2279374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64386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610200"/>
            <a:ext cx="10976760" cy="69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600" spc="-1" dirty="0" err="1">
                <a:solidFill>
                  <a:srgbClr val="FFFFFF"/>
                </a:solidFill>
                <a:latin typeface="Trebuchet MS"/>
              </a:rPr>
              <a:t>Llenguatges</a:t>
            </a:r>
            <a:r>
              <a:rPr lang="es-ES" sz="3600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3600" spc="-1" dirty="0" err="1">
                <a:solidFill>
                  <a:srgbClr val="FFFFFF"/>
                </a:solidFill>
                <a:latin typeface="Trebuchet MS"/>
              </a:rPr>
              <a:t>programació</a:t>
            </a:r>
            <a:r>
              <a:rPr lang="es-ES" sz="3600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s-ES" sz="3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1943280" lvl="3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Antics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  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Fortran, Cobol, Basic…)</a:t>
            </a:r>
            <a:endParaRPr lang="es-ES" sz="2800" b="0" strike="noStrike" spc="-1" dirty="0">
              <a:latin typeface="Arial"/>
            </a:endParaRPr>
          </a:p>
          <a:p>
            <a:pPr marL="3314880" lvl="6" indent="-5713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llarg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en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aplicacions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complexes</a:t>
            </a:r>
            <a:endParaRPr lang="es-ES" sz="2800" b="0" strike="noStrike" spc="-1" dirty="0">
              <a:latin typeface="Arial"/>
            </a:endParaRPr>
          </a:p>
          <a:p>
            <a:pPr marL="3314880" lvl="6" indent="-5713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Errors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difícils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trobar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i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facilitat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perquè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el programa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caigui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 marL="3314880" lvl="6" indent="-5713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Fer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servir per una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altre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programador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complicat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 marL="3314880" lvl="6" indent="-5713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Difícil de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reutilitzar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 (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complicats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canvis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)           </a:t>
            </a:r>
            <a:endParaRPr lang="es-ES" sz="2800" b="0" strike="noStrike" spc="-1" dirty="0">
              <a:latin typeface="Arial"/>
            </a:endParaRPr>
          </a:p>
          <a:p>
            <a:pPr marL="1943280" lvl="3" indent="-5713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600" b="0" strike="noStrike" spc="-1" dirty="0" err="1">
                <a:solidFill>
                  <a:srgbClr val="FFFFFF"/>
                </a:solidFill>
                <a:latin typeface="Trebuchet MS"/>
              </a:rPr>
              <a:t>Moderns</a:t>
            </a:r>
            <a:endParaRPr lang="es-ES" sz="3600" b="0" strike="noStrike" spc="-1" dirty="0">
              <a:latin typeface="Arial"/>
            </a:endParaRPr>
          </a:p>
          <a:p>
            <a:pPr marL="3314880" lvl="6" indent="-571320">
              <a:lnSpc>
                <a:spcPct val="10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Abstracció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del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món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real.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 flipV="1">
            <a:off x="9435548" y="5932128"/>
            <a:ext cx="1676160" cy="50760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98687" y="165344"/>
            <a:ext cx="946224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Ens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podem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trobar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cosntructor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cridi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a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altre</a:t>
            </a:r>
            <a:endParaRPr lang="es-ES" sz="28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constructor.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En el cas en el que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uns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paràmetres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j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a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vinguin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definits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des de l’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inici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per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defecte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553FA3-F90F-4FB6-98EA-DFAC751F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" y="2363279"/>
            <a:ext cx="870585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C757C4-464D-4603-9287-6022005D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8789"/>
            <a:ext cx="7391400" cy="1418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5829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10400" y="673920"/>
            <a:ext cx="9532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Basic (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diferent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de Visual Basic)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1357920" y="1577520"/>
            <a:ext cx="6938640" cy="510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7880" y="468720"/>
            <a:ext cx="1062072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FFFF"/>
                </a:solidFill>
                <a:latin typeface="Trebuchet MS"/>
              </a:rPr>
              <a:t>Classificació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0" y="1541520"/>
            <a:ext cx="11124360" cy="39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i="1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Programació</a:t>
            </a:r>
            <a:r>
              <a:rPr lang="es-ES" sz="2800" b="0" i="1" u="sng" strike="noStrike" spc="-1" dirty="0">
                <a:solidFill>
                  <a:srgbClr val="FFFFFF"/>
                </a:solidFill>
                <a:uFillTx/>
                <a:latin typeface="Trebuchet MS"/>
              </a:rPr>
              <a:t> lineal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desenvolupat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per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executar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línia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per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línia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. </a:t>
            </a: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i="1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Programació</a:t>
            </a:r>
            <a:r>
              <a:rPr lang="es-ES" sz="2800" b="0" i="1" u="sng" strike="noStrike" spc="-1" dirty="0">
                <a:solidFill>
                  <a:srgbClr val="FFFFFF"/>
                </a:solidFill>
                <a:uFillTx/>
                <a:latin typeface="Trebuchet MS"/>
              </a:rPr>
              <a:t> estructurada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estructurem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el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codi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amb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funcions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, a les que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després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cridem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i="1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Programació</a:t>
            </a:r>
            <a:r>
              <a:rPr lang="es-ES" sz="2800" b="0" i="1" u="sng" strike="noStrike" spc="-1" dirty="0">
                <a:solidFill>
                  <a:srgbClr val="FFFFFF"/>
                </a:solidFill>
                <a:uFillTx/>
                <a:latin typeface="Trebuchet MS"/>
              </a:rPr>
              <a:t> orientada a </a:t>
            </a:r>
            <a:r>
              <a:rPr lang="es-ES" sz="2800" b="0" i="1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objectes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: es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defineixen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 clases i </a:t>
            </a:r>
            <a:r>
              <a:rPr lang="es-ES" sz="2800" b="0" i="1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2800" b="0" i="1" strike="noStrike" spc="-1" dirty="0">
                <a:solidFill>
                  <a:srgbClr val="FFFFFF"/>
                </a:solidFill>
                <a:latin typeface="Trebuchet MS"/>
              </a:rPr>
              <a:t>. 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7880" y="468720"/>
            <a:ext cx="10620720" cy="71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s-ES" sz="4400" b="0" strike="noStrike" spc="-1" dirty="0" err="1">
                <a:solidFill>
                  <a:srgbClr val="FFFFFF"/>
                </a:solidFill>
                <a:latin typeface="Trebuchet MS"/>
              </a:rPr>
              <a:t>Programació</a:t>
            </a:r>
            <a:r>
              <a:rPr lang="es-ES" sz="4400" b="0" strike="noStrike" spc="-1" dirty="0">
                <a:solidFill>
                  <a:srgbClr val="FFFFFF"/>
                </a:solidFill>
                <a:latin typeface="Trebuchet MS"/>
              </a:rPr>
              <a:t> orientada a </a:t>
            </a:r>
            <a:r>
              <a:rPr lang="es-ES" sz="44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689480" y="1892160"/>
            <a:ext cx="7877520" cy="374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" indent="-91080">
              <a:lnSpc>
                <a:spcPct val="150000"/>
              </a:lnSpc>
            </a:pPr>
            <a:r>
              <a:rPr lang="es-ES" sz="3200" b="0" i="1" strike="noStrike" spc="-1" dirty="0">
                <a:solidFill>
                  <a:srgbClr val="FFFFFF"/>
                </a:solidFill>
                <a:latin typeface="Trebuchet MS"/>
              </a:rPr>
              <a:t>Evolución del paradigma de programación estructurada que permite la modelización de objetos del mundo real, con sus características y propiedades internas.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45160" y="278640"/>
            <a:ext cx="10144544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s-ES" sz="4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Dos </a:t>
            </a:r>
            <a:r>
              <a:rPr lang="es-ES" sz="4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tipus</a:t>
            </a:r>
            <a:r>
              <a:rPr lang="es-ES" sz="4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de </a:t>
            </a:r>
            <a:r>
              <a:rPr lang="es-ES" sz="4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llenguatges</a:t>
            </a:r>
            <a:r>
              <a:rPr lang="es-ES" sz="4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</a:t>
            </a:r>
            <a:r>
              <a:rPr lang="es-ES" sz="4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orientats</a:t>
            </a:r>
            <a:r>
              <a:rPr lang="es-ES" sz="4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 a </a:t>
            </a:r>
            <a:r>
              <a:rPr lang="es-ES" sz="4000" b="0" strike="noStrike" spc="-1" dirty="0" err="1">
                <a:solidFill>
                  <a:srgbClr val="FFFFFF"/>
                </a:solidFill>
                <a:latin typeface="Calibri"/>
                <a:ea typeface="Times New Roman"/>
              </a:rPr>
              <a:t>objectes</a:t>
            </a:r>
            <a:r>
              <a:rPr lang="es-ES" sz="4000" b="0" strike="noStrike" spc="-1" dirty="0">
                <a:solidFill>
                  <a:srgbClr val="FFFFFF"/>
                </a:solidFill>
                <a:latin typeface="Calibri"/>
                <a:ea typeface="Times New Roman"/>
              </a:rPr>
              <a:t>: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240" y="1678680"/>
            <a:ext cx="8509320" cy="474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2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400" b="1" u="sng" strike="noStrike" spc="-1" dirty="0" err="1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Lenguatges</a:t>
            </a:r>
            <a:r>
              <a:rPr lang="es-ES" sz="2400" b="1" u="sng" strike="noStrike" spc="-1" dirty="0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 </a:t>
            </a:r>
            <a:r>
              <a:rPr lang="es-ES" sz="2400" b="1" u="sng" strike="noStrike" spc="-1" dirty="0" err="1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purs</a:t>
            </a:r>
            <a:r>
              <a:rPr lang="es-ES" sz="2400" b="1" u="sng" strike="noStrike" spc="-1" dirty="0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: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totels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mòdul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d’un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programa han de ser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classes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(Scala).</a:t>
            </a:r>
            <a:endParaRPr lang="es-ES" sz="2400" b="0" strike="noStrike" spc="-1" dirty="0">
              <a:latin typeface="Arial"/>
            </a:endParaRPr>
          </a:p>
          <a:p>
            <a:pPr marL="228600" indent="-228240">
              <a:lnSpc>
                <a:spcPct val="2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2400" b="1" u="sng" strike="noStrike" spc="-1" dirty="0" err="1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Lenguatges</a:t>
            </a:r>
            <a:r>
              <a:rPr lang="es-ES" sz="2400" b="1" u="sng" strike="noStrike" spc="-1" dirty="0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 </a:t>
            </a:r>
            <a:r>
              <a:rPr lang="es-ES" sz="2400" b="1" u="sng" strike="noStrike" spc="-1" dirty="0" err="1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híbrids</a:t>
            </a:r>
            <a:r>
              <a:rPr lang="es-ES" sz="2400" b="0" u="sng" strike="noStrike" spc="-1" dirty="0">
                <a:solidFill>
                  <a:srgbClr val="FFFFFF"/>
                </a:solidFill>
                <a:uFillTx/>
                <a:latin typeface="Trebuchet MS"/>
                <a:ea typeface="Times New Roman"/>
              </a:rPr>
              <a:t>: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permeten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fer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servir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classes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i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objectes</a:t>
            </a:r>
            <a:r>
              <a:rPr lang="es-ES" sz="2400" spc="-1" dirty="0">
                <a:solidFill>
                  <a:srgbClr val="FFFFFF"/>
                </a:solidFill>
                <a:latin typeface="Trebuchet MS"/>
                <a:ea typeface="Times New Roman"/>
              </a:rPr>
              <a:t> que es poden 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combinar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amb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 estructures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procedimentals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clàssiques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(Java, C++,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Trebuchet MS"/>
                <a:ea typeface="Times New Roman"/>
              </a:rPr>
              <a:t>JavaScript,PHP</a:t>
            </a:r>
            <a:r>
              <a:rPr lang="es-ES" sz="2400" b="0" strike="noStrike" spc="-1" dirty="0">
                <a:solidFill>
                  <a:srgbClr val="FFFFFF"/>
                </a:solidFill>
                <a:latin typeface="Trebuchet MS"/>
                <a:ea typeface="Times New Roman"/>
              </a:rPr>
              <a:t>).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32880" y="867600"/>
            <a:ext cx="1038636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¿En </a:t>
            </a:r>
            <a:r>
              <a:rPr lang="es-ES" sz="3600" spc="-1" dirty="0" err="1">
                <a:solidFill>
                  <a:srgbClr val="FFFFFF"/>
                </a:solidFill>
                <a:latin typeface="Trebuchet MS"/>
              </a:rPr>
              <a:t>què</a:t>
            </a:r>
            <a:r>
              <a:rPr lang="es-ES" sz="36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600" spc="-1" dirty="0" err="1">
                <a:solidFill>
                  <a:srgbClr val="FFFFFF"/>
                </a:solidFill>
                <a:latin typeface="Trebuchet MS"/>
              </a:rPr>
              <a:t>consisteix</a:t>
            </a:r>
            <a:r>
              <a:rPr lang="es-ES" sz="3600" b="0" strike="noStrike" spc="-1" dirty="0">
                <a:solidFill>
                  <a:srgbClr val="FFFFFF"/>
                </a:solidFill>
                <a:latin typeface="Trebuchet MS"/>
              </a:rPr>
              <a:t>?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6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Realitzar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una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abstracció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del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mó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n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real   (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)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endParaRPr lang="es-ES" sz="3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Tenint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 en </a:t>
            </a:r>
            <a:r>
              <a:rPr lang="es-ES" sz="3200" b="0" strike="noStrike" spc="-1" dirty="0" err="1">
                <a:solidFill>
                  <a:srgbClr val="FFFFFF"/>
                </a:solidFill>
                <a:latin typeface="Trebuchet MS"/>
              </a:rPr>
              <a:t>compte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 qu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e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els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objectes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tenen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unes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caacterístiques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i un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comportament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funcionalitats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), lo que es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diuen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propietats</a:t>
            </a:r>
            <a:r>
              <a:rPr lang="es-ES" sz="3200" spc="-1" dirty="0">
                <a:solidFill>
                  <a:srgbClr val="FFFFFF"/>
                </a:solidFill>
                <a:latin typeface="Trebuchet MS"/>
              </a:rPr>
              <a:t> i </a:t>
            </a:r>
            <a:r>
              <a:rPr lang="es-ES" sz="3200" spc="-1" dirty="0" err="1">
                <a:solidFill>
                  <a:srgbClr val="FFFFFF"/>
                </a:solidFill>
                <a:latin typeface="Trebuchet MS"/>
              </a:rPr>
              <a:t>mètodes</a:t>
            </a:r>
            <a:r>
              <a:rPr lang="es-ES" sz="32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0640" y="1114920"/>
            <a:ext cx="11822760" cy="563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1- </a:t>
            </a:r>
            <a:r>
              <a:rPr lang="es-ES" sz="28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Exemple</a:t>
            </a:r>
            <a:r>
              <a:rPr lang="es-ES" sz="28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28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d’object</a:t>
            </a:r>
            <a:r>
              <a:rPr lang="es-ES" sz="2800" u="sng" spc="-1" dirty="0" err="1">
                <a:solidFill>
                  <a:srgbClr val="FFFFFF"/>
                </a:solidFill>
                <a:latin typeface="Trebuchet MS"/>
              </a:rPr>
              <a:t>e</a:t>
            </a:r>
            <a:r>
              <a:rPr lang="es-ES" sz="2800" u="sng" spc="-1" dirty="0">
                <a:solidFill>
                  <a:srgbClr val="FFFFFF"/>
                </a:solidFill>
                <a:latin typeface="Trebuchet MS"/>
              </a:rPr>
              <a:t>:</a:t>
            </a:r>
            <a:r>
              <a:rPr lang="es-ES" sz="28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l’ </a:t>
            </a:r>
            <a:r>
              <a:rPr lang="es-ES" sz="28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objecte</a:t>
            </a:r>
            <a:r>
              <a:rPr lang="es-ES" sz="28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r>
              <a:rPr lang="es-ES" sz="2800" b="0" u="sng" strike="noStrike" spc="-1" dirty="0" err="1">
                <a:solidFill>
                  <a:srgbClr val="FFFFFF"/>
                </a:solidFill>
                <a:uFillTx/>
                <a:latin typeface="Trebuchet MS"/>
              </a:rPr>
              <a:t>cotxe</a:t>
            </a:r>
            <a:r>
              <a:rPr lang="es-ES" sz="2800" b="0" u="sng" strike="noStrike" spc="-1" dirty="0">
                <a:solidFill>
                  <a:srgbClr val="FFFFFF"/>
                </a:solidFill>
                <a:uFillTx/>
                <a:latin typeface="Trebuchet MS"/>
              </a:rPr>
              <a:t>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objecte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pot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tenir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estat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, unes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propietats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 i un </a:t>
            </a:r>
            <a:r>
              <a:rPr lang="es-ES" sz="2800" spc="-1" dirty="0" err="1">
                <a:solidFill>
                  <a:srgbClr val="FFFFFF"/>
                </a:solidFill>
                <a:latin typeface="Trebuchet MS"/>
              </a:rPr>
              <a:t>comportament</a:t>
            </a:r>
            <a:r>
              <a:rPr lang="es-ES" sz="2800" spc="-1" dirty="0">
                <a:solidFill>
                  <a:srgbClr val="FFFFFF"/>
                </a:solidFill>
                <a:latin typeface="Trebuchet MS"/>
              </a:rPr>
              <a:t>.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 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Possibles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característiques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i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funcionalitats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que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pot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tenir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 un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cotxe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Estat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parat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, en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moviment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aparcat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…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Característiques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 color, </a:t>
            </a: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tamany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, marca...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FFFFFF"/>
                </a:solidFill>
                <a:latin typeface="Trebuchet MS"/>
              </a:rPr>
              <a:t>Comportament</a:t>
            </a:r>
            <a:r>
              <a:rPr lang="es-ES" sz="2800" b="0" strike="noStrike" spc="-1" dirty="0">
                <a:solidFill>
                  <a:srgbClr val="FFFFFF"/>
                </a:solidFill>
                <a:latin typeface="Trebuchet MS"/>
              </a:rPr>
              <a:t>: arrancar, girar, frenar…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2098</TotalTime>
  <Words>941</Words>
  <Application>Microsoft Office PowerPoint</Application>
  <PresentationFormat>Panorámica</PresentationFormat>
  <Paragraphs>178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subject/>
  <dc:creator>sonia</dc:creator>
  <dc:description/>
  <cp:lastModifiedBy>mati</cp:lastModifiedBy>
  <cp:revision>669</cp:revision>
  <dcterms:created xsi:type="dcterms:W3CDTF">2017-08-08T17:21:34Z</dcterms:created>
  <dcterms:modified xsi:type="dcterms:W3CDTF">2019-10-28T13:27:26Z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