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C0C9A3B-060E-4B0D-A1D0-1A926DF74918}">
  <a:tblStyle styleId="{9C0C9A3B-060E-4B0D-A1D0-1A926DF749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ultivariate_statistic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6261c4da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6261c4da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261c4da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261c4da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2c10a09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2c10a09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 partitional clustering a simply a division of the set of data objects into non-overlapping subsets (clusters) such that each data object is in exactly one subset. </a:t>
            </a:r>
            <a:endParaRPr/>
          </a:p>
          <a:p>
            <a:pPr indent="0" lvl="0" marL="0" rtl="0" algn="l">
              <a:spcBef>
                <a:spcPts val="0"/>
              </a:spcBef>
              <a:spcAft>
                <a:spcPts val="0"/>
              </a:spcAft>
              <a:buNone/>
            </a:pPr>
            <a:r>
              <a:rPr lang="en"/>
              <a:t>• A hierarchical clustering is a set of nested clusters that are organized as a tree.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6261c4da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261c4da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Azul dormir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6261c4da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6261c4da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Azul dormir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6261c4da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6261c4da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Vermelho dormir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6261c4da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6261c4da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6261c4da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6261c4da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6261c4da6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6261c4da6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6261c4da6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6261c4da6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show the difficulty of classifying a patient state during surgery based on EEG monitoring.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a lot of different noise sources that make </a:t>
            </a:r>
            <a:r>
              <a:rPr lang="en"/>
              <a:t>it really hard for a algorithm to extract useful information from the data, that's some of the reasons why BIS algorithm is partially unknown. Another reason is the small amount of data that is also unbalanced.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Despite this, we were able to recreate a simple algorithm that mimics the BIS algorithm.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5b1b0692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5b1b0692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work’s goal was to try to recreate the BIS algorithm, that tries to predict if a patient in a certain point in time is awake or asleep.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About the BIS: &gt;60 -&gt; awake ; &lt;60 - asleep, however we had a lot of NaN values in our BIS vector.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EEG from a  woman (Patient 5) with 50 years during a 2:23h surgery.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62b52ce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62b52ce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5b1b0692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5b1b0692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selected the electrodes from the scalp region that were the ones with the labels “A” and “AF”.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Trc_file.mat to read the EEG signal.</a:t>
            </a:r>
            <a:br>
              <a:rPr lang="en"/>
            </a:br>
            <a:br>
              <a:rPr lang="en"/>
            </a:br>
            <a:r>
              <a:rPr lang="en"/>
              <a:t>Some plots of EEG signals.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5b1b0692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5b1b0692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 computational method for separating a </a:t>
            </a:r>
            <a:r>
              <a:rPr lang="en" sz="1050" u="sng">
                <a:solidFill>
                  <a:srgbClr val="0B0080"/>
                </a:solidFill>
                <a:highlight>
                  <a:srgbClr val="FFFFFF"/>
                </a:highlight>
                <a:hlinkClick r:id="rId2"/>
              </a:rPr>
              <a:t>multivariate</a:t>
            </a:r>
            <a:r>
              <a:rPr lang="en" sz="1050">
                <a:solidFill>
                  <a:srgbClr val="222222"/>
                </a:solidFill>
                <a:highlight>
                  <a:srgbClr val="FFFFFF"/>
                </a:highlight>
              </a:rPr>
              <a:t> signal into additive subcomponents</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ICA finds the independent components by maximizing the statistical independence of the estimated components</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Meaning -&gt; whitening</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5b1b0692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5b1b0692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5b1b0692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5b1b069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tried several types of filters:</a:t>
            </a:r>
            <a:endParaRPr sz="1000"/>
          </a:p>
          <a:p>
            <a:pPr indent="0" lvl="0" marL="0" rtl="0" algn="l">
              <a:spcBef>
                <a:spcPts val="0"/>
              </a:spcBef>
              <a:spcAft>
                <a:spcPts val="0"/>
              </a:spcAft>
              <a:buNone/>
            </a:pPr>
            <a:r>
              <a:rPr lang="en" sz="1000"/>
              <a:t>FIR (Finite Impulse Response):   - Rectangular - Triangular - Hamming</a:t>
            </a:r>
            <a:endParaRPr sz="1000"/>
          </a:p>
          <a:p>
            <a:pPr indent="0" lvl="0" marL="0" rtl="0" algn="l">
              <a:spcBef>
                <a:spcPts val="0"/>
              </a:spcBef>
              <a:spcAft>
                <a:spcPts val="0"/>
              </a:spcAft>
              <a:buNone/>
            </a:pPr>
            <a:r>
              <a:rPr lang="en" sz="1000"/>
              <a:t>IIR (Infinite Impulse Response):  - Chebyshev - Butterworth</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But after </a:t>
            </a:r>
            <a:r>
              <a:rPr lang="en" sz="1000"/>
              <a:t>plotting</a:t>
            </a:r>
            <a:r>
              <a:rPr lang="en" sz="1000"/>
              <a:t> the results we decided to use IIR - Chebyshev type filter.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First we tried to use a bandpass but then we used an high pass followed by a low pass filter to get only frequencies between 0.5 and 45 Hz.</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We only applied the filters to the ICA signals we selected previously.</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261c4d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261c4d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discrete wavelet transform (DWT) to decompose the filtered ICA components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Decompose the signals in sub-bands approximately coincident with the standard EEG</a:t>
            </a:r>
            <a:endParaRPr/>
          </a:p>
          <a:p>
            <a:pPr indent="0" lvl="0" marL="0" rtl="0" algn="l">
              <a:spcBef>
                <a:spcPts val="0"/>
              </a:spcBef>
              <a:spcAft>
                <a:spcPts val="0"/>
              </a:spcAft>
              <a:buNone/>
            </a:pPr>
            <a:r>
              <a:rPr lang="en"/>
              <a:t>frequency bands, i.e.:</a:t>
            </a:r>
            <a:endParaRPr/>
          </a:p>
          <a:p>
            <a:pPr indent="0" lvl="0" marL="0" rtl="0" algn="l">
              <a:spcBef>
                <a:spcPts val="0"/>
              </a:spcBef>
              <a:spcAft>
                <a:spcPts val="0"/>
              </a:spcAft>
              <a:buNone/>
            </a:pPr>
            <a:r>
              <a:rPr lang="en"/>
              <a:t>• Delta: 0.5-4 Hz</a:t>
            </a:r>
            <a:endParaRPr/>
          </a:p>
          <a:p>
            <a:pPr indent="0" lvl="0" marL="0" rtl="0" algn="l">
              <a:spcBef>
                <a:spcPts val="0"/>
              </a:spcBef>
              <a:spcAft>
                <a:spcPts val="0"/>
              </a:spcAft>
              <a:buNone/>
            </a:pPr>
            <a:r>
              <a:rPr lang="en"/>
              <a:t>• Theta: 4-7 Hz</a:t>
            </a:r>
            <a:endParaRPr/>
          </a:p>
          <a:p>
            <a:pPr indent="0" lvl="0" marL="0" rtl="0" algn="l">
              <a:spcBef>
                <a:spcPts val="0"/>
              </a:spcBef>
              <a:spcAft>
                <a:spcPts val="0"/>
              </a:spcAft>
              <a:buNone/>
            </a:pPr>
            <a:r>
              <a:rPr lang="en"/>
              <a:t>• Alpha: 8-12 Hz</a:t>
            </a:r>
            <a:endParaRPr/>
          </a:p>
          <a:p>
            <a:pPr indent="0" lvl="0" marL="0" rtl="0" algn="l">
              <a:spcBef>
                <a:spcPts val="0"/>
              </a:spcBef>
              <a:spcAft>
                <a:spcPts val="0"/>
              </a:spcAft>
              <a:buNone/>
            </a:pPr>
            <a:r>
              <a:rPr lang="en"/>
              <a:t>• Beta: 12-30 Hz</a:t>
            </a:r>
            <a:endParaRPr/>
          </a:p>
          <a:p>
            <a:pPr indent="0" lvl="0" marL="0" rtl="0" algn="l">
              <a:spcBef>
                <a:spcPts val="0"/>
              </a:spcBef>
              <a:spcAft>
                <a:spcPts val="0"/>
              </a:spcAft>
              <a:buNone/>
            </a:pPr>
            <a:r>
              <a:rPr lang="en"/>
              <a:t>• Gamma: &gt;30 Hz</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2c10a09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2c10a09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visualize the high dimensional data we had to perform 2 techniques of Dimensionality Reduction (MDS - Multidimensional Scalling and PCA - Principal Component Analysis) to 2 or 3 dimensions.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Besides these dimensionality reduction it also reduces eliminate unnecessary information, making the data more significant and less heavy for computing.</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6261c4da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6261c4d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added a label to be more easy to visualize the data where</a:t>
            </a:r>
            <a:endParaRPr/>
          </a:p>
          <a:p>
            <a:pPr indent="0" lvl="0" marL="0" rtl="0" algn="l">
              <a:spcBef>
                <a:spcPts val="0"/>
              </a:spcBef>
              <a:spcAft>
                <a:spcPts val="0"/>
              </a:spcAft>
              <a:buNone/>
            </a:pPr>
            <a:r>
              <a:rPr lang="en"/>
              <a:t>green -&gt; awake (BIS&gt;60)</a:t>
            </a:r>
            <a:endParaRPr/>
          </a:p>
          <a:p>
            <a:pPr indent="0" lvl="0" marL="0" rtl="0" algn="l">
              <a:spcBef>
                <a:spcPts val="0"/>
              </a:spcBef>
              <a:spcAft>
                <a:spcPts val="0"/>
              </a:spcAft>
              <a:buNone/>
            </a:pPr>
            <a:r>
              <a:rPr lang="en"/>
              <a:t>red -&gt; asleep     (BIS&lt;60)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jpg"/><Relationship Id="rId4" Type="http://schemas.openxmlformats.org/officeDocument/2006/relationships/image" Target="../media/image2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0.jpg"/><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2.jpg"/><Relationship Id="rId5" Type="http://schemas.openxmlformats.org/officeDocument/2006/relationships/image" Target="../media/image19.jpg"/><Relationship Id="rId6" Type="http://schemas.openxmlformats.org/officeDocument/2006/relationships/image" Target="../media/image3.jpg"/><Relationship Id="rId7"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jpg"/><Relationship Id="rId4" Type="http://schemas.openxmlformats.org/officeDocument/2006/relationships/image" Target="../media/image9.jpg"/><Relationship Id="rId5" Type="http://schemas.openxmlformats.org/officeDocument/2006/relationships/image" Target="../media/image8.jpg"/><Relationship Id="rId6"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17.jpg"/><Relationship Id="rId5" Type="http://schemas.openxmlformats.org/officeDocument/2006/relationships/image" Target="../media/image16.jpg"/><Relationship Id="rId6"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0.jpg"/><Relationship Id="rId6" Type="http://schemas.openxmlformats.org/officeDocument/2006/relationships/image" Target="../media/image15.jpg"/><Relationship Id="rId7"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jpg"/><Relationship Id="rId4" Type="http://schemas.openxmlformats.org/officeDocument/2006/relationships/image" Target="../media/image3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ADAR - Assignment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Jorge Melo &amp; Xavier Pinho</a:t>
            </a:r>
            <a:endParaRPr/>
          </a:p>
          <a:p>
            <a:pPr indent="0" lvl="0" marL="0" rtl="0" algn="ctr">
              <a:spcBef>
                <a:spcPts val="0"/>
              </a:spcBef>
              <a:spcAft>
                <a:spcPts val="0"/>
              </a:spcAft>
              <a:buNone/>
            </a:pPr>
            <a:r>
              <a:rPr lang="en"/>
              <a:t>University of Coimbra</a:t>
            </a:r>
            <a:endParaRPr/>
          </a:p>
          <a:p>
            <a:pPr indent="0" lvl="0" marL="0" rtl="0" algn="ctr">
              <a:spcBef>
                <a:spcPts val="0"/>
              </a:spcBef>
              <a:spcAft>
                <a:spcPts val="0"/>
              </a:spcAft>
              <a:buNone/>
            </a:pPr>
            <a:r>
              <a:rPr lang="en"/>
              <a:t>2018/2019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 3D</a:t>
            </a:r>
            <a:endParaRPr/>
          </a:p>
        </p:txBody>
      </p:sp>
      <p:sp>
        <p:nvSpPr>
          <p:cNvPr id="134" name="Google Shape;13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2"/>
          <p:cNvPicPr preferRelativeResize="0"/>
          <p:nvPr/>
        </p:nvPicPr>
        <p:blipFill>
          <a:blip r:embed="rId3">
            <a:alphaModFix/>
          </a:blip>
          <a:stretch>
            <a:fillRect/>
          </a:stretch>
        </p:blipFill>
        <p:spPr>
          <a:xfrm>
            <a:off x="4349925" y="445025"/>
            <a:ext cx="4482375" cy="2064150"/>
          </a:xfrm>
          <a:prstGeom prst="rect">
            <a:avLst/>
          </a:prstGeom>
          <a:noFill/>
          <a:ln>
            <a:noFill/>
          </a:ln>
        </p:spPr>
      </p:pic>
      <p:pic>
        <p:nvPicPr>
          <p:cNvPr id="136" name="Google Shape;136;p22"/>
          <p:cNvPicPr preferRelativeResize="0"/>
          <p:nvPr/>
        </p:nvPicPr>
        <p:blipFill>
          <a:blip r:embed="rId4">
            <a:alphaModFix/>
          </a:blip>
          <a:stretch>
            <a:fillRect/>
          </a:stretch>
        </p:blipFill>
        <p:spPr>
          <a:xfrm>
            <a:off x="311700" y="1601825"/>
            <a:ext cx="3956075" cy="296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MDS 2D</a:t>
            </a:r>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3"/>
          <p:cNvPicPr preferRelativeResize="0"/>
          <p:nvPr/>
        </p:nvPicPr>
        <p:blipFill>
          <a:blip r:embed="rId3">
            <a:alphaModFix/>
          </a:blip>
          <a:stretch>
            <a:fillRect/>
          </a:stretch>
        </p:blipFill>
        <p:spPr>
          <a:xfrm>
            <a:off x="4382325" y="445025"/>
            <a:ext cx="4449974" cy="1950375"/>
          </a:xfrm>
          <a:prstGeom prst="rect">
            <a:avLst/>
          </a:prstGeom>
          <a:noFill/>
          <a:ln>
            <a:noFill/>
          </a:ln>
        </p:spPr>
      </p:pic>
      <p:pic>
        <p:nvPicPr>
          <p:cNvPr id="144" name="Google Shape;144;p23"/>
          <p:cNvPicPr preferRelativeResize="0"/>
          <p:nvPr/>
        </p:nvPicPr>
        <p:blipFill>
          <a:blip r:embed="rId4">
            <a:alphaModFix/>
          </a:blip>
          <a:stretch>
            <a:fillRect/>
          </a:stretch>
        </p:blipFill>
        <p:spPr>
          <a:xfrm>
            <a:off x="311700" y="1562250"/>
            <a:ext cx="4008850" cy="300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150" name="Google Shape;15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1600"/>
              </a:spcAft>
              <a:buNone/>
            </a:pPr>
            <a:r>
              <a:t/>
            </a:r>
            <a:endParaRPr/>
          </a:p>
        </p:txBody>
      </p:sp>
      <p:sp>
        <p:nvSpPr>
          <p:cNvPr id="151" name="Google Shape;151;p24"/>
          <p:cNvSpPr/>
          <p:nvPr/>
        </p:nvSpPr>
        <p:spPr>
          <a:xfrm>
            <a:off x="1821300" y="1720125"/>
            <a:ext cx="2411400" cy="241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Hierarchical</a:t>
            </a:r>
            <a:endParaRPr sz="2000"/>
          </a:p>
        </p:txBody>
      </p:sp>
      <p:sp>
        <p:nvSpPr>
          <p:cNvPr id="152" name="Google Shape;152;p24"/>
          <p:cNvSpPr/>
          <p:nvPr/>
        </p:nvSpPr>
        <p:spPr>
          <a:xfrm>
            <a:off x="5194700" y="1720125"/>
            <a:ext cx="2411400" cy="241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Partitional</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Partitional Clustering</a:t>
            </a:r>
            <a:endParaRPr/>
          </a:p>
          <a:p>
            <a:pPr indent="0" lvl="0" marL="0" rtl="0" algn="l">
              <a:spcBef>
                <a:spcPts val="0"/>
              </a:spcBef>
              <a:spcAft>
                <a:spcPts val="0"/>
              </a:spcAft>
              <a:buNone/>
            </a:pPr>
            <a:r>
              <a:rPr lang="en"/>
              <a:t>(K-means) with</a:t>
            </a:r>
            <a:endParaRPr/>
          </a:p>
          <a:p>
            <a:pPr indent="0" lvl="0" marL="0" rtl="0" algn="l">
              <a:spcBef>
                <a:spcPts val="0"/>
              </a:spcBef>
              <a:spcAft>
                <a:spcPts val="0"/>
              </a:spcAft>
              <a:buNone/>
            </a:pPr>
            <a:r>
              <a:rPr lang="en"/>
              <a:t>PCA 2D data</a:t>
            </a:r>
            <a:endParaRPr/>
          </a:p>
        </p:txBody>
      </p:sp>
      <p:sp>
        <p:nvSpPr>
          <p:cNvPr id="158" name="Google Shape;15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5"/>
          <p:cNvPicPr preferRelativeResize="0"/>
          <p:nvPr/>
        </p:nvPicPr>
        <p:blipFill>
          <a:blip r:embed="rId3">
            <a:alphaModFix/>
          </a:blip>
          <a:stretch>
            <a:fillRect/>
          </a:stretch>
        </p:blipFill>
        <p:spPr>
          <a:xfrm>
            <a:off x="4000900" y="759974"/>
            <a:ext cx="4831400" cy="3623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Partitional Clustering</a:t>
            </a:r>
            <a:endParaRPr/>
          </a:p>
          <a:p>
            <a:pPr indent="0" lvl="0" marL="0" rtl="0" algn="l">
              <a:spcBef>
                <a:spcPts val="0"/>
              </a:spcBef>
              <a:spcAft>
                <a:spcPts val="0"/>
              </a:spcAft>
              <a:buNone/>
            </a:pPr>
            <a:r>
              <a:rPr lang="en"/>
              <a:t>(K-means) with</a:t>
            </a:r>
            <a:endParaRPr/>
          </a:p>
          <a:p>
            <a:pPr indent="0" lvl="0" marL="0" rtl="0" algn="l">
              <a:spcBef>
                <a:spcPts val="0"/>
              </a:spcBef>
              <a:spcAft>
                <a:spcPts val="0"/>
              </a:spcAft>
              <a:buNone/>
            </a:pPr>
            <a:r>
              <a:rPr lang="en"/>
              <a:t>PCA 3D data</a:t>
            </a:r>
            <a:endParaRPr/>
          </a:p>
        </p:txBody>
      </p:sp>
      <p:sp>
        <p:nvSpPr>
          <p:cNvPr id="165" name="Google Shape;16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26"/>
          <p:cNvPicPr preferRelativeResize="0"/>
          <p:nvPr/>
        </p:nvPicPr>
        <p:blipFill>
          <a:blip r:embed="rId3">
            <a:alphaModFix/>
          </a:blip>
          <a:stretch>
            <a:fillRect/>
          </a:stretch>
        </p:blipFill>
        <p:spPr>
          <a:xfrm>
            <a:off x="4048067" y="1066575"/>
            <a:ext cx="4784234" cy="3588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Partitional Clustering</a:t>
            </a:r>
            <a:endParaRPr/>
          </a:p>
          <a:p>
            <a:pPr indent="0" lvl="0" marL="0" rtl="0" algn="l">
              <a:spcBef>
                <a:spcPts val="0"/>
              </a:spcBef>
              <a:spcAft>
                <a:spcPts val="0"/>
              </a:spcAft>
              <a:buNone/>
            </a:pPr>
            <a:r>
              <a:rPr lang="en"/>
              <a:t>(K-means) with</a:t>
            </a:r>
            <a:endParaRPr/>
          </a:p>
          <a:p>
            <a:pPr indent="0" lvl="0" marL="0" rtl="0" algn="l">
              <a:spcBef>
                <a:spcPts val="0"/>
              </a:spcBef>
              <a:spcAft>
                <a:spcPts val="0"/>
              </a:spcAft>
              <a:buNone/>
            </a:pPr>
            <a:r>
              <a:rPr lang="en"/>
              <a:t>MDS 2D data</a:t>
            </a:r>
            <a:endParaRPr/>
          </a:p>
        </p:txBody>
      </p:sp>
      <p:sp>
        <p:nvSpPr>
          <p:cNvPr id="172" name="Google Shape;172;p27"/>
          <p:cNvSpPr txBox="1"/>
          <p:nvPr>
            <p:ph idx="1" type="body"/>
          </p:nvPr>
        </p:nvSpPr>
        <p:spPr>
          <a:xfrm>
            <a:off x="311700" y="12259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27"/>
          <p:cNvPicPr preferRelativeResize="0"/>
          <p:nvPr/>
        </p:nvPicPr>
        <p:blipFill>
          <a:blip r:embed="rId3">
            <a:alphaModFix/>
          </a:blip>
          <a:stretch>
            <a:fillRect/>
          </a:stretch>
        </p:blipFill>
        <p:spPr>
          <a:xfrm>
            <a:off x="4067125" y="784812"/>
            <a:ext cx="4765174" cy="3573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a:t>
            </a:r>
            <a:endParaRPr/>
          </a:p>
          <a:p>
            <a:pPr indent="0" lvl="0" marL="0" rtl="0" algn="l">
              <a:spcBef>
                <a:spcPts val="0"/>
              </a:spcBef>
              <a:spcAft>
                <a:spcPts val="0"/>
              </a:spcAft>
              <a:buNone/>
            </a:pPr>
            <a:r>
              <a:rPr lang="en"/>
              <a:t>w</a:t>
            </a:r>
            <a:r>
              <a:rPr lang="en"/>
              <a:t>ith PCA 2D data</a:t>
            </a:r>
            <a:endParaRPr/>
          </a:p>
        </p:txBody>
      </p:sp>
      <p:sp>
        <p:nvSpPr>
          <p:cNvPr id="179" name="Google Shape;17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28"/>
          <p:cNvPicPr preferRelativeResize="0"/>
          <p:nvPr/>
        </p:nvPicPr>
        <p:blipFill>
          <a:blip r:embed="rId3">
            <a:alphaModFix/>
          </a:blip>
          <a:stretch>
            <a:fillRect/>
          </a:stretch>
        </p:blipFill>
        <p:spPr>
          <a:xfrm>
            <a:off x="3712600" y="1287850"/>
            <a:ext cx="5119700" cy="3145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a:t>
            </a:r>
            <a:endParaRPr/>
          </a:p>
          <a:p>
            <a:pPr indent="0" lvl="0" marL="0" rtl="0" algn="l">
              <a:spcBef>
                <a:spcPts val="0"/>
              </a:spcBef>
              <a:spcAft>
                <a:spcPts val="0"/>
              </a:spcAft>
              <a:buNone/>
            </a:pPr>
            <a:r>
              <a:rPr lang="en"/>
              <a:t>w</a:t>
            </a:r>
            <a:r>
              <a:rPr lang="en"/>
              <a:t>ith PCA 3D data</a:t>
            </a:r>
            <a:endParaRPr/>
          </a:p>
        </p:txBody>
      </p:sp>
      <p:sp>
        <p:nvSpPr>
          <p:cNvPr id="186" name="Google Shape;18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29"/>
          <p:cNvPicPr preferRelativeResize="0"/>
          <p:nvPr/>
        </p:nvPicPr>
        <p:blipFill>
          <a:blip r:embed="rId3">
            <a:alphaModFix/>
          </a:blip>
          <a:stretch>
            <a:fillRect/>
          </a:stretch>
        </p:blipFill>
        <p:spPr>
          <a:xfrm>
            <a:off x="3388000" y="1270375"/>
            <a:ext cx="5444299" cy="318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Partitional Clustering</a:t>
            </a:r>
            <a:endParaRPr/>
          </a:p>
          <a:p>
            <a:pPr indent="0" lvl="0" marL="0" rtl="0" algn="l">
              <a:spcBef>
                <a:spcPts val="0"/>
              </a:spcBef>
              <a:spcAft>
                <a:spcPts val="0"/>
              </a:spcAft>
              <a:buNone/>
            </a:pPr>
            <a:r>
              <a:rPr lang="en"/>
              <a:t>w</a:t>
            </a:r>
            <a:r>
              <a:rPr lang="en"/>
              <a:t>ith MDS data</a:t>
            </a:r>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30"/>
          <p:cNvPicPr preferRelativeResize="0"/>
          <p:nvPr/>
        </p:nvPicPr>
        <p:blipFill>
          <a:blip r:embed="rId3">
            <a:alphaModFix/>
          </a:blip>
          <a:stretch>
            <a:fillRect/>
          </a:stretch>
        </p:blipFill>
        <p:spPr>
          <a:xfrm>
            <a:off x="3803824" y="686075"/>
            <a:ext cx="5028475" cy="3771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graphicFrame>
        <p:nvGraphicFramePr>
          <p:cNvPr id="200" name="Google Shape;200;p31"/>
          <p:cNvGraphicFramePr/>
          <p:nvPr/>
        </p:nvGraphicFramePr>
        <p:xfrm>
          <a:off x="952500" y="1238250"/>
          <a:ext cx="3000000" cy="3000000"/>
        </p:xfrm>
        <a:graphic>
          <a:graphicData uri="http://schemas.openxmlformats.org/drawingml/2006/table">
            <a:tbl>
              <a:tblPr>
                <a:noFill/>
                <a:tableStyleId>{9C0C9A3B-060E-4B0D-A1D0-1A926DF74918}</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lang="en">
                          <a:solidFill>
                            <a:srgbClr val="FFFFFF"/>
                          </a:solidFill>
                        </a:rPr>
                        <a:t>Method</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Data</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Accuracy</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Sensitivity</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Specificity</a:t>
                      </a:r>
                      <a:endParaRPr>
                        <a:solidFill>
                          <a:srgbClr val="FFFFFF"/>
                        </a:solidFill>
                      </a:endParaRPr>
                    </a:p>
                  </a:txBody>
                  <a:tcPr marT="91425" marB="91425" marR="91425" marL="91425"/>
                </a:tc>
              </a:tr>
              <a:tr h="381000">
                <a:tc rowSpan="3">
                  <a:txBody>
                    <a:bodyPr/>
                    <a:lstStyle/>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lang="en">
                          <a:solidFill>
                            <a:srgbClr val="FFFFFF"/>
                          </a:solidFill>
                        </a:rPr>
                        <a:t>Partitional Clustering</a:t>
                      </a:r>
                      <a:endParaRPr>
                        <a:solidFill>
                          <a:srgbClr val="FFFFFF"/>
                        </a:solidFill>
                      </a:endParaRPr>
                    </a:p>
                    <a:p>
                      <a:pPr indent="0" lvl="0" marL="0" rtl="0" algn="ctr">
                        <a:spcBef>
                          <a:spcPts val="0"/>
                        </a:spcBef>
                        <a:spcAft>
                          <a:spcPts val="0"/>
                        </a:spcAft>
                        <a:buNone/>
                      </a:pPr>
                      <a:r>
                        <a:rPr lang="en">
                          <a:solidFill>
                            <a:srgbClr val="FFFFFF"/>
                          </a:solidFill>
                        </a:rPr>
                        <a:t>(K-means)</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PCA 2D</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61</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28</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96</a:t>
                      </a:r>
                      <a:endParaRPr>
                        <a:solidFill>
                          <a:srgbClr val="FFFFFF"/>
                        </a:solidFill>
                      </a:endParaRPr>
                    </a:p>
                  </a:txBody>
                  <a:tcPr marT="91425" marB="91425" marR="91425" marL="91425"/>
                </a:tc>
              </a:tr>
              <a:tr h="381000">
                <a:tc vMerge="1"/>
                <a:tc>
                  <a:txBody>
                    <a:bodyPr/>
                    <a:lstStyle/>
                    <a:p>
                      <a:pPr indent="0" lvl="0" marL="0" rtl="0" algn="ctr">
                        <a:spcBef>
                          <a:spcPts val="0"/>
                        </a:spcBef>
                        <a:spcAft>
                          <a:spcPts val="0"/>
                        </a:spcAft>
                        <a:buNone/>
                      </a:pPr>
                      <a:r>
                        <a:rPr lang="en">
                          <a:solidFill>
                            <a:srgbClr val="FFFFFF"/>
                          </a:solidFill>
                        </a:rPr>
                        <a:t>PCA 3D</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61</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28</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96</a:t>
                      </a:r>
                      <a:endParaRPr>
                        <a:solidFill>
                          <a:srgbClr val="FFFFFF"/>
                        </a:solidFill>
                      </a:endParaRPr>
                    </a:p>
                  </a:txBody>
                  <a:tcPr marT="91425" marB="91425" marR="91425" marL="91425"/>
                </a:tc>
              </a:tr>
              <a:tr h="381000">
                <a:tc vMerge="1"/>
                <a:tc>
                  <a:txBody>
                    <a:bodyPr/>
                    <a:lstStyle/>
                    <a:p>
                      <a:pPr indent="0" lvl="0" marL="0" rtl="0" algn="ctr">
                        <a:spcBef>
                          <a:spcPts val="0"/>
                        </a:spcBef>
                        <a:spcAft>
                          <a:spcPts val="0"/>
                        </a:spcAft>
                        <a:buNone/>
                      </a:pPr>
                      <a:r>
                        <a:rPr lang="en">
                          <a:solidFill>
                            <a:srgbClr val="FFFFFF"/>
                          </a:solidFill>
                        </a:rPr>
                        <a:t>MDS 2D</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60</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27</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96</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381000">
                <a:tc rowSpan="3">
                  <a:txBody>
                    <a:bodyPr/>
                    <a:lstStyle/>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lang="en">
                          <a:solidFill>
                            <a:srgbClr val="FFFFFF"/>
                          </a:solidFill>
                        </a:rPr>
                        <a:t>Hierarchical Clustering</a:t>
                      </a:r>
                      <a:endParaRPr>
                        <a:solidFill>
                          <a:srgbClr val="FFFFFF"/>
                        </a:solidFill>
                      </a:endParaRPr>
                    </a:p>
                    <a:p>
                      <a:pPr indent="0" lvl="0" marL="0" rtl="0" algn="ctr">
                        <a:spcBef>
                          <a:spcPts val="0"/>
                        </a:spcBef>
                        <a:spcAft>
                          <a:spcPts val="0"/>
                        </a:spcAft>
                        <a:buNone/>
                      </a:pPr>
                      <a:r>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PCA 2D</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solidFill>
                            <a:srgbClr val="FFFFFF"/>
                          </a:solidFill>
                        </a:rPr>
                        <a:t>62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30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96</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lang="en">
                          <a:solidFill>
                            <a:srgbClr val="FFFFFF"/>
                          </a:solidFill>
                        </a:rPr>
                        <a:t>PCA 3D</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solidFill>
                            <a:srgbClr val="FFFFFF"/>
                          </a:solidFill>
                        </a:rPr>
                        <a:t>63</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32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96</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lang="en">
                          <a:solidFill>
                            <a:srgbClr val="FFFFFF"/>
                          </a:solidFill>
                        </a:rPr>
                        <a:t>MDS 2D</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57</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solidFill>
                            <a:srgbClr val="FFFFFF"/>
                          </a:solidFill>
                        </a:rPr>
                        <a:t>18</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solidFill>
                            <a:srgbClr val="FFFFFF"/>
                          </a:solidFill>
                        </a:rPr>
                        <a:t>98</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Anesthesia monitoring algorithm</a:t>
            </a:r>
            <a:endParaRPr/>
          </a:p>
          <a:p>
            <a:pPr indent="-342900" lvl="0" marL="457200" rtl="0" algn="l">
              <a:spcBef>
                <a:spcPts val="0"/>
              </a:spcBef>
              <a:spcAft>
                <a:spcPts val="0"/>
              </a:spcAft>
              <a:buSzPts val="1800"/>
              <a:buChar char="●"/>
            </a:pPr>
            <a:r>
              <a:rPr lang="en"/>
              <a:t>EEG (Woman, 50 years, 2:23h)</a:t>
            </a:r>
            <a:endParaRPr/>
          </a:p>
          <a:p>
            <a:pPr indent="-342900" lvl="0" marL="457200" rtl="0" algn="l">
              <a:spcBef>
                <a:spcPts val="0"/>
              </a:spcBef>
              <a:spcAft>
                <a:spcPts val="0"/>
              </a:spcAft>
              <a:buSzPts val="1800"/>
              <a:buChar char="●"/>
            </a:pPr>
            <a:r>
              <a:rPr lang="en"/>
              <a:t>BISpectral Index (BIS)</a:t>
            </a:r>
            <a:endParaRPr/>
          </a:p>
        </p:txBody>
      </p:sp>
      <p:pic>
        <p:nvPicPr>
          <p:cNvPr id="62" name="Google Shape;62;p14"/>
          <p:cNvPicPr preferRelativeResize="0"/>
          <p:nvPr/>
        </p:nvPicPr>
        <p:blipFill>
          <a:blip r:embed="rId3">
            <a:alphaModFix/>
          </a:blip>
          <a:stretch>
            <a:fillRect/>
          </a:stretch>
        </p:blipFill>
        <p:spPr>
          <a:xfrm>
            <a:off x="5203526" y="1395838"/>
            <a:ext cx="2950225" cy="2929675"/>
          </a:xfrm>
          <a:prstGeom prst="rect">
            <a:avLst/>
          </a:prstGeom>
          <a:noFill/>
          <a:ln>
            <a:noFill/>
          </a:ln>
        </p:spPr>
      </p:pic>
      <p:sp>
        <p:nvSpPr>
          <p:cNvPr id="63" name="Google Shape;63;p14"/>
          <p:cNvSpPr txBox="1"/>
          <p:nvPr/>
        </p:nvSpPr>
        <p:spPr>
          <a:xfrm>
            <a:off x="4895588" y="4568875"/>
            <a:ext cx="3566100" cy="3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BISpectral Index [1]</a:t>
            </a:r>
            <a:endParaRPr>
              <a:solidFill>
                <a:srgbClr val="F3F3F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06" name="Google Shape;20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figures were collected from our assignment (2019) ADAR_Assignment1_Jorge_Xavier.pdf , except figure [1];</a:t>
            </a:r>
            <a:endParaRPr/>
          </a:p>
          <a:p>
            <a:pPr indent="-342900" lvl="0" marL="457200" rtl="0" algn="l">
              <a:spcBef>
                <a:spcPts val="0"/>
              </a:spcBef>
              <a:spcAft>
                <a:spcPts val="0"/>
              </a:spcAft>
              <a:buSzPts val="1800"/>
              <a:buChar char="●"/>
            </a:pPr>
            <a:r>
              <a:rPr lang="en"/>
              <a:t>[1] Correia, A. D. (2019) </a:t>
            </a:r>
            <a:r>
              <a:rPr lang="en"/>
              <a:t>ADAR2019Assignment1.pdf page 16;</a:t>
            </a:r>
            <a:endParaRPr/>
          </a:p>
          <a:p>
            <a:pPr indent="-342900" lvl="0" marL="457200" rtl="0" algn="l">
              <a:spcBef>
                <a:spcPts val="0"/>
              </a:spcBef>
              <a:spcAft>
                <a:spcPts val="0"/>
              </a:spcAft>
              <a:buSzPts val="1800"/>
              <a:buChar char="●"/>
            </a:pPr>
            <a:r>
              <a:rPr lang="en"/>
              <a:t>Correira, A. D. (2019) ADARWavelets2019EN.pdf;</a:t>
            </a:r>
            <a:endParaRPr/>
          </a:p>
          <a:p>
            <a:pPr indent="-342900" lvl="0" marL="457200" rtl="0" algn="l">
              <a:spcBef>
                <a:spcPts val="0"/>
              </a:spcBef>
              <a:spcAft>
                <a:spcPts val="0"/>
              </a:spcAft>
              <a:buSzPts val="1800"/>
              <a:buChar char="●"/>
            </a:pPr>
            <a:r>
              <a:rPr lang="en"/>
              <a:t>Correira, A. D. (2019) ADAR2019ClusteringSlidesEN.pdf.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9 Electrodes from the scalp region (A &amp; AF)</a:t>
            </a:r>
            <a:endParaRPr/>
          </a:p>
          <a:p>
            <a:pPr indent="-342900" lvl="0" marL="457200" rtl="0" algn="l">
              <a:spcBef>
                <a:spcPts val="0"/>
              </a:spcBef>
              <a:spcAft>
                <a:spcPts val="0"/>
              </a:spcAft>
              <a:buSzPts val="1800"/>
              <a:buChar char="●"/>
            </a:pPr>
            <a:r>
              <a:rPr lang="en"/>
              <a:t>trc_file.mat</a:t>
            </a:r>
            <a:endParaRPr/>
          </a:p>
          <a:p>
            <a:pPr indent="0" lvl="0" marL="457200" rtl="0" algn="l">
              <a:spcBef>
                <a:spcPts val="160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6014525" y="2770600"/>
            <a:ext cx="2667000" cy="2000250"/>
          </a:xfrm>
          <a:prstGeom prst="rect">
            <a:avLst/>
          </a:prstGeom>
          <a:noFill/>
          <a:ln>
            <a:noFill/>
          </a:ln>
        </p:spPr>
      </p:pic>
      <p:pic>
        <p:nvPicPr>
          <p:cNvPr id="71" name="Google Shape;71;p15"/>
          <p:cNvPicPr preferRelativeResize="0"/>
          <p:nvPr/>
        </p:nvPicPr>
        <p:blipFill>
          <a:blip r:embed="rId4">
            <a:alphaModFix/>
          </a:blip>
          <a:stretch>
            <a:fillRect/>
          </a:stretch>
        </p:blipFill>
        <p:spPr>
          <a:xfrm>
            <a:off x="6014525" y="2770600"/>
            <a:ext cx="2667000" cy="2000250"/>
          </a:xfrm>
          <a:prstGeom prst="rect">
            <a:avLst/>
          </a:prstGeom>
          <a:noFill/>
          <a:ln>
            <a:noFill/>
          </a:ln>
        </p:spPr>
      </p:pic>
      <p:pic>
        <p:nvPicPr>
          <p:cNvPr id="72" name="Google Shape;72;p15"/>
          <p:cNvPicPr preferRelativeResize="0"/>
          <p:nvPr/>
        </p:nvPicPr>
        <p:blipFill>
          <a:blip r:embed="rId5">
            <a:alphaModFix/>
          </a:blip>
          <a:stretch>
            <a:fillRect/>
          </a:stretch>
        </p:blipFill>
        <p:spPr>
          <a:xfrm>
            <a:off x="6014525" y="2770600"/>
            <a:ext cx="2667000" cy="2000250"/>
          </a:xfrm>
          <a:prstGeom prst="rect">
            <a:avLst/>
          </a:prstGeom>
          <a:noFill/>
          <a:ln>
            <a:noFill/>
          </a:ln>
        </p:spPr>
      </p:pic>
      <p:pic>
        <p:nvPicPr>
          <p:cNvPr id="73" name="Google Shape;73;p15"/>
          <p:cNvPicPr preferRelativeResize="0"/>
          <p:nvPr/>
        </p:nvPicPr>
        <p:blipFill>
          <a:blip r:embed="rId6">
            <a:alphaModFix/>
          </a:blip>
          <a:stretch>
            <a:fillRect/>
          </a:stretch>
        </p:blipFill>
        <p:spPr>
          <a:xfrm>
            <a:off x="311700" y="2770600"/>
            <a:ext cx="2667000" cy="2000250"/>
          </a:xfrm>
          <a:prstGeom prst="rect">
            <a:avLst/>
          </a:prstGeom>
          <a:noFill/>
          <a:ln>
            <a:noFill/>
          </a:ln>
        </p:spPr>
      </p:pic>
      <p:pic>
        <p:nvPicPr>
          <p:cNvPr id="74" name="Google Shape;74;p15"/>
          <p:cNvPicPr preferRelativeResize="0"/>
          <p:nvPr/>
        </p:nvPicPr>
        <p:blipFill>
          <a:blip r:embed="rId7">
            <a:alphaModFix/>
          </a:blip>
          <a:stretch>
            <a:fillRect/>
          </a:stretch>
        </p:blipFill>
        <p:spPr>
          <a:xfrm>
            <a:off x="3163113" y="2770600"/>
            <a:ext cx="2667000" cy="200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Component Analysis (ICA)</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FastICA</a:t>
            </a:r>
            <a:endParaRPr/>
          </a:p>
          <a:p>
            <a:pPr indent="0" lvl="0" marL="457200" rtl="0" algn="l">
              <a:spcBef>
                <a:spcPts val="1600"/>
              </a:spcBef>
              <a:spcAft>
                <a:spcPts val="1600"/>
              </a:spcAft>
              <a:buNone/>
            </a:pPr>
            <a:r>
              <a:rPr lang="en"/>
              <a:t>					 </a:t>
            </a:r>
            <a:endParaRPr/>
          </a:p>
        </p:txBody>
      </p:sp>
      <p:pic>
        <p:nvPicPr>
          <p:cNvPr id="81" name="Google Shape;81;p16"/>
          <p:cNvPicPr preferRelativeResize="0"/>
          <p:nvPr/>
        </p:nvPicPr>
        <p:blipFill>
          <a:blip r:embed="rId3">
            <a:alphaModFix/>
          </a:blip>
          <a:stretch>
            <a:fillRect/>
          </a:stretch>
        </p:blipFill>
        <p:spPr>
          <a:xfrm>
            <a:off x="3227700" y="1152475"/>
            <a:ext cx="3413775" cy="389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ICA </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7"/>
          <p:cNvPicPr preferRelativeResize="0"/>
          <p:nvPr/>
        </p:nvPicPr>
        <p:blipFill>
          <a:blip r:embed="rId3">
            <a:alphaModFix/>
          </a:blip>
          <a:stretch>
            <a:fillRect/>
          </a:stretch>
        </p:blipFill>
        <p:spPr>
          <a:xfrm>
            <a:off x="6039050" y="2715250"/>
            <a:ext cx="2649300" cy="1986975"/>
          </a:xfrm>
          <a:prstGeom prst="rect">
            <a:avLst/>
          </a:prstGeom>
          <a:noFill/>
          <a:ln>
            <a:noFill/>
          </a:ln>
        </p:spPr>
      </p:pic>
      <p:pic>
        <p:nvPicPr>
          <p:cNvPr id="89" name="Google Shape;89;p17"/>
          <p:cNvPicPr preferRelativeResize="0"/>
          <p:nvPr/>
        </p:nvPicPr>
        <p:blipFill>
          <a:blip r:embed="rId4">
            <a:alphaModFix/>
          </a:blip>
          <a:stretch>
            <a:fillRect/>
          </a:stretch>
        </p:blipFill>
        <p:spPr>
          <a:xfrm>
            <a:off x="3071550" y="2715250"/>
            <a:ext cx="2649300" cy="1986975"/>
          </a:xfrm>
          <a:prstGeom prst="rect">
            <a:avLst/>
          </a:prstGeom>
          <a:noFill/>
          <a:ln>
            <a:noFill/>
          </a:ln>
        </p:spPr>
      </p:pic>
      <p:pic>
        <p:nvPicPr>
          <p:cNvPr id="90" name="Google Shape;90;p17"/>
          <p:cNvPicPr preferRelativeResize="0"/>
          <p:nvPr/>
        </p:nvPicPr>
        <p:blipFill>
          <a:blip r:embed="rId5">
            <a:alphaModFix/>
          </a:blip>
          <a:stretch>
            <a:fillRect/>
          </a:stretch>
        </p:blipFill>
        <p:spPr>
          <a:xfrm>
            <a:off x="3071550" y="445025"/>
            <a:ext cx="2649300" cy="1986975"/>
          </a:xfrm>
          <a:prstGeom prst="rect">
            <a:avLst/>
          </a:prstGeom>
          <a:noFill/>
          <a:ln>
            <a:noFill/>
          </a:ln>
        </p:spPr>
      </p:pic>
      <p:pic>
        <p:nvPicPr>
          <p:cNvPr id="91" name="Google Shape;91;p17"/>
          <p:cNvPicPr preferRelativeResize="0"/>
          <p:nvPr/>
        </p:nvPicPr>
        <p:blipFill>
          <a:blip r:embed="rId6">
            <a:alphaModFix/>
          </a:blip>
          <a:stretch>
            <a:fillRect/>
          </a:stretch>
        </p:blipFill>
        <p:spPr>
          <a:xfrm>
            <a:off x="6039050" y="445025"/>
            <a:ext cx="2649300" cy="198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Filtering</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(0.5 - 45) Hz</a:t>
            </a:r>
            <a:endParaRPr/>
          </a:p>
          <a:p>
            <a:pPr indent="0" lvl="0" marL="457200" rtl="0" algn="l">
              <a:spcBef>
                <a:spcPts val="1600"/>
              </a:spcBef>
              <a:spcAft>
                <a:spcPts val="1600"/>
              </a:spcAft>
              <a:buNone/>
            </a:pPr>
            <a:r>
              <a:t/>
            </a:r>
            <a:endParaRPr/>
          </a:p>
        </p:txBody>
      </p:sp>
      <p:pic>
        <p:nvPicPr>
          <p:cNvPr id="98" name="Google Shape;98;p18"/>
          <p:cNvPicPr preferRelativeResize="0"/>
          <p:nvPr/>
        </p:nvPicPr>
        <p:blipFill>
          <a:blip r:embed="rId3">
            <a:alphaModFix/>
          </a:blip>
          <a:stretch>
            <a:fillRect/>
          </a:stretch>
        </p:blipFill>
        <p:spPr>
          <a:xfrm>
            <a:off x="5701950" y="2713772"/>
            <a:ext cx="2965299" cy="2223984"/>
          </a:xfrm>
          <a:prstGeom prst="rect">
            <a:avLst/>
          </a:prstGeom>
          <a:noFill/>
          <a:ln>
            <a:noFill/>
          </a:ln>
        </p:spPr>
      </p:pic>
      <p:pic>
        <p:nvPicPr>
          <p:cNvPr id="99" name="Google Shape;99;p18"/>
          <p:cNvPicPr preferRelativeResize="0"/>
          <p:nvPr/>
        </p:nvPicPr>
        <p:blipFill>
          <a:blip r:embed="rId4">
            <a:alphaModFix/>
          </a:blip>
          <a:stretch>
            <a:fillRect/>
          </a:stretch>
        </p:blipFill>
        <p:spPr>
          <a:xfrm>
            <a:off x="5701954" y="283375"/>
            <a:ext cx="2965288" cy="2223975"/>
          </a:xfrm>
          <a:prstGeom prst="rect">
            <a:avLst/>
          </a:prstGeom>
          <a:noFill/>
          <a:ln>
            <a:noFill/>
          </a:ln>
        </p:spPr>
      </p:pic>
      <p:pic>
        <p:nvPicPr>
          <p:cNvPr id="100" name="Google Shape;100;p18"/>
          <p:cNvPicPr preferRelativeResize="0"/>
          <p:nvPr/>
        </p:nvPicPr>
        <p:blipFill>
          <a:blip r:embed="rId5">
            <a:alphaModFix/>
          </a:blip>
          <a:stretch>
            <a:fillRect/>
          </a:stretch>
        </p:blipFill>
        <p:spPr>
          <a:xfrm>
            <a:off x="2454175" y="2713772"/>
            <a:ext cx="2965299" cy="2223984"/>
          </a:xfrm>
          <a:prstGeom prst="rect">
            <a:avLst/>
          </a:prstGeom>
          <a:noFill/>
          <a:ln>
            <a:noFill/>
          </a:ln>
        </p:spPr>
      </p:pic>
      <p:pic>
        <p:nvPicPr>
          <p:cNvPr id="101" name="Google Shape;101;p18"/>
          <p:cNvPicPr preferRelativeResize="0"/>
          <p:nvPr/>
        </p:nvPicPr>
        <p:blipFill>
          <a:blip r:embed="rId6">
            <a:alphaModFix/>
          </a:blip>
          <a:stretch>
            <a:fillRect/>
          </a:stretch>
        </p:blipFill>
        <p:spPr>
          <a:xfrm>
            <a:off x="2454175" y="283375"/>
            <a:ext cx="2965288" cy="222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Wavelet </a:t>
            </a:r>
            <a:endParaRPr/>
          </a:p>
          <a:p>
            <a:pPr indent="0" lvl="0" marL="0" rtl="0" algn="l">
              <a:spcBef>
                <a:spcPts val="0"/>
              </a:spcBef>
              <a:spcAft>
                <a:spcPts val="0"/>
              </a:spcAft>
              <a:buNone/>
            </a:pPr>
            <a:r>
              <a:rPr lang="en"/>
              <a:t>Decomposition</a:t>
            </a:r>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19"/>
          <p:cNvPicPr preferRelativeResize="0"/>
          <p:nvPr/>
        </p:nvPicPr>
        <p:blipFill>
          <a:blip r:embed="rId3">
            <a:alphaModFix/>
          </a:blip>
          <a:stretch>
            <a:fillRect/>
          </a:stretch>
        </p:blipFill>
        <p:spPr>
          <a:xfrm>
            <a:off x="3299025" y="578113"/>
            <a:ext cx="2545950" cy="2038475"/>
          </a:xfrm>
          <a:prstGeom prst="rect">
            <a:avLst/>
          </a:prstGeom>
          <a:noFill/>
          <a:ln>
            <a:noFill/>
          </a:ln>
        </p:spPr>
      </p:pic>
      <p:pic>
        <p:nvPicPr>
          <p:cNvPr id="109" name="Google Shape;109;p19"/>
          <p:cNvPicPr preferRelativeResize="0"/>
          <p:nvPr/>
        </p:nvPicPr>
        <p:blipFill>
          <a:blip r:embed="rId4">
            <a:alphaModFix/>
          </a:blip>
          <a:stretch>
            <a:fillRect/>
          </a:stretch>
        </p:blipFill>
        <p:spPr>
          <a:xfrm>
            <a:off x="590675" y="2673875"/>
            <a:ext cx="2617500" cy="2038450"/>
          </a:xfrm>
          <a:prstGeom prst="rect">
            <a:avLst/>
          </a:prstGeom>
          <a:noFill/>
          <a:ln>
            <a:noFill/>
          </a:ln>
        </p:spPr>
      </p:pic>
      <p:pic>
        <p:nvPicPr>
          <p:cNvPr id="110" name="Google Shape;110;p19"/>
          <p:cNvPicPr preferRelativeResize="0"/>
          <p:nvPr/>
        </p:nvPicPr>
        <p:blipFill>
          <a:blip r:embed="rId5">
            <a:alphaModFix/>
          </a:blip>
          <a:stretch>
            <a:fillRect/>
          </a:stretch>
        </p:blipFill>
        <p:spPr>
          <a:xfrm>
            <a:off x="5935825" y="578113"/>
            <a:ext cx="2545950" cy="2038463"/>
          </a:xfrm>
          <a:prstGeom prst="rect">
            <a:avLst/>
          </a:prstGeom>
          <a:noFill/>
          <a:ln>
            <a:noFill/>
          </a:ln>
        </p:spPr>
      </p:pic>
      <p:pic>
        <p:nvPicPr>
          <p:cNvPr id="111" name="Google Shape;111;p19"/>
          <p:cNvPicPr preferRelativeResize="0"/>
          <p:nvPr/>
        </p:nvPicPr>
        <p:blipFill>
          <a:blip r:embed="rId6">
            <a:alphaModFix/>
          </a:blip>
          <a:stretch>
            <a:fillRect/>
          </a:stretch>
        </p:blipFill>
        <p:spPr>
          <a:xfrm>
            <a:off x="5935825" y="2673863"/>
            <a:ext cx="2545950" cy="2038463"/>
          </a:xfrm>
          <a:prstGeom prst="rect">
            <a:avLst/>
          </a:prstGeom>
          <a:noFill/>
          <a:ln>
            <a:noFill/>
          </a:ln>
        </p:spPr>
      </p:pic>
      <p:pic>
        <p:nvPicPr>
          <p:cNvPr id="112" name="Google Shape;112;p19"/>
          <p:cNvPicPr preferRelativeResize="0"/>
          <p:nvPr/>
        </p:nvPicPr>
        <p:blipFill>
          <a:blip r:embed="rId7">
            <a:alphaModFix/>
          </a:blip>
          <a:stretch>
            <a:fillRect/>
          </a:stretch>
        </p:blipFill>
        <p:spPr>
          <a:xfrm>
            <a:off x="3299025" y="2673875"/>
            <a:ext cx="2545950" cy="203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Dimensionality Reduction</a:t>
            </a:r>
            <a:endParaRPr/>
          </a:p>
        </p:txBody>
      </p:sp>
      <p:sp>
        <p:nvSpPr>
          <p:cNvPr id="118" name="Google Shape;11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1600"/>
              </a:spcAft>
              <a:buNone/>
            </a:pPr>
            <a:r>
              <a:t/>
            </a:r>
            <a:endParaRPr/>
          </a:p>
        </p:txBody>
      </p:sp>
      <p:sp>
        <p:nvSpPr>
          <p:cNvPr id="119" name="Google Shape;119;p20"/>
          <p:cNvSpPr/>
          <p:nvPr/>
        </p:nvSpPr>
        <p:spPr>
          <a:xfrm>
            <a:off x="1821300" y="1720125"/>
            <a:ext cx="2411400" cy="241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PCA</a:t>
            </a:r>
            <a:endParaRPr sz="2000"/>
          </a:p>
        </p:txBody>
      </p:sp>
      <p:sp>
        <p:nvSpPr>
          <p:cNvPr id="120" name="Google Shape;120;p20"/>
          <p:cNvSpPr/>
          <p:nvPr/>
        </p:nvSpPr>
        <p:spPr>
          <a:xfrm>
            <a:off x="5194700" y="1720125"/>
            <a:ext cx="2411400" cy="241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MDS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 2D</a:t>
            </a:r>
            <a:endParaRPr/>
          </a:p>
        </p:txBody>
      </p:sp>
      <p:sp>
        <p:nvSpPr>
          <p:cNvPr id="126" name="Google Shape;12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1"/>
          <p:cNvPicPr preferRelativeResize="0"/>
          <p:nvPr/>
        </p:nvPicPr>
        <p:blipFill>
          <a:blip r:embed="rId3">
            <a:alphaModFix/>
          </a:blip>
          <a:stretch>
            <a:fillRect/>
          </a:stretch>
        </p:blipFill>
        <p:spPr>
          <a:xfrm>
            <a:off x="311700" y="1566660"/>
            <a:ext cx="4003014" cy="3002225"/>
          </a:xfrm>
          <a:prstGeom prst="rect">
            <a:avLst/>
          </a:prstGeom>
          <a:noFill/>
          <a:ln>
            <a:noFill/>
          </a:ln>
        </p:spPr>
      </p:pic>
      <p:pic>
        <p:nvPicPr>
          <p:cNvPr id="128" name="Google Shape;128;p21"/>
          <p:cNvPicPr preferRelativeResize="0"/>
          <p:nvPr/>
        </p:nvPicPr>
        <p:blipFill>
          <a:blip r:embed="rId4">
            <a:alphaModFix/>
          </a:blip>
          <a:stretch>
            <a:fillRect/>
          </a:stretch>
        </p:blipFill>
        <p:spPr>
          <a:xfrm>
            <a:off x="4369771" y="445028"/>
            <a:ext cx="4462531" cy="2126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