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>
        <p:scale>
          <a:sx n="114" d="100"/>
          <a:sy n="114" d="100"/>
        </p:scale>
        <p:origin x="-53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D7F1C-E716-BD42-B747-00C73C5F1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148D0-C93A-614C-8B61-CFE0A9820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0AECB-C8B5-9147-ADF1-839E542E4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1950-0024-7B4C-82C6-1990E0766DF3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C7B2B-FFCA-D341-86F2-ECFA801C7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909B6-AAE0-2140-B946-4A1143F09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24B-81D0-AA4C-B8B9-39886B7E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92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363E-3759-3B4B-B76E-563BAF387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44181-CC14-1B42-9E10-069A084B8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1FB4E-FCF5-4749-BFAC-1C847EB1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1950-0024-7B4C-82C6-1990E0766DF3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3AB70-1D70-C84D-B41B-D70CF927B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D16F5-1A54-0341-9963-90E0D1A4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24B-81D0-AA4C-B8B9-39886B7E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59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537463-415A-1A4F-B2A4-90BD1FDF76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477AC-5A9E-BD47-B723-BF5E1A1FC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1957-B03E-0543-984F-D2F345AB9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1950-0024-7B4C-82C6-1990E0766DF3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1A993-0066-1D43-B403-03C7FA878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CD58A-89EC-2541-8000-D5C4CB361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24B-81D0-AA4C-B8B9-39886B7E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28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7E7D-5A00-7E4E-9F48-1C721EEB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DA7E-0013-1E4F-9DE4-3E673556E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04D2E-8E92-9440-A2F3-F8332F04F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1950-0024-7B4C-82C6-1990E0766DF3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1D050-CD48-AC4D-AEA3-BEB10F04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2562-8295-DF44-8E30-9AC6F96EE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24B-81D0-AA4C-B8B9-39886B7E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10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7DE19-E3D4-3D4D-8635-ACC379742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B070F-5E30-F94E-9326-A836360AC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222DC-99F9-ED4E-B872-BDA79086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1950-0024-7B4C-82C6-1990E0766DF3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59239-D2C5-5C4A-80AA-C30DF4C6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81ADF-0BA4-7B44-BBFF-B2942613C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24B-81D0-AA4C-B8B9-39886B7E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6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0315F-DD31-F441-BE4C-75509FE9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F9D3-470D-D64D-9917-0716A5DCB9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FB4902-AE67-AD4D-B98A-7B4B8CC6F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6D855-A894-3140-88D3-52E21C10C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1950-0024-7B4C-82C6-1990E0766DF3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5AA0-348D-1F47-B99D-ED2EF8231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DCE5C6-7CAB-9A4B-B695-C67256DE3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24B-81D0-AA4C-B8B9-39886B7E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13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2F0A9-B60F-0E4E-919E-A0B600BEA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1CE27-5337-494A-A5A4-DE21F056CF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BE45FF-694E-8748-99CD-169A49491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2492D7-4FCB-1A40-9416-B7E837505D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AE625E-D3FD-564C-B718-603AA4DD2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4B3C4-4F65-1D4F-9DBB-D2E8AAB0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1950-0024-7B4C-82C6-1990E0766DF3}" type="datetimeFigureOut">
              <a:rPr lang="en-US" smtClean="0"/>
              <a:t>6/4/21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F6BE8-C493-1B44-ABB9-4FF9745B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553E14-B34C-1141-AD9B-ECC7CF6FB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24B-81D0-AA4C-B8B9-39886B7E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77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DA36-E179-0443-9B87-BB70D14C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601A4D-7BD2-974E-BCBD-D3FF132A3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1950-0024-7B4C-82C6-1990E0766DF3}" type="datetimeFigureOut">
              <a:rPr lang="en-US" smtClean="0"/>
              <a:t>6/4/21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237929-FFAC-8342-9FDC-705428B3E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C175D-06C9-7647-987D-6361E440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24B-81D0-AA4C-B8B9-39886B7E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02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498619-C111-FE40-8C7F-7B9E08877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1950-0024-7B4C-82C6-1990E0766DF3}" type="datetimeFigureOut">
              <a:rPr lang="en-US" smtClean="0"/>
              <a:t>6/4/21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89082-2ACA-1249-949A-B5A3CF400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C1A9A-0FAB-A546-B76A-26140080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24B-81D0-AA4C-B8B9-39886B7E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769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535C4-3B09-E744-9CF9-144DAFC15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63300-EE38-6547-90C9-CE2DF2BF0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CEAA0-1F87-CD4E-BA8A-2C3B42B65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B21B9-5A52-314D-A83E-F95570631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1950-0024-7B4C-82C6-1990E0766DF3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9ABB6-565E-CA41-BA44-994D68EBE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525D8-C15F-E94D-B333-766FFE69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24B-81D0-AA4C-B8B9-39886B7E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07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06612-638A-6D48-8BA2-4C43DD87A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D90F1-7168-0548-907F-32564D52AB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B458E-B46B-C341-A397-D5BFEEAE03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96172-3C7C-E74C-8E85-3743AFCC5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21950-0024-7B4C-82C6-1990E0766DF3}" type="datetimeFigureOut">
              <a:rPr lang="en-US" smtClean="0"/>
              <a:t>6/4/21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602D9-C497-DC45-BF2E-A01BF8BA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F78E4-F023-7944-92E5-472CA6130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5F24B-81D0-AA4C-B8B9-39886B7E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49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BC1C7-E360-C443-92D8-CF4F0D124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7CD4D-3599-5042-8C70-689254AD3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93E63-F813-0E45-9886-EF01F94CC8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21950-0024-7B4C-82C6-1990E0766DF3}" type="datetimeFigureOut">
              <a:rPr lang="en-US" smtClean="0"/>
              <a:t>6/4/21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E2979-2928-D348-93C9-ADE8A6187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DAD33-1AB4-874F-A134-BDB6E674A1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5F24B-81D0-AA4C-B8B9-39886B7E18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81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EEE3AC31-DE20-8645-8A87-FCCA616C2758}"/>
              </a:ext>
            </a:extLst>
          </p:cNvPr>
          <p:cNvSpPr/>
          <p:nvPr/>
        </p:nvSpPr>
        <p:spPr>
          <a:xfrm>
            <a:off x="4393324" y="1807779"/>
            <a:ext cx="3405352" cy="3079531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Class activities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link and align the three vertices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2A553-D087-FA4D-BCD8-6F9341E618C7}"/>
              </a:ext>
            </a:extLst>
          </p:cNvPr>
          <p:cNvSpPr txBox="1"/>
          <p:nvPr/>
        </p:nvSpPr>
        <p:spPr>
          <a:xfrm>
            <a:off x="5306777" y="1161448"/>
            <a:ext cx="15784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Delivery</a:t>
            </a:r>
            <a:br>
              <a:rPr lang="en-US" dirty="0"/>
            </a:br>
            <a:r>
              <a:rPr lang="en-US" dirty="0"/>
              <a:t>(How to teach)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B6A01-3492-D340-9D21-05DC55F642DA}"/>
              </a:ext>
            </a:extLst>
          </p:cNvPr>
          <p:cNvSpPr txBox="1"/>
          <p:nvPr/>
        </p:nvSpPr>
        <p:spPr>
          <a:xfrm>
            <a:off x="7459278" y="4699599"/>
            <a:ext cx="18783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Assessment</a:t>
            </a:r>
            <a:br>
              <a:rPr lang="en-US" dirty="0"/>
            </a:br>
            <a:r>
              <a:rPr lang="en-US" dirty="0"/>
              <a:t>(How do we know</a:t>
            </a:r>
            <a:br>
              <a:rPr lang="en-US" dirty="0"/>
            </a:br>
            <a:r>
              <a:rPr lang="en-US" dirty="0"/>
              <a:t>if it works)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E68EC-EC6E-2148-829D-F4C7DA09A4B3}"/>
              </a:ext>
            </a:extLst>
          </p:cNvPr>
          <p:cNvSpPr txBox="1"/>
          <p:nvPr/>
        </p:nvSpPr>
        <p:spPr>
          <a:xfrm>
            <a:off x="2984966" y="4728344"/>
            <a:ext cx="1620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Curriculum</a:t>
            </a:r>
            <a:br>
              <a:rPr lang="en-US" dirty="0"/>
            </a:br>
            <a:r>
              <a:rPr lang="en-US" dirty="0"/>
              <a:t>(what to teach)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C0411F-DE8E-BC4C-AD27-0F7BB1E694CF}"/>
              </a:ext>
            </a:extLst>
          </p:cNvPr>
          <p:cNvSpPr txBox="1"/>
          <p:nvPr/>
        </p:nvSpPr>
        <p:spPr>
          <a:xfrm>
            <a:off x="1208690" y="357352"/>
            <a:ext cx="4283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Aligning the three vertices of course design</a:t>
            </a:r>
          </a:p>
        </p:txBody>
      </p:sp>
    </p:spTree>
    <p:extLst>
      <p:ext uri="{BB962C8B-B14F-4D97-AF65-F5344CB8AC3E}">
        <p14:creationId xmlns:p14="http://schemas.microsoft.com/office/powerpoint/2010/main" val="2871672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EEE3AC31-DE20-8645-8A87-FCCA616C2758}"/>
              </a:ext>
            </a:extLst>
          </p:cNvPr>
          <p:cNvSpPr/>
          <p:nvPr/>
        </p:nvSpPr>
        <p:spPr>
          <a:xfrm>
            <a:off x="4393324" y="1807779"/>
            <a:ext cx="3405352" cy="3079531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Learning Objectives </a:t>
            </a:r>
            <a:r>
              <a:rPr lang="en-US" dirty="0">
                <a:solidFill>
                  <a:schemeClr val="tx1"/>
                </a:solidFill>
              </a:rPr>
              <a:t>must be always met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2A553-D087-FA4D-BCD8-6F9341E618C7}"/>
              </a:ext>
            </a:extLst>
          </p:cNvPr>
          <p:cNvSpPr txBox="1"/>
          <p:nvPr/>
        </p:nvSpPr>
        <p:spPr>
          <a:xfrm>
            <a:off x="5427659" y="1438447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Class activities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B6A01-3492-D340-9D21-05DC55F642DA}"/>
              </a:ext>
            </a:extLst>
          </p:cNvPr>
          <p:cNvSpPr txBox="1"/>
          <p:nvPr/>
        </p:nvSpPr>
        <p:spPr>
          <a:xfrm>
            <a:off x="7765387" y="4699599"/>
            <a:ext cx="1266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Summative</a:t>
            </a:r>
            <a:br>
              <a:rPr lang="en-US" dirty="0"/>
            </a:br>
            <a:r>
              <a:rPr lang="en-US" dirty="0"/>
              <a:t>assessment</a:t>
            </a:r>
            <a:br>
              <a:rPr lang="en-US" dirty="0"/>
            </a:br>
            <a:r>
              <a:rPr lang="en-US" dirty="0"/>
              <a:t>(exams)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E68EC-EC6E-2148-829D-F4C7DA09A4B3}"/>
              </a:ext>
            </a:extLst>
          </p:cNvPr>
          <p:cNvSpPr txBox="1"/>
          <p:nvPr/>
        </p:nvSpPr>
        <p:spPr>
          <a:xfrm>
            <a:off x="3493282" y="4691274"/>
            <a:ext cx="93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Home</a:t>
            </a:r>
            <a:br>
              <a:rPr lang="en-US" dirty="0"/>
            </a:br>
            <a:r>
              <a:rPr lang="en-US" dirty="0"/>
              <a:t>practice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EEF75F-4389-B34C-91B9-94F48B91DA17}"/>
              </a:ext>
            </a:extLst>
          </p:cNvPr>
          <p:cNvSpPr txBox="1"/>
          <p:nvPr/>
        </p:nvSpPr>
        <p:spPr>
          <a:xfrm>
            <a:off x="1303283" y="546538"/>
            <a:ext cx="5190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Aligning the three vertices of your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158831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EEE3AC31-DE20-8645-8A87-FCCA616C2758}"/>
              </a:ext>
            </a:extLst>
          </p:cNvPr>
          <p:cNvSpPr/>
          <p:nvPr/>
        </p:nvSpPr>
        <p:spPr>
          <a:xfrm>
            <a:off x="4393324" y="1807779"/>
            <a:ext cx="3405352" cy="3079531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Summative assessment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(exams)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2A553-D087-FA4D-BCD8-6F9341E618C7}"/>
              </a:ext>
            </a:extLst>
          </p:cNvPr>
          <p:cNvSpPr txBox="1"/>
          <p:nvPr/>
        </p:nvSpPr>
        <p:spPr>
          <a:xfrm>
            <a:off x="4582614" y="1238750"/>
            <a:ext cx="32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Transparency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Available to students beforehand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B6A01-3492-D340-9D21-05DC55F642DA}"/>
              </a:ext>
            </a:extLst>
          </p:cNvPr>
          <p:cNvSpPr txBox="1"/>
          <p:nvPr/>
        </p:nvSpPr>
        <p:spPr>
          <a:xfrm>
            <a:off x="7368535" y="4564144"/>
            <a:ext cx="2430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Specifications or </a:t>
            </a:r>
            <a:br>
              <a:rPr lang="en-US" b="1" dirty="0"/>
            </a:br>
            <a:r>
              <a:rPr lang="en-US" b="1" dirty="0"/>
              <a:t>standard-based grading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A/C/F scale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Badges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Competencies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E68EC-EC6E-2148-829D-F4C7DA09A4B3}"/>
              </a:ext>
            </a:extLst>
          </p:cNvPr>
          <p:cNvSpPr txBox="1"/>
          <p:nvPr/>
        </p:nvSpPr>
        <p:spPr>
          <a:xfrm>
            <a:off x="2906153" y="4702644"/>
            <a:ext cx="17296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Cumulative</a:t>
            </a:r>
            <a:br>
              <a:rPr lang="en-US" dirty="0"/>
            </a:br>
            <a:r>
              <a:rPr lang="en-US" dirty="0"/>
              <a:t>Allows chunking</a:t>
            </a:r>
            <a:br>
              <a:rPr lang="en-US" dirty="0"/>
            </a:br>
            <a:r>
              <a:rPr lang="en-US" dirty="0"/>
              <a:t>and connections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A6D877-0FD1-524F-8127-F94BAAA63B75}"/>
              </a:ext>
            </a:extLst>
          </p:cNvPr>
          <p:cNvSpPr txBox="1"/>
          <p:nvPr/>
        </p:nvSpPr>
        <p:spPr>
          <a:xfrm>
            <a:off x="1492469" y="714703"/>
            <a:ext cx="3790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Optimizing the summative assessment</a:t>
            </a:r>
          </a:p>
        </p:txBody>
      </p:sp>
    </p:spTree>
    <p:extLst>
      <p:ext uri="{BB962C8B-B14F-4D97-AF65-F5344CB8AC3E}">
        <p14:creationId xmlns:p14="http://schemas.microsoft.com/office/powerpoint/2010/main" val="33198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EEE3AC31-DE20-8645-8A87-FCCA616C2758}"/>
              </a:ext>
            </a:extLst>
          </p:cNvPr>
          <p:cNvSpPr/>
          <p:nvPr/>
        </p:nvSpPr>
        <p:spPr>
          <a:xfrm>
            <a:off x="4393324" y="1807779"/>
            <a:ext cx="3405352" cy="3079531"/>
          </a:xfrm>
          <a:prstGeom prst="triangle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b="1" dirty="0">
                <a:solidFill>
                  <a:schemeClr val="tx1"/>
                </a:solidFill>
              </a:rPr>
              <a:t>Representations</a:t>
            </a:r>
            <a:r>
              <a:rPr lang="en-US" b="1" dirty="0">
                <a:solidFill>
                  <a:schemeClr val="tx1"/>
                </a:solidFill>
              </a:rPr>
              <a:t> in Chemistry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92A553-D087-FA4D-BCD8-6F9341E618C7}"/>
              </a:ext>
            </a:extLst>
          </p:cNvPr>
          <p:cNvSpPr txBox="1"/>
          <p:nvPr/>
        </p:nvSpPr>
        <p:spPr>
          <a:xfrm>
            <a:off x="5683153" y="1438447"/>
            <a:ext cx="102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Symbolic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B6A01-3492-D340-9D21-05DC55F642DA}"/>
              </a:ext>
            </a:extLst>
          </p:cNvPr>
          <p:cNvSpPr txBox="1"/>
          <p:nvPr/>
        </p:nvSpPr>
        <p:spPr>
          <a:xfrm>
            <a:off x="7052867" y="4794977"/>
            <a:ext cx="28600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Macroscopic</a:t>
            </a:r>
            <a:br>
              <a:rPr lang="en-US" dirty="0"/>
            </a:br>
            <a:r>
              <a:rPr lang="en-US" dirty="0"/>
              <a:t>Experienced with our senses</a:t>
            </a:r>
            <a:br>
              <a:rPr lang="en-US" dirty="0"/>
            </a:br>
            <a:r>
              <a:rPr lang="en-US" dirty="0"/>
              <a:t>Measurable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EE68EC-EC6E-2148-829D-F4C7DA09A4B3}"/>
              </a:ext>
            </a:extLst>
          </p:cNvPr>
          <p:cNvSpPr txBox="1"/>
          <p:nvPr/>
        </p:nvSpPr>
        <p:spPr>
          <a:xfrm>
            <a:off x="2670321" y="4841144"/>
            <a:ext cx="2356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Submicroscopic</a:t>
            </a:r>
            <a:br>
              <a:rPr lang="en-US" dirty="0"/>
            </a:br>
            <a:r>
              <a:rPr lang="en-US" dirty="0"/>
              <a:t>Pictures of the abstract</a:t>
            </a:r>
            <a:br>
              <a:rPr lang="en-US" dirty="0"/>
            </a:br>
            <a:r>
              <a:rPr lang="en-US" dirty="0"/>
              <a:t>atomic world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496630-732F-EE40-993D-1129DB5BEC35}"/>
              </a:ext>
            </a:extLst>
          </p:cNvPr>
          <p:cNvSpPr txBox="1"/>
          <p:nvPr/>
        </p:nvSpPr>
        <p:spPr>
          <a:xfrm>
            <a:off x="496784" y="176563"/>
            <a:ext cx="107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Helping students connect the three different representations in chemistry. Water can be ”represented” in 3 ways.</a:t>
            </a:r>
          </a:p>
        </p:txBody>
      </p:sp>
      <p:pic>
        <p:nvPicPr>
          <p:cNvPr id="10" name="Picture 9" descr="File:Stilles Mineralwasser.jpeg">
            <a:extLst>
              <a:ext uri="{FF2B5EF4-FFF2-40B4-BE49-F238E27FC236}">
                <a16:creationId xmlns:a16="http://schemas.microsoft.com/office/drawing/2014/main" id="{038381D1-00AA-D648-9D93-95FF7F47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765" y="2750869"/>
            <a:ext cx="1541836" cy="20902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50A8BFA-FC94-6A40-B04A-BF5CD397499C}"/>
              </a:ext>
            </a:extLst>
          </p:cNvPr>
          <p:cNvSpPr txBox="1"/>
          <p:nvPr/>
        </p:nvSpPr>
        <p:spPr>
          <a:xfrm>
            <a:off x="5186715" y="176563"/>
            <a:ext cx="2016297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/>
              <a:t>H</a:t>
            </a:r>
            <a:r>
              <a:rPr lang="en-US" sz="8800" baseline="-25000" dirty="0"/>
              <a:t>2</a:t>
            </a:r>
            <a:r>
              <a:rPr lang="en-US" sz="8800" dirty="0"/>
              <a:t>O</a:t>
            </a:r>
          </a:p>
        </p:txBody>
      </p:sp>
      <p:pic>
        <p:nvPicPr>
          <p:cNvPr id="12" name="Picture 11" descr="snapshot.jpeg">
            <a:extLst>
              <a:ext uri="{FF2B5EF4-FFF2-40B4-BE49-F238E27FC236}">
                <a16:creationId xmlns:a16="http://schemas.microsoft.com/office/drawing/2014/main" id="{D85042AD-4DD6-1041-AFDB-C84D0DB94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482" y="2614428"/>
            <a:ext cx="2226716" cy="222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92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F88FE3-087B-0243-AC68-480128E4FDAD}"/>
              </a:ext>
            </a:extLst>
          </p:cNvPr>
          <p:cNvSpPr/>
          <p:nvPr/>
        </p:nvSpPr>
        <p:spPr>
          <a:xfrm>
            <a:off x="4716446" y="2271868"/>
            <a:ext cx="2759108" cy="28067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Languages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 learn Chemistry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D-R-E-C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D8CA8-3577-FB4E-865A-21418B93919E}"/>
              </a:ext>
            </a:extLst>
          </p:cNvPr>
          <p:cNvSpPr txBox="1"/>
          <p:nvPr/>
        </p:nvSpPr>
        <p:spPr>
          <a:xfrm>
            <a:off x="4039594" y="1999334"/>
            <a:ext cx="6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86094-4E89-3841-A87C-B7B2AFF0F86F}"/>
              </a:ext>
            </a:extLst>
          </p:cNvPr>
          <p:cNvSpPr txBox="1"/>
          <p:nvPr/>
        </p:nvSpPr>
        <p:spPr>
          <a:xfrm>
            <a:off x="7237767" y="1902536"/>
            <a:ext cx="159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Represent/Plot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01B57-D8BF-C84C-83D7-9174BC86BBB8}"/>
              </a:ext>
            </a:extLst>
          </p:cNvPr>
          <p:cNvSpPr txBox="1"/>
          <p:nvPr/>
        </p:nvSpPr>
        <p:spPr>
          <a:xfrm>
            <a:off x="3751919" y="489396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AAB7C-C247-AD46-B2DB-F01BCBFA1EA5}"/>
              </a:ext>
            </a:extLst>
          </p:cNvPr>
          <p:cNvSpPr txBox="1"/>
          <p:nvPr/>
        </p:nvSpPr>
        <p:spPr>
          <a:xfrm>
            <a:off x="7631173" y="4893961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B5EFC7D-2367-1746-A888-AD00265038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10" t="4127" r="1082" b="8196"/>
          <a:stretch/>
        </p:blipFill>
        <p:spPr bwMode="auto">
          <a:xfrm>
            <a:off x="7676761" y="2271868"/>
            <a:ext cx="3225114" cy="194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199CFF-BD2E-EE40-BE82-C783D5635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669" y="1560668"/>
            <a:ext cx="1422400" cy="1422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882FD66-188C-5A41-A9B6-12339A6F998B}"/>
              </a:ext>
            </a:extLst>
          </p:cNvPr>
          <p:cNvSpPr txBox="1"/>
          <p:nvPr/>
        </p:nvSpPr>
        <p:spPr>
          <a:xfrm>
            <a:off x="1964724" y="5202195"/>
            <a:ext cx="2319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The electric potential energy</a:t>
            </a:r>
            <a:br>
              <a:rPr lang="en-US" sz="1200" i="1" dirty="0"/>
            </a:br>
            <a:r>
              <a:rPr lang="en-US" sz="1200" i="1" dirty="0"/>
              <a:t>depends on the nuclear charge</a:t>
            </a:r>
            <a:br>
              <a:rPr lang="en-US" sz="1200" i="1" dirty="0"/>
            </a:br>
            <a:r>
              <a:rPr lang="en-US" sz="1200" i="1" dirty="0"/>
              <a:t>and the distance to the electrons…</a:t>
            </a: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48E197CD-EE0B-1D4A-9AF8-BB90D9A93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72" t="4127" r="1082" b="79205"/>
          <a:stretch/>
        </p:blipFill>
        <p:spPr bwMode="auto">
          <a:xfrm>
            <a:off x="7676761" y="5263293"/>
            <a:ext cx="3202664" cy="585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397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F88FE3-087B-0243-AC68-480128E4FDAD}"/>
              </a:ext>
            </a:extLst>
          </p:cNvPr>
          <p:cNvSpPr/>
          <p:nvPr/>
        </p:nvSpPr>
        <p:spPr>
          <a:xfrm>
            <a:off x="4716446" y="2271868"/>
            <a:ext cx="2759108" cy="2806759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Languages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 learn Chemistry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D-R-E-C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0D8CA8-3577-FB4E-865A-21418B93919E}"/>
              </a:ext>
            </a:extLst>
          </p:cNvPr>
          <p:cNvSpPr txBox="1"/>
          <p:nvPr/>
        </p:nvSpPr>
        <p:spPr>
          <a:xfrm>
            <a:off x="4039594" y="1999334"/>
            <a:ext cx="676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Draw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186094-4E89-3841-A87C-B7B2AFF0F86F}"/>
              </a:ext>
            </a:extLst>
          </p:cNvPr>
          <p:cNvSpPr txBox="1"/>
          <p:nvPr/>
        </p:nvSpPr>
        <p:spPr>
          <a:xfrm>
            <a:off x="7237767" y="1902536"/>
            <a:ext cx="1597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Represent/Plot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A01B57-D8BF-C84C-83D7-9174BC86BBB8}"/>
              </a:ext>
            </a:extLst>
          </p:cNvPr>
          <p:cNvSpPr txBox="1"/>
          <p:nvPr/>
        </p:nvSpPr>
        <p:spPr>
          <a:xfrm>
            <a:off x="3751919" y="4893961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6AAB7C-C247-AD46-B2DB-F01BCBFA1EA5}"/>
              </a:ext>
            </a:extLst>
          </p:cNvPr>
          <p:cNvSpPr txBox="1"/>
          <p:nvPr/>
        </p:nvSpPr>
        <p:spPr>
          <a:xfrm>
            <a:off x="7631173" y="4893961"/>
            <a:ext cx="104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82FD66-188C-5A41-A9B6-12339A6F998B}"/>
              </a:ext>
            </a:extLst>
          </p:cNvPr>
          <p:cNvSpPr txBox="1"/>
          <p:nvPr/>
        </p:nvSpPr>
        <p:spPr>
          <a:xfrm>
            <a:off x="1964724" y="5202195"/>
            <a:ext cx="30836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The electronic density of the</a:t>
            </a:r>
            <a:br>
              <a:rPr lang="en-US" sz="1200" i="1" dirty="0"/>
            </a:br>
            <a:r>
              <a:rPr lang="en-US" sz="1200" i="1" dirty="0" err="1"/>
              <a:t>hydrogenoid</a:t>
            </a:r>
            <a:r>
              <a:rPr lang="en-US" sz="1200" i="1" dirty="0"/>
              <a:t> atomic  orbital is</a:t>
            </a:r>
            <a:br>
              <a:rPr lang="en-US" sz="1200" i="1" dirty="0"/>
            </a:br>
            <a:r>
              <a:rPr lang="en-US" sz="1200" i="1" dirty="0"/>
              <a:t>represented by the square of the wavefunction</a:t>
            </a:r>
            <a:br>
              <a:rPr lang="en-US" sz="1200" i="1" dirty="0"/>
            </a:br>
            <a:r>
              <a:rPr lang="en-US" sz="1200" i="1" dirty="0"/>
              <a:t>and has n-1 number of nodes…</a:t>
            </a:r>
          </a:p>
        </p:txBody>
      </p:sp>
      <p:pic>
        <p:nvPicPr>
          <p:cNvPr id="7170" name="Picture 2" descr="2.2: Atomic Orbitals and Quantum Numbers - Chemistry LibreTexts">
            <a:extLst>
              <a:ext uri="{FF2B5EF4-FFF2-40B4-BE49-F238E27FC236}">
                <a16:creationId xmlns:a16="http://schemas.microsoft.com/office/drawing/2014/main" id="{00BCDDB3-58EC-414E-943A-927C6774F3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468" b="44504"/>
          <a:stretch/>
        </p:blipFill>
        <p:spPr bwMode="auto">
          <a:xfrm>
            <a:off x="1787693" y="2357811"/>
            <a:ext cx="2496640" cy="12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2.2: Atomic Orbitals and Quantum Numbers - Chemistry LibreTexts">
            <a:extLst>
              <a:ext uri="{FF2B5EF4-FFF2-40B4-BE49-F238E27FC236}">
                <a16:creationId xmlns:a16="http://schemas.microsoft.com/office/drawing/2014/main" id="{B47BE7EE-5A48-2C4E-BF78-CCDFE303F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16" t="54895" r="-619" b="-1100"/>
          <a:stretch/>
        </p:blipFill>
        <p:spPr bwMode="auto">
          <a:xfrm>
            <a:off x="7631173" y="2276333"/>
            <a:ext cx="2992911" cy="106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E0469E-0630-0949-AF26-4CEE68A21BB2}"/>
              </a:ext>
            </a:extLst>
          </p:cNvPr>
          <p:cNvSpPr txBox="1"/>
          <p:nvPr/>
        </p:nvSpPr>
        <p:spPr>
          <a:xfrm>
            <a:off x="7916988" y="5263293"/>
            <a:ext cx="1824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</a:t>
            </a:r>
            <a:r>
              <a:rPr lang="en-US" baseline="-25000" dirty="0" err="1"/>
              <a:t>nl</a:t>
            </a:r>
            <a:r>
              <a:rPr lang="en-US" dirty="0"/>
              <a:t>(r) = 4</a:t>
            </a:r>
            <a:r>
              <a:rPr lang="en-US" dirty="0">
                <a:latin typeface="Symbol" pitchFamily="2" charset="2"/>
              </a:rPr>
              <a:t>p</a:t>
            </a: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R</a:t>
            </a:r>
            <a:r>
              <a:rPr lang="en-US" baseline="-25000" dirty="0"/>
              <a:t>nl</a:t>
            </a:r>
            <a:r>
              <a:rPr lang="en-US" dirty="0"/>
              <a:t>(r)</a:t>
            </a:r>
          </a:p>
        </p:txBody>
      </p:sp>
    </p:spTree>
    <p:extLst>
      <p:ext uri="{BB962C8B-B14F-4D97-AF65-F5344CB8AC3E}">
        <p14:creationId xmlns:p14="http://schemas.microsoft.com/office/powerpoint/2010/main" val="1276583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690</TotalTime>
  <Words>224</Words>
  <Application>Microsoft Macintosh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Xavier Prat-Resina</dc:creator>
  <cp:lastModifiedBy>Xavier Prat-Resina</cp:lastModifiedBy>
  <cp:revision>22</cp:revision>
  <dcterms:created xsi:type="dcterms:W3CDTF">2021-06-04T12:47:52Z</dcterms:created>
  <dcterms:modified xsi:type="dcterms:W3CDTF">2021-06-05T03:06:50Z</dcterms:modified>
</cp:coreProperties>
</file>