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autoCompressPictures="0">
  <p:sldMasterIdLst>
    <p:sldMasterId id="2147483648" r:id="rId1"/>
  </p:sldMasterIdLst>
  <p:handoutMasterIdLst>
    <p:handoutMasterId r:id="rId3"/>
  </p:handoutMasterIdLst>
  <p:sldIdLst>
    <p:sldId id="256" r:id="rId2"/>
  </p:sldIdLst>
  <p:sldSz cx="32042100" cy="45300900"/>
  <p:notesSz cx="29365575" cy="40233600"/>
  <p:defaultTextStyle>
    <a:defPPr>
      <a:defRPr lang="es-E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4268">
          <p15:clr>
            <a:srgbClr val="A4A3A4"/>
          </p15:clr>
        </p15:guide>
        <p15:guide id="2" pos="100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66" autoAdjust="0"/>
    <p:restoredTop sz="90929"/>
  </p:normalViewPr>
  <p:slideViewPr>
    <p:cSldViewPr>
      <p:cViewPr varScale="1">
        <p:scale>
          <a:sx n="19" d="100"/>
          <a:sy n="19" d="100"/>
        </p:scale>
        <p:origin x="4216" y="360"/>
      </p:cViewPr>
      <p:guideLst>
        <p:guide orient="horz" pos="14268"/>
        <p:guide pos="1009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026">
            <a:extLst>
              <a:ext uri="{FF2B5EF4-FFF2-40B4-BE49-F238E27FC236}">
                <a16:creationId xmlns:a16="http://schemas.microsoft.com/office/drawing/2014/main" id="{034F6405-1FCC-52B2-744B-490043DC8308}"/>
              </a:ext>
            </a:extLst>
          </p:cNvPr>
          <p:cNvSpPr>
            <a:spLocks noGrp="1" noChangeArrowheads="1"/>
          </p:cNvSpPr>
          <p:nvPr>
            <p:ph type="hdr" sz="quarter"/>
          </p:nvPr>
        </p:nvSpPr>
        <p:spPr bwMode="auto">
          <a:xfrm>
            <a:off x="0" y="0"/>
            <a:ext cx="12725400" cy="201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88045" tIns="194027" rIns="388045" bIns="194027" numCol="1" anchor="t" anchorCtr="0" compatLnSpc="1">
            <a:prstTxWarp prst="textNoShape">
              <a:avLst/>
            </a:prstTxWarp>
          </a:bodyPr>
          <a:lstStyle>
            <a:lvl1pPr defTabSz="3879850">
              <a:defRPr sz="5200"/>
            </a:lvl1pPr>
          </a:lstStyle>
          <a:p>
            <a:endParaRPr lang="es-ES" altLang="en-US"/>
          </a:p>
        </p:txBody>
      </p:sp>
      <p:sp>
        <p:nvSpPr>
          <p:cNvPr id="5123" name="Rectangle 1027">
            <a:extLst>
              <a:ext uri="{FF2B5EF4-FFF2-40B4-BE49-F238E27FC236}">
                <a16:creationId xmlns:a16="http://schemas.microsoft.com/office/drawing/2014/main" id="{5F8124CC-A89E-A332-26FF-353CC94208D4}"/>
              </a:ext>
            </a:extLst>
          </p:cNvPr>
          <p:cNvSpPr>
            <a:spLocks noGrp="1" noChangeArrowheads="1"/>
          </p:cNvSpPr>
          <p:nvPr>
            <p:ph type="dt" sz="quarter" idx="1"/>
          </p:nvPr>
        </p:nvSpPr>
        <p:spPr bwMode="auto">
          <a:xfrm>
            <a:off x="16640175" y="0"/>
            <a:ext cx="12725400" cy="201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88045" tIns="194027" rIns="388045" bIns="194027" numCol="1" anchor="t" anchorCtr="0" compatLnSpc="1">
            <a:prstTxWarp prst="textNoShape">
              <a:avLst/>
            </a:prstTxWarp>
          </a:bodyPr>
          <a:lstStyle>
            <a:lvl1pPr algn="r" defTabSz="3879850">
              <a:defRPr sz="5200"/>
            </a:lvl1pPr>
          </a:lstStyle>
          <a:p>
            <a:endParaRPr lang="es-ES" altLang="en-US"/>
          </a:p>
        </p:txBody>
      </p:sp>
      <p:sp>
        <p:nvSpPr>
          <p:cNvPr id="5124" name="Rectangle 1028">
            <a:extLst>
              <a:ext uri="{FF2B5EF4-FFF2-40B4-BE49-F238E27FC236}">
                <a16:creationId xmlns:a16="http://schemas.microsoft.com/office/drawing/2014/main" id="{41634959-1293-FD3F-850C-76BDA54F2881}"/>
              </a:ext>
            </a:extLst>
          </p:cNvPr>
          <p:cNvSpPr>
            <a:spLocks noGrp="1" noChangeArrowheads="1"/>
          </p:cNvSpPr>
          <p:nvPr>
            <p:ph type="ftr" sz="quarter" idx="2"/>
          </p:nvPr>
        </p:nvSpPr>
        <p:spPr bwMode="auto">
          <a:xfrm>
            <a:off x="0" y="38222238"/>
            <a:ext cx="12725400" cy="201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88045" tIns="194027" rIns="388045" bIns="194027" numCol="1" anchor="b" anchorCtr="0" compatLnSpc="1">
            <a:prstTxWarp prst="textNoShape">
              <a:avLst/>
            </a:prstTxWarp>
          </a:bodyPr>
          <a:lstStyle>
            <a:lvl1pPr defTabSz="3879850">
              <a:defRPr sz="5200"/>
            </a:lvl1pPr>
          </a:lstStyle>
          <a:p>
            <a:endParaRPr lang="es-ES" altLang="en-US"/>
          </a:p>
        </p:txBody>
      </p:sp>
      <p:sp>
        <p:nvSpPr>
          <p:cNvPr id="5125" name="Rectangle 1029">
            <a:extLst>
              <a:ext uri="{FF2B5EF4-FFF2-40B4-BE49-F238E27FC236}">
                <a16:creationId xmlns:a16="http://schemas.microsoft.com/office/drawing/2014/main" id="{92B3FFB4-2CBA-F650-E388-EC53A352031F}"/>
              </a:ext>
            </a:extLst>
          </p:cNvPr>
          <p:cNvSpPr>
            <a:spLocks noGrp="1" noChangeArrowheads="1"/>
          </p:cNvSpPr>
          <p:nvPr>
            <p:ph type="sldNum" sz="quarter" idx="3"/>
          </p:nvPr>
        </p:nvSpPr>
        <p:spPr bwMode="auto">
          <a:xfrm>
            <a:off x="16640175" y="38222238"/>
            <a:ext cx="12725400" cy="201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88045" tIns="194027" rIns="388045" bIns="194027" numCol="1" anchor="b" anchorCtr="0" compatLnSpc="1">
            <a:prstTxWarp prst="textNoShape">
              <a:avLst/>
            </a:prstTxWarp>
          </a:bodyPr>
          <a:lstStyle>
            <a:lvl1pPr algn="r" defTabSz="3879850">
              <a:defRPr sz="5200"/>
            </a:lvl1pPr>
          </a:lstStyle>
          <a:p>
            <a:fld id="{2A7C8D93-FCA3-D244-8952-23515FB33CB8}" type="slidenum">
              <a:rPr lang="es-ES" altLang="en-US"/>
              <a:pPr/>
              <a:t>‹#›</a:t>
            </a:fld>
            <a:endParaRPr lang="es-ES"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F72B-0518-6C25-4888-13C78023317D}"/>
              </a:ext>
            </a:extLst>
          </p:cNvPr>
          <p:cNvSpPr>
            <a:spLocks noGrp="1"/>
          </p:cNvSpPr>
          <p:nvPr>
            <p:ph type="ctrTitle"/>
          </p:nvPr>
        </p:nvSpPr>
        <p:spPr>
          <a:xfrm>
            <a:off x="4005263" y="7413625"/>
            <a:ext cx="24031575" cy="15771813"/>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9CA2D5-F9CB-2478-0C9E-4E04E9A35FFA}"/>
              </a:ext>
            </a:extLst>
          </p:cNvPr>
          <p:cNvSpPr>
            <a:spLocks noGrp="1"/>
          </p:cNvSpPr>
          <p:nvPr>
            <p:ph type="subTitle" idx="1"/>
          </p:nvPr>
        </p:nvSpPr>
        <p:spPr>
          <a:xfrm>
            <a:off x="4005263" y="23793450"/>
            <a:ext cx="24031575" cy="1093787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605C1F-CD81-A4C2-B0EE-6DC8950018F0}"/>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F45D7050-B51B-9BAF-BE83-DBCBB2C15340}"/>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927C69DC-5F08-43F0-E2A0-4172326D78C4}"/>
              </a:ext>
            </a:extLst>
          </p:cNvPr>
          <p:cNvSpPr>
            <a:spLocks noGrp="1"/>
          </p:cNvSpPr>
          <p:nvPr>
            <p:ph type="sldNum" sz="quarter" idx="12"/>
          </p:nvPr>
        </p:nvSpPr>
        <p:spPr/>
        <p:txBody>
          <a:bodyPr/>
          <a:lstStyle>
            <a:lvl1pPr>
              <a:defRPr/>
            </a:lvl1pPr>
          </a:lstStyle>
          <a:p>
            <a:fld id="{4FB75BED-E5B1-AC4F-B219-7BBC334A3937}" type="slidenum">
              <a:rPr lang="es-ES" altLang="en-US"/>
              <a:pPr/>
              <a:t>‹#›</a:t>
            </a:fld>
            <a:endParaRPr lang="es-ES" altLang="en-US"/>
          </a:p>
        </p:txBody>
      </p:sp>
    </p:spTree>
    <p:extLst>
      <p:ext uri="{BB962C8B-B14F-4D97-AF65-F5344CB8AC3E}">
        <p14:creationId xmlns:p14="http://schemas.microsoft.com/office/powerpoint/2010/main" val="214170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8EF48-5AC9-62A5-DE6B-C359D410DC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E06E8E-FF62-FE9A-F192-BEF1BD0CFE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E6C84E-58F5-5B7B-AD75-D2A40372FFE9}"/>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E18F8AFA-D208-D755-AA62-59032200D559}"/>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37C19B24-61FC-4BD8-E2F4-C33699879F9F}"/>
              </a:ext>
            </a:extLst>
          </p:cNvPr>
          <p:cNvSpPr>
            <a:spLocks noGrp="1"/>
          </p:cNvSpPr>
          <p:nvPr>
            <p:ph type="sldNum" sz="quarter" idx="12"/>
          </p:nvPr>
        </p:nvSpPr>
        <p:spPr/>
        <p:txBody>
          <a:bodyPr/>
          <a:lstStyle>
            <a:lvl1pPr>
              <a:defRPr/>
            </a:lvl1pPr>
          </a:lstStyle>
          <a:p>
            <a:fld id="{85F04176-5DC1-D44E-A7D6-66EE17F337F7}" type="slidenum">
              <a:rPr lang="es-ES" altLang="en-US"/>
              <a:pPr/>
              <a:t>‹#›</a:t>
            </a:fld>
            <a:endParaRPr lang="es-ES" altLang="en-US"/>
          </a:p>
        </p:txBody>
      </p:sp>
    </p:spTree>
    <p:extLst>
      <p:ext uri="{BB962C8B-B14F-4D97-AF65-F5344CB8AC3E}">
        <p14:creationId xmlns:p14="http://schemas.microsoft.com/office/powerpoint/2010/main" val="2361362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6A072D-87CF-1A2E-E35D-880737678965}"/>
              </a:ext>
            </a:extLst>
          </p:cNvPr>
          <p:cNvSpPr>
            <a:spLocks noGrp="1"/>
          </p:cNvSpPr>
          <p:nvPr>
            <p:ph type="title" orient="vert"/>
          </p:nvPr>
        </p:nvSpPr>
        <p:spPr>
          <a:xfrm>
            <a:off x="22829838" y="4025900"/>
            <a:ext cx="6808787" cy="362410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E6D7E0-DADA-226F-227F-297330448E81}"/>
              </a:ext>
            </a:extLst>
          </p:cNvPr>
          <p:cNvSpPr>
            <a:spLocks noGrp="1"/>
          </p:cNvSpPr>
          <p:nvPr>
            <p:ph type="body" orient="vert" idx="1"/>
          </p:nvPr>
        </p:nvSpPr>
        <p:spPr>
          <a:xfrm>
            <a:off x="2403475" y="4025900"/>
            <a:ext cx="20273963" cy="362410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01F376-1556-63B6-C693-A4BBAD7E68C0}"/>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1ECE12F4-1B74-4471-A916-9FEA4F067AF9}"/>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04ADCC17-99E0-CF82-31CA-903A8DF69A5B}"/>
              </a:ext>
            </a:extLst>
          </p:cNvPr>
          <p:cNvSpPr>
            <a:spLocks noGrp="1"/>
          </p:cNvSpPr>
          <p:nvPr>
            <p:ph type="sldNum" sz="quarter" idx="12"/>
          </p:nvPr>
        </p:nvSpPr>
        <p:spPr/>
        <p:txBody>
          <a:bodyPr/>
          <a:lstStyle>
            <a:lvl1pPr>
              <a:defRPr/>
            </a:lvl1pPr>
          </a:lstStyle>
          <a:p>
            <a:fld id="{18A97763-6D97-8347-B7FE-B89D616CA9B9}" type="slidenum">
              <a:rPr lang="es-ES" altLang="en-US"/>
              <a:pPr/>
              <a:t>‹#›</a:t>
            </a:fld>
            <a:endParaRPr lang="es-ES" altLang="en-US"/>
          </a:p>
        </p:txBody>
      </p:sp>
    </p:spTree>
    <p:extLst>
      <p:ext uri="{BB962C8B-B14F-4D97-AF65-F5344CB8AC3E}">
        <p14:creationId xmlns:p14="http://schemas.microsoft.com/office/powerpoint/2010/main" val="2591520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EBFB5-18A7-4495-80AE-1C4626B1A4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3FDCA2-CA4E-320D-3008-8D814925CE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33FDBA-2A8B-D211-6623-BF672772C68C}"/>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FD1EA674-B315-5DB9-16D6-9115482BD667}"/>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C6C4DF20-77D4-6249-8B37-DB956EE2A7EC}"/>
              </a:ext>
            </a:extLst>
          </p:cNvPr>
          <p:cNvSpPr>
            <a:spLocks noGrp="1"/>
          </p:cNvSpPr>
          <p:nvPr>
            <p:ph type="sldNum" sz="quarter" idx="12"/>
          </p:nvPr>
        </p:nvSpPr>
        <p:spPr/>
        <p:txBody>
          <a:bodyPr/>
          <a:lstStyle>
            <a:lvl1pPr>
              <a:defRPr/>
            </a:lvl1pPr>
          </a:lstStyle>
          <a:p>
            <a:fld id="{D3970980-F4B9-DB4E-94B3-ACE66CE3F6DD}" type="slidenum">
              <a:rPr lang="es-ES" altLang="en-US"/>
              <a:pPr/>
              <a:t>‹#›</a:t>
            </a:fld>
            <a:endParaRPr lang="es-ES" altLang="en-US"/>
          </a:p>
        </p:txBody>
      </p:sp>
    </p:spTree>
    <p:extLst>
      <p:ext uri="{BB962C8B-B14F-4D97-AF65-F5344CB8AC3E}">
        <p14:creationId xmlns:p14="http://schemas.microsoft.com/office/powerpoint/2010/main" val="3307663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19899-5CBA-D61E-8310-AA97C4AE41F5}"/>
              </a:ext>
            </a:extLst>
          </p:cNvPr>
          <p:cNvSpPr>
            <a:spLocks noGrp="1"/>
          </p:cNvSpPr>
          <p:nvPr>
            <p:ph type="title"/>
          </p:nvPr>
        </p:nvSpPr>
        <p:spPr>
          <a:xfrm>
            <a:off x="2185988" y="11293475"/>
            <a:ext cx="27636787" cy="1884362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92450A-CE4D-9AE7-C329-2B5E7EB130E8}"/>
              </a:ext>
            </a:extLst>
          </p:cNvPr>
          <p:cNvSpPr>
            <a:spLocks noGrp="1"/>
          </p:cNvSpPr>
          <p:nvPr>
            <p:ph type="body" idx="1"/>
          </p:nvPr>
        </p:nvSpPr>
        <p:spPr>
          <a:xfrm>
            <a:off x="2185988" y="30316488"/>
            <a:ext cx="27636787" cy="990917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07945FB3-C106-15C1-B94C-082FA9D2B7DB}"/>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6203E242-36F8-BD02-F5BF-CC5CB7F25346}"/>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EDC65F5D-0E48-E0A2-65F2-81B45D68AED0}"/>
              </a:ext>
            </a:extLst>
          </p:cNvPr>
          <p:cNvSpPr>
            <a:spLocks noGrp="1"/>
          </p:cNvSpPr>
          <p:nvPr>
            <p:ph type="sldNum" sz="quarter" idx="12"/>
          </p:nvPr>
        </p:nvSpPr>
        <p:spPr/>
        <p:txBody>
          <a:bodyPr/>
          <a:lstStyle>
            <a:lvl1pPr>
              <a:defRPr/>
            </a:lvl1pPr>
          </a:lstStyle>
          <a:p>
            <a:fld id="{357D6431-010E-6E42-A799-89B0DA1F7DFD}" type="slidenum">
              <a:rPr lang="es-ES" altLang="en-US"/>
              <a:pPr/>
              <a:t>‹#›</a:t>
            </a:fld>
            <a:endParaRPr lang="es-ES" altLang="en-US"/>
          </a:p>
        </p:txBody>
      </p:sp>
    </p:spTree>
    <p:extLst>
      <p:ext uri="{BB962C8B-B14F-4D97-AF65-F5344CB8AC3E}">
        <p14:creationId xmlns:p14="http://schemas.microsoft.com/office/powerpoint/2010/main" val="3360591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ED85-6B2D-DA57-5254-50663B5B1E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7D73C-30DA-7E1B-2A8E-AF738A25EECD}"/>
              </a:ext>
            </a:extLst>
          </p:cNvPr>
          <p:cNvSpPr>
            <a:spLocks noGrp="1"/>
          </p:cNvSpPr>
          <p:nvPr>
            <p:ph sz="half" idx="1"/>
          </p:nvPr>
        </p:nvSpPr>
        <p:spPr>
          <a:xfrm>
            <a:off x="2403475" y="13085763"/>
            <a:ext cx="13541375" cy="27181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19A14A-A553-4D81-C1D2-1F8953B5E469}"/>
              </a:ext>
            </a:extLst>
          </p:cNvPr>
          <p:cNvSpPr>
            <a:spLocks noGrp="1"/>
          </p:cNvSpPr>
          <p:nvPr>
            <p:ph sz="half" idx="2"/>
          </p:nvPr>
        </p:nvSpPr>
        <p:spPr>
          <a:xfrm>
            <a:off x="16097250" y="13085763"/>
            <a:ext cx="13541375" cy="27181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C806E4-2F25-DC04-13D8-268A522F0F7D}"/>
              </a:ext>
            </a:extLst>
          </p:cNvPr>
          <p:cNvSpPr>
            <a:spLocks noGrp="1"/>
          </p:cNvSpPr>
          <p:nvPr>
            <p:ph type="dt" sz="half" idx="10"/>
          </p:nvPr>
        </p:nvSpPr>
        <p:spPr/>
        <p:txBody>
          <a:bodyPr/>
          <a:lstStyle>
            <a:lvl1pPr>
              <a:defRPr/>
            </a:lvl1pPr>
          </a:lstStyle>
          <a:p>
            <a:endParaRPr lang="es-ES" altLang="en-US"/>
          </a:p>
        </p:txBody>
      </p:sp>
      <p:sp>
        <p:nvSpPr>
          <p:cNvPr id="6" name="Footer Placeholder 5">
            <a:extLst>
              <a:ext uri="{FF2B5EF4-FFF2-40B4-BE49-F238E27FC236}">
                <a16:creationId xmlns:a16="http://schemas.microsoft.com/office/drawing/2014/main" id="{9824701C-713E-F8D3-041D-40A094E12DC5}"/>
              </a:ext>
            </a:extLst>
          </p:cNvPr>
          <p:cNvSpPr>
            <a:spLocks noGrp="1"/>
          </p:cNvSpPr>
          <p:nvPr>
            <p:ph type="ftr" sz="quarter" idx="11"/>
          </p:nvPr>
        </p:nvSpPr>
        <p:spPr/>
        <p:txBody>
          <a:bodyPr/>
          <a:lstStyle>
            <a:lvl1pPr>
              <a:defRPr/>
            </a:lvl1pPr>
          </a:lstStyle>
          <a:p>
            <a:endParaRPr lang="es-ES" altLang="en-US"/>
          </a:p>
        </p:txBody>
      </p:sp>
      <p:sp>
        <p:nvSpPr>
          <p:cNvPr id="7" name="Slide Number Placeholder 6">
            <a:extLst>
              <a:ext uri="{FF2B5EF4-FFF2-40B4-BE49-F238E27FC236}">
                <a16:creationId xmlns:a16="http://schemas.microsoft.com/office/drawing/2014/main" id="{5C79DFEE-E2CB-8221-DE8D-FCAFD52D3CAB}"/>
              </a:ext>
            </a:extLst>
          </p:cNvPr>
          <p:cNvSpPr>
            <a:spLocks noGrp="1"/>
          </p:cNvSpPr>
          <p:nvPr>
            <p:ph type="sldNum" sz="quarter" idx="12"/>
          </p:nvPr>
        </p:nvSpPr>
        <p:spPr/>
        <p:txBody>
          <a:bodyPr/>
          <a:lstStyle>
            <a:lvl1pPr>
              <a:defRPr/>
            </a:lvl1pPr>
          </a:lstStyle>
          <a:p>
            <a:fld id="{1DFA566B-8513-8244-B813-9002F8D7884C}" type="slidenum">
              <a:rPr lang="es-ES" altLang="en-US"/>
              <a:pPr/>
              <a:t>‹#›</a:t>
            </a:fld>
            <a:endParaRPr lang="es-ES" altLang="en-US"/>
          </a:p>
        </p:txBody>
      </p:sp>
    </p:spTree>
    <p:extLst>
      <p:ext uri="{BB962C8B-B14F-4D97-AF65-F5344CB8AC3E}">
        <p14:creationId xmlns:p14="http://schemas.microsoft.com/office/powerpoint/2010/main" val="2319017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99DFB-E3C9-9FE8-FF69-16D4E905E77C}"/>
              </a:ext>
            </a:extLst>
          </p:cNvPr>
          <p:cNvSpPr>
            <a:spLocks noGrp="1"/>
          </p:cNvSpPr>
          <p:nvPr>
            <p:ph type="title"/>
          </p:nvPr>
        </p:nvSpPr>
        <p:spPr>
          <a:xfrm>
            <a:off x="2206625" y="2411413"/>
            <a:ext cx="27636788" cy="8756650"/>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11BCAD-0C54-CBDC-BFDE-CA44A8B8ED49}"/>
              </a:ext>
            </a:extLst>
          </p:cNvPr>
          <p:cNvSpPr>
            <a:spLocks noGrp="1"/>
          </p:cNvSpPr>
          <p:nvPr>
            <p:ph type="body" idx="1"/>
          </p:nvPr>
        </p:nvSpPr>
        <p:spPr>
          <a:xfrm>
            <a:off x="2206625" y="11104563"/>
            <a:ext cx="13555663" cy="54435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375B6D-207D-1000-863C-E47EFBB1FFF9}"/>
              </a:ext>
            </a:extLst>
          </p:cNvPr>
          <p:cNvSpPr>
            <a:spLocks noGrp="1"/>
          </p:cNvSpPr>
          <p:nvPr>
            <p:ph sz="half" idx="2"/>
          </p:nvPr>
        </p:nvSpPr>
        <p:spPr>
          <a:xfrm>
            <a:off x="2206625" y="16548100"/>
            <a:ext cx="13555663" cy="24337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4033DF-4885-D6BA-3472-4609D216EC56}"/>
              </a:ext>
            </a:extLst>
          </p:cNvPr>
          <p:cNvSpPr>
            <a:spLocks noGrp="1"/>
          </p:cNvSpPr>
          <p:nvPr>
            <p:ph type="body" sz="quarter" idx="3"/>
          </p:nvPr>
        </p:nvSpPr>
        <p:spPr>
          <a:xfrm>
            <a:off x="16221075" y="11104563"/>
            <a:ext cx="13622338" cy="54435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FF728D-65CD-B78A-EB54-F8CB70701BD3}"/>
              </a:ext>
            </a:extLst>
          </p:cNvPr>
          <p:cNvSpPr>
            <a:spLocks noGrp="1"/>
          </p:cNvSpPr>
          <p:nvPr>
            <p:ph sz="quarter" idx="4"/>
          </p:nvPr>
        </p:nvSpPr>
        <p:spPr>
          <a:xfrm>
            <a:off x="16221075" y="16548100"/>
            <a:ext cx="13622338" cy="24337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B04369-F123-87A6-495A-549CF4617B00}"/>
              </a:ext>
            </a:extLst>
          </p:cNvPr>
          <p:cNvSpPr>
            <a:spLocks noGrp="1"/>
          </p:cNvSpPr>
          <p:nvPr>
            <p:ph type="dt" sz="half" idx="10"/>
          </p:nvPr>
        </p:nvSpPr>
        <p:spPr/>
        <p:txBody>
          <a:bodyPr/>
          <a:lstStyle>
            <a:lvl1pPr>
              <a:defRPr/>
            </a:lvl1pPr>
          </a:lstStyle>
          <a:p>
            <a:endParaRPr lang="es-ES" altLang="en-US"/>
          </a:p>
        </p:txBody>
      </p:sp>
      <p:sp>
        <p:nvSpPr>
          <p:cNvPr id="8" name="Footer Placeholder 7">
            <a:extLst>
              <a:ext uri="{FF2B5EF4-FFF2-40B4-BE49-F238E27FC236}">
                <a16:creationId xmlns:a16="http://schemas.microsoft.com/office/drawing/2014/main" id="{CFE3B8B9-BCA3-B228-30B0-6211EEC41423}"/>
              </a:ext>
            </a:extLst>
          </p:cNvPr>
          <p:cNvSpPr>
            <a:spLocks noGrp="1"/>
          </p:cNvSpPr>
          <p:nvPr>
            <p:ph type="ftr" sz="quarter" idx="11"/>
          </p:nvPr>
        </p:nvSpPr>
        <p:spPr/>
        <p:txBody>
          <a:bodyPr/>
          <a:lstStyle>
            <a:lvl1pPr>
              <a:defRPr/>
            </a:lvl1pPr>
          </a:lstStyle>
          <a:p>
            <a:endParaRPr lang="es-ES" altLang="en-US"/>
          </a:p>
        </p:txBody>
      </p:sp>
      <p:sp>
        <p:nvSpPr>
          <p:cNvPr id="9" name="Slide Number Placeholder 8">
            <a:extLst>
              <a:ext uri="{FF2B5EF4-FFF2-40B4-BE49-F238E27FC236}">
                <a16:creationId xmlns:a16="http://schemas.microsoft.com/office/drawing/2014/main" id="{774BA5CB-C246-0566-88C6-2D9DCEBBED0B}"/>
              </a:ext>
            </a:extLst>
          </p:cNvPr>
          <p:cNvSpPr>
            <a:spLocks noGrp="1"/>
          </p:cNvSpPr>
          <p:nvPr>
            <p:ph type="sldNum" sz="quarter" idx="12"/>
          </p:nvPr>
        </p:nvSpPr>
        <p:spPr/>
        <p:txBody>
          <a:bodyPr/>
          <a:lstStyle>
            <a:lvl1pPr>
              <a:defRPr/>
            </a:lvl1pPr>
          </a:lstStyle>
          <a:p>
            <a:fld id="{453DFD02-7653-BA43-8E1A-CE9A4CEEEF9E}" type="slidenum">
              <a:rPr lang="es-ES" altLang="en-US"/>
              <a:pPr/>
              <a:t>‹#›</a:t>
            </a:fld>
            <a:endParaRPr lang="es-ES" altLang="en-US"/>
          </a:p>
        </p:txBody>
      </p:sp>
    </p:spTree>
    <p:extLst>
      <p:ext uri="{BB962C8B-B14F-4D97-AF65-F5344CB8AC3E}">
        <p14:creationId xmlns:p14="http://schemas.microsoft.com/office/powerpoint/2010/main" val="1920582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9ED7-7335-30B1-1969-8BD8273C34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05FEE6-01BA-3D79-7AB4-24CC8B52D0AB}"/>
              </a:ext>
            </a:extLst>
          </p:cNvPr>
          <p:cNvSpPr>
            <a:spLocks noGrp="1"/>
          </p:cNvSpPr>
          <p:nvPr>
            <p:ph type="dt" sz="half" idx="10"/>
          </p:nvPr>
        </p:nvSpPr>
        <p:spPr/>
        <p:txBody>
          <a:bodyPr/>
          <a:lstStyle>
            <a:lvl1pPr>
              <a:defRPr/>
            </a:lvl1pPr>
          </a:lstStyle>
          <a:p>
            <a:endParaRPr lang="es-ES" altLang="en-US"/>
          </a:p>
        </p:txBody>
      </p:sp>
      <p:sp>
        <p:nvSpPr>
          <p:cNvPr id="4" name="Footer Placeholder 3">
            <a:extLst>
              <a:ext uri="{FF2B5EF4-FFF2-40B4-BE49-F238E27FC236}">
                <a16:creationId xmlns:a16="http://schemas.microsoft.com/office/drawing/2014/main" id="{886DC058-46B6-FA16-0A9E-BFFEE6D39CC7}"/>
              </a:ext>
            </a:extLst>
          </p:cNvPr>
          <p:cNvSpPr>
            <a:spLocks noGrp="1"/>
          </p:cNvSpPr>
          <p:nvPr>
            <p:ph type="ftr" sz="quarter" idx="11"/>
          </p:nvPr>
        </p:nvSpPr>
        <p:spPr/>
        <p:txBody>
          <a:bodyPr/>
          <a:lstStyle>
            <a:lvl1pPr>
              <a:defRPr/>
            </a:lvl1pPr>
          </a:lstStyle>
          <a:p>
            <a:endParaRPr lang="es-ES" altLang="en-US"/>
          </a:p>
        </p:txBody>
      </p:sp>
      <p:sp>
        <p:nvSpPr>
          <p:cNvPr id="5" name="Slide Number Placeholder 4">
            <a:extLst>
              <a:ext uri="{FF2B5EF4-FFF2-40B4-BE49-F238E27FC236}">
                <a16:creationId xmlns:a16="http://schemas.microsoft.com/office/drawing/2014/main" id="{634BB446-C664-46BE-DEE9-8EDAD6B15F94}"/>
              </a:ext>
            </a:extLst>
          </p:cNvPr>
          <p:cNvSpPr>
            <a:spLocks noGrp="1"/>
          </p:cNvSpPr>
          <p:nvPr>
            <p:ph type="sldNum" sz="quarter" idx="12"/>
          </p:nvPr>
        </p:nvSpPr>
        <p:spPr/>
        <p:txBody>
          <a:bodyPr/>
          <a:lstStyle>
            <a:lvl1pPr>
              <a:defRPr/>
            </a:lvl1pPr>
          </a:lstStyle>
          <a:p>
            <a:fld id="{7C6C737F-FCEC-634D-9997-E304675AE72C}" type="slidenum">
              <a:rPr lang="es-ES" altLang="en-US"/>
              <a:pPr/>
              <a:t>‹#›</a:t>
            </a:fld>
            <a:endParaRPr lang="es-ES" altLang="en-US"/>
          </a:p>
        </p:txBody>
      </p:sp>
    </p:spTree>
    <p:extLst>
      <p:ext uri="{BB962C8B-B14F-4D97-AF65-F5344CB8AC3E}">
        <p14:creationId xmlns:p14="http://schemas.microsoft.com/office/powerpoint/2010/main" val="826796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CA437E-A9B6-6EC9-A1D1-47439D29B6CA}"/>
              </a:ext>
            </a:extLst>
          </p:cNvPr>
          <p:cNvSpPr>
            <a:spLocks noGrp="1"/>
          </p:cNvSpPr>
          <p:nvPr>
            <p:ph type="dt" sz="half" idx="10"/>
          </p:nvPr>
        </p:nvSpPr>
        <p:spPr/>
        <p:txBody>
          <a:bodyPr/>
          <a:lstStyle>
            <a:lvl1pPr>
              <a:defRPr/>
            </a:lvl1pPr>
          </a:lstStyle>
          <a:p>
            <a:endParaRPr lang="es-ES" altLang="en-US"/>
          </a:p>
        </p:txBody>
      </p:sp>
      <p:sp>
        <p:nvSpPr>
          <p:cNvPr id="3" name="Footer Placeholder 2">
            <a:extLst>
              <a:ext uri="{FF2B5EF4-FFF2-40B4-BE49-F238E27FC236}">
                <a16:creationId xmlns:a16="http://schemas.microsoft.com/office/drawing/2014/main" id="{674E1886-3BD9-5C20-9C3E-03A4676B93DA}"/>
              </a:ext>
            </a:extLst>
          </p:cNvPr>
          <p:cNvSpPr>
            <a:spLocks noGrp="1"/>
          </p:cNvSpPr>
          <p:nvPr>
            <p:ph type="ftr" sz="quarter" idx="11"/>
          </p:nvPr>
        </p:nvSpPr>
        <p:spPr/>
        <p:txBody>
          <a:bodyPr/>
          <a:lstStyle>
            <a:lvl1pPr>
              <a:defRPr/>
            </a:lvl1pPr>
          </a:lstStyle>
          <a:p>
            <a:endParaRPr lang="es-ES" altLang="en-US"/>
          </a:p>
        </p:txBody>
      </p:sp>
      <p:sp>
        <p:nvSpPr>
          <p:cNvPr id="4" name="Slide Number Placeholder 3">
            <a:extLst>
              <a:ext uri="{FF2B5EF4-FFF2-40B4-BE49-F238E27FC236}">
                <a16:creationId xmlns:a16="http://schemas.microsoft.com/office/drawing/2014/main" id="{D53B7BDF-B1EB-3469-7FF1-7D0043136B89}"/>
              </a:ext>
            </a:extLst>
          </p:cNvPr>
          <p:cNvSpPr>
            <a:spLocks noGrp="1"/>
          </p:cNvSpPr>
          <p:nvPr>
            <p:ph type="sldNum" sz="quarter" idx="12"/>
          </p:nvPr>
        </p:nvSpPr>
        <p:spPr/>
        <p:txBody>
          <a:bodyPr/>
          <a:lstStyle>
            <a:lvl1pPr>
              <a:defRPr/>
            </a:lvl1pPr>
          </a:lstStyle>
          <a:p>
            <a:fld id="{55EF13AA-6F4C-EF44-B2EE-C9F8F6B1B35F}" type="slidenum">
              <a:rPr lang="es-ES" altLang="en-US"/>
              <a:pPr/>
              <a:t>‹#›</a:t>
            </a:fld>
            <a:endParaRPr lang="es-ES" altLang="en-US"/>
          </a:p>
        </p:txBody>
      </p:sp>
    </p:spTree>
    <p:extLst>
      <p:ext uri="{BB962C8B-B14F-4D97-AF65-F5344CB8AC3E}">
        <p14:creationId xmlns:p14="http://schemas.microsoft.com/office/powerpoint/2010/main" val="831250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1D943-98CA-068F-070A-9781E4153AA6}"/>
              </a:ext>
            </a:extLst>
          </p:cNvPr>
          <p:cNvSpPr>
            <a:spLocks noGrp="1"/>
          </p:cNvSpPr>
          <p:nvPr>
            <p:ph type="title"/>
          </p:nvPr>
        </p:nvSpPr>
        <p:spPr>
          <a:xfrm>
            <a:off x="2206625" y="3019425"/>
            <a:ext cx="10334625" cy="1057116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B02C47-D2E1-2C9B-A97C-7EB6F5AB703B}"/>
              </a:ext>
            </a:extLst>
          </p:cNvPr>
          <p:cNvSpPr>
            <a:spLocks noGrp="1"/>
          </p:cNvSpPr>
          <p:nvPr>
            <p:ph idx="1"/>
          </p:nvPr>
        </p:nvSpPr>
        <p:spPr>
          <a:xfrm>
            <a:off x="13622338" y="6523038"/>
            <a:ext cx="16221075" cy="321929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A13B31-3F36-3A1F-5988-01CDDA09E283}"/>
              </a:ext>
            </a:extLst>
          </p:cNvPr>
          <p:cNvSpPr>
            <a:spLocks noGrp="1"/>
          </p:cNvSpPr>
          <p:nvPr>
            <p:ph type="body" sz="half" idx="2"/>
          </p:nvPr>
        </p:nvSpPr>
        <p:spPr>
          <a:xfrm>
            <a:off x="2206625" y="13590588"/>
            <a:ext cx="10334625" cy="251777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B93516-C6AF-8CB3-AF24-3159EE948342}"/>
              </a:ext>
            </a:extLst>
          </p:cNvPr>
          <p:cNvSpPr>
            <a:spLocks noGrp="1"/>
          </p:cNvSpPr>
          <p:nvPr>
            <p:ph type="dt" sz="half" idx="10"/>
          </p:nvPr>
        </p:nvSpPr>
        <p:spPr/>
        <p:txBody>
          <a:bodyPr/>
          <a:lstStyle>
            <a:lvl1pPr>
              <a:defRPr/>
            </a:lvl1pPr>
          </a:lstStyle>
          <a:p>
            <a:endParaRPr lang="es-ES" altLang="en-US"/>
          </a:p>
        </p:txBody>
      </p:sp>
      <p:sp>
        <p:nvSpPr>
          <p:cNvPr id="6" name="Footer Placeholder 5">
            <a:extLst>
              <a:ext uri="{FF2B5EF4-FFF2-40B4-BE49-F238E27FC236}">
                <a16:creationId xmlns:a16="http://schemas.microsoft.com/office/drawing/2014/main" id="{4AAC29E2-173D-2D5E-D26C-F14C33F02BB1}"/>
              </a:ext>
            </a:extLst>
          </p:cNvPr>
          <p:cNvSpPr>
            <a:spLocks noGrp="1"/>
          </p:cNvSpPr>
          <p:nvPr>
            <p:ph type="ftr" sz="quarter" idx="11"/>
          </p:nvPr>
        </p:nvSpPr>
        <p:spPr/>
        <p:txBody>
          <a:bodyPr/>
          <a:lstStyle>
            <a:lvl1pPr>
              <a:defRPr/>
            </a:lvl1pPr>
          </a:lstStyle>
          <a:p>
            <a:endParaRPr lang="es-ES" altLang="en-US"/>
          </a:p>
        </p:txBody>
      </p:sp>
      <p:sp>
        <p:nvSpPr>
          <p:cNvPr id="7" name="Slide Number Placeholder 6">
            <a:extLst>
              <a:ext uri="{FF2B5EF4-FFF2-40B4-BE49-F238E27FC236}">
                <a16:creationId xmlns:a16="http://schemas.microsoft.com/office/drawing/2014/main" id="{1F0E6FE4-583F-0234-FABE-3817346CD8E3}"/>
              </a:ext>
            </a:extLst>
          </p:cNvPr>
          <p:cNvSpPr>
            <a:spLocks noGrp="1"/>
          </p:cNvSpPr>
          <p:nvPr>
            <p:ph type="sldNum" sz="quarter" idx="12"/>
          </p:nvPr>
        </p:nvSpPr>
        <p:spPr/>
        <p:txBody>
          <a:bodyPr/>
          <a:lstStyle>
            <a:lvl1pPr>
              <a:defRPr/>
            </a:lvl1pPr>
          </a:lstStyle>
          <a:p>
            <a:fld id="{F0F97ECC-63EF-9246-BC80-AA9B447EBF90}" type="slidenum">
              <a:rPr lang="es-ES" altLang="en-US"/>
              <a:pPr/>
              <a:t>‹#›</a:t>
            </a:fld>
            <a:endParaRPr lang="es-ES" altLang="en-US"/>
          </a:p>
        </p:txBody>
      </p:sp>
    </p:spTree>
    <p:extLst>
      <p:ext uri="{BB962C8B-B14F-4D97-AF65-F5344CB8AC3E}">
        <p14:creationId xmlns:p14="http://schemas.microsoft.com/office/powerpoint/2010/main" val="1968143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968EE-A79D-6DB4-DC04-51EF8BF8D49E}"/>
              </a:ext>
            </a:extLst>
          </p:cNvPr>
          <p:cNvSpPr>
            <a:spLocks noGrp="1"/>
          </p:cNvSpPr>
          <p:nvPr>
            <p:ph type="title"/>
          </p:nvPr>
        </p:nvSpPr>
        <p:spPr>
          <a:xfrm>
            <a:off x="2206625" y="3019425"/>
            <a:ext cx="10334625" cy="1057116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D7CDA8-76C6-281E-01CA-41DE3D05E98C}"/>
              </a:ext>
            </a:extLst>
          </p:cNvPr>
          <p:cNvSpPr>
            <a:spLocks noGrp="1"/>
          </p:cNvSpPr>
          <p:nvPr>
            <p:ph type="pic" idx="1"/>
          </p:nvPr>
        </p:nvSpPr>
        <p:spPr>
          <a:xfrm>
            <a:off x="13622338" y="6523038"/>
            <a:ext cx="16221075" cy="321929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17664E-5A67-3F50-FB59-B75F2BEBAAF9}"/>
              </a:ext>
            </a:extLst>
          </p:cNvPr>
          <p:cNvSpPr>
            <a:spLocks noGrp="1"/>
          </p:cNvSpPr>
          <p:nvPr>
            <p:ph type="body" sz="half" idx="2"/>
          </p:nvPr>
        </p:nvSpPr>
        <p:spPr>
          <a:xfrm>
            <a:off x="2206625" y="13590588"/>
            <a:ext cx="10334625" cy="251777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278E12-BD8E-A1D8-7467-82730468387D}"/>
              </a:ext>
            </a:extLst>
          </p:cNvPr>
          <p:cNvSpPr>
            <a:spLocks noGrp="1"/>
          </p:cNvSpPr>
          <p:nvPr>
            <p:ph type="dt" sz="half" idx="10"/>
          </p:nvPr>
        </p:nvSpPr>
        <p:spPr/>
        <p:txBody>
          <a:bodyPr/>
          <a:lstStyle>
            <a:lvl1pPr>
              <a:defRPr/>
            </a:lvl1pPr>
          </a:lstStyle>
          <a:p>
            <a:endParaRPr lang="es-ES" altLang="en-US"/>
          </a:p>
        </p:txBody>
      </p:sp>
      <p:sp>
        <p:nvSpPr>
          <p:cNvPr id="6" name="Footer Placeholder 5">
            <a:extLst>
              <a:ext uri="{FF2B5EF4-FFF2-40B4-BE49-F238E27FC236}">
                <a16:creationId xmlns:a16="http://schemas.microsoft.com/office/drawing/2014/main" id="{7EDE74FF-B788-026E-5B5C-2FF075AB3705}"/>
              </a:ext>
            </a:extLst>
          </p:cNvPr>
          <p:cNvSpPr>
            <a:spLocks noGrp="1"/>
          </p:cNvSpPr>
          <p:nvPr>
            <p:ph type="ftr" sz="quarter" idx="11"/>
          </p:nvPr>
        </p:nvSpPr>
        <p:spPr/>
        <p:txBody>
          <a:bodyPr/>
          <a:lstStyle>
            <a:lvl1pPr>
              <a:defRPr/>
            </a:lvl1pPr>
          </a:lstStyle>
          <a:p>
            <a:endParaRPr lang="es-ES" altLang="en-US"/>
          </a:p>
        </p:txBody>
      </p:sp>
      <p:sp>
        <p:nvSpPr>
          <p:cNvPr id="7" name="Slide Number Placeholder 6">
            <a:extLst>
              <a:ext uri="{FF2B5EF4-FFF2-40B4-BE49-F238E27FC236}">
                <a16:creationId xmlns:a16="http://schemas.microsoft.com/office/drawing/2014/main" id="{CD5F06C8-49EC-3F19-3827-046B2B34525B}"/>
              </a:ext>
            </a:extLst>
          </p:cNvPr>
          <p:cNvSpPr>
            <a:spLocks noGrp="1"/>
          </p:cNvSpPr>
          <p:nvPr>
            <p:ph type="sldNum" sz="quarter" idx="12"/>
          </p:nvPr>
        </p:nvSpPr>
        <p:spPr/>
        <p:txBody>
          <a:bodyPr/>
          <a:lstStyle>
            <a:lvl1pPr>
              <a:defRPr/>
            </a:lvl1pPr>
          </a:lstStyle>
          <a:p>
            <a:fld id="{00A1979C-4C66-0440-9DE1-2FC2A2CABB6F}" type="slidenum">
              <a:rPr lang="es-ES" altLang="en-US"/>
              <a:pPr/>
              <a:t>‹#›</a:t>
            </a:fld>
            <a:endParaRPr lang="es-ES" altLang="en-US"/>
          </a:p>
        </p:txBody>
      </p:sp>
    </p:spTree>
    <p:extLst>
      <p:ext uri="{BB962C8B-B14F-4D97-AF65-F5344CB8AC3E}">
        <p14:creationId xmlns:p14="http://schemas.microsoft.com/office/powerpoint/2010/main" val="1036061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191FF"/>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FED54A5-DC17-78AB-D842-75702A2DAFBE}"/>
              </a:ext>
            </a:extLst>
          </p:cNvPr>
          <p:cNvSpPr>
            <a:spLocks noGrp="1" noChangeArrowheads="1"/>
          </p:cNvSpPr>
          <p:nvPr>
            <p:ph type="title"/>
          </p:nvPr>
        </p:nvSpPr>
        <p:spPr bwMode="auto">
          <a:xfrm>
            <a:off x="2403475" y="4025900"/>
            <a:ext cx="27235150" cy="755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1928" tIns="220964" rIns="441928" bIns="220964" numCol="1" anchor="ctr" anchorCtr="0" compatLnSpc="1">
            <a:prstTxWarp prst="textNoShape">
              <a:avLst/>
            </a:prstTxWarp>
          </a:bodyPr>
          <a:lstStyle/>
          <a:p>
            <a:pPr lvl="0"/>
            <a:r>
              <a:rPr lang="es-ES" altLang="en-US"/>
              <a:t>Haga clic para modificar el estilo de título del patrón</a:t>
            </a:r>
          </a:p>
        </p:txBody>
      </p:sp>
      <p:sp>
        <p:nvSpPr>
          <p:cNvPr id="1027" name="Rectangle 3">
            <a:extLst>
              <a:ext uri="{FF2B5EF4-FFF2-40B4-BE49-F238E27FC236}">
                <a16:creationId xmlns:a16="http://schemas.microsoft.com/office/drawing/2014/main" id="{F7632E11-542E-6C4C-EBE6-0BA9618146B9}"/>
              </a:ext>
            </a:extLst>
          </p:cNvPr>
          <p:cNvSpPr>
            <a:spLocks noGrp="1" noChangeArrowheads="1"/>
          </p:cNvSpPr>
          <p:nvPr>
            <p:ph type="body" idx="1"/>
          </p:nvPr>
        </p:nvSpPr>
        <p:spPr bwMode="auto">
          <a:xfrm>
            <a:off x="2403475" y="13085763"/>
            <a:ext cx="27235150" cy="271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1928" tIns="220964" rIns="441928" bIns="220964"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1028" name="Rectangle 4">
            <a:extLst>
              <a:ext uri="{FF2B5EF4-FFF2-40B4-BE49-F238E27FC236}">
                <a16:creationId xmlns:a16="http://schemas.microsoft.com/office/drawing/2014/main" id="{7B5755F2-9198-CDC9-53D8-EB7EB0291EFB}"/>
              </a:ext>
            </a:extLst>
          </p:cNvPr>
          <p:cNvSpPr>
            <a:spLocks noGrp="1" noChangeArrowheads="1"/>
          </p:cNvSpPr>
          <p:nvPr>
            <p:ph type="dt" sz="half" idx="2"/>
          </p:nvPr>
        </p:nvSpPr>
        <p:spPr bwMode="auto">
          <a:xfrm>
            <a:off x="2403475" y="41275000"/>
            <a:ext cx="6675438"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1928" tIns="220964" rIns="441928" bIns="220964" numCol="1" anchor="t" anchorCtr="0" compatLnSpc="1">
            <a:prstTxWarp prst="textNoShape">
              <a:avLst/>
            </a:prstTxWarp>
          </a:bodyPr>
          <a:lstStyle>
            <a:lvl1pPr defTabSz="4419600">
              <a:defRPr sz="6800"/>
            </a:lvl1pPr>
          </a:lstStyle>
          <a:p>
            <a:endParaRPr lang="es-ES" altLang="en-US"/>
          </a:p>
        </p:txBody>
      </p:sp>
      <p:sp>
        <p:nvSpPr>
          <p:cNvPr id="1029" name="Rectangle 5">
            <a:extLst>
              <a:ext uri="{FF2B5EF4-FFF2-40B4-BE49-F238E27FC236}">
                <a16:creationId xmlns:a16="http://schemas.microsoft.com/office/drawing/2014/main" id="{3D22DD3F-DC20-8DBD-2E02-449F59D9853A}"/>
              </a:ext>
            </a:extLst>
          </p:cNvPr>
          <p:cNvSpPr>
            <a:spLocks noGrp="1" noChangeArrowheads="1"/>
          </p:cNvSpPr>
          <p:nvPr>
            <p:ph type="ftr" sz="quarter" idx="3"/>
          </p:nvPr>
        </p:nvSpPr>
        <p:spPr bwMode="auto">
          <a:xfrm>
            <a:off x="10947400" y="41275000"/>
            <a:ext cx="10147300"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1928" tIns="220964" rIns="441928" bIns="220964" numCol="1" anchor="t" anchorCtr="0" compatLnSpc="1">
            <a:prstTxWarp prst="textNoShape">
              <a:avLst/>
            </a:prstTxWarp>
          </a:bodyPr>
          <a:lstStyle>
            <a:lvl1pPr algn="ctr" defTabSz="4419600">
              <a:defRPr sz="6800"/>
            </a:lvl1pPr>
          </a:lstStyle>
          <a:p>
            <a:endParaRPr lang="es-ES" altLang="en-US"/>
          </a:p>
        </p:txBody>
      </p:sp>
      <p:sp>
        <p:nvSpPr>
          <p:cNvPr id="1030" name="Rectangle 6">
            <a:extLst>
              <a:ext uri="{FF2B5EF4-FFF2-40B4-BE49-F238E27FC236}">
                <a16:creationId xmlns:a16="http://schemas.microsoft.com/office/drawing/2014/main" id="{493B234A-0C1B-A7EE-D00D-312B9043E841}"/>
              </a:ext>
            </a:extLst>
          </p:cNvPr>
          <p:cNvSpPr>
            <a:spLocks noGrp="1" noChangeArrowheads="1"/>
          </p:cNvSpPr>
          <p:nvPr>
            <p:ph type="sldNum" sz="quarter" idx="4"/>
          </p:nvPr>
        </p:nvSpPr>
        <p:spPr bwMode="auto">
          <a:xfrm>
            <a:off x="22963188" y="41275000"/>
            <a:ext cx="6675437"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1928" tIns="220964" rIns="441928" bIns="220964" numCol="1" anchor="t" anchorCtr="0" compatLnSpc="1">
            <a:prstTxWarp prst="textNoShape">
              <a:avLst/>
            </a:prstTxWarp>
          </a:bodyPr>
          <a:lstStyle>
            <a:lvl1pPr algn="r" defTabSz="4419600">
              <a:defRPr sz="6800"/>
            </a:lvl1pPr>
          </a:lstStyle>
          <a:p>
            <a:fld id="{BBFFFD05-0F03-C444-B1ED-69ECD0E69138}" type="slidenum">
              <a:rPr lang="es-ES" altLang="en-US"/>
              <a:pPr/>
              <a:t>‹#›</a:t>
            </a:fld>
            <a:endParaRPr lang="es-E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19600" rtl="0" fontAlgn="base">
        <a:spcBef>
          <a:spcPct val="0"/>
        </a:spcBef>
        <a:spcAft>
          <a:spcPct val="0"/>
        </a:spcAft>
        <a:defRPr sz="21300" kern="1200">
          <a:solidFill>
            <a:schemeClr val="tx2"/>
          </a:solidFill>
          <a:latin typeface="+mj-lt"/>
          <a:ea typeface="+mj-ea"/>
          <a:cs typeface="+mj-cs"/>
        </a:defRPr>
      </a:lvl1pPr>
      <a:lvl2pPr algn="ctr" defTabSz="4419600" rtl="0" fontAlgn="base">
        <a:spcBef>
          <a:spcPct val="0"/>
        </a:spcBef>
        <a:spcAft>
          <a:spcPct val="0"/>
        </a:spcAft>
        <a:defRPr sz="21300">
          <a:solidFill>
            <a:schemeClr val="tx2"/>
          </a:solidFill>
          <a:latin typeface="Times New Roman" panose="02020603050405020304" pitchFamily="18" charset="0"/>
        </a:defRPr>
      </a:lvl2pPr>
      <a:lvl3pPr algn="ctr" defTabSz="4419600" rtl="0" fontAlgn="base">
        <a:spcBef>
          <a:spcPct val="0"/>
        </a:spcBef>
        <a:spcAft>
          <a:spcPct val="0"/>
        </a:spcAft>
        <a:defRPr sz="21300">
          <a:solidFill>
            <a:schemeClr val="tx2"/>
          </a:solidFill>
          <a:latin typeface="Times New Roman" panose="02020603050405020304" pitchFamily="18" charset="0"/>
        </a:defRPr>
      </a:lvl3pPr>
      <a:lvl4pPr algn="ctr" defTabSz="4419600" rtl="0" fontAlgn="base">
        <a:spcBef>
          <a:spcPct val="0"/>
        </a:spcBef>
        <a:spcAft>
          <a:spcPct val="0"/>
        </a:spcAft>
        <a:defRPr sz="21300">
          <a:solidFill>
            <a:schemeClr val="tx2"/>
          </a:solidFill>
          <a:latin typeface="Times New Roman" panose="02020603050405020304" pitchFamily="18" charset="0"/>
        </a:defRPr>
      </a:lvl4pPr>
      <a:lvl5pPr algn="ctr" defTabSz="4419600" rtl="0" fontAlgn="base">
        <a:spcBef>
          <a:spcPct val="0"/>
        </a:spcBef>
        <a:spcAft>
          <a:spcPct val="0"/>
        </a:spcAft>
        <a:defRPr sz="21300">
          <a:solidFill>
            <a:schemeClr val="tx2"/>
          </a:solidFill>
          <a:latin typeface="Times New Roman" panose="02020603050405020304" pitchFamily="18" charset="0"/>
        </a:defRPr>
      </a:lvl5pPr>
      <a:lvl6pPr marL="457200" algn="ctr" defTabSz="4419600" rtl="0" fontAlgn="base">
        <a:spcBef>
          <a:spcPct val="0"/>
        </a:spcBef>
        <a:spcAft>
          <a:spcPct val="0"/>
        </a:spcAft>
        <a:defRPr sz="21300">
          <a:solidFill>
            <a:schemeClr val="tx2"/>
          </a:solidFill>
          <a:latin typeface="Times New Roman" panose="02020603050405020304" pitchFamily="18" charset="0"/>
        </a:defRPr>
      </a:lvl6pPr>
      <a:lvl7pPr marL="914400" algn="ctr" defTabSz="4419600" rtl="0" fontAlgn="base">
        <a:spcBef>
          <a:spcPct val="0"/>
        </a:spcBef>
        <a:spcAft>
          <a:spcPct val="0"/>
        </a:spcAft>
        <a:defRPr sz="21300">
          <a:solidFill>
            <a:schemeClr val="tx2"/>
          </a:solidFill>
          <a:latin typeface="Times New Roman" panose="02020603050405020304" pitchFamily="18" charset="0"/>
        </a:defRPr>
      </a:lvl7pPr>
      <a:lvl8pPr marL="1371600" algn="ctr" defTabSz="4419600" rtl="0" fontAlgn="base">
        <a:spcBef>
          <a:spcPct val="0"/>
        </a:spcBef>
        <a:spcAft>
          <a:spcPct val="0"/>
        </a:spcAft>
        <a:defRPr sz="21300">
          <a:solidFill>
            <a:schemeClr val="tx2"/>
          </a:solidFill>
          <a:latin typeface="Times New Roman" panose="02020603050405020304" pitchFamily="18" charset="0"/>
        </a:defRPr>
      </a:lvl8pPr>
      <a:lvl9pPr marL="1828800" algn="ctr" defTabSz="4419600" rtl="0" fontAlgn="base">
        <a:spcBef>
          <a:spcPct val="0"/>
        </a:spcBef>
        <a:spcAft>
          <a:spcPct val="0"/>
        </a:spcAft>
        <a:defRPr sz="21300">
          <a:solidFill>
            <a:schemeClr val="tx2"/>
          </a:solidFill>
          <a:latin typeface="Times New Roman" panose="02020603050405020304" pitchFamily="18" charset="0"/>
        </a:defRPr>
      </a:lvl9pPr>
    </p:titleStyle>
    <p:bodyStyle>
      <a:lvl1pPr marL="1657350" indent="-1657350" algn="l" defTabSz="4419600" rtl="0" fontAlgn="base">
        <a:spcBef>
          <a:spcPct val="20000"/>
        </a:spcBef>
        <a:spcAft>
          <a:spcPct val="0"/>
        </a:spcAft>
        <a:buChar char="•"/>
        <a:defRPr sz="15400" kern="1200">
          <a:solidFill>
            <a:schemeClr val="tx1"/>
          </a:solidFill>
          <a:latin typeface="+mn-lt"/>
          <a:ea typeface="+mn-ea"/>
          <a:cs typeface="+mn-cs"/>
        </a:defRPr>
      </a:lvl1pPr>
      <a:lvl2pPr marL="3590925" indent="-1381125" algn="l" defTabSz="4419600" rtl="0" fontAlgn="base">
        <a:spcBef>
          <a:spcPct val="20000"/>
        </a:spcBef>
        <a:spcAft>
          <a:spcPct val="0"/>
        </a:spcAft>
        <a:buChar char="–"/>
        <a:defRPr sz="13500" kern="1200">
          <a:solidFill>
            <a:schemeClr val="tx1"/>
          </a:solidFill>
          <a:latin typeface="+mn-lt"/>
          <a:ea typeface="+mn-ea"/>
          <a:cs typeface="+mn-cs"/>
        </a:defRPr>
      </a:lvl2pPr>
      <a:lvl3pPr marL="5524500" indent="-1104900" algn="l" defTabSz="4419600" rtl="0" fontAlgn="base">
        <a:spcBef>
          <a:spcPct val="20000"/>
        </a:spcBef>
        <a:spcAft>
          <a:spcPct val="0"/>
        </a:spcAft>
        <a:buChar char="•"/>
        <a:defRPr sz="11600" kern="1200">
          <a:solidFill>
            <a:schemeClr val="tx1"/>
          </a:solidFill>
          <a:latin typeface="+mn-lt"/>
          <a:ea typeface="+mn-ea"/>
          <a:cs typeface="+mn-cs"/>
        </a:defRPr>
      </a:lvl3pPr>
      <a:lvl4pPr marL="7734300" indent="-1104900" algn="l" defTabSz="4419600" rtl="0" fontAlgn="base">
        <a:spcBef>
          <a:spcPct val="20000"/>
        </a:spcBef>
        <a:spcAft>
          <a:spcPct val="0"/>
        </a:spcAft>
        <a:buChar char="–"/>
        <a:defRPr sz="9700" kern="1200">
          <a:solidFill>
            <a:schemeClr val="tx1"/>
          </a:solidFill>
          <a:latin typeface="+mn-lt"/>
          <a:ea typeface="+mn-ea"/>
          <a:cs typeface="+mn-cs"/>
        </a:defRPr>
      </a:lvl4pPr>
      <a:lvl5pPr marL="9942513" indent="-1104900" algn="l" defTabSz="4419600" rtl="0" fontAlgn="base">
        <a:spcBef>
          <a:spcPct val="20000"/>
        </a:spcBef>
        <a:spcAft>
          <a:spcPct val="0"/>
        </a:spcAft>
        <a:buChar char="»"/>
        <a:defRPr sz="9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8.emf"/><Relationship Id="rId2" Type="http://schemas.openxmlformats.org/officeDocument/2006/relationships/image" Target="../media/image1.png"/><Relationship Id="rId16"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oleObject" Target="../embeddings/oleObject3.bin"/><Relationship Id="rId5" Type="http://schemas.openxmlformats.org/officeDocument/2006/relationships/oleObject" Target="../embeddings/oleObject1.bin"/><Relationship Id="rId15" Type="http://schemas.openxmlformats.org/officeDocument/2006/relationships/image" Target="../media/image11.png"/><Relationship Id="rId10" Type="http://schemas.openxmlformats.org/officeDocument/2006/relationships/image" Target="../media/image7.emf"/><Relationship Id="rId4" Type="http://schemas.openxmlformats.org/officeDocument/2006/relationships/image" Target="../media/image3.png"/><Relationship Id="rId9" Type="http://schemas.openxmlformats.org/officeDocument/2006/relationships/oleObject" Target="../embeddings/oleObject2.bin"/><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 name="Text Box 10">
            <a:extLst>
              <a:ext uri="{FF2B5EF4-FFF2-40B4-BE49-F238E27FC236}">
                <a16:creationId xmlns:a16="http://schemas.microsoft.com/office/drawing/2014/main" id="{86C7559B-CEC9-1B15-245C-EF75516628D5}"/>
              </a:ext>
            </a:extLst>
          </p:cNvPr>
          <p:cNvSpPr txBox="1">
            <a:spLocks noChangeArrowheads="1"/>
          </p:cNvSpPr>
          <p:nvPr/>
        </p:nvSpPr>
        <p:spPr bwMode="auto">
          <a:xfrm>
            <a:off x="1276350" y="20574000"/>
            <a:ext cx="29489400" cy="16608425"/>
          </a:xfrm>
          <a:prstGeom prst="rect">
            <a:avLst/>
          </a:prstGeom>
          <a:solidFill>
            <a:srgbClr val="CCCCFF"/>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ca-ES" altLang="en-US" sz="3600" b="1" u="sng"/>
              <a:t>Exploring the Surface with Optimization methods:</a:t>
            </a:r>
          </a:p>
          <a:p>
            <a:endParaRPr lang="ca-ES" altLang="en-US" sz="3600" b="1" u="sng"/>
          </a:p>
          <a:p>
            <a:endParaRPr lang="ca-ES" altLang="en-US" sz="3600" b="1" u="sng"/>
          </a:p>
          <a:p>
            <a:endParaRPr lang="ca-ES" altLang="en-US" sz="3600" b="1" u="sng"/>
          </a:p>
          <a:p>
            <a:endParaRPr lang="ca-ES" altLang="en-US" sz="3600" b="1" u="sng"/>
          </a:p>
          <a:p>
            <a:endParaRPr lang="ca-ES" altLang="en-US" sz="3600" b="1" u="sng"/>
          </a:p>
          <a:p>
            <a:endParaRPr lang="ca-ES" altLang="en-US" sz="3600" b="1" u="sng"/>
          </a:p>
          <a:p>
            <a:endParaRPr lang="ca-ES" altLang="en-US" sz="3600" b="1" u="sng"/>
          </a:p>
          <a:p>
            <a:endParaRPr lang="ca-ES" altLang="en-US" sz="3600" b="1" u="sng"/>
          </a:p>
          <a:p>
            <a:endParaRPr lang="ca-ES" altLang="en-US" sz="3600" b="1" u="sng"/>
          </a:p>
          <a:p>
            <a:endParaRPr lang="ca-ES" altLang="en-US" sz="3600" b="1" u="sng"/>
          </a:p>
          <a:p>
            <a:endParaRPr lang="ca-ES" altLang="en-US" sz="3600" b="1" u="sng"/>
          </a:p>
          <a:p>
            <a:endParaRPr lang="ca-ES" altLang="en-US" sz="3600" b="1" u="sng"/>
          </a:p>
          <a:p>
            <a:endParaRPr lang="ca-ES" altLang="en-US" sz="3600" b="1" u="sng"/>
          </a:p>
          <a:p>
            <a:endParaRPr lang="ca-ES" altLang="en-US" sz="3600" b="1" u="sng"/>
          </a:p>
          <a:p>
            <a:endParaRPr lang="ca-ES" altLang="en-US" sz="3600" b="1" u="sng"/>
          </a:p>
          <a:p>
            <a:endParaRPr lang="ca-ES" altLang="en-US" sz="3600" b="1" u="sng"/>
          </a:p>
          <a:p>
            <a:endParaRPr lang="ca-ES" altLang="en-US" sz="3600" b="1" u="sng"/>
          </a:p>
          <a:p>
            <a:endParaRPr lang="ca-ES" altLang="en-US" sz="3600" b="1" u="sng"/>
          </a:p>
          <a:p>
            <a:endParaRPr lang="ca-ES" altLang="en-US" sz="3600" b="1" u="sng"/>
          </a:p>
          <a:p>
            <a:endParaRPr lang="ca-ES" altLang="en-US" sz="3600" b="1" u="sng"/>
          </a:p>
          <a:p>
            <a:endParaRPr lang="ca-ES" altLang="en-US" sz="3600" b="1" u="sng"/>
          </a:p>
          <a:p>
            <a:endParaRPr lang="ca-ES" altLang="en-US" sz="3600" b="1" u="sng"/>
          </a:p>
          <a:p>
            <a:endParaRPr lang="ca-ES" altLang="en-US" sz="3600" b="1" u="sng"/>
          </a:p>
          <a:p>
            <a:endParaRPr lang="ca-ES" altLang="en-US" sz="3600" b="1" u="sng"/>
          </a:p>
          <a:p>
            <a:endParaRPr lang="ca-ES" altLang="en-US" sz="3600" b="1" u="sng"/>
          </a:p>
          <a:p>
            <a:endParaRPr lang="ca-ES" altLang="en-US" sz="3600" b="1" u="sng"/>
          </a:p>
          <a:p>
            <a:endParaRPr lang="ca-ES" altLang="en-US" sz="3600" b="1" u="sng"/>
          </a:p>
          <a:p>
            <a:endParaRPr lang="ca-ES" altLang="en-US" sz="3600" b="1" u="sng"/>
          </a:p>
          <a:p>
            <a:endParaRPr lang="ca-ES" altLang="en-US" sz="3600" b="1" u="sng"/>
          </a:p>
        </p:txBody>
      </p:sp>
      <p:sp>
        <p:nvSpPr>
          <p:cNvPr id="2057" name="Text Box 9">
            <a:extLst>
              <a:ext uri="{FF2B5EF4-FFF2-40B4-BE49-F238E27FC236}">
                <a16:creationId xmlns:a16="http://schemas.microsoft.com/office/drawing/2014/main" id="{0FD72238-1C55-0209-A67B-B9B9C3B1CAB3}"/>
              </a:ext>
            </a:extLst>
          </p:cNvPr>
          <p:cNvSpPr txBox="1">
            <a:spLocks noChangeArrowheads="1"/>
          </p:cNvSpPr>
          <p:nvPr/>
        </p:nvSpPr>
        <p:spPr bwMode="auto">
          <a:xfrm>
            <a:off x="1276350" y="10744200"/>
            <a:ext cx="29489400" cy="9099550"/>
          </a:xfrm>
          <a:prstGeom prst="rect">
            <a:avLst/>
          </a:prstGeom>
          <a:solidFill>
            <a:srgbClr val="CCCCFF"/>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ca-ES" altLang="en-US" sz="3600" b="1" u="sng"/>
              <a:t>Mandelate Racemase Enzyme:</a:t>
            </a:r>
          </a:p>
          <a:p>
            <a:endParaRPr lang="ca-ES" altLang="en-US" sz="3600" b="1" u="sng"/>
          </a:p>
          <a:p>
            <a:endParaRPr lang="ca-ES" altLang="en-US" sz="3600" b="1" u="sng"/>
          </a:p>
          <a:p>
            <a:endParaRPr lang="ca-ES" altLang="en-US" sz="3600" b="1" u="sng"/>
          </a:p>
          <a:p>
            <a:endParaRPr lang="ca-ES" altLang="en-US" sz="3600" b="1" u="sng"/>
          </a:p>
          <a:p>
            <a:endParaRPr lang="ca-ES" altLang="en-US" sz="3600" b="1" u="sng"/>
          </a:p>
          <a:p>
            <a:endParaRPr lang="ca-ES" altLang="en-US" sz="3600" b="1" u="sng"/>
          </a:p>
          <a:p>
            <a:endParaRPr lang="ca-ES" altLang="en-US" sz="3600" b="1" u="sng"/>
          </a:p>
          <a:p>
            <a:endParaRPr lang="ca-ES" altLang="en-US" sz="3600" b="1" u="sng"/>
          </a:p>
          <a:p>
            <a:endParaRPr lang="ca-ES" altLang="en-US" sz="3600" b="1" u="sng"/>
          </a:p>
          <a:p>
            <a:endParaRPr lang="ca-ES" altLang="en-US" sz="3600" b="1" u="sng"/>
          </a:p>
          <a:p>
            <a:endParaRPr lang="ca-ES" altLang="en-US" sz="3600" b="1" u="sng"/>
          </a:p>
          <a:p>
            <a:endParaRPr lang="ca-ES" altLang="en-US" sz="3600" b="1" u="sng"/>
          </a:p>
          <a:p>
            <a:endParaRPr lang="ca-ES" altLang="en-US" sz="3600" b="1" u="sng"/>
          </a:p>
          <a:p>
            <a:endParaRPr lang="ca-ES" altLang="en-US" sz="3600" b="1" u="sng"/>
          </a:p>
          <a:p>
            <a:endParaRPr lang="ca-ES" altLang="en-US"/>
          </a:p>
          <a:p>
            <a:endParaRPr lang="es-ES" altLang="en-US"/>
          </a:p>
        </p:txBody>
      </p:sp>
      <p:sp>
        <p:nvSpPr>
          <p:cNvPr id="2052" name="Text Box 4">
            <a:extLst>
              <a:ext uri="{FF2B5EF4-FFF2-40B4-BE49-F238E27FC236}">
                <a16:creationId xmlns:a16="http://schemas.microsoft.com/office/drawing/2014/main" id="{90C16EF1-10E6-4FFD-9B50-5E95F0D59A76}"/>
              </a:ext>
            </a:extLst>
          </p:cNvPr>
          <p:cNvSpPr txBox="1">
            <a:spLocks noChangeArrowheads="1"/>
          </p:cNvSpPr>
          <p:nvPr/>
        </p:nvSpPr>
        <p:spPr bwMode="auto">
          <a:xfrm>
            <a:off x="5162550" y="1981200"/>
            <a:ext cx="21717000" cy="551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ca-ES" altLang="en-US" sz="7200" b="1" u="sng"/>
              <a:t>Exploring Mandelate Racemase </a:t>
            </a:r>
          </a:p>
          <a:p>
            <a:pPr algn="ctr"/>
            <a:r>
              <a:rPr lang="ca-ES" altLang="en-US" sz="7200" b="1" u="sng"/>
              <a:t>Reactivity with QM/MM methods</a:t>
            </a:r>
          </a:p>
          <a:p>
            <a:pPr algn="ctr"/>
            <a:endParaRPr lang="ca-ES" altLang="en-US" sz="7200" b="1" u="sng"/>
          </a:p>
          <a:p>
            <a:pPr algn="ctr"/>
            <a:r>
              <a:rPr lang="es-ES" altLang="en-US" sz="4400"/>
              <a:t>Xavier </a:t>
            </a:r>
            <a:r>
              <a:rPr lang="es-ES" altLang="en-US" sz="4400" u="sng"/>
              <a:t>PRAT-RESINA</a:t>
            </a:r>
            <a:r>
              <a:rPr lang="ca-ES" altLang="en-US" sz="4400"/>
              <a:t>, Àngels GONZÁLEZ-LAFONT and José Maria LLUCH</a:t>
            </a:r>
            <a:endParaRPr lang="ca-ES" altLang="en-US" sz="4400" baseline="30000"/>
          </a:p>
          <a:p>
            <a:pPr algn="ctr"/>
            <a:r>
              <a:rPr lang="es-ES" altLang="en-US" sz="3200" b="1"/>
              <a:t>Departament de Qu</a:t>
            </a:r>
            <a:r>
              <a:rPr lang="ca-ES" altLang="en-US" sz="3200" b="1"/>
              <a:t>í</a:t>
            </a:r>
            <a:r>
              <a:rPr lang="es-ES" altLang="en-US" sz="3200" b="1"/>
              <a:t>mica, Universitat Aut</a:t>
            </a:r>
            <a:r>
              <a:rPr lang="ca-ES" altLang="en-US" sz="3200" b="1"/>
              <a:t>ò</a:t>
            </a:r>
            <a:r>
              <a:rPr lang="es-ES" altLang="en-US" sz="3200" b="1"/>
              <a:t>noma de Barcelona</a:t>
            </a:r>
          </a:p>
          <a:p>
            <a:pPr algn="ctr"/>
            <a:r>
              <a:rPr lang="es-ES" altLang="en-US" sz="3200" b="1"/>
              <a:t>08193 Bellaterra (Barcelona) - SPAIN</a:t>
            </a:r>
          </a:p>
          <a:p>
            <a:pPr algn="ctr"/>
            <a:endParaRPr lang="es-ES" altLang="en-US" sz="3200" b="1">
              <a:latin typeface="Arial" panose="020B0604020202020204" pitchFamily="34" charset="0"/>
            </a:endParaRPr>
          </a:p>
        </p:txBody>
      </p:sp>
      <p:pic>
        <p:nvPicPr>
          <p:cNvPr id="2053" name="Picture 5">
            <a:extLst>
              <a:ext uri="{FF2B5EF4-FFF2-40B4-BE49-F238E27FC236}">
                <a16:creationId xmlns:a16="http://schemas.microsoft.com/office/drawing/2014/main" id="{C0D7B326-590C-C69F-8770-FCC1EC89C3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219200"/>
            <a:ext cx="2847975" cy="5638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EEF1D5E-1F5A-FAC8-F1FC-86DA64DDE6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69600" y="1447800"/>
            <a:ext cx="7467600" cy="3408363"/>
          </a:xfrm>
          <a:prstGeom prst="rect">
            <a:avLst/>
          </a:prstGeom>
          <a:noFill/>
          <a:extLst>
            <a:ext uri="{909E8E84-426E-40DD-AFC4-6F175D3DCCD1}">
              <a14:hiddenFill xmlns:a14="http://schemas.microsoft.com/office/drawing/2010/main">
                <a:solidFill>
                  <a:srgbClr val="FFFFFF"/>
                </a:solidFill>
              </a14:hiddenFill>
            </a:ext>
          </a:extLst>
        </p:spPr>
      </p:pic>
      <p:sp>
        <p:nvSpPr>
          <p:cNvPr id="2055" name="Text Box 7">
            <a:extLst>
              <a:ext uri="{FF2B5EF4-FFF2-40B4-BE49-F238E27FC236}">
                <a16:creationId xmlns:a16="http://schemas.microsoft.com/office/drawing/2014/main" id="{92841890-0E86-2DA2-5D9B-F9FAA1D732CF}"/>
              </a:ext>
            </a:extLst>
          </p:cNvPr>
          <p:cNvSpPr txBox="1">
            <a:spLocks noChangeArrowheads="1"/>
          </p:cNvSpPr>
          <p:nvPr/>
        </p:nvSpPr>
        <p:spPr bwMode="auto">
          <a:xfrm>
            <a:off x="4400550" y="7239000"/>
            <a:ext cx="24631650" cy="277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ca-ES" altLang="en-US" sz="3600" b="1"/>
              <a:t>Abstract</a:t>
            </a:r>
          </a:p>
          <a:p>
            <a:pPr algn="just"/>
            <a:r>
              <a:rPr lang="es-ES" altLang="en-US" sz="2000"/>
              <a:t>Mandelate racemase is the enzyme which catalyzes the reversible interconversion of the</a:t>
            </a:r>
            <a:r>
              <a:rPr lang="ca-ES" altLang="en-US" sz="2000"/>
              <a:t> </a:t>
            </a:r>
            <a:r>
              <a:rPr lang="es-ES" altLang="en-US" sz="2000"/>
              <a:t>(S) and (R) enantiomers of mandelic acid. It has been studied as a paradigm for enzymes</a:t>
            </a:r>
            <a:r>
              <a:rPr lang="ca-ES" altLang="en-US" sz="2000"/>
              <a:t> </a:t>
            </a:r>
            <a:r>
              <a:rPr lang="es-ES" altLang="en-US" sz="2000"/>
              <a:t>that catalyze rapid carbon-hydrogen bond cleavage of carbon acids with relatively high</a:t>
            </a:r>
            <a:r>
              <a:rPr lang="ca-ES" altLang="en-US" sz="2000"/>
              <a:t> </a:t>
            </a:r>
            <a:r>
              <a:rPr lang="es-ES" altLang="en-US" sz="2000"/>
              <a:t>pKa values. This racemization occurs in a stepwise manner, through abstraction of the </a:t>
            </a:r>
            <a:r>
              <a:rPr lang="ca-ES" altLang="en-US" sz="2000">
                <a:latin typeface="Symbol" pitchFamily="2" charset="2"/>
              </a:rPr>
              <a:t>a</a:t>
            </a:r>
            <a:r>
              <a:rPr lang="es-ES" altLang="en-US" sz="2000"/>
              <a:t>-proton (the one adjacent to the carboxylate group) from either enantiomer of mandelate,</a:t>
            </a:r>
            <a:r>
              <a:rPr lang="ca-ES" altLang="en-US" sz="2000"/>
              <a:t> </a:t>
            </a:r>
            <a:r>
              <a:rPr lang="es-ES" altLang="en-US" sz="2000"/>
              <a:t>followed by stereorandom reprotonation of an anionic intermediate.</a:t>
            </a:r>
            <a:r>
              <a:rPr lang="ca-ES" altLang="en-US" sz="2000"/>
              <a:t>  </a:t>
            </a:r>
            <a:r>
              <a:rPr lang="es-ES" altLang="en-US" sz="2000"/>
              <a:t>Isotope exchange and site-directed mutagenesis experiments suggest the participation of</a:t>
            </a:r>
            <a:r>
              <a:rPr lang="ca-ES" altLang="en-US" sz="2000"/>
              <a:t> </a:t>
            </a:r>
            <a:r>
              <a:rPr lang="es-ES" altLang="en-US" sz="2000"/>
              <a:t>different residues playing an important role in the catalytic reaction. Experimental works</a:t>
            </a:r>
            <a:r>
              <a:rPr lang="ca-ES" altLang="en-US" sz="2000"/>
              <a:t> </a:t>
            </a:r>
            <a:r>
              <a:rPr lang="es-ES" altLang="en-US" sz="2000"/>
              <a:t>have dealt with mutants N197A, K166R, H297N and E317Q of the natural enzyme.</a:t>
            </a:r>
            <a:endParaRPr lang="ca-ES" altLang="en-US" sz="2000"/>
          </a:p>
          <a:p>
            <a:pPr algn="just"/>
            <a:r>
              <a:rPr lang="es-ES" altLang="en-US" sz="2000"/>
              <a:t>The main goal of this work is to shed some light to this problem using Quantum Mechanics</a:t>
            </a:r>
            <a:r>
              <a:rPr lang="ca-ES" altLang="en-US" sz="2000"/>
              <a:t> </a:t>
            </a:r>
            <a:r>
              <a:rPr lang="es-ES" altLang="en-US" sz="2000"/>
              <a:t>and Quantum Mechanics/Molecular mechanics (QM/MM) theoretical methods</a:t>
            </a:r>
            <a:r>
              <a:rPr lang="ca-ES" altLang="en-US" sz="2000"/>
              <a:t> </a:t>
            </a:r>
            <a:r>
              <a:rPr lang="es-ES" altLang="en-US" sz="2000"/>
              <a:t>to investigate the mechanistic aspects of the enzymatic reaction. In particular, we have</a:t>
            </a:r>
            <a:r>
              <a:rPr lang="ca-ES" altLang="en-US" sz="2000"/>
              <a:t> </a:t>
            </a:r>
            <a:r>
              <a:rPr lang="es-ES" altLang="en-US" sz="2000"/>
              <a:t>explored the potential energy surface using minimization and transition state search with</a:t>
            </a:r>
            <a:r>
              <a:rPr lang="ca-ES" altLang="en-US" sz="2000"/>
              <a:t> </a:t>
            </a:r>
            <a:r>
              <a:rPr lang="es-ES" altLang="en-US" sz="2000"/>
              <a:t>a method developed recently in our group. Molecular dynamics simulations have been</a:t>
            </a:r>
            <a:r>
              <a:rPr lang="ca-ES" altLang="en-US" sz="2000"/>
              <a:t> </a:t>
            </a:r>
            <a:r>
              <a:rPr lang="es-ES" altLang="en-US" sz="2000"/>
              <a:t>used to calculate the free energy profile along an appropriate reaction coordinate. In</a:t>
            </a:r>
            <a:r>
              <a:rPr lang="ca-ES" altLang="en-US" sz="2000"/>
              <a:t> </a:t>
            </a:r>
            <a:r>
              <a:rPr lang="es-ES" altLang="en-US" sz="2000"/>
              <a:t>addition, calculations with the mutant enzyme structures will be useful to identify the</a:t>
            </a:r>
            <a:r>
              <a:rPr lang="ca-ES" altLang="en-US" sz="2000"/>
              <a:t> </a:t>
            </a:r>
            <a:r>
              <a:rPr lang="es-ES" altLang="en-US" sz="2000"/>
              <a:t>importance of the different residues in the catalytic reaction.</a:t>
            </a:r>
          </a:p>
        </p:txBody>
      </p:sp>
      <p:sp>
        <p:nvSpPr>
          <p:cNvPr id="2059" name="Text Box 11">
            <a:extLst>
              <a:ext uri="{FF2B5EF4-FFF2-40B4-BE49-F238E27FC236}">
                <a16:creationId xmlns:a16="http://schemas.microsoft.com/office/drawing/2014/main" id="{928F66E5-429F-F4C1-9FBE-CF004A40AE5A}"/>
              </a:ext>
            </a:extLst>
          </p:cNvPr>
          <p:cNvSpPr txBox="1">
            <a:spLocks noChangeArrowheads="1"/>
          </p:cNvSpPr>
          <p:nvPr/>
        </p:nvSpPr>
        <p:spPr bwMode="auto">
          <a:xfrm>
            <a:off x="1276350" y="37642800"/>
            <a:ext cx="29489400" cy="4340225"/>
          </a:xfrm>
          <a:prstGeom prst="rect">
            <a:avLst/>
          </a:prstGeom>
          <a:solidFill>
            <a:srgbClr val="CCCCFF"/>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ca-ES" altLang="en-US" sz="3600" b="1" u="sng"/>
              <a:t>Exploring the Surface with Molecular Dynamics:</a:t>
            </a:r>
            <a:r>
              <a:rPr lang="ca-ES" altLang="en-US" sz="2000" i="1"/>
              <a:t>(work in progress)</a:t>
            </a:r>
            <a:endParaRPr lang="ca-ES" altLang="en-US" sz="3600" b="1" u="sng"/>
          </a:p>
          <a:p>
            <a:endParaRPr lang="ca-ES" altLang="en-US" sz="3600" b="1" u="sng"/>
          </a:p>
          <a:p>
            <a:endParaRPr lang="ca-ES" altLang="en-US" sz="3600" b="1" u="sng"/>
          </a:p>
          <a:p>
            <a:endParaRPr lang="ca-ES" altLang="en-US" sz="3600" b="1" u="sng"/>
          </a:p>
          <a:p>
            <a:endParaRPr lang="ca-ES" altLang="en-US" sz="3600" b="1" u="sng"/>
          </a:p>
          <a:p>
            <a:endParaRPr lang="ca-ES" altLang="en-US" sz="3600" b="1" u="sng"/>
          </a:p>
          <a:p>
            <a:endParaRPr lang="ca-ES" altLang="en-US" sz="3600" b="1" u="sng"/>
          </a:p>
          <a:p>
            <a:endParaRPr lang="es-ES" altLang="en-US"/>
          </a:p>
        </p:txBody>
      </p:sp>
      <p:pic>
        <p:nvPicPr>
          <p:cNvPr id="2060" name="Picture 12">
            <a:extLst>
              <a:ext uri="{FF2B5EF4-FFF2-40B4-BE49-F238E27FC236}">
                <a16:creationId xmlns:a16="http://schemas.microsoft.com/office/drawing/2014/main" id="{9F2E82ED-5D76-ACAB-92FA-B06AA84D30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28700" y="12039600"/>
            <a:ext cx="4583113" cy="3886200"/>
          </a:xfrm>
          <a:prstGeom prst="rect">
            <a:avLst/>
          </a:prstGeom>
          <a:noFill/>
          <a:extLst>
            <a:ext uri="{909E8E84-426E-40DD-AFC4-6F175D3DCCD1}">
              <a14:hiddenFill xmlns:a14="http://schemas.microsoft.com/office/drawing/2010/main">
                <a:solidFill>
                  <a:srgbClr val="FFFFFF"/>
                </a:solidFill>
              </a14:hiddenFill>
            </a:ext>
          </a:extLst>
        </p:spPr>
      </p:pic>
      <p:sp>
        <p:nvSpPr>
          <p:cNvPr id="2061" name="Text Box 13">
            <a:extLst>
              <a:ext uri="{FF2B5EF4-FFF2-40B4-BE49-F238E27FC236}">
                <a16:creationId xmlns:a16="http://schemas.microsoft.com/office/drawing/2014/main" id="{AB22E109-93C8-561E-3E6F-56230A93D511}"/>
              </a:ext>
            </a:extLst>
          </p:cNvPr>
          <p:cNvSpPr txBox="1">
            <a:spLocks noChangeArrowheads="1"/>
          </p:cNvSpPr>
          <p:nvPr/>
        </p:nvSpPr>
        <p:spPr bwMode="auto">
          <a:xfrm>
            <a:off x="5867400" y="11734800"/>
            <a:ext cx="24987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a-ES" altLang="en-US" sz="3200" b="1"/>
              <a:t>The Reaction</a:t>
            </a:r>
            <a:endParaRPr lang="es-ES" altLang="en-US" sz="3200" b="1"/>
          </a:p>
        </p:txBody>
      </p:sp>
      <p:sp>
        <p:nvSpPr>
          <p:cNvPr id="2062" name="Text Box 14">
            <a:extLst>
              <a:ext uri="{FF2B5EF4-FFF2-40B4-BE49-F238E27FC236}">
                <a16:creationId xmlns:a16="http://schemas.microsoft.com/office/drawing/2014/main" id="{9FE9C2B0-7F7D-84BA-F7CE-75EB5D6E3791}"/>
              </a:ext>
            </a:extLst>
          </p:cNvPr>
          <p:cNvSpPr txBox="1">
            <a:spLocks noChangeArrowheads="1"/>
          </p:cNvSpPr>
          <p:nvPr/>
        </p:nvSpPr>
        <p:spPr bwMode="auto">
          <a:xfrm>
            <a:off x="3886200" y="14935200"/>
            <a:ext cx="6673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a-ES" altLang="en-US" sz="3200" b="1"/>
              <a:t>Important Residues in the Active Site</a:t>
            </a:r>
            <a:endParaRPr lang="es-ES" altLang="en-US" sz="3200" b="1"/>
          </a:p>
        </p:txBody>
      </p:sp>
      <p:sp>
        <p:nvSpPr>
          <p:cNvPr id="2063" name="Text Box 15">
            <a:extLst>
              <a:ext uri="{FF2B5EF4-FFF2-40B4-BE49-F238E27FC236}">
                <a16:creationId xmlns:a16="http://schemas.microsoft.com/office/drawing/2014/main" id="{0206A9F2-73D1-4C68-E5A7-5D13B6BC55D3}"/>
              </a:ext>
            </a:extLst>
          </p:cNvPr>
          <p:cNvSpPr txBox="1">
            <a:spLocks noChangeArrowheads="1"/>
          </p:cNvSpPr>
          <p:nvPr/>
        </p:nvSpPr>
        <p:spPr bwMode="auto">
          <a:xfrm>
            <a:off x="3657600" y="21564600"/>
            <a:ext cx="10860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a-ES" altLang="en-US" sz="3200" b="1"/>
              <a:t>The Algorithm to Find Stationary Points in Big Systems </a:t>
            </a:r>
            <a:r>
              <a:rPr lang="ca-ES" altLang="en-US" sz="2000"/>
              <a:t>(ref. 2,3)</a:t>
            </a:r>
            <a:endParaRPr lang="es-ES" altLang="en-US" sz="2000"/>
          </a:p>
        </p:txBody>
      </p:sp>
      <p:grpSp>
        <p:nvGrpSpPr>
          <p:cNvPr id="2064" name="Group 16">
            <a:extLst>
              <a:ext uri="{FF2B5EF4-FFF2-40B4-BE49-F238E27FC236}">
                <a16:creationId xmlns:a16="http://schemas.microsoft.com/office/drawing/2014/main" id="{EED04BBA-5172-3B72-B833-9CB5B8F14583}"/>
              </a:ext>
            </a:extLst>
          </p:cNvPr>
          <p:cNvGrpSpPr>
            <a:grpSpLocks/>
          </p:cNvGrpSpPr>
          <p:nvPr/>
        </p:nvGrpSpPr>
        <p:grpSpPr bwMode="auto">
          <a:xfrm>
            <a:off x="2209800" y="28346400"/>
            <a:ext cx="5083175" cy="5165725"/>
            <a:chOff x="11616" y="11280"/>
            <a:chExt cx="3202" cy="3254"/>
          </a:xfrm>
        </p:grpSpPr>
        <p:sp>
          <p:nvSpPr>
            <p:cNvPr id="2065" name="Text Box 17">
              <a:extLst>
                <a:ext uri="{FF2B5EF4-FFF2-40B4-BE49-F238E27FC236}">
                  <a16:creationId xmlns:a16="http://schemas.microsoft.com/office/drawing/2014/main" id="{82503A12-EB0D-071F-8D58-947811856FF6}"/>
                </a:ext>
              </a:extLst>
            </p:cNvPr>
            <p:cNvSpPr txBox="1">
              <a:spLocks noChangeArrowheads="1"/>
            </p:cNvSpPr>
            <p:nvPr/>
          </p:nvSpPr>
          <p:spPr bwMode="auto">
            <a:xfrm>
              <a:off x="12196" y="11760"/>
              <a:ext cx="1817" cy="4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ctr"/>
              <a:r>
                <a:rPr lang="ca-ES" altLang="en-US" sz="2000"/>
                <a:t>environment minimization</a:t>
              </a:r>
            </a:p>
            <a:p>
              <a:pPr algn="ctr"/>
              <a:r>
                <a:rPr lang="ca-ES" altLang="en-US" sz="2000"/>
                <a:t>L-BFGS until |g</a:t>
              </a:r>
              <a:r>
                <a:rPr lang="ca-ES" altLang="en-US" sz="2000" baseline="-25000"/>
                <a:t>env</a:t>
              </a:r>
              <a:r>
                <a:rPr lang="ca-ES" altLang="en-US" sz="2000"/>
                <a:t>|&lt;</a:t>
              </a:r>
              <a:r>
                <a:rPr lang="ca-ES" altLang="en-US" sz="2000" i="1"/>
                <a:t>crit</a:t>
              </a:r>
              <a:endParaRPr lang="es-ES" altLang="en-US" sz="2000" i="1"/>
            </a:p>
          </p:txBody>
        </p:sp>
        <p:sp>
          <p:nvSpPr>
            <p:cNvPr id="2066" name="Text Box 18">
              <a:extLst>
                <a:ext uri="{FF2B5EF4-FFF2-40B4-BE49-F238E27FC236}">
                  <a16:creationId xmlns:a16="http://schemas.microsoft.com/office/drawing/2014/main" id="{F5955A8D-07F6-1751-23A8-105BA3CF98EB}"/>
                </a:ext>
              </a:extLst>
            </p:cNvPr>
            <p:cNvSpPr txBox="1">
              <a:spLocks noChangeArrowheads="1"/>
            </p:cNvSpPr>
            <p:nvPr/>
          </p:nvSpPr>
          <p:spPr bwMode="auto">
            <a:xfrm>
              <a:off x="12349" y="12576"/>
              <a:ext cx="1540" cy="4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ctr"/>
              <a:r>
                <a:rPr lang="ca-ES" altLang="en-US" sz="2000"/>
                <a:t>looking for TS in core</a:t>
              </a:r>
            </a:p>
            <a:p>
              <a:pPr algn="ctr"/>
              <a:r>
                <a:rPr lang="ca-ES" altLang="en-US" sz="2000"/>
                <a:t>RFO until |g</a:t>
              </a:r>
              <a:r>
                <a:rPr lang="ca-ES" altLang="en-US" sz="2000" baseline="-25000"/>
                <a:t>cor</a:t>
              </a:r>
              <a:r>
                <a:rPr lang="ca-ES" altLang="en-US" sz="2000"/>
                <a:t>|&lt;</a:t>
              </a:r>
              <a:r>
                <a:rPr lang="ca-ES" altLang="en-US" sz="2000" i="1"/>
                <a:t>crit</a:t>
              </a:r>
              <a:endParaRPr lang="es-ES" altLang="en-US" sz="2000" i="1"/>
            </a:p>
          </p:txBody>
        </p:sp>
        <p:sp>
          <p:nvSpPr>
            <p:cNvPr id="2067" name="Text Box 19">
              <a:extLst>
                <a:ext uri="{FF2B5EF4-FFF2-40B4-BE49-F238E27FC236}">
                  <a16:creationId xmlns:a16="http://schemas.microsoft.com/office/drawing/2014/main" id="{9EC44E83-4A68-4E3A-DDAB-9B318981769B}"/>
                </a:ext>
              </a:extLst>
            </p:cNvPr>
            <p:cNvSpPr txBox="1">
              <a:spLocks noChangeArrowheads="1"/>
            </p:cNvSpPr>
            <p:nvPr/>
          </p:nvSpPr>
          <p:spPr bwMode="auto">
            <a:xfrm>
              <a:off x="12208" y="13488"/>
              <a:ext cx="2026"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r>
                <a:rPr lang="ca-ES" altLang="en-US" sz="2000"/>
                <a:t>is environment minimized?</a:t>
              </a:r>
              <a:endParaRPr lang="es-ES" altLang="en-US" sz="2000"/>
            </a:p>
          </p:txBody>
        </p:sp>
        <p:sp>
          <p:nvSpPr>
            <p:cNvPr id="2068" name="Oval 20">
              <a:extLst>
                <a:ext uri="{FF2B5EF4-FFF2-40B4-BE49-F238E27FC236}">
                  <a16:creationId xmlns:a16="http://schemas.microsoft.com/office/drawing/2014/main" id="{8C12C238-1933-6AE2-6A57-B229330F00E6}"/>
                </a:ext>
              </a:extLst>
            </p:cNvPr>
            <p:cNvSpPr>
              <a:spLocks noChangeArrowheads="1"/>
            </p:cNvSpPr>
            <p:nvPr/>
          </p:nvSpPr>
          <p:spPr bwMode="auto">
            <a:xfrm>
              <a:off x="12284" y="13392"/>
              <a:ext cx="1824" cy="43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en-US"/>
            </a:p>
          </p:txBody>
        </p:sp>
        <p:sp>
          <p:nvSpPr>
            <p:cNvPr id="2069" name="AutoShape 21">
              <a:extLst>
                <a:ext uri="{FF2B5EF4-FFF2-40B4-BE49-F238E27FC236}">
                  <a16:creationId xmlns:a16="http://schemas.microsoft.com/office/drawing/2014/main" id="{1EF764AB-61E7-B075-AC37-A5509DD34061}"/>
                </a:ext>
              </a:extLst>
            </p:cNvPr>
            <p:cNvSpPr>
              <a:spLocks noChangeArrowheads="1"/>
            </p:cNvSpPr>
            <p:nvPr/>
          </p:nvSpPr>
          <p:spPr bwMode="auto">
            <a:xfrm>
              <a:off x="13013" y="13078"/>
              <a:ext cx="192" cy="288"/>
            </a:xfrm>
            <a:prstGeom prst="downArrow">
              <a:avLst>
                <a:gd name="adj1" fmla="val 50000"/>
                <a:gd name="adj2" fmla="val 375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a:p>
          </p:txBody>
        </p:sp>
        <p:sp>
          <p:nvSpPr>
            <p:cNvPr id="2070" name="AutoShape 22">
              <a:extLst>
                <a:ext uri="{FF2B5EF4-FFF2-40B4-BE49-F238E27FC236}">
                  <a16:creationId xmlns:a16="http://schemas.microsoft.com/office/drawing/2014/main" id="{833208CC-81BF-F228-4E0B-34E7EE6C4901}"/>
                </a:ext>
              </a:extLst>
            </p:cNvPr>
            <p:cNvSpPr>
              <a:spLocks noChangeArrowheads="1"/>
            </p:cNvSpPr>
            <p:nvPr/>
          </p:nvSpPr>
          <p:spPr bwMode="auto">
            <a:xfrm>
              <a:off x="13004" y="12240"/>
              <a:ext cx="192" cy="288"/>
            </a:xfrm>
            <a:prstGeom prst="downArrow">
              <a:avLst>
                <a:gd name="adj1" fmla="val 50000"/>
                <a:gd name="adj2" fmla="val 375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a:p>
          </p:txBody>
        </p:sp>
        <p:grpSp>
          <p:nvGrpSpPr>
            <p:cNvPr id="2071" name="Group 23">
              <a:extLst>
                <a:ext uri="{FF2B5EF4-FFF2-40B4-BE49-F238E27FC236}">
                  <a16:creationId xmlns:a16="http://schemas.microsoft.com/office/drawing/2014/main" id="{17095E3F-68CC-ECDD-837E-B485C06F9667}"/>
                </a:ext>
              </a:extLst>
            </p:cNvPr>
            <p:cNvGrpSpPr>
              <a:grpSpLocks/>
            </p:cNvGrpSpPr>
            <p:nvPr/>
          </p:nvGrpSpPr>
          <p:grpSpPr bwMode="auto">
            <a:xfrm>
              <a:off x="11708" y="11904"/>
              <a:ext cx="480" cy="1728"/>
              <a:chOff x="1008" y="1056"/>
              <a:chExt cx="480" cy="1728"/>
            </a:xfrm>
          </p:grpSpPr>
          <p:sp>
            <p:nvSpPr>
              <p:cNvPr id="2072" name="Line 24">
                <a:extLst>
                  <a:ext uri="{FF2B5EF4-FFF2-40B4-BE49-F238E27FC236}">
                    <a16:creationId xmlns:a16="http://schemas.microsoft.com/office/drawing/2014/main" id="{523F19C2-340F-4B73-A53C-D1293C368996}"/>
                  </a:ext>
                </a:extLst>
              </p:cNvPr>
              <p:cNvSpPr>
                <a:spLocks noChangeShapeType="1"/>
              </p:cNvSpPr>
              <p:nvPr/>
            </p:nvSpPr>
            <p:spPr bwMode="auto">
              <a:xfrm flipH="1">
                <a:off x="1008" y="278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en-US"/>
              </a:p>
            </p:txBody>
          </p:sp>
          <p:sp>
            <p:nvSpPr>
              <p:cNvPr id="2073" name="Line 25">
                <a:extLst>
                  <a:ext uri="{FF2B5EF4-FFF2-40B4-BE49-F238E27FC236}">
                    <a16:creationId xmlns:a16="http://schemas.microsoft.com/office/drawing/2014/main" id="{6974F79D-91F0-4754-F6AC-88EA29882D5F}"/>
                  </a:ext>
                </a:extLst>
              </p:cNvPr>
              <p:cNvSpPr>
                <a:spLocks noChangeShapeType="1"/>
              </p:cNvSpPr>
              <p:nvPr/>
            </p:nvSpPr>
            <p:spPr bwMode="auto">
              <a:xfrm>
                <a:off x="1008" y="1056"/>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en-US"/>
              </a:p>
            </p:txBody>
          </p:sp>
          <p:sp>
            <p:nvSpPr>
              <p:cNvPr id="2074" name="Line 26">
                <a:extLst>
                  <a:ext uri="{FF2B5EF4-FFF2-40B4-BE49-F238E27FC236}">
                    <a16:creationId xmlns:a16="http://schemas.microsoft.com/office/drawing/2014/main" id="{E94AD1AB-97F3-FE14-29D2-1190E2089D59}"/>
                  </a:ext>
                </a:extLst>
              </p:cNvPr>
              <p:cNvSpPr>
                <a:spLocks noChangeShapeType="1"/>
              </p:cNvSpPr>
              <p:nvPr/>
            </p:nvSpPr>
            <p:spPr bwMode="auto">
              <a:xfrm flipV="1">
                <a:off x="1008" y="1056"/>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grpSp>
        <p:sp>
          <p:nvSpPr>
            <p:cNvPr id="2075" name="Line 27">
              <a:extLst>
                <a:ext uri="{FF2B5EF4-FFF2-40B4-BE49-F238E27FC236}">
                  <a16:creationId xmlns:a16="http://schemas.microsoft.com/office/drawing/2014/main" id="{20C36DE1-1D43-A641-3BA8-4F8599AECC01}"/>
                </a:ext>
              </a:extLst>
            </p:cNvPr>
            <p:cNvSpPr>
              <a:spLocks noChangeShapeType="1"/>
            </p:cNvSpPr>
            <p:nvPr/>
          </p:nvSpPr>
          <p:spPr bwMode="auto">
            <a:xfrm>
              <a:off x="13148" y="13824"/>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en-US"/>
            </a:p>
          </p:txBody>
        </p:sp>
        <p:sp>
          <p:nvSpPr>
            <p:cNvPr id="2076" name="Text Box 28">
              <a:extLst>
                <a:ext uri="{FF2B5EF4-FFF2-40B4-BE49-F238E27FC236}">
                  <a16:creationId xmlns:a16="http://schemas.microsoft.com/office/drawing/2014/main" id="{58693770-C541-1FB3-23FD-3F525F467815}"/>
                </a:ext>
              </a:extLst>
            </p:cNvPr>
            <p:cNvSpPr txBox="1">
              <a:spLocks noChangeArrowheads="1"/>
            </p:cNvSpPr>
            <p:nvPr/>
          </p:nvSpPr>
          <p:spPr bwMode="auto">
            <a:xfrm>
              <a:off x="11804" y="13344"/>
              <a:ext cx="3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ca-ES" altLang="en-US">
                  <a:solidFill>
                    <a:srgbClr val="FF0000"/>
                  </a:solidFill>
                </a:rPr>
                <a:t>NO</a:t>
              </a:r>
              <a:endParaRPr lang="es-ES" altLang="en-US">
                <a:solidFill>
                  <a:srgbClr val="FF0000"/>
                </a:solidFill>
              </a:endParaRPr>
            </a:p>
          </p:txBody>
        </p:sp>
        <p:sp>
          <p:nvSpPr>
            <p:cNvPr id="2077" name="Text Box 29">
              <a:extLst>
                <a:ext uri="{FF2B5EF4-FFF2-40B4-BE49-F238E27FC236}">
                  <a16:creationId xmlns:a16="http://schemas.microsoft.com/office/drawing/2014/main" id="{8BBDEA90-5DA9-AFEA-F6E4-672AFB9BA52F}"/>
                </a:ext>
              </a:extLst>
            </p:cNvPr>
            <p:cNvSpPr txBox="1">
              <a:spLocks noChangeArrowheads="1"/>
            </p:cNvSpPr>
            <p:nvPr/>
          </p:nvSpPr>
          <p:spPr bwMode="auto">
            <a:xfrm>
              <a:off x="13148" y="13824"/>
              <a:ext cx="4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ca-ES" altLang="en-US">
                  <a:solidFill>
                    <a:srgbClr val="00FF00"/>
                  </a:solidFill>
                </a:rPr>
                <a:t>YES</a:t>
              </a:r>
              <a:endParaRPr lang="es-ES" altLang="en-US">
                <a:solidFill>
                  <a:srgbClr val="00FF00"/>
                </a:solidFill>
              </a:endParaRPr>
            </a:p>
          </p:txBody>
        </p:sp>
        <p:sp>
          <p:nvSpPr>
            <p:cNvPr id="2078" name="Text Box 30">
              <a:extLst>
                <a:ext uri="{FF2B5EF4-FFF2-40B4-BE49-F238E27FC236}">
                  <a16:creationId xmlns:a16="http://schemas.microsoft.com/office/drawing/2014/main" id="{A0E95201-36AC-531B-15FB-AA2EEB2B7FF2}"/>
                </a:ext>
              </a:extLst>
            </p:cNvPr>
            <p:cNvSpPr txBox="1">
              <a:spLocks noChangeArrowheads="1"/>
            </p:cNvSpPr>
            <p:nvPr/>
          </p:nvSpPr>
          <p:spPr bwMode="auto">
            <a:xfrm>
              <a:off x="12403" y="14016"/>
              <a:ext cx="1797"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ctr"/>
              <a:r>
                <a:rPr lang="ca-ES" altLang="en-US">
                  <a:effectLst>
                    <a:outerShdw blurRad="38100" dist="38100" dir="2700000" algn="tl">
                      <a:srgbClr val="FFFFFF"/>
                    </a:outerShdw>
                  </a:effectLst>
                </a:rPr>
                <a:t>Transition state found</a:t>
              </a:r>
            </a:p>
            <a:p>
              <a:pPr algn="ctr"/>
              <a:r>
                <a:rPr lang="ca-ES" altLang="en-US">
                  <a:effectLst>
                    <a:outerShdw blurRad="38100" dist="38100" dir="2700000" algn="tl">
                      <a:srgbClr val="FFFFFF"/>
                    </a:outerShdw>
                  </a:effectLst>
                </a:rPr>
                <a:t>with |g</a:t>
              </a:r>
              <a:r>
                <a:rPr lang="ca-ES" altLang="en-US" baseline="-25000">
                  <a:effectLst>
                    <a:outerShdw blurRad="38100" dist="38100" dir="2700000" algn="tl">
                      <a:srgbClr val="FFFFFF"/>
                    </a:outerShdw>
                  </a:effectLst>
                </a:rPr>
                <a:t>TOT</a:t>
              </a:r>
              <a:r>
                <a:rPr lang="ca-ES" altLang="en-US">
                  <a:effectLst>
                    <a:outerShdw blurRad="38100" dist="38100" dir="2700000" algn="tl">
                      <a:srgbClr val="FFFFFF"/>
                    </a:outerShdw>
                  </a:effectLst>
                </a:rPr>
                <a:t>|&lt;</a:t>
              </a:r>
              <a:r>
                <a:rPr lang="ca-ES" altLang="en-US" i="1">
                  <a:effectLst>
                    <a:outerShdw blurRad="38100" dist="38100" dir="2700000" algn="tl">
                      <a:srgbClr val="FFFFFF"/>
                    </a:outerShdw>
                  </a:effectLst>
                </a:rPr>
                <a:t>crit</a:t>
              </a:r>
              <a:endParaRPr lang="es-ES" altLang="en-US" i="1">
                <a:effectLst>
                  <a:outerShdw blurRad="38100" dist="38100" dir="2700000" algn="tl">
                    <a:srgbClr val="FFFFFF"/>
                  </a:outerShdw>
                </a:effectLst>
              </a:endParaRPr>
            </a:p>
          </p:txBody>
        </p:sp>
        <p:sp>
          <p:nvSpPr>
            <p:cNvPr id="2079" name="AutoShape 31">
              <a:extLst>
                <a:ext uri="{FF2B5EF4-FFF2-40B4-BE49-F238E27FC236}">
                  <a16:creationId xmlns:a16="http://schemas.microsoft.com/office/drawing/2014/main" id="{0D9B0695-CFCA-D43F-9DC1-5D2A76C4EAC0}"/>
                </a:ext>
              </a:extLst>
            </p:cNvPr>
            <p:cNvSpPr>
              <a:spLocks noChangeArrowheads="1"/>
            </p:cNvSpPr>
            <p:nvPr/>
          </p:nvSpPr>
          <p:spPr bwMode="auto">
            <a:xfrm>
              <a:off x="13004" y="11568"/>
              <a:ext cx="192" cy="192"/>
            </a:xfrm>
            <a:prstGeom prst="down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en-US"/>
            </a:p>
          </p:txBody>
        </p:sp>
        <p:sp>
          <p:nvSpPr>
            <p:cNvPr id="2080" name="Text Box 32">
              <a:extLst>
                <a:ext uri="{FF2B5EF4-FFF2-40B4-BE49-F238E27FC236}">
                  <a16:creationId xmlns:a16="http://schemas.microsoft.com/office/drawing/2014/main" id="{6AC8F93B-0BE5-889E-5CBB-8D5718C16AAC}"/>
                </a:ext>
              </a:extLst>
            </p:cNvPr>
            <p:cNvSpPr txBox="1">
              <a:spLocks noChangeArrowheads="1"/>
            </p:cNvSpPr>
            <p:nvPr/>
          </p:nvSpPr>
          <p:spPr bwMode="auto">
            <a:xfrm>
              <a:off x="11616" y="11280"/>
              <a:ext cx="3202"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ctr"/>
              <a:r>
                <a:rPr lang="ca-ES" altLang="en-US" sz="2000"/>
                <a:t>Initial geometry with a core and an environment</a:t>
              </a:r>
            </a:p>
          </p:txBody>
        </p:sp>
      </p:grpSp>
      <p:sp>
        <p:nvSpPr>
          <p:cNvPr id="2081" name="Text Box 33">
            <a:extLst>
              <a:ext uri="{FF2B5EF4-FFF2-40B4-BE49-F238E27FC236}">
                <a16:creationId xmlns:a16="http://schemas.microsoft.com/office/drawing/2014/main" id="{2FABDBCC-6B81-ACD4-57EE-FD6934AEC394}"/>
              </a:ext>
            </a:extLst>
          </p:cNvPr>
          <p:cNvSpPr txBox="1">
            <a:spLocks noChangeArrowheads="1"/>
          </p:cNvSpPr>
          <p:nvPr/>
        </p:nvSpPr>
        <p:spPr bwMode="auto">
          <a:xfrm>
            <a:off x="7620000" y="28651200"/>
            <a:ext cx="7924800" cy="8121650"/>
          </a:xfrm>
          <a:prstGeom prst="rect">
            <a:avLst/>
          </a:prstGeom>
          <a:noFill/>
          <a:ln w="4445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ca-ES" altLang="en-US" sz="3200" b="1"/>
              <a:t>Accelerating the Environment Minimization</a:t>
            </a:r>
          </a:p>
          <a:p>
            <a:pPr algn="ctr"/>
            <a:endParaRPr lang="ca-ES" altLang="en-US" sz="3200" b="1"/>
          </a:p>
          <a:p>
            <a:r>
              <a:rPr lang="ca-ES" altLang="en-US" sz="2000"/>
              <a:t>Some strategies to save CPU time during the environment minimization have been implemented and tested (ref. 3). These stratetegies are based on the simplification of the QM/MM expression while only MM atoms are moved.</a:t>
            </a:r>
          </a:p>
          <a:p>
            <a:endParaRPr lang="ca-ES" altLang="en-US" sz="2000"/>
          </a:p>
          <a:p>
            <a:r>
              <a:rPr lang="ca-ES" altLang="en-US" sz="2000" b="1"/>
              <a:t>1st: 1SCF/MM</a:t>
            </a:r>
          </a:p>
          <a:p>
            <a:pPr>
              <a:buFontTx/>
              <a:buChar char="•"/>
            </a:pPr>
            <a:r>
              <a:rPr lang="ca-ES" altLang="en-US" sz="2000"/>
              <a:t>The density matrix is kept frozen. Moreover  since the QM part does not move most of integrals are not recomputed</a:t>
            </a:r>
          </a:p>
          <a:p>
            <a:endParaRPr lang="ca-ES" altLang="en-US" sz="2000"/>
          </a:p>
          <a:p>
            <a:endParaRPr lang="ca-ES" altLang="en-US" sz="2000" b="1"/>
          </a:p>
          <a:p>
            <a:endParaRPr lang="ca-ES" altLang="en-US" sz="2000" b="1"/>
          </a:p>
          <a:p>
            <a:endParaRPr lang="ca-ES" altLang="en-US" sz="2000" b="1"/>
          </a:p>
          <a:p>
            <a:r>
              <a:rPr lang="ca-ES" altLang="en-US" sz="2000" b="1"/>
              <a:t>2nd: ESP/MM</a:t>
            </a:r>
          </a:p>
          <a:p>
            <a:pPr>
              <a:buFontTx/>
              <a:buChar char="•"/>
            </a:pPr>
            <a:r>
              <a:rPr lang="ca-ES" altLang="en-US" sz="2000"/>
              <a:t>The QM calculation is avoided associating fixed ESP charges to the quantum atoms</a:t>
            </a:r>
          </a:p>
          <a:p>
            <a:endParaRPr lang="ca-ES" altLang="en-US" sz="2000" b="1"/>
          </a:p>
          <a:p>
            <a:endParaRPr lang="ca-ES" altLang="en-US" sz="2000" b="1"/>
          </a:p>
          <a:p>
            <a:endParaRPr lang="ca-ES" altLang="en-US" sz="2000" b="1"/>
          </a:p>
          <a:p>
            <a:endParaRPr lang="ca-ES" altLang="en-US" sz="2000" b="1"/>
          </a:p>
          <a:p>
            <a:r>
              <a:rPr lang="ca-ES" altLang="en-US" sz="2000"/>
              <a:t>The 1SCF/MM is the most suitable approximation since it is able to reproduce the pure QM/MM results and it diminishes remarkably the computational cost for the energy evaluation.</a:t>
            </a:r>
          </a:p>
          <a:p>
            <a:endParaRPr lang="es-ES" altLang="en-US" sz="2000"/>
          </a:p>
        </p:txBody>
      </p:sp>
      <p:sp>
        <p:nvSpPr>
          <p:cNvPr id="2083" name="Text Box 35">
            <a:extLst>
              <a:ext uri="{FF2B5EF4-FFF2-40B4-BE49-F238E27FC236}">
                <a16:creationId xmlns:a16="http://schemas.microsoft.com/office/drawing/2014/main" id="{13CB8CFB-5837-8634-AF7E-83AE9055A36B}"/>
              </a:ext>
            </a:extLst>
          </p:cNvPr>
          <p:cNvSpPr txBox="1">
            <a:spLocks noChangeArrowheads="1"/>
          </p:cNvSpPr>
          <p:nvPr/>
        </p:nvSpPr>
        <p:spPr bwMode="auto">
          <a:xfrm>
            <a:off x="2209800" y="22650450"/>
            <a:ext cx="10896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ca-ES" altLang="en-US"/>
              <a:t>A micro-iterative method has been designed. It is based on performing a Newton-like search in a small core zone while an environment is minimized until self-consistency.</a:t>
            </a:r>
          </a:p>
          <a:p>
            <a:pPr algn="just"/>
            <a:r>
              <a:rPr lang="ca-ES" altLang="en-US"/>
              <a:t>We have shown(ref. 2) how important is the refinement of TS location in enzymes and how useful is this kind of exploration before a free energy computation.</a:t>
            </a:r>
            <a:endParaRPr lang="es-ES" altLang="en-US"/>
          </a:p>
        </p:txBody>
      </p:sp>
      <p:sp>
        <p:nvSpPr>
          <p:cNvPr id="2084" name="AutoShape 36">
            <a:extLst>
              <a:ext uri="{FF2B5EF4-FFF2-40B4-BE49-F238E27FC236}">
                <a16:creationId xmlns:a16="http://schemas.microsoft.com/office/drawing/2014/main" id="{20B97B62-42C6-3B3A-8CB7-E3E312D2CF60}"/>
              </a:ext>
            </a:extLst>
          </p:cNvPr>
          <p:cNvSpPr>
            <a:spLocks noChangeArrowheads="1"/>
          </p:cNvSpPr>
          <p:nvPr/>
        </p:nvSpPr>
        <p:spPr bwMode="auto">
          <a:xfrm>
            <a:off x="6400800" y="29413200"/>
            <a:ext cx="1066800" cy="228600"/>
          </a:xfrm>
          <a:prstGeom prst="rightArrow">
            <a:avLst>
              <a:gd name="adj1" fmla="val 50000"/>
              <a:gd name="adj2" fmla="val 116667"/>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85" name="Text Box 37">
            <a:extLst>
              <a:ext uri="{FF2B5EF4-FFF2-40B4-BE49-F238E27FC236}">
                <a16:creationId xmlns:a16="http://schemas.microsoft.com/office/drawing/2014/main" id="{54CCD205-1CBD-1C15-58BC-1B62C9EC8754}"/>
              </a:ext>
            </a:extLst>
          </p:cNvPr>
          <p:cNvSpPr txBox="1">
            <a:spLocks noChangeArrowheads="1"/>
          </p:cNvSpPr>
          <p:nvPr/>
        </p:nvSpPr>
        <p:spPr bwMode="auto">
          <a:xfrm>
            <a:off x="21107400" y="21564600"/>
            <a:ext cx="57594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a-ES" altLang="en-US" sz="3200" b="1"/>
              <a:t>Results in Mandelate Racemase</a:t>
            </a:r>
            <a:r>
              <a:rPr lang="ca-ES" altLang="en-US"/>
              <a:t> </a:t>
            </a:r>
            <a:endParaRPr lang="es-ES" altLang="en-US"/>
          </a:p>
        </p:txBody>
      </p:sp>
      <p:graphicFrame>
        <p:nvGraphicFramePr>
          <p:cNvPr id="2086" name="Object 38">
            <a:extLst>
              <a:ext uri="{FF2B5EF4-FFF2-40B4-BE49-F238E27FC236}">
                <a16:creationId xmlns:a16="http://schemas.microsoft.com/office/drawing/2014/main" id="{5941A578-9FB8-9135-B980-8BCE080C6479}"/>
              </a:ext>
            </a:extLst>
          </p:cNvPr>
          <p:cNvGraphicFramePr>
            <a:graphicFrameLocks noChangeAspect="1"/>
          </p:cNvGraphicFramePr>
          <p:nvPr/>
        </p:nvGraphicFramePr>
        <p:xfrm>
          <a:off x="15963900" y="22542500"/>
          <a:ext cx="114300" cy="215900"/>
        </p:xfrm>
        <a:graphic>
          <a:graphicData uri="http://schemas.openxmlformats.org/presentationml/2006/ole">
            <mc:AlternateContent xmlns:mc="http://schemas.openxmlformats.org/markup-compatibility/2006">
              <mc:Choice xmlns:v="urn:schemas-microsoft-com:vml" Requires="v">
                <p:oleObj name="Ecuación" r:id="rId5" imgW="2628900" imgH="4978400" progId="Equation.3">
                  <p:embed/>
                </p:oleObj>
              </mc:Choice>
              <mc:Fallback>
                <p:oleObj name="Ecuación" r:id="rId5" imgW="2628900" imgH="4978400" progId="Equation.3">
                  <p:embed/>
                  <p:pic>
                    <p:nvPicPr>
                      <p:cNvPr id="0" name="Object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963900" y="2254250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88" name="AutoShape 40">
            <a:extLst>
              <a:ext uri="{FF2B5EF4-FFF2-40B4-BE49-F238E27FC236}">
                <a16:creationId xmlns:a16="http://schemas.microsoft.com/office/drawing/2014/main" id="{E8162913-BCCA-4966-2F99-6F88B915A2F5}"/>
              </a:ext>
            </a:extLst>
          </p:cNvPr>
          <p:cNvSpPr>
            <a:spLocks noChangeArrowheads="1"/>
          </p:cNvSpPr>
          <p:nvPr/>
        </p:nvSpPr>
        <p:spPr bwMode="auto">
          <a:xfrm>
            <a:off x="6248400" y="26136600"/>
            <a:ext cx="1219200" cy="228600"/>
          </a:xfrm>
          <a:prstGeom prst="rightArrow">
            <a:avLst>
              <a:gd name="adj1" fmla="val 50000"/>
              <a:gd name="adj2" fmla="val 133333"/>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89" name="Text Box 41">
            <a:extLst>
              <a:ext uri="{FF2B5EF4-FFF2-40B4-BE49-F238E27FC236}">
                <a16:creationId xmlns:a16="http://schemas.microsoft.com/office/drawing/2014/main" id="{4A941D73-67E5-9DED-7297-236ED2918EC7}"/>
              </a:ext>
            </a:extLst>
          </p:cNvPr>
          <p:cNvSpPr txBox="1">
            <a:spLocks noChangeArrowheads="1"/>
          </p:cNvSpPr>
          <p:nvPr/>
        </p:nvSpPr>
        <p:spPr bwMode="auto">
          <a:xfrm>
            <a:off x="7620000" y="24765000"/>
            <a:ext cx="7924800" cy="3244850"/>
          </a:xfrm>
          <a:prstGeom prst="rect">
            <a:avLst/>
          </a:prstGeom>
          <a:noFill/>
          <a:ln w="4445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ca-ES" altLang="en-US" sz="3200" b="1"/>
              <a:t>Testing the Core Size</a:t>
            </a:r>
          </a:p>
          <a:p>
            <a:pPr algn="ctr"/>
            <a:endParaRPr lang="ca-ES" altLang="en-US" sz="3200" b="1"/>
          </a:p>
          <a:p>
            <a:pPr algn="just"/>
            <a:r>
              <a:rPr lang="ca-ES" altLang="en-US" sz="2000"/>
              <a:t>Several core and environment sizes have been tested in madelate racemase mechaisms. The results show that depending on the reaction type the optimal core size may be very different. For example, in a proton transfer reaction only a few atoms in the core zone are needed. On the other hand when heavy atoms are implicated in the reaction step the core size must be bigger.</a:t>
            </a:r>
          </a:p>
          <a:p>
            <a:endParaRPr lang="es-ES" altLang="en-US" sz="2000"/>
          </a:p>
        </p:txBody>
      </p:sp>
      <p:sp>
        <p:nvSpPr>
          <p:cNvPr id="2095" name="Line 47">
            <a:extLst>
              <a:ext uri="{FF2B5EF4-FFF2-40B4-BE49-F238E27FC236}">
                <a16:creationId xmlns:a16="http://schemas.microsoft.com/office/drawing/2014/main" id="{F3BFF364-768B-3D3A-BEB9-15BB85647BA0}"/>
              </a:ext>
            </a:extLst>
          </p:cNvPr>
          <p:cNvSpPr>
            <a:spLocks noChangeShapeType="1"/>
          </p:cNvSpPr>
          <p:nvPr/>
        </p:nvSpPr>
        <p:spPr bwMode="auto">
          <a:xfrm>
            <a:off x="16021050" y="23088600"/>
            <a:ext cx="0" cy="12725400"/>
          </a:xfrm>
          <a:prstGeom prst="line">
            <a:avLst/>
          </a:prstGeom>
          <a:noFill/>
          <a:ln w="193675"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96" name="Text Box 48">
            <a:extLst>
              <a:ext uri="{FF2B5EF4-FFF2-40B4-BE49-F238E27FC236}">
                <a16:creationId xmlns:a16="http://schemas.microsoft.com/office/drawing/2014/main" id="{AB380F84-4CFF-EEB5-5E96-2B49D4AA1ADC}"/>
              </a:ext>
            </a:extLst>
          </p:cNvPr>
          <p:cNvSpPr txBox="1">
            <a:spLocks noChangeArrowheads="1"/>
          </p:cNvSpPr>
          <p:nvPr/>
        </p:nvSpPr>
        <p:spPr bwMode="auto">
          <a:xfrm>
            <a:off x="1266825" y="42595800"/>
            <a:ext cx="29508450" cy="1593850"/>
          </a:xfrm>
          <a:prstGeom prst="rect">
            <a:avLst/>
          </a:prstGeom>
          <a:solidFill>
            <a:srgbClr val="CCCCFF"/>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r>
              <a:rPr lang="ca-ES" altLang="en-US" sz="3600" b="1" u="sng"/>
              <a:t>References:</a:t>
            </a:r>
          </a:p>
          <a:p>
            <a:pPr>
              <a:buFontTx/>
              <a:buAutoNum type="arabicParenR"/>
            </a:pPr>
            <a:r>
              <a:rPr lang="es-ES" altLang="en-US" sz="2000"/>
              <a:t>Xavier Prat-Resina, Mireia Garcia-Viloca, Angels González-Lafont, and José Maria Lluch.</a:t>
            </a:r>
            <a:r>
              <a:rPr lang="ca-ES" altLang="en-US" sz="2000"/>
              <a:t> </a:t>
            </a:r>
            <a:r>
              <a:rPr lang="es-ES" altLang="en-US" sz="2000"/>
              <a:t>On the modulation of the substrate activity for the racemization catalyzed by mandelate racemase enzyme. a qm/mm study</a:t>
            </a:r>
            <a:r>
              <a:rPr lang="ca-ES" altLang="en-US" sz="2000"/>
              <a:t>. Phys.Chem.Chem.Phys., 4:5365:5371, </a:t>
            </a:r>
            <a:r>
              <a:rPr lang="ca-ES" altLang="en-US" sz="2000" b="1"/>
              <a:t>2002</a:t>
            </a:r>
            <a:endParaRPr lang="es-ES" altLang="en-US" sz="2000" b="1"/>
          </a:p>
          <a:p>
            <a:r>
              <a:rPr lang="ca-ES" altLang="en-US" sz="2000"/>
              <a:t>2)   </a:t>
            </a:r>
            <a:r>
              <a:rPr lang="es-ES" altLang="en-US" sz="2000"/>
              <a:t>Xavier Prat-Resina, Angels González-Lafont, and José Maria Lluch.</a:t>
            </a:r>
            <a:r>
              <a:rPr lang="ca-ES" altLang="en-US" sz="2000"/>
              <a:t> </a:t>
            </a:r>
            <a:r>
              <a:rPr lang="es-ES" altLang="en-US" sz="2000"/>
              <a:t>How important is the refinement of transition state structures in enzymatic reactions? </a:t>
            </a:r>
            <a:r>
              <a:rPr lang="ca-ES" altLang="en-US" sz="2000"/>
              <a:t> J. Mol. Struct (Theochem). </a:t>
            </a:r>
            <a:r>
              <a:rPr lang="ca-ES" altLang="en-US" sz="2000" i="1"/>
              <a:t>in press</a:t>
            </a:r>
            <a:r>
              <a:rPr lang="ca-ES" altLang="en-US" sz="2000"/>
              <a:t> </a:t>
            </a:r>
            <a:r>
              <a:rPr lang="ca-ES" altLang="en-US" sz="2000" b="1"/>
              <a:t>2003</a:t>
            </a:r>
          </a:p>
          <a:p>
            <a:r>
              <a:rPr lang="ca-ES" altLang="en-US" sz="2000"/>
              <a:t>3)   </a:t>
            </a:r>
            <a:r>
              <a:rPr lang="es-ES" altLang="en-US" sz="2000"/>
              <a:t>Xavier Prat-Resina,</a:t>
            </a:r>
            <a:r>
              <a:rPr lang="ca-ES" altLang="en-US" sz="2000"/>
              <a:t> Josep Maria Bofill,</a:t>
            </a:r>
            <a:r>
              <a:rPr lang="es-ES" altLang="en-US" sz="2000"/>
              <a:t> Angels González-Lafont, and José Maria Lluch.</a:t>
            </a:r>
            <a:r>
              <a:rPr lang="ca-ES" altLang="en-US" sz="2000"/>
              <a:t> </a:t>
            </a:r>
            <a:r>
              <a:rPr lang="es-ES" altLang="en-US" sz="2000"/>
              <a:t>Geometry optimization and transition state search in enzymes: Different options in the micro-iterative method. </a:t>
            </a:r>
            <a:r>
              <a:rPr lang="ca-ES" altLang="en-US" sz="2000"/>
              <a:t> S</a:t>
            </a:r>
            <a:r>
              <a:rPr lang="es-ES" altLang="en-US" sz="2000" i="1"/>
              <a:t>ubmitted</a:t>
            </a:r>
            <a:r>
              <a:rPr lang="ca-ES" altLang="en-US" sz="2000" i="1"/>
              <a:t> for publication</a:t>
            </a:r>
            <a:endParaRPr lang="es-ES" altLang="en-US" sz="2000" i="1"/>
          </a:p>
        </p:txBody>
      </p:sp>
      <p:sp>
        <p:nvSpPr>
          <p:cNvPr id="2097" name="Text Box 49">
            <a:extLst>
              <a:ext uri="{FF2B5EF4-FFF2-40B4-BE49-F238E27FC236}">
                <a16:creationId xmlns:a16="http://schemas.microsoft.com/office/drawing/2014/main" id="{9CDC3285-CB06-D3D9-EEA4-B07CE07EADE4}"/>
              </a:ext>
            </a:extLst>
          </p:cNvPr>
          <p:cNvSpPr txBox="1">
            <a:spLocks noChangeArrowheads="1"/>
          </p:cNvSpPr>
          <p:nvPr/>
        </p:nvSpPr>
        <p:spPr bwMode="auto">
          <a:xfrm>
            <a:off x="19507200" y="38176200"/>
            <a:ext cx="43703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a-ES" altLang="en-US" sz="3200" b="1"/>
              <a:t>Potential of Mean Force</a:t>
            </a:r>
            <a:endParaRPr lang="es-ES" altLang="en-US" sz="3200" b="1"/>
          </a:p>
        </p:txBody>
      </p:sp>
      <p:pic>
        <p:nvPicPr>
          <p:cNvPr id="2098" name="Picture 50">
            <a:extLst>
              <a:ext uri="{FF2B5EF4-FFF2-40B4-BE49-F238E27FC236}">
                <a16:creationId xmlns:a16="http://schemas.microsoft.com/office/drawing/2014/main" id="{C956E940-48D8-6469-B7C3-EAD8A65A336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400" y="16002000"/>
            <a:ext cx="5334000" cy="32385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100" name="Text Box 52">
            <a:extLst>
              <a:ext uri="{FF2B5EF4-FFF2-40B4-BE49-F238E27FC236}">
                <a16:creationId xmlns:a16="http://schemas.microsoft.com/office/drawing/2014/main" id="{4AEA474C-2B2E-2A4B-5091-1A1FF5AB2388}"/>
              </a:ext>
            </a:extLst>
          </p:cNvPr>
          <p:cNvSpPr txBox="1">
            <a:spLocks noChangeArrowheads="1"/>
          </p:cNvSpPr>
          <p:nvPr/>
        </p:nvSpPr>
        <p:spPr bwMode="auto">
          <a:xfrm>
            <a:off x="18669000" y="12573000"/>
            <a:ext cx="102870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buFontTx/>
              <a:buChar char="•"/>
            </a:pPr>
            <a:r>
              <a:rPr lang="ca-ES" altLang="en-US"/>
              <a:t>Two stepwise mechanisms are possible when Lys164 or Glu317 protonate the carboxylic group before the R-S interconversion. (MecI and MecII respectively)</a:t>
            </a:r>
          </a:p>
          <a:p>
            <a:pPr algn="just">
              <a:buFontTx/>
              <a:buChar char="•"/>
            </a:pPr>
            <a:r>
              <a:rPr lang="ca-ES" altLang="en-US"/>
              <a:t>A direct mechanism can take place by only the deprotonation by Lys166 and the immediately protonation by His297 (MecIII)</a:t>
            </a:r>
          </a:p>
          <a:p>
            <a:pPr algn="just"/>
            <a:endParaRPr lang="ca-ES" altLang="en-US"/>
          </a:p>
          <a:p>
            <a:pPr algn="just">
              <a:buFontTx/>
              <a:buChar char="•"/>
            </a:pPr>
            <a:r>
              <a:rPr lang="ca-ES" altLang="en-US"/>
              <a:t>Three main aspects help to increase the acidity of the </a:t>
            </a:r>
            <a:r>
              <a:rPr lang="ca-ES" altLang="en-US">
                <a:latin typeface="Symbol" pitchFamily="2" charset="2"/>
              </a:rPr>
              <a:t>a</a:t>
            </a:r>
            <a:r>
              <a:rPr lang="ca-ES" altLang="en-US"/>
              <a:t>-carbon and to stabilize the negative charge of the intermediates.</a:t>
            </a:r>
          </a:p>
          <a:p>
            <a:pPr algn="just"/>
            <a:r>
              <a:rPr lang="ca-ES" altLang="en-US"/>
              <a:t>1) the proximity to the substrate of Lys166 and His297 for a rapid reprotonation</a:t>
            </a:r>
          </a:p>
          <a:p>
            <a:pPr algn="just"/>
            <a:r>
              <a:rPr lang="ca-ES" altLang="en-US"/>
              <a:t>2) the acid-base catalysis carried out by Glu317 and Lys164</a:t>
            </a:r>
          </a:p>
          <a:p>
            <a:pPr algn="just"/>
            <a:r>
              <a:rPr lang="ca-ES" altLang="en-US"/>
              <a:t>3)The magnesium cation will contribute to the electron charge withdraw needed for the reaction</a:t>
            </a:r>
            <a:endParaRPr lang="es-ES" altLang="en-US"/>
          </a:p>
        </p:txBody>
      </p:sp>
      <p:sp>
        <p:nvSpPr>
          <p:cNvPr id="2101" name="Line 53">
            <a:extLst>
              <a:ext uri="{FF2B5EF4-FFF2-40B4-BE49-F238E27FC236}">
                <a16:creationId xmlns:a16="http://schemas.microsoft.com/office/drawing/2014/main" id="{62F63867-2D33-14DF-C5B4-28E70CC37D85}"/>
              </a:ext>
            </a:extLst>
          </p:cNvPr>
          <p:cNvSpPr>
            <a:spLocks noChangeShapeType="1"/>
          </p:cNvSpPr>
          <p:nvPr/>
        </p:nvSpPr>
        <p:spPr bwMode="auto">
          <a:xfrm>
            <a:off x="16021050" y="16230600"/>
            <a:ext cx="0" cy="2743200"/>
          </a:xfrm>
          <a:prstGeom prst="line">
            <a:avLst/>
          </a:prstGeom>
          <a:noFill/>
          <a:ln w="193675"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02" name="Line 54">
            <a:extLst>
              <a:ext uri="{FF2B5EF4-FFF2-40B4-BE49-F238E27FC236}">
                <a16:creationId xmlns:a16="http://schemas.microsoft.com/office/drawing/2014/main" id="{738B58EF-DCA4-2EF1-F2B9-D63D339BA1CB}"/>
              </a:ext>
            </a:extLst>
          </p:cNvPr>
          <p:cNvSpPr>
            <a:spLocks noChangeShapeType="1"/>
          </p:cNvSpPr>
          <p:nvPr/>
        </p:nvSpPr>
        <p:spPr bwMode="auto">
          <a:xfrm>
            <a:off x="16021050" y="38481000"/>
            <a:ext cx="0" cy="2819400"/>
          </a:xfrm>
          <a:prstGeom prst="line">
            <a:avLst/>
          </a:prstGeom>
          <a:noFill/>
          <a:ln w="193675"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103" name="Picture 55">
            <a:extLst>
              <a:ext uri="{FF2B5EF4-FFF2-40B4-BE49-F238E27FC236}">
                <a16:creationId xmlns:a16="http://schemas.microsoft.com/office/drawing/2014/main" id="{A29ACAFD-BAD1-A6AE-CE30-E06F5DB9AD3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6800" y="12649200"/>
            <a:ext cx="4751388" cy="11795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104" name="Text Box 56">
            <a:extLst>
              <a:ext uri="{FF2B5EF4-FFF2-40B4-BE49-F238E27FC236}">
                <a16:creationId xmlns:a16="http://schemas.microsoft.com/office/drawing/2014/main" id="{072FAABC-28BB-7D96-04F9-0128014D1D42}"/>
              </a:ext>
            </a:extLst>
          </p:cNvPr>
          <p:cNvSpPr txBox="1">
            <a:spLocks noChangeArrowheads="1"/>
          </p:cNvSpPr>
          <p:nvPr/>
        </p:nvSpPr>
        <p:spPr bwMode="auto">
          <a:xfrm>
            <a:off x="20955000" y="11658600"/>
            <a:ext cx="76803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a-ES" altLang="en-US" sz="3200" b="1"/>
              <a:t>Three possible reaction mechanisms</a:t>
            </a:r>
            <a:r>
              <a:rPr lang="ca-ES" altLang="en-US" sz="3200"/>
              <a:t> (ref. 1)</a:t>
            </a:r>
            <a:endParaRPr lang="es-ES" altLang="en-US" sz="3200"/>
          </a:p>
        </p:txBody>
      </p:sp>
      <p:graphicFrame>
        <p:nvGraphicFramePr>
          <p:cNvPr id="3364" name="Group 1316">
            <a:extLst>
              <a:ext uri="{FF2B5EF4-FFF2-40B4-BE49-F238E27FC236}">
                <a16:creationId xmlns:a16="http://schemas.microsoft.com/office/drawing/2014/main" id="{F3E01068-FDA9-5080-D159-3730207469B7}"/>
              </a:ext>
            </a:extLst>
          </p:cNvPr>
          <p:cNvGraphicFramePr>
            <a:graphicFrameLocks noGrp="1"/>
          </p:cNvGraphicFramePr>
          <p:nvPr/>
        </p:nvGraphicFramePr>
        <p:xfrm>
          <a:off x="16916400" y="25222200"/>
          <a:ext cx="12192000" cy="7666805"/>
        </p:xfrm>
        <a:graphic>
          <a:graphicData uri="http://schemas.openxmlformats.org/drawingml/2006/table">
            <a:tbl>
              <a:tblPr/>
              <a:tblGrid>
                <a:gridCol w="1655763">
                  <a:extLst>
                    <a:ext uri="{9D8B030D-6E8A-4147-A177-3AD203B41FA5}">
                      <a16:colId xmlns:a16="http://schemas.microsoft.com/office/drawing/2014/main" val="2232125098"/>
                    </a:ext>
                  </a:extLst>
                </a:gridCol>
                <a:gridCol w="1654175">
                  <a:extLst>
                    <a:ext uri="{9D8B030D-6E8A-4147-A177-3AD203B41FA5}">
                      <a16:colId xmlns:a16="http://schemas.microsoft.com/office/drawing/2014/main" val="2290961342"/>
                    </a:ext>
                  </a:extLst>
                </a:gridCol>
                <a:gridCol w="1655762">
                  <a:extLst>
                    <a:ext uri="{9D8B030D-6E8A-4147-A177-3AD203B41FA5}">
                      <a16:colId xmlns:a16="http://schemas.microsoft.com/office/drawing/2014/main" val="3800595867"/>
                    </a:ext>
                  </a:extLst>
                </a:gridCol>
                <a:gridCol w="1654175">
                  <a:extLst>
                    <a:ext uri="{9D8B030D-6E8A-4147-A177-3AD203B41FA5}">
                      <a16:colId xmlns:a16="http://schemas.microsoft.com/office/drawing/2014/main" val="3707686753"/>
                    </a:ext>
                  </a:extLst>
                </a:gridCol>
                <a:gridCol w="238125">
                  <a:extLst>
                    <a:ext uri="{9D8B030D-6E8A-4147-A177-3AD203B41FA5}">
                      <a16:colId xmlns:a16="http://schemas.microsoft.com/office/drawing/2014/main" val="4275824621"/>
                    </a:ext>
                  </a:extLst>
                </a:gridCol>
                <a:gridCol w="1828800">
                  <a:extLst>
                    <a:ext uri="{9D8B030D-6E8A-4147-A177-3AD203B41FA5}">
                      <a16:colId xmlns:a16="http://schemas.microsoft.com/office/drawing/2014/main" val="3801803469"/>
                    </a:ext>
                  </a:extLst>
                </a:gridCol>
                <a:gridCol w="1905000">
                  <a:extLst>
                    <a:ext uri="{9D8B030D-6E8A-4147-A177-3AD203B41FA5}">
                      <a16:colId xmlns:a16="http://schemas.microsoft.com/office/drawing/2014/main" val="1188855824"/>
                    </a:ext>
                  </a:extLst>
                </a:gridCol>
                <a:gridCol w="1600200">
                  <a:extLst>
                    <a:ext uri="{9D8B030D-6E8A-4147-A177-3AD203B41FA5}">
                      <a16:colId xmlns:a16="http://schemas.microsoft.com/office/drawing/2014/main" val="2491016605"/>
                    </a:ext>
                  </a:extLst>
                </a:gridCol>
              </a:tblGrid>
              <a:tr h="477838">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a:ln>
                          <a:noFill/>
                        </a:ln>
                        <a:solidFill>
                          <a:schemeClr val="tx1"/>
                        </a:solidFill>
                        <a:effectLst/>
                        <a:latin typeface="Times New Roman" panose="02020603050405020304" pitchFamily="18" charset="0"/>
                      </a:endParaRPr>
                    </a:p>
                  </a:txBody>
                  <a:tcPr horzOverflow="overflow">
                    <a:lnL cap="flat">
                      <a:noFill/>
                    </a:lnL>
                    <a:lnR>
                      <a:noFill/>
                    </a:lnR>
                    <a:lnT cap="flat">
                      <a:noFill/>
                    </a:lnT>
                    <a:lnB>
                      <a:noFill/>
                    </a:lnB>
                    <a:lnTlToBr>
                      <a:noFill/>
                    </a:lnTlToBr>
                    <a:lnBlToTr>
                      <a:noFill/>
                    </a:lnBlToTr>
                    <a:noFill/>
                  </a:tcPr>
                </a:tc>
                <a:tc gridSpan="3">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1" i="0" u="none" strike="noStrike" cap="none" normalizeH="0" baseline="0">
                          <a:ln>
                            <a:noFill/>
                          </a:ln>
                          <a:solidFill>
                            <a:schemeClr val="tx1"/>
                          </a:solidFill>
                          <a:effectLst/>
                          <a:latin typeface="Times New Roman" panose="02020603050405020304" pitchFamily="18" charset="0"/>
                        </a:rPr>
                        <a:t>Substrate: mandelate</a:t>
                      </a:r>
                      <a:endParaRPr kumimoji="0" lang="es-ES" altLang="en-US" sz="2400" b="1"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cap="flat">
                      <a:noFill/>
                    </a:lnT>
                    <a:lnB>
                      <a:noFill/>
                    </a:lnB>
                    <a:lnTlToBr>
                      <a:noFill/>
                    </a:lnTlToBr>
                    <a:lnBlToTr>
                      <a:noFill/>
                    </a:lnBlToTr>
                    <a:noFill/>
                  </a:tcPr>
                </a:tc>
                <a:tc hMerge="1">
                  <a:txBody>
                    <a:bodyPr/>
                    <a:lstStyle/>
                    <a:p>
                      <a:endParaRPr lang="en-US"/>
                    </a:p>
                  </a:txBody>
                  <a:tcPr/>
                </a:tc>
                <a:tc hMerge="1">
                  <a:txBody>
                    <a:bodyPr/>
                    <a:lstStyle/>
                    <a:p>
                      <a:endParaRPr lang="en-US"/>
                    </a:p>
                  </a:txBody>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cap="flat">
                      <a:noFill/>
                    </a:lnT>
                    <a:lnB>
                      <a:noFill/>
                    </a:lnB>
                    <a:lnTlToBr>
                      <a:noFill/>
                    </a:lnTlToBr>
                    <a:lnBlToTr>
                      <a:noFill/>
                    </a:lnBlToTr>
                    <a:solidFill>
                      <a:schemeClr val="folHlink"/>
                    </a:solidFill>
                  </a:tcPr>
                </a:tc>
                <a:tc gridSpan="3">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1" i="0" u="none" strike="noStrike" cap="none" normalizeH="0" baseline="0">
                          <a:ln>
                            <a:noFill/>
                          </a:ln>
                          <a:solidFill>
                            <a:schemeClr val="tx1"/>
                          </a:solidFill>
                          <a:effectLst/>
                          <a:latin typeface="Times New Roman" panose="02020603050405020304" pitchFamily="18" charset="0"/>
                        </a:rPr>
                        <a:t>Substrate: propargylglycolate</a:t>
                      </a:r>
                      <a:endParaRPr kumimoji="0" lang="es-ES" altLang="en-US" sz="2400" b="1" i="0" u="none" strike="noStrike" cap="none" normalizeH="0" baseline="0">
                        <a:ln>
                          <a:noFill/>
                        </a:ln>
                        <a:solidFill>
                          <a:schemeClr val="tx1"/>
                        </a:solidFill>
                        <a:effectLst/>
                        <a:latin typeface="Times New Roman" panose="02020603050405020304" pitchFamily="18" charset="0"/>
                      </a:endParaRPr>
                    </a:p>
                  </a:txBody>
                  <a:tcPr horzOverflow="overflow">
                    <a:lnL>
                      <a:noFill/>
                    </a:lnL>
                    <a:lnR cap="flat">
                      <a:noFill/>
                    </a:lnR>
                    <a:lnT cap="flat">
                      <a:noFill/>
                    </a:lnT>
                    <a:lnB>
                      <a:noFill/>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41886852"/>
                  </a:ext>
                </a:extLst>
              </a:tr>
              <a:tr h="477838">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1" i="0" u="none" strike="noStrike" cap="none" normalizeH="0" baseline="0">
                          <a:ln>
                            <a:noFill/>
                          </a:ln>
                          <a:solidFill>
                            <a:schemeClr val="tx1"/>
                          </a:solidFill>
                          <a:effectLst/>
                          <a:latin typeface="Times New Roman" panose="02020603050405020304" pitchFamily="18" charset="0"/>
                        </a:rPr>
                        <a:t>Structures</a:t>
                      </a:r>
                      <a:endParaRPr kumimoji="0" lang="es-ES" altLang="en-US" sz="2400" b="1" i="0" u="none" strike="noStrike" cap="none" normalizeH="0" baseline="0">
                        <a:ln>
                          <a:noFill/>
                        </a:ln>
                        <a:solidFill>
                          <a:schemeClr val="tx1"/>
                        </a:solidFill>
                        <a:effectLst/>
                        <a:latin typeface="Times New Roman" panose="02020603050405020304" pitchFamily="18" charset="0"/>
                      </a:endParaRP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1" i="0" u="none" strike="noStrike" cap="none" normalizeH="0" baseline="0">
                          <a:ln>
                            <a:noFill/>
                          </a:ln>
                          <a:solidFill>
                            <a:schemeClr val="tx1"/>
                          </a:solidFill>
                          <a:effectLst/>
                          <a:latin typeface="Times New Roman" panose="02020603050405020304" pitchFamily="18" charset="0"/>
                        </a:rPr>
                        <a:t>Mec I </a:t>
                      </a:r>
                    </a:p>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1" i="0" u="none" strike="noStrike" cap="none" normalizeH="0" baseline="0">
                          <a:ln>
                            <a:noFill/>
                          </a:ln>
                          <a:solidFill>
                            <a:schemeClr val="tx1"/>
                          </a:solidFill>
                          <a:effectLst/>
                          <a:latin typeface="Times New Roman" panose="02020603050405020304" pitchFamily="18" charset="0"/>
                        </a:rPr>
                        <a:t>stepwise</a:t>
                      </a:r>
                      <a:endParaRPr kumimoji="0" lang="es-ES" altLang="en-US" sz="2400" b="1"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1" i="0" u="none" strike="noStrike" cap="none" normalizeH="0" baseline="0">
                          <a:ln>
                            <a:noFill/>
                          </a:ln>
                          <a:solidFill>
                            <a:schemeClr val="tx1"/>
                          </a:solidFill>
                          <a:effectLst/>
                          <a:latin typeface="Times New Roman" panose="02020603050405020304" pitchFamily="18" charset="0"/>
                        </a:rPr>
                        <a:t>Mec II</a:t>
                      </a:r>
                    </a:p>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1" i="0" u="none" strike="noStrike" cap="none" normalizeH="0" baseline="0">
                          <a:ln>
                            <a:noFill/>
                          </a:ln>
                          <a:solidFill>
                            <a:schemeClr val="tx1"/>
                          </a:solidFill>
                          <a:effectLst/>
                          <a:latin typeface="Times New Roman" panose="02020603050405020304" pitchFamily="18" charset="0"/>
                        </a:rPr>
                        <a:t>stepwise</a:t>
                      </a:r>
                      <a:endParaRPr kumimoji="0" lang="es-ES" altLang="en-US" sz="2400" b="1"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1" i="0" u="none" strike="noStrike" cap="none" normalizeH="0" baseline="0">
                          <a:ln>
                            <a:noFill/>
                          </a:ln>
                          <a:solidFill>
                            <a:schemeClr val="tx1"/>
                          </a:solidFill>
                          <a:effectLst/>
                          <a:latin typeface="Times New Roman" panose="02020603050405020304" pitchFamily="18" charset="0"/>
                        </a:rPr>
                        <a:t>MecIII</a:t>
                      </a:r>
                    </a:p>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1" i="0" u="none" strike="noStrike" cap="none" normalizeH="0" baseline="0">
                          <a:ln>
                            <a:noFill/>
                          </a:ln>
                          <a:solidFill>
                            <a:schemeClr val="tx1"/>
                          </a:solidFill>
                          <a:effectLst/>
                          <a:latin typeface="Times New Roman" panose="02020603050405020304" pitchFamily="18" charset="0"/>
                        </a:rPr>
                        <a:t>synchron</a:t>
                      </a:r>
                      <a:endParaRPr kumimoji="0" lang="es-ES" altLang="en-US" sz="2400" b="1"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1" i="0" u="none" strike="noStrike" cap="none" normalizeH="0" baseline="0">
                          <a:ln>
                            <a:noFill/>
                          </a:ln>
                          <a:solidFill>
                            <a:schemeClr val="tx1"/>
                          </a:solidFill>
                          <a:effectLst/>
                          <a:latin typeface="Times New Roman" panose="02020603050405020304" pitchFamily="18" charset="0"/>
                        </a:rPr>
                        <a:t>MecI</a:t>
                      </a:r>
                    </a:p>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1" i="0" u="none" strike="noStrike" cap="none" normalizeH="0" baseline="0">
                          <a:ln>
                            <a:noFill/>
                          </a:ln>
                          <a:solidFill>
                            <a:schemeClr val="tx1"/>
                          </a:solidFill>
                          <a:effectLst/>
                          <a:latin typeface="Times New Roman" panose="02020603050405020304" pitchFamily="18" charset="0"/>
                        </a:rPr>
                        <a:t>stepwise</a:t>
                      </a:r>
                      <a:endParaRPr kumimoji="0" lang="es-ES" altLang="en-US" sz="2400" b="1"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1" i="0" u="none" strike="noStrike" cap="none" normalizeH="0" baseline="0">
                          <a:ln>
                            <a:noFill/>
                          </a:ln>
                          <a:solidFill>
                            <a:schemeClr val="tx1"/>
                          </a:solidFill>
                          <a:effectLst/>
                          <a:latin typeface="Times New Roman" panose="02020603050405020304" pitchFamily="18" charset="0"/>
                        </a:rPr>
                        <a:t>MecII</a:t>
                      </a:r>
                    </a:p>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1" i="0" u="none" strike="noStrike" cap="none" normalizeH="0" baseline="0">
                          <a:ln>
                            <a:noFill/>
                          </a:ln>
                          <a:solidFill>
                            <a:schemeClr val="tx1"/>
                          </a:solidFill>
                          <a:effectLst/>
                          <a:latin typeface="Times New Roman" panose="02020603050405020304" pitchFamily="18" charset="0"/>
                        </a:rPr>
                        <a:t>stepwise</a:t>
                      </a:r>
                      <a:endParaRPr kumimoji="0" lang="es-ES" altLang="en-US" sz="2400" b="1"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1" i="0" u="none" strike="noStrike" cap="none" normalizeH="0" baseline="0">
                          <a:ln>
                            <a:noFill/>
                          </a:ln>
                          <a:solidFill>
                            <a:schemeClr val="tx1"/>
                          </a:solidFill>
                          <a:effectLst/>
                          <a:latin typeface="Times New Roman" panose="02020603050405020304" pitchFamily="18" charset="0"/>
                        </a:rPr>
                        <a:t>MecIII</a:t>
                      </a:r>
                    </a:p>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1" i="0" u="none" strike="noStrike" cap="none" normalizeH="0" baseline="0">
                          <a:ln>
                            <a:noFill/>
                          </a:ln>
                          <a:solidFill>
                            <a:schemeClr val="tx1"/>
                          </a:solidFill>
                          <a:effectLst/>
                          <a:latin typeface="Times New Roman" panose="02020603050405020304" pitchFamily="18" charset="0"/>
                        </a:rPr>
                        <a:t>synchron</a:t>
                      </a:r>
                      <a:endParaRPr kumimoji="0" lang="es-ES" altLang="en-US" sz="2400" b="1" i="0" u="none" strike="noStrike" cap="none" normalizeH="0" baseline="0">
                        <a:ln>
                          <a:noFill/>
                        </a:ln>
                        <a:solidFill>
                          <a:schemeClr val="tx1"/>
                        </a:solidFill>
                        <a:effectLst/>
                        <a:latin typeface="Times New Roman" panose="02020603050405020304" pitchFamily="18" charset="0"/>
                      </a:endParaRPr>
                    </a:p>
                  </a:txBody>
                  <a:tcPr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15742547"/>
                  </a:ext>
                </a:extLst>
              </a:tr>
              <a:tr h="477838">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S</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0.00</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0.0</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0.0</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folHlink"/>
                    </a:solid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0.0</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0.0</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0.0</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3013425986"/>
                  </a:ext>
                </a:extLst>
              </a:tr>
              <a:tr h="476250">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TS1</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17.8 (18.2)</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17.7 (17.8)</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solidFill>
                      <a:schemeClr val="folHlink"/>
                    </a:solid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15.9 (19.7)</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11.8 (11.2)</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610896993"/>
                  </a:ext>
                </a:extLst>
              </a:tr>
              <a:tr h="476250">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I1</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7.8</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4.7</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solidFill>
                      <a:schemeClr val="folHlink"/>
                    </a:solid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6.0</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0.5</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2747722134"/>
                  </a:ext>
                </a:extLst>
              </a:tr>
              <a:tr h="477838">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TS2</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19.5 (19.7)</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14.8 (14.5)</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solidFill>
                      <a:schemeClr val="folHlink"/>
                    </a:solid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19.9 (19.9)</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15.3 (15.3)</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847310308"/>
                  </a:ext>
                </a:extLst>
              </a:tr>
              <a:tr h="477838">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I2</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18.3</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12.3</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solidFill>
                      <a:schemeClr val="folHlink"/>
                    </a:solid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19.7</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15.3</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3458900968"/>
                  </a:ext>
                </a:extLst>
              </a:tr>
              <a:tr h="476250">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TS3</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20.0 (20.1)</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14.6 (15.0)</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solidFill>
                      <a:schemeClr val="folHlink"/>
                    </a:solid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22.2 (22.2)</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17.0 (17.0)</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2157243733"/>
                  </a:ext>
                </a:extLst>
              </a:tr>
              <a:tr h="477838">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I3</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19.1</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7.9</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solidFill>
                      <a:schemeClr val="folHlink"/>
                    </a:solid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20.2</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15.9</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615918264"/>
                  </a:ext>
                </a:extLst>
              </a:tr>
              <a:tr h="477838">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TS4</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22.5 (22.6)</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20.2 (19.5)</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solidFill>
                      <a:schemeClr val="folHlink"/>
                    </a:solid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30.1 (22.2)</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28.1 (20.7)</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22.1 (22.0)</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428830747"/>
                  </a:ext>
                </a:extLst>
              </a:tr>
              <a:tr h="477838">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I4</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22.3</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solidFill>
                      <a:schemeClr val="folHlink"/>
                    </a:solid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21.2</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15.4</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2736412161"/>
                  </a:ext>
                </a:extLst>
              </a:tr>
              <a:tr h="477838">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TS5</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25.2 (25.8)</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23.6 (23.8)</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solidFill>
                      <a:schemeClr val="folHlink"/>
                    </a:solid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23.2 (22.6)</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19.2 (20.1)</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249936079"/>
                  </a:ext>
                </a:extLst>
              </a:tr>
              <a:tr h="474663">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I5</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18.6</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18.3</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solidFill>
                      <a:schemeClr val="folHlink"/>
                    </a:solid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15.7</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15.5</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3608505405"/>
                  </a:ext>
                </a:extLst>
              </a:tr>
              <a:tr h="522288">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TS6</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27.2 (27.3)</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28.1 (28.2)</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solidFill>
                      <a:schemeClr val="folHlink"/>
                    </a:solid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23.9 (24.4)</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26.5 (24.6)</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2978668688"/>
                  </a:ext>
                </a:extLst>
              </a:tr>
              <a:tr h="522288">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R</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6.7</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6.7</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6.7</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3.3</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3.3</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19600">
                        <a:spcBef>
                          <a:spcPct val="20000"/>
                        </a:spcBef>
                        <a:defRPr sz="14000">
                          <a:solidFill>
                            <a:schemeClr val="tx1"/>
                          </a:solidFill>
                          <a:latin typeface="Times New Roman" panose="02020603050405020304" pitchFamily="18" charset="0"/>
                        </a:defRPr>
                      </a:lvl1pPr>
                      <a:lvl2pPr marL="2209800" defTabSz="4419600">
                        <a:spcBef>
                          <a:spcPct val="20000"/>
                        </a:spcBef>
                        <a:defRPr sz="12300">
                          <a:solidFill>
                            <a:schemeClr val="tx1"/>
                          </a:solidFill>
                          <a:latin typeface="Times New Roman" panose="02020603050405020304" pitchFamily="18" charset="0"/>
                        </a:defRPr>
                      </a:lvl2pPr>
                      <a:lvl3pPr marL="4419600" defTabSz="4419600">
                        <a:spcBef>
                          <a:spcPct val="20000"/>
                        </a:spcBef>
                        <a:defRPr sz="10500">
                          <a:solidFill>
                            <a:schemeClr val="tx1"/>
                          </a:solidFill>
                          <a:latin typeface="Times New Roman" panose="02020603050405020304" pitchFamily="18" charset="0"/>
                        </a:defRPr>
                      </a:lvl3pPr>
                      <a:lvl4pPr marL="6629400" defTabSz="4419600">
                        <a:spcBef>
                          <a:spcPct val="20000"/>
                        </a:spcBef>
                        <a:defRPr sz="8900">
                          <a:solidFill>
                            <a:schemeClr val="tx1"/>
                          </a:solidFill>
                          <a:latin typeface="Times New Roman" panose="02020603050405020304" pitchFamily="18" charset="0"/>
                        </a:defRPr>
                      </a:lvl4pPr>
                      <a:lvl5pPr marL="8837613" defTabSz="4419600">
                        <a:spcBef>
                          <a:spcPct val="20000"/>
                        </a:spcBef>
                        <a:defRPr sz="8900">
                          <a:solidFill>
                            <a:schemeClr val="tx1"/>
                          </a:solidFill>
                          <a:latin typeface="Times New Roman" panose="02020603050405020304" pitchFamily="18" charset="0"/>
                        </a:defRPr>
                      </a:lvl5pPr>
                      <a:lvl6pPr marL="9294813" defTabSz="4419600" fontAlgn="base">
                        <a:spcBef>
                          <a:spcPct val="20000"/>
                        </a:spcBef>
                        <a:spcAft>
                          <a:spcPct val="0"/>
                        </a:spcAft>
                        <a:defRPr sz="8900">
                          <a:solidFill>
                            <a:schemeClr val="tx1"/>
                          </a:solidFill>
                          <a:latin typeface="Times New Roman" panose="02020603050405020304" pitchFamily="18" charset="0"/>
                        </a:defRPr>
                      </a:lvl6pPr>
                      <a:lvl7pPr marL="9752013" defTabSz="4419600" fontAlgn="base">
                        <a:spcBef>
                          <a:spcPct val="20000"/>
                        </a:spcBef>
                        <a:spcAft>
                          <a:spcPct val="0"/>
                        </a:spcAft>
                        <a:defRPr sz="8900">
                          <a:solidFill>
                            <a:schemeClr val="tx1"/>
                          </a:solidFill>
                          <a:latin typeface="Times New Roman" panose="02020603050405020304" pitchFamily="18" charset="0"/>
                        </a:defRPr>
                      </a:lvl7pPr>
                      <a:lvl8pPr marL="10209213" defTabSz="4419600" fontAlgn="base">
                        <a:spcBef>
                          <a:spcPct val="20000"/>
                        </a:spcBef>
                        <a:spcAft>
                          <a:spcPct val="0"/>
                        </a:spcAft>
                        <a:defRPr sz="8900">
                          <a:solidFill>
                            <a:schemeClr val="tx1"/>
                          </a:solidFill>
                          <a:latin typeface="Times New Roman" panose="02020603050405020304" pitchFamily="18" charset="0"/>
                        </a:defRPr>
                      </a:lvl8pPr>
                      <a:lvl9pPr marL="10666413" defTabSz="4419600" fontAlgn="base">
                        <a:spcBef>
                          <a:spcPct val="20000"/>
                        </a:spcBef>
                        <a:spcAft>
                          <a:spcPct val="0"/>
                        </a:spcAft>
                        <a:defRPr sz="8900">
                          <a:solidFill>
                            <a:schemeClr val="tx1"/>
                          </a:solidFill>
                          <a:latin typeface="Times New Roman" panose="02020603050405020304" pitchFamily="18" charset="0"/>
                        </a:defRPr>
                      </a:lvl9pPr>
                    </a:lstStyle>
                    <a:p>
                      <a:pPr marL="0" marR="0" lvl="0" indent="0" algn="ctr" defTabSz="4419600" rtl="0" eaLnBrk="1" fontAlgn="base" latinLnBrk="0" hangingPunct="1">
                        <a:lnSpc>
                          <a:spcPct val="100000"/>
                        </a:lnSpc>
                        <a:spcBef>
                          <a:spcPct val="20000"/>
                        </a:spcBef>
                        <a:spcAft>
                          <a:spcPct val="0"/>
                        </a:spcAft>
                        <a:buClrTx/>
                        <a:buSzTx/>
                        <a:buFontTx/>
                        <a:buNone/>
                        <a:tabLst/>
                      </a:pPr>
                      <a:r>
                        <a:rPr kumimoji="0" lang="ca-ES" altLang="en-US" sz="2400" b="0" i="0" u="none" strike="noStrike" cap="none" normalizeH="0" baseline="0">
                          <a:ln>
                            <a:noFill/>
                          </a:ln>
                          <a:solidFill>
                            <a:schemeClr val="tx1"/>
                          </a:solidFill>
                          <a:effectLst/>
                          <a:latin typeface="Times New Roman" panose="02020603050405020304" pitchFamily="18" charset="0"/>
                        </a:rPr>
                        <a:t>3.3</a:t>
                      </a:r>
                      <a:endParaRPr kumimoji="0" lang="es-E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65237049"/>
                  </a:ext>
                </a:extLst>
              </a:tr>
            </a:tbl>
          </a:graphicData>
        </a:graphic>
      </p:graphicFrame>
      <p:sp>
        <p:nvSpPr>
          <p:cNvPr id="3357" name="Text Box 1309">
            <a:extLst>
              <a:ext uri="{FF2B5EF4-FFF2-40B4-BE49-F238E27FC236}">
                <a16:creationId xmlns:a16="http://schemas.microsoft.com/office/drawing/2014/main" id="{5B18C45E-3952-B2C9-330C-3A2E5BF26C31}"/>
              </a:ext>
            </a:extLst>
          </p:cNvPr>
          <p:cNvSpPr txBox="1">
            <a:spLocks noChangeArrowheads="1"/>
          </p:cNvSpPr>
          <p:nvPr/>
        </p:nvSpPr>
        <p:spPr bwMode="auto">
          <a:xfrm>
            <a:off x="17221200" y="34290000"/>
            <a:ext cx="73914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ca-ES" altLang="en-US"/>
              <a:t>Important differences may appear between the structures found with the coordinate scan and with the more accurate micro-iterative method. Mainly when the reaction coordinate cannot be directly associated to a geometric parameter. This information is also valuable for the posterior molecular dynamics simulations.</a:t>
            </a:r>
          </a:p>
          <a:p>
            <a:endParaRPr lang="es-ES" altLang="en-US"/>
          </a:p>
        </p:txBody>
      </p:sp>
      <p:sp>
        <p:nvSpPr>
          <p:cNvPr id="3358" name="Text Box 1310">
            <a:extLst>
              <a:ext uri="{FF2B5EF4-FFF2-40B4-BE49-F238E27FC236}">
                <a16:creationId xmlns:a16="http://schemas.microsoft.com/office/drawing/2014/main" id="{734249C8-CF4A-BC47-3B4A-2EA4F122E448}"/>
              </a:ext>
            </a:extLst>
          </p:cNvPr>
          <p:cNvSpPr txBox="1">
            <a:spLocks noChangeArrowheads="1"/>
          </p:cNvSpPr>
          <p:nvPr/>
        </p:nvSpPr>
        <p:spPr bwMode="auto">
          <a:xfrm>
            <a:off x="4114800" y="38557200"/>
            <a:ext cx="6642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a-ES" altLang="en-US" sz="3200" b="1"/>
              <a:t>Several QM/MM models are adopted</a:t>
            </a:r>
            <a:endParaRPr lang="es-ES" altLang="en-US" sz="3200" b="1"/>
          </a:p>
        </p:txBody>
      </p:sp>
      <p:sp>
        <p:nvSpPr>
          <p:cNvPr id="3359" name="Text Box 1311">
            <a:extLst>
              <a:ext uri="{FF2B5EF4-FFF2-40B4-BE49-F238E27FC236}">
                <a16:creationId xmlns:a16="http://schemas.microsoft.com/office/drawing/2014/main" id="{8F644235-BE3C-7CB7-8109-CAA8CB895C19}"/>
              </a:ext>
            </a:extLst>
          </p:cNvPr>
          <p:cNvSpPr txBox="1">
            <a:spLocks noChangeArrowheads="1"/>
          </p:cNvSpPr>
          <p:nvPr/>
        </p:nvSpPr>
        <p:spPr bwMode="auto">
          <a:xfrm>
            <a:off x="2057400" y="39395400"/>
            <a:ext cx="134112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ca-ES" altLang="en-US"/>
              <a:t>CHARMM program package is used,</a:t>
            </a:r>
          </a:p>
          <a:p>
            <a:pPr>
              <a:buFontTx/>
              <a:buChar char="•"/>
            </a:pPr>
            <a:r>
              <a:rPr lang="ca-ES" altLang="en-US"/>
              <a:t>PM3 semiempirical Hamiltonian for the QM part with the GHO method to treat the QM/MM frontier</a:t>
            </a:r>
          </a:p>
          <a:p>
            <a:pPr>
              <a:buFontTx/>
              <a:buChar char="•"/>
            </a:pPr>
            <a:r>
              <a:rPr lang="ca-ES" altLang="en-US"/>
              <a:t>SRP: Some DFT calculations have shown that Glu317 forms a possible LBHB that PM3 is not able to reproduce.  Modifying the PM3 parameters for this bond will adequately reproduce the interaction</a:t>
            </a:r>
          </a:p>
          <a:p>
            <a:pPr>
              <a:buFontTx/>
              <a:buChar char="•"/>
            </a:pPr>
            <a:r>
              <a:rPr lang="ca-ES" altLang="en-US"/>
              <a:t>Magnesium cation and its sphere of ligands can be included in the QM part, if they are not included the Van der Waals parameters can be optimized in order to modulate the charge polarization in the substrate.</a:t>
            </a:r>
            <a:endParaRPr lang="es-ES" altLang="en-US"/>
          </a:p>
        </p:txBody>
      </p:sp>
      <p:sp>
        <p:nvSpPr>
          <p:cNvPr id="3362" name="Text Box 1314">
            <a:extLst>
              <a:ext uri="{FF2B5EF4-FFF2-40B4-BE49-F238E27FC236}">
                <a16:creationId xmlns:a16="http://schemas.microsoft.com/office/drawing/2014/main" id="{6BE72E9E-180B-76E0-A4FB-3750AA5613E4}"/>
              </a:ext>
            </a:extLst>
          </p:cNvPr>
          <p:cNvSpPr txBox="1">
            <a:spLocks noChangeArrowheads="1"/>
          </p:cNvSpPr>
          <p:nvPr/>
        </p:nvSpPr>
        <p:spPr bwMode="auto">
          <a:xfrm>
            <a:off x="21412200" y="16535400"/>
            <a:ext cx="37068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a-ES" altLang="en-US" sz="3200" b="1"/>
              <a:t>The QM/MM model</a:t>
            </a:r>
            <a:endParaRPr lang="es-ES" altLang="en-US" sz="3200" b="1"/>
          </a:p>
        </p:txBody>
      </p:sp>
      <p:sp>
        <p:nvSpPr>
          <p:cNvPr id="3365" name="Text Box 1317">
            <a:extLst>
              <a:ext uri="{FF2B5EF4-FFF2-40B4-BE49-F238E27FC236}">
                <a16:creationId xmlns:a16="http://schemas.microsoft.com/office/drawing/2014/main" id="{F2EC7E9A-493E-AF06-48E6-CF6588FBFAE4}"/>
              </a:ext>
            </a:extLst>
          </p:cNvPr>
          <p:cNvSpPr txBox="1">
            <a:spLocks noChangeArrowheads="1"/>
          </p:cNvSpPr>
          <p:nvPr/>
        </p:nvSpPr>
        <p:spPr bwMode="auto">
          <a:xfrm>
            <a:off x="17145000" y="38938200"/>
            <a:ext cx="11887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ca-ES" altLang="en-US"/>
              <a:t>By means of umbrella sampling along a reaction coordinate for the wild type enzyme and for the E317Q mutant the free energy for the direct mechanism will be obtained.</a:t>
            </a:r>
          </a:p>
        </p:txBody>
      </p:sp>
      <p:sp>
        <p:nvSpPr>
          <p:cNvPr id="3367" name="Text Box 1319">
            <a:extLst>
              <a:ext uri="{FF2B5EF4-FFF2-40B4-BE49-F238E27FC236}">
                <a16:creationId xmlns:a16="http://schemas.microsoft.com/office/drawing/2014/main" id="{67ECCF91-E1BE-20A7-32BD-832C8B83AB00}"/>
              </a:ext>
            </a:extLst>
          </p:cNvPr>
          <p:cNvSpPr txBox="1">
            <a:spLocks noChangeArrowheads="1"/>
          </p:cNvSpPr>
          <p:nvPr/>
        </p:nvSpPr>
        <p:spPr bwMode="auto">
          <a:xfrm>
            <a:off x="18669000" y="17373600"/>
            <a:ext cx="11430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ca-ES" altLang="en-US"/>
              <a:t>88 atoms corresponding to the active site are selected to be calculated by PM3 semiempirical Hamiltonian (the magnesium parameters are AM1-SRP). The rest of enzyme is modelled by AMBER forcefield with TIP3P for water molecules.</a:t>
            </a:r>
            <a:endParaRPr lang="es-ES" altLang="en-US"/>
          </a:p>
        </p:txBody>
      </p:sp>
      <p:sp>
        <p:nvSpPr>
          <p:cNvPr id="3368" name="Text Box 1320">
            <a:extLst>
              <a:ext uri="{FF2B5EF4-FFF2-40B4-BE49-F238E27FC236}">
                <a16:creationId xmlns:a16="http://schemas.microsoft.com/office/drawing/2014/main" id="{EBBE9347-0CDD-1243-2340-382C24FA34E2}"/>
              </a:ext>
            </a:extLst>
          </p:cNvPr>
          <p:cNvSpPr txBox="1">
            <a:spLocks noChangeArrowheads="1"/>
          </p:cNvSpPr>
          <p:nvPr/>
        </p:nvSpPr>
        <p:spPr bwMode="auto">
          <a:xfrm>
            <a:off x="17373600" y="22650450"/>
            <a:ext cx="113538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ca-ES" altLang="en-US"/>
              <a:t>The three possible mechanisms have been studied (ref. 1) for two substrates. mandelate and propargylglycolate. A coordinate scan is performed between the intermediates to obtain a discrete energy profile. We can compare the highest point of the energy profile with the refined TS obtained by the micro-iterative algorithm. The energy in kcal/mol is shown in the next table. In brackets the energy corresponding to the refined TS structure.</a:t>
            </a:r>
          </a:p>
        </p:txBody>
      </p:sp>
      <p:graphicFrame>
        <p:nvGraphicFramePr>
          <p:cNvPr id="3369" name="Object 1321">
            <a:extLst>
              <a:ext uri="{FF2B5EF4-FFF2-40B4-BE49-F238E27FC236}">
                <a16:creationId xmlns:a16="http://schemas.microsoft.com/office/drawing/2014/main" id="{A9D1A680-2F0B-2C69-1901-630AA75922CE}"/>
              </a:ext>
            </a:extLst>
          </p:cNvPr>
          <p:cNvGraphicFramePr>
            <a:graphicFrameLocks noChangeAspect="1"/>
          </p:cNvGraphicFramePr>
          <p:nvPr/>
        </p:nvGraphicFramePr>
        <p:xfrm>
          <a:off x="8001000" y="32308800"/>
          <a:ext cx="7221538" cy="654050"/>
        </p:xfrm>
        <a:graphic>
          <a:graphicData uri="http://schemas.openxmlformats.org/presentationml/2006/ole">
            <mc:AlternateContent xmlns:mc="http://schemas.openxmlformats.org/markup-compatibility/2006">
              <mc:Choice xmlns:v="urn:schemas-microsoft-com:vml" Requires="v">
                <p:oleObj name="Ecuación" r:id="rId9" imgW="113220500" imgH="10236200" progId="Equation.3">
                  <p:embed/>
                </p:oleObj>
              </mc:Choice>
              <mc:Fallback>
                <p:oleObj name="Ecuación" r:id="rId9" imgW="113220500" imgH="10236200" progId="Equation.3">
                  <p:embed/>
                  <p:pic>
                    <p:nvPicPr>
                      <p:cNvPr id="0" name="Object 13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01000" y="32308800"/>
                        <a:ext cx="7221538"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1" name="Object 1323">
            <a:extLst>
              <a:ext uri="{FF2B5EF4-FFF2-40B4-BE49-F238E27FC236}">
                <a16:creationId xmlns:a16="http://schemas.microsoft.com/office/drawing/2014/main" id="{99B5B76F-8B8F-C5D0-7B77-D7CFCC406E12}"/>
              </a:ext>
            </a:extLst>
          </p:cNvPr>
          <p:cNvGraphicFramePr>
            <a:graphicFrameLocks noChangeAspect="1"/>
          </p:cNvGraphicFramePr>
          <p:nvPr/>
        </p:nvGraphicFramePr>
        <p:xfrm>
          <a:off x="9480550" y="34290000"/>
          <a:ext cx="4329113" cy="673100"/>
        </p:xfrm>
        <a:graphic>
          <a:graphicData uri="http://schemas.openxmlformats.org/presentationml/2006/ole">
            <mc:AlternateContent xmlns:mc="http://schemas.openxmlformats.org/markup-compatibility/2006">
              <mc:Choice xmlns:v="urn:schemas-microsoft-com:vml" Requires="v">
                <p:oleObj name="Ecuación" r:id="rId11" imgW="67881500" imgH="10528300" progId="Equation.3">
                  <p:embed/>
                </p:oleObj>
              </mc:Choice>
              <mc:Fallback>
                <p:oleObj name="Ecuación" r:id="rId11" imgW="67881500" imgH="10528300" progId="Equation.3">
                  <p:embed/>
                  <p:pic>
                    <p:nvPicPr>
                      <p:cNvPr id="0" name="Object 13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80550" y="34290000"/>
                        <a:ext cx="4329113"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2" name="AutoShape 1324">
            <a:extLst>
              <a:ext uri="{FF2B5EF4-FFF2-40B4-BE49-F238E27FC236}">
                <a16:creationId xmlns:a16="http://schemas.microsoft.com/office/drawing/2014/main" id="{C1FC9486-4013-53D0-2318-05E83116FEBF}"/>
              </a:ext>
            </a:extLst>
          </p:cNvPr>
          <p:cNvSpPr>
            <a:spLocks noChangeArrowheads="1"/>
          </p:cNvSpPr>
          <p:nvPr/>
        </p:nvSpPr>
        <p:spPr bwMode="auto">
          <a:xfrm rot="5415538">
            <a:off x="1562100" y="32956500"/>
            <a:ext cx="1066800" cy="228600"/>
          </a:xfrm>
          <a:prstGeom prst="rightArrow">
            <a:avLst>
              <a:gd name="adj1" fmla="val 50000"/>
              <a:gd name="adj2" fmla="val 116667"/>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4" name="Text Box 1326">
            <a:extLst>
              <a:ext uri="{FF2B5EF4-FFF2-40B4-BE49-F238E27FC236}">
                <a16:creationId xmlns:a16="http://schemas.microsoft.com/office/drawing/2014/main" id="{8B4D37E3-93AD-902F-91F4-7F8BE5617FCA}"/>
              </a:ext>
            </a:extLst>
          </p:cNvPr>
          <p:cNvSpPr txBox="1">
            <a:spLocks noChangeArrowheads="1"/>
          </p:cNvSpPr>
          <p:nvPr/>
        </p:nvSpPr>
        <p:spPr bwMode="auto">
          <a:xfrm>
            <a:off x="1676400" y="33832800"/>
            <a:ext cx="5181600" cy="2940050"/>
          </a:xfrm>
          <a:prstGeom prst="rect">
            <a:avLst/>
          </a:prstGeom>
          <a:noFill/>
          <a:ln w="4445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ca-ES" altLang="en-US" sz="3200" b="1"/>
              <a:t>Minimization frequency</a:t>
            </a:r>
          </a:p>
          <a:p>
            <a:pPr algn="ctr"/>
            <a:endParaRPr lang="ca-ES" altLang="en-US" sz="3200" b="1"/>
          </a:p>
          <a:p>
            <a:pPr algn="just"/>
            <a:r>
              <a:rPr lang="ca-ES" altLang="en-US" sz="2000"/>
              <a:t>We tested how often the minimization of the environment must be performed during the TS search.</a:t>
            </a:r>
            <a:endParaRPr lang="es-ES" altLang="en-US" sz="2000"/>
          </a:p>
          <a:p>
            <a:pPr algn="just"/>
            <a:r>
              <a:rPr lang="ca-ES" altLang="en-US" sz="2000"/>
              <a:t>A full TS search in the core zone is recomended before a new environment minimization</a:t>
            </a:r>
          </a:p>
          <a:p>
            <a:pPr algn="just"/>
            <a:endParaRPr lang="es-ES" altLang="en-US" sz="2000"/>
          </a:p>
        </p:txBody>
      </p:sp>
      <p:grpSp>
        <p:nvGrpSpPr>
          <p:cNvPr id="3387" name="Group 1339">
            <a:extLst>
              <a:ext uri="{FF2B5EF4-FFF2-40B4-BE49-F238E27FC236}">
                <a16:creationId xmlns:a16="http://schemas.microsoft.com/office/drawing/2014/main" id="{B8668B07-E63F-270B-4698-C7DECC5B7AB5}"/>
              </a:ext>
            </a:extLst>
          </p:cNvPr>
          <p:cNvGrpSpPr>
            <a:grpSpLocks/>
          </p:cNvGrpSpPr>
          <p:nvPr/>
        </p:nvGrpSpPr>
        <p:grpSpPr bwMode="auto">
          <a:xfrm>
            <a:off x="2514600" y="24841200"/>
            <a:ext cx="3581400" cy="2743200"/>
            <a:chOff x="1680" y="16272"/>
            <a:chExt cx="2256" cy="1728"/>
          </a:xfrm>
        </p:grpSpPr>
        <p:sp>
          <p:nvSpPr>
            <p:cNvPr id="3377" name="Oval 1329">
              <a:extLst>
                <a:ext uri="{FF2B5EF4-FFF2-40B4-BE49-F238E27FC236}">
                  <a16:creationId xmlns:a16="http://schemas.microsoft.com/office/drawing/2014/main" id="{ABF27FB3-8FA7-908D-EC26-A57321047F87}"/>
                </a:ext>
              </a:extLst>
            </p:cNvPr>
            <p:cNvSpPr>
              <a:spLocks noChangeArrowheads="1"/>
            </p:cNvSpPr>
            <p:nvPr/>
          </p:nvSpPr>
          <p:spPr bwMode="auto">
            <a:xfrm>
              <a:off x="1680" y="16272"/>
              <a:ext cx="2256" cy="1728"/>
            </a:xfrm>
            <a:prstGeom prst="ellipse">
              <a:avLst/>
            </a:prstGeom>
            <a:blipFill dpi="0" rotWithShape="0">
              <a:blip r:embed="rId1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3379" name="Oval 1331">
              <a:extLst>
                <a:ext uri="{FF2B5EF4-FFF2-40B4-BE49-F238E27FC236}">
                  <a16:creationId xmlns:a16="http://schemas.microsoft.com/office/drawing/2014/main" id="{38221BBE-44DC-BBDB-2252-BF75FFD7D421}"/>
                </a:ext>
              </a:extLst>
            </p:cNvPr>
            <p:cNvSpPr>
              <a:spLocks noChangeArrowheads="1"/>
            </p:cNvSpPr>
            <p:nvPr/>
          </p:nvSpPr>
          <p:spPr bwMode="auto">
            <a:xfrm>
              <a:off x="2544" y="16752"/>
              <a:ext cx="576" cy="67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3378" name="Oval 1330">
              <a:extLst>
                <a:ext uri="{FF2B5EF4-FFF2-40B4-BE49-F238E27FC236}">
                  <a16:creationId xmlns:a16="http://schemas.microsoft.com/office/drawing/2014/main" id="{10D897FA-DF7D-7883-5701-9AE14B3D0AA1}"/>
                </a:ext>
              </a:extLst>
            </p:cNvPr>
            <p:cNvSpPr>
              <a:spLocks noChangeArrowheads="1"/>
            </p:cNvSpPr>
            <p:nvPr/>
          </p:nvSpPr>
          <p:spPr bwMode="auto">
            <a:xfrm>
              <a:off x="2304" y="16944"/>
              <a:ext cx="528" cy="67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3380" name="Text Box 1332">
              <a:extLst>
                <a:ext uri="{FF2B5EF4-FFF2-40B4-BE49-F238E27FC236}">
                  <a16:creationId xmlns:a16="http://schemas.microsoft.com/office/drawing/2014/main" id="{277F6C29-D3B0-7086-4175-2DDE92AC74B3}"/>
                </a:ext>
              </a:extLst>
            </p:cNvPr>
            <p:cNvSpPr txBox="1">
              <a:spLocks noChangeArrowheads="1"/>
            </p:cNvSpPr>
            <p:nvPr/>
          </p:nvSpPr>
          <p:spPr bwMode="auto">
            <a:xfrm>
              <a:off x="2688" y="16848"/>
              <a:ext cx="4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a-ES" altLang="en-US" sz="2000" b="1" i="1"/>
                <a:t>core</a:t>
              </a:r>
              <a:endParaRPr lang="es-ES" altLang="en-US" sz="2000" b="1" i="1"/>
            </a:p>
          </p:txBody>
        </p:sp>
        <p:sp>
          <p:nvSpPr>
            <p:cNvPr id="3381" name="Text Box 1333">
              <a:extLst>
                <a:ext uri="{FF2B5EF4-FFF2-40B4-BE49-F238E27FC236}">
                  <a16:creationId xmlns:a16="http://schemas.microsoft.com/office/drawing/2014/main" id="{672ACE11-9891-A65B-8984-928E761FE410}"/>
                </a:ext>
              </a:extLst>
            </p:cNvPr>
            <p:cNvSpPr txBox="1">
              <a:spLocks noChangeArrowheads="1"/>
            </p:cNvSpPr>
            <p:nvPr/>
          </p:nvSpPr>
          <p:spPr bwMode="auto">
            <a:xfrm>
              <a:off x="2832" y="17376"/>
              <a:ext cx="95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a-ES" altLang="en-US" sz="2000" b="1" i="1"/>
                <a:t>environment</a:t>
              </a:r>
              <a:endParaRPr lang="es-ES" altLang="en-US" sz="2000" b="1" i="1"/>
            </a:p>
          </p:txBody>
        </p:sp>
        <p:sp>
          <p:nvSpPr>
            <p:cNvPr id="3385" name="Text Box 1337">
              <a:extLst>
                <a:ext uri="{FF2B5EF4-FFF2-40B4-BE49-F238E27FC236}">
                  <a16:creationId xmlns:a16="http://schemas.microsoft.com/office/drawing/2014/main" id="{9F0B617F-C73F-4899-76C8-0CC9FBDB8DDB}"/>
                </a:ext>
              </a:extLst>
            </p:cNvPr>
            <p:cNvSpPr txBox="1">
              <a:spLocks noChangeArrowheads="1"/>
            </p:cNvSpPr>
            <p:nvPr/>
          </p:nvSpPr>
          <p:spPr bwMode="auto">
            <a:xfrm>
              <a:off x="2304" y="17184"/>
              <a:ext cx="39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a-ES" altLang="en-US" sz="2000" b="1"/>
                <a:t>QM</a:t>
              </a:r>
              <a:endParaRPr lang="es-ES" altLang="en-US" sz="2000" b="1"/>
            </a:p>
          </p:txBody>
        </p:sp>
        <p:sp>
          <p:nvSpPr>
            <p:cNvPr id="3386" name="Text Box 1338">
              <a:extLst>
                <a:ext uri="{FF2B5EF4-FFF2-40B4-BE49-F238E27FC236}">
                  <a16:creationId xmlns:a16="http://schemas.microsoft.com/office/drawing/2014/main" id="{D588118F-A8EB-A020-EF0D-030B28E54550}"/>
                </a:ext>
              </a:extLst>
            </p:cNvPr>
            <p:cNvSpPr txBox="1">
              <a:spLocks noChangeArrowheads="1"/>
            </p:cNvSpPr>
            <p:nvPr/>
          </p:nvSpPr>
          <p:spPr bwMode="auto">
            <a:xfrm>
              <a:off x="1824" y="17184"/>
              <a:ext cx="4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a-ES" altLang="en-US" sz="2000" b="1"/>
                <a:t>MM</a:t>
              </a:r>
              <a:endParaRPr lang="es-ES" altLang="en-US" sz="2000" b="1"/>
            </a:p>
          </p:txBody>
        </p:sp>
      </p:grpSp>
      <p:sp>
        <p:nvSpPr>
          <p:cNvPr id="3389" name="Oval 1341">
            <a:extLst>
              <a:ext uri="{FF2B5EF4-FFF2-40B4-BE49-F238E27FC236}">
                <a16:creationId xmlns:a16="http://schemas.microsoft.com/office/drawing/2014/main" id="{15C0C473-347E-F94B-F2BE-949CC34E162C}"/>
              </a:ext>
            </a:extLst>
          </p:cNvPr>
          <p:cNvSpPr>
            <a:spLocks noChangeArrowheads="1"/>
          </p:cNvSpPr>
          <p:nvPr/>
        </p:nvSpPr>
        <p:spPr bwMode="auto">
          <a:xfrm>
            <a:off x="23850600" y="29870400"/>
            <a:ext cx="1600200" cy="609600"/>
          </a:xfrm>
          <a:prstGeom prst="ellipse">
            <a:avLst/>
          </a:prstGeom>
          <a:noFill/>
          <a:ln w="44450">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0" name="Oval 1342">
            <a:extLst>
              <a:ext uri="{FF2B5EF4-FFF2-40B4-BE49-F238E27FC236}">
                <a16:creationId xmlns:a16="http://schemas.microsoft.com/office/drawing/2014/main" id="{07EF9403-C071-750B-FAB5-ECAB7DEB136A}"/>
              </a:ext>
            </a:extLst>
          </p:cNvPr>
          <p:cNvSpPr>
            <a:spLocks noChangeArrowheads="1"/>
          </p:cNvSpPr>
          <p:nvPr/>
        </p:nvSpPr>
        <p:spPr bwMode="auto">
          <a:xfrm>
            <a:off x="25679400" y="29794200"/>
            <a:ext cx="1752600" cy="762000"/>
          </a:xfrm>
          <a:prstGeom prst="ellipse">
            <a:avLst/>
          </a:prstGeom>
          <a:noFill/>
          <a:ln w="44450">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1" name="Text Box 1343">
            <a:extLst>
              <a:ext uri="{FF2B5EF4-FFF2-40B4-BE49-F238E27FC236}">
                <a16:creationId xmlns:a16="http://schemas.microsoft.com/office/drawing/2014/main" id="{71813DAF-4B8A-D631-AF6A-5B4CA910EFA1}"/>
              </a:ext>
            </a:extLst>
          </p:cNvPr>
          <p:cNvSpPr txBox="1">
            <a:spLocks noChangeArrowheads="1"/>
          </p:cNvSpPr>
          <p:nvPr/>
        </p:nvSpPr>
        <p:spPr bwMode="auto">
          <a:xfrm>
            <a:off x="8305800" y="16992600"/>
            <a:ext cx="72390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ca-ES" altLang="en-US"/>
              <a:t>Experimental results show that the conjugate acids of Lys166 and His297 serve as the proton donors in the formation of (S) and (R)-mandelate respectively.</a:t>
            </a:r>
          </a:p>
          <a:p>
            <a:pPr algn="just"/>
            <a:r>
              <a:rPr lang="ca-ES" altLang="en-US"/>
              <a:t>Moreover other substrates (vinylglycolate and propargyl-glycolate) undergo racemization as well.</a:t>
            </a:r>
            <a:endParaRPr lang="es-ES" altLang="en-US"/>
          </a:p>
        </p:txBody>
      </p:sp>
      <p:sp>
        <p:nvSpPr>
          <p:cNvPr id="3392" name="Text Box 1344">
            <a:extLst>
              <a:ext uri="{FF2B5EF4-FFF2-40B4-BE49-F238E27FC236}">
                <a16:creationId xmlns:a16="http://schemas.microsoft.com/office/drawing/2014/main" id="{A6A68DA9-D140-365C-6162-915024FFFAA0}"/>
              </a:ext>
            </a:extLst>
          </p:cNvPr>
          <p:cNvSpPr txBox="1">
            <a:spLocks noChangeArrowheads="1"/>
          </p:cNvSpPr>
          <p:nvPr/>
        </p:nvSpPr>
        <p:spPr bwMode="auto">
          <a:xfrm>
            <a:off x="4114800" y="14097000"/>
            <a:ext cx="6248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ca-ES" altLang="en-US"/>
              <a:t>Mandelate racemase catalyzes the racemization of (R) and (S)-mandelate enantiomers</a:t>
            </a:r>
            <a:endParaRPr lang="es-ES" altLang="en-US"/>
          </a:p>
        </p:txBody>
      </p:sp>
      <p:sp>
        <p:nvSpPr>
          <p:cNvPr id="3393" name="Text Box 1345">
            <a:extLst>
              <a:ext uri="{FF2B5EF4-FFF2-40B4-BE49-F238E27FC236}">
                <a16:creationId xmlns:a16="http://schemas.microsoft.com/office/drawing/2014/main" id="{27766E89-F581-90AC-AA97-A1105AD463E5}"/>
              </a:ext>
            </a:extLst>
          </p:cNvPr>
          <p:cNvSpPr txBox="1">
            <a:spLocks noChangeArrowheads="1"/>
          </p:cNvSpPr>
          <p:nvPr/>
        </p:nvSpPr>
        <p:spPr bwMode="auto">
          <a:xfrm>
            <a:off x="20955000" y="40309800"/>
            <a:ext cx="7010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ca-ES" altLang="en-US"/>
              <a:t>Stochastic Boundary Molecular Dynamics is a solution to reduce the high number of the degrees of freedom of the enzymatic system</a:t>
            </a:r>
            <a:endParaRPr lang="es-ES" altLang="en-US"/>
          </a:p>
        </p:txBody>
      </p:sp>
      <p:pic>
        <p:nvPicPr>
          <p:cNvPr id="3394" name="Picture 1346">
            <a:extLst>
              <a:ext uri="{FF2B5EF4-FFF2-40B4-BE49-F238E27FC236}">
                <a16:creationId xmlns:a16="http://schemas.microsoft.com/office/drawing/2014/main" id="{A04FF228-A013-B6FD-0474-830487D4230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288000" y="40005000"/>
            <a:ext cx="2209800" cy="1704975"/>
          </a:xfrm>
          <a:prstGeom prst="rect">
            <a:avLst/>
          </a:prstGeom>
          <a:noFill/>
          <a:extLst>
            <a:ext uri="{909E8E84-426E-40DD-AFC4-6F175D3DCCD1}">
              <a14:hiddenFill xmlns:a14="http://schemas.microsoft.com/office/drawing/2010/main">
                <a:solidFill>
                  <a:srgbClr val="FFFFFF"/>
                </a:solidFill>
              </a14:hiddenFill>
            </a:ext>
          </a:extLst>
        </p:spPr>
      </p:pic>
      <p:pic>
        <p:nvPicPr>
          <p:cNvPr id="3395" name="Picture 1347">
            <a:extLst>
              <a:ext uri="{FF2B5EF4-FFF2-40B4-BE49-F238E27FC236}">
                <a16:creationId xmlns:a16="http://schemas.microsoft.com/office/drawing/2014/main" id="{1546667F-983D-8614-20AC-EBA4F4E7CC3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841200" y="34061400"/>
            <a:ext cx="2438400" cy="1236663"/>
          </a:xfrm>
          <a:prstGeom prst="rect">
            <a:avLst/>
          </a:prstGeom>
          <a:noFill/>
          <a:extLst>
            <a:ext uri="{909E8E84-426E-40DD-AFC4-6F175D3DCCD1}">
              <a14:hiddenFill xmlns:a14="http://schemas.microsoft.com/office/drawing/2010/main">
                <a:solidFill>
                  <a:srgbClr val="FFFFFF"/>
                </a:solidFill>
              </a14:hiddenFill>
            </a:ext>
          </a:extLst>
        </p:spPr>
      </p:pic>
      <p:pic>
        <p:nvPicPr>
          <p:cNvPr id="3396" name="Picture 1348">
            <a:extLst>
              <a:ext uri="{FF2B5EF4-FFF2-40B4-BE49-F238E27FC236}">
                <a16:creationId xmlns:a16="http://schemas.microsoft.com/office/drawing/2014/main" id="{074067AB-9359-CCD1-A5D7-476CC030660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841200" y="35356800"/>
            <a:ext cx="2438400" cy="1241425"/>
          </a:xfrm>
          <a:prstGeom prst="rect">
            <a:avLst/>
          </a:prstGeom>
          <a:noFill/>
          <a:extLst>
            <a:ext uri="{909E8E84-426E-40DD-AFC4-6F175D3DCCD1}">
              <a14:hiddenFill xmlns:a14="http://schemas.microsoft.com/office/drawing/2010/main">
                <a:solidFill>
                  <a:srgbClr val="FFFFFF"/>
                </a:solidFill>
              </a14:hiddenFill>
            </a:ext>
          </a:extLst>
        </p:spPr>
      </p:pic>
      <p:sp>
        <p:nvSpPr>
          <p:cNvPr id="3397" name="Text Box 1349">
            <a:extLst>
              <a:ext uri="{FF2B5EF4-FFF2-40B4-BE49-F238E27FC236}">
                <a16:creationId xmlns:a16="http://schemas.microsoft.com/office/drawing/2014/main" id="{ABDEC8BD-D746-5307-475C-FA22346C1502}"/>
              </a:ext>
            </a:extLst>
          </p:cNvPr>
          <p:cNvSpPr txBox="1">
            <a:spLocks noChangeArrowheads="1"/>
          </p:cNvSpPr>
          <p:nvPr/>
        </p:nvSpPr>
        <p:spPr bwMode="auto">
          <a:xfrm>
            <a:off x="27568525" y="34940875"/>
            <a:ext cx="291147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ca-ES" altLang="en-US" sz="1800"/>
              <a:t>Structures found with coordinate scan (up) and with the micro-iterative method (down) in TS4 (Mec II for propargylglycolate)</a:t>
            </a:r>
            <a:endParaRPr lang="es-ES" altLang="en-US" sz="1800"/>
          </a:p>
        </p:txBody>
      </p:sp>
      <p:sp>
        <p:nvSpPr>
          <p:cNvPr id="3400" name="Freeform 1352">
            <a:extLst>
              <a:ext uri="{FF2B5EF4-FFF2-40B4-BE49-F238E27FC236}">
                <a16:creationId xmlns:a16="http://schemas.microsoft.com/office/drawing/2014/main" id="{3C2E4DE5-5BF7-3D54-5F65-6820B3335835}"/>
              </a:ext>
            </a:extLst>
          </p:cNvPr>
          <p:cNvSpPr>
            <a:spLocks/>
          </p:cNvSpPr>
          <p:nvPr/>
        </p:nvSpPr>
        <p:spPr bwMode="auto">
          <a:xfrm>
            <a:off x="27203400" y="30480000"/>
            <a:ext cx="533400" cy="3429000"/>
          </a:xfrm>
          <a:custGeom>
            <a:avLst/>
            <a:gdLst>
              <a:gd name="T0" fmla="*/ 0 w 440"/>
              <a:gd name="T1" fmla="*/ 0 h 2448"/>
              <a:gd name="T2" fmla="*/ 432 w 440"/>
              <a:gd name="T3" fmla="*/ 1488 h 2448"/>
              <a:gd name="T4" fmla="*/ 48 w 440"/>
              <a:gd name="T5" fmla="*/ 2448 h 2448"/>
            </a:gdLst>
            <a:ahLst/>
            <a:cxnLst>
              <a:cxn ang="0">
                <a:pos x="T0" y="T1"/>
              </a:cxn>
              <a:cxn ang="0">
                <a:pos x="T2" y="T3"/>
              </a:cxn>
              <a:cxn ang="0">
                <a:pos x="T4" y="T5"/>
              </a:cxn>
            </a:cxnLst>
            <a:rect l="0" t="0" r="r" b="b"/>
            <a:pathLst>
              <a:path w="440" h="2448">
                <a:moveTo>
                  <a:pt x="0" y="0"/>
                </a:moveTo>
                <a:cubicBezTo>
                  <a:pt x="212" y="540"/>
                  <a:pt x="424" y="1080"/>
                  <a:pt x="432" y="1488"/>
                </a:cubicBezTo>
                <a:cubicBezTo>
                  <a:pt x="440" y="1896"/>
                  <a:pt x="244" y="2172"/>
                  <a:pt x="48" y="2448"/>
                </a:cubicBezTo>
              </a:path>
            </a:pathLst>
          </a:custGeom>
          <a:noFill/>
          <a:ln w="9525">
            <a:solidFill>
              <a:srgbClr val="FF0000"/>
            </a:solidFill>
            <a:round/>
            <a:headE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theme/theme1.xml><?xml version="1.0" encoding="utf-8"?>
<a:theme xmlns:a="http://schemas.openxmlformats.org/drawingml/2006/main" name="Diseño predeterminado">
  <a:themeElements>
    <a:clrScheme name="Diseño predeterminad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iseño predeterminad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847</TotalTime>
  <Words>1466</Words>
  <Application>Microsoft Macintosh PowerPoint</Application>
  <PresentationFormat>Custom</PresentationFormat>
  <Paragraphs>214</Paragraphs>
  <Slides>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Times New Roman</vt:lpstr>
      <vt:lpstr>Arial</vt:lpstr>
      <vt:lpstr>Symbol</vt:lpstr>
      <vt:lpstr>Diseño predeterminado</vt:lpstr>
      <vt:lpstr>Microsoft Editor de ecuaciones 3.0</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prat</dc:creator>
  <cp:lastModifiedBy>Xavier Prat-Resina</cp:lastModifiedBy>
  <cp:revision>28</cp:revision>
  <dcterms:created xsi:type="dcterms:W3CDTF">2003-07-08T13:58:22Z</dcterms:created>
  <dcterms:modified xsi:type="dcterms:W3CDTF">2022-08-06T16:30:50Z</dcterms:modified>
</cp:coreProperties>
</file>