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6350000" cy="444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4B4B4B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868685"/>
              </a:solidFill>
              <a:prstDash val="solid"/>
              <a:miter lim="400000"/>
            </a:ln>
          </a:left>
          <a:right>
            <a:ln w="3175" cap="flat">
              <a:solidFill>
                <a:srgbClr val="868685"/>
              </a:solidFill>
              <a:prstDash val="solid"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715066" y="2038661"/>
            <a:ext cx="2919868" cy="21885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715066" y="2637092"/>
            <a:ext cx="2919868" cy="218849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1360714" y="861785"/>
            <a:ext cx="3628573" cy="2721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725429" y="1042910"/>
            <a:ext cx="2902150" cy="163401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715066" y="2704419"/>
            <a:ext cx="2919868" cy="4606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715066" y="3186339"/>
            <a:ext cx="2919868" cy="3543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15066" y="1655535"/>
            <a:ext cx="2919868" cy="113393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sz="quarter" idx="13"/>
          </p:nvPr>
        </p:nvSpPr>
        <p:spPr>
          <a:xfrm>
            <a:off x="3194489" y="1088571"/>
            <a:ext cx="1605219" cy="21402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67019" y="1255117"/>
            <a:ext cx="1637111" cy="92131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467019" y="2197695"/>
            <a:ext cx="1637111" cy="10382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715066" y="1634274"/>
            <a:ext cx="2919868" cy="1594588"/>
          </a:xfrm>
          <a:prstGeom prst="rect">
            <a:avLst/>
          </a:prstGeom>
        </p:spPr>
        <p:txBody>
          <a:bodyPr anchor="ctr"/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  <a:lvl2pPr marL="88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2pPr>
            <a:lvl3pPr marL="151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3pPr>
            <a:lvl4pPr marL="215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4pPr>
            <a:lvl5pPr marL="278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sz="quarter" idx="13"/>
          </p:nvPr>
        </p:nvSpPr>
        <p:spPr>
          <a:xfrm>
            <a:off x="3391155" y="1581121"/>
            <a:ext cx="1243779" cy="165837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715066" y="1634274"/>
            <a:ext cx="1523718" cy="1594588"/>
          </a:xfrm>
          <a:prstGeom prst="rect">
            <a:avLst/>
          </a:prstGeom>
        </p:spPr>
        <p:txBody>
          <a:bodyPr anchor="ctr"/>
          <a:lstStyle>
            <a:lvl1pPr marL="172861" indent="-172861" algn="l">
              <a:spcBef>
                <a:spcPts val="1700"/>
              </a:spcBef>
              <a:buSzPct val="50000"/>
              <a:buBlip>
                <a:blip r:embed="rId2"/>
              </a:buBlip>
            </a:lvl1pPr>
            <a:lvl2pPr marL="617361" indent="-172861" algn="l">
              <a:spcBef>
                <a:spcPts val="1700"/>
              </a:spcBef>
              <a:buSzPct val="50000"/>
              <a:buBlip>
                <a:blip r:embed="rId2"/>
              </a:buBlip>
            </a:lvl2pPr>
            <a:lvl3pPr marL="1061861" indent="-172861" algn="l">
              <a:spcBef>
                <a:spcPts val="1700"/>
              </a:spcBef>
              <a:buSzPct val="50000"/>
              <a:buBlip>
                <a:blip r:embed="rId2"/>
              </a:buBlip>
            </a:lvl3pPr>
            <a:lvl4pPr marL="1506361" indent="-172861" algn="l">
              <a:spcBef>
                <a:spcPts val="1700"/>
              </a:spcBef>
              <a:buSzPct val="50000"/>
              <a:buBlip>
                <a:blip r:embed="rId2"/>
              </a:buBlip>
            </a:lvl4pPr>
            <a:lvl5pPr marL="1950861" indent="-172861" algn="l">
              <a:spcBef>
                <a:spcPts val="1700"/>
              </a:spcBef>
              <a:buSzPct val="50000"/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715066" y="1216138"/>
            <a:ext cx="2919868" cy="2012724"/>
          </a:xfrm>
          <a:prstGeom prst="rect">
            <a:avLst/>
          </a:prstGeom>
        </p:spPr>
        <p:txBody>
          <a:bodyPr anchor="ctr"/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  <a:lvl2pPr marL="88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2pPr>
            <a:lvl3pPr marL="151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3pPr>
            <a:lvl4pPr marL="215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4pPr>
            <a:lvl5pPr marL="278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3331568" y="993801"/>
            <a:ext cx="1549704" cy="11622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3340449" y="2262087"/>
            <a:ext cx="1540254" cy="11551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435128" y="996439"/>
            <a:ext cx="1814287" cy="241904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15066" y="1396858"/>
            <a:ext cx="2919868" cy="7795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15066" y="2261478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102952" y="3417830"/>
            <a:ext cx="142396" cy="129950"/>
          </a:xfrm>
          <a:prstGeom prst="rect">
            <a:avLst/>
          </a:prstGeom>
          <a:ln w="3175">
            <a:miter lim="400000"/>
          </a:ln>
        </p:spPr>
        <p:txBody>
          <a:bodyPr wrap="none" lIns="14174" tIns="14174" rIns="14174" bIns="14174" anchor="b">
            <a:spAutoFit/>
          </a:bodyPr>
          <a:lstStyle>
            <a:lvl1pPr>
              <a:defRPr sz="7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3556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7112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0668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4224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Recursive Leap of Faith &amp; Recursion Vs. Iteration"/>
          <p:cNvSpPr txBox="1"/>
          <p:nvPr>
            <p:ph type="ctrTitle"/>
          </p:nvPr>
        </p:nvSpPr>
        <p:spPr>
          <a:xfrm>
            <a:off x="856460" y="1324563"/>
            <a:ext cx="4830457" cy="1304808"/>
          </a:xfrm>
          <a:prstGeom prst="rect">
            <a:avLst/>
          </a:prstGeom>
        </p:spPr>
        <p:txBody>
          <a:bodyPr/>
          <a:lstStyle>
            <a:lvl1pPr defTabSz="111819">
              <a:defRPr sz="3402"/>
            </a:lvl1pPr>
          </a:lstStyle>
          <a:p>
            <a:pPr/>
            <a:r>
              <a:t>The Recursive Leap of Faith &amp; Recursion Vs. Iteration</a:t>
            </a:r>
          </a:p>
        </p:txBody>
      </p:sp>
      <p:sp>
        <p:nvSpPr>
          <p:cNvPr id="120" name="Intro to CS Bootcamp Recursion Videos #2"/>
          <p:cNvSpPr txBox="1"/>
          <p:nvPr>
            <p:ph type="subTitle" sz="quarter" idx="1"/>
          </p:nvPr>
        </p:nvSpPr>
        <p:spPr>
          <a:xfrm>
            <a:off x="817170" y="2998078"/>
            <a:ext cx="4715660" cy="354354"/>
          </a:xfrm>
          <a:prstGeom prst="rect">
            <a:avLst/>
          </a:prstGeom>
        </p:spPr>
        <p:txBody>
          <a:bodyPr/>
          <a:lstStyle>
            <a:lvl1pPr defTabSz="117144">
              <a:defRPr sz="2200"/>
            </a:lvl1pPr>
          </a:lstStyle>
          <a:p>
            <a:pPr/>
            <a:r>
              <a:t>Intro to CS Bootcamp Recursion Videos #2</a:t>
            </a:r>
          </a:p>
        </p:txBody>
      </p:sp>
      <p:sp>
        <p:nvSpPr>
          <p:cNvPr id="121" name="Alexander Z. Wu"/>
          <p:cNvSpPr txBox="1"/>
          <p:nvPr/>
        </p:nvSpPr>
        <p:spPr>
          <a:xfrm>
            <a:off x="3188266" y="3826942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>
            <a:lvl1pPr algn="r">
              <a:defRPr sz="1800"/>
            </a:lvl1pPr>
          </a:lstStyle>
          <a:p>
            <a:pPr/>
            <a:r>
              <a:t>Alexander Z. Wu</a:t>
            </a:r>
          </a:p>
        </p:txBody>
      </p:sp>
      <p:sp>
        <p:nvSpPr>
          <p:cNvPr id="122" name="If you already know what recursion is, just remember the answer. Otherwise, find someone who is standing closer to Douglas Hofstadter than you are; then ask him or her what recursion is. —Andrew Plotkin"/>
          <p:cNvSpPr txBox="1"/>
          <p:nvPr/>
        </p:nvSpPr>
        <p:spPr>
          <a:xfrm>
            <a:off x="603183" y="340155"/>
            <a:ext cx="5337011" cy="10214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>
            <a:spAutoFit/>
          </a:bodyPr>
          <a:lstStyle>
            <a:lvl1pPr indent="330200" algn="l">
              <a:lnSpc>
                <a:spcPct val="120000"/>
              </a:lnSpc>
              <a:spcBef>
                <a:spcPts val="1900"/>
              </a:spcBef>
              <a:defRPr sz="1600"/>
            </a:lvl1pPr>
          </a:lstStyle>
          <a:p>
            <a:pPr/>
            <a:r>
              <a:t>If you already know what recursion is, just remember the answer. Otherwise, find someone who is standing closer to Douglas Hofstadter than you are; then ask him or her what recursion is. —Andrew Plotkin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t sometimes makes more sense!…"/>
          <p:cNvSpPr txBox="1"/>
          <p:nvPr>
            <p:ph type="body" sz="half" idx="1"/>
          </p:nvPr>
        </p:nvSpPr>
        <p:spPr>
          <a:xfrm>
            <a:off x="394266" y="1134741"/>
            <a:ext cx="5392134" cy="15945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buBlip>
                <a:blip r:embed="rId2"/>
              </a:buBlip>
            </a:pPr>
            <a:r>
              <a:t>It sometimes makes more sense!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Some problems can only be solved with recursion! (kind of)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Why? Next video.</a:t>
            </a:r>
          </a:p>
        </p:txBody>
      </p:sp>
      <p:sp>
        <p:nvSpPr>
          <p:cNvPr id="179" name="Recursion Is Better!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Recursion Is Better!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he End!"/>
          <p:cNvSpPr txBox="1"/>
          <p:nvPr>
            <p:ph type="title"/>
          </p:nvPr>
        </p:nvSpPr>
        <p:spPr>
          <a:xfrm>
            <a:off x="411200" y="365389"/>
            <a:ext cx="344162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End!</a:t>
            </a:r>
          </a:p>
        </p:txBody>
      </p:sp>
      <p:sp>
        <p:nvSpPr>
          <p:cNvPr id="182" name="Next video:…"/>
          <p:cNvSpPr txBox="1"/>
          <p:nvPr>
            <p:ph type="body" sz="half" idx="1"/>
          </p:nvPr>
        </p:nvSpPr>
        <p:spPr>
          <a:xfrm>
            <a:off x="411200" y="1236341"/>
            <a:ext cx="5237451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Next video:</a:t>
            </a:r>
          </a:p>
          <a:p>
            <a:pPr>
              <a:buBlip>
                <a:blip r:embed="rId2"/>
              </a:buBlip>
            </a:pPr>
            <a:r>
              <a:t>A more complicated example of recursion.</a:t>
            </a:r>
          </a:p>
          <a:p>
            <a:pPr>
              <a:buBlip>
                <a:blip r:embed="rId2"/>
              </a:buBlip>
            </a:pPr>
            <a:r>
              <a:t>TREE RECURSION.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nnouncements"/>
          <p:cNvSpPr txBox="1"/>
          <p:nvPr>
            <p:ph type="title"/>
          </p:nvPr>
        </p:nvSpPr>
        <p:spPr>
          <a:xfrm>
            <a:off x="335000" y="365389"/>
            <a:ext cx="2919867" cy="680358"/>
          </a:xfrm>
          <a:prstGeom prst="rect">
            <a:avLst/>
          </a:prstGeom>
        </p:spPr>
        <p:txBody>
          <a:bodyPr/>
          <a:lstStyle/>
          <a:p>
            <a:pPr/>
            <a:r>
              <a:t>Announcements</a:t>
            </a:r>
          </a:p>
        </p:txBody>
      </p:sp>
      <p:sp>
        <p:nvSpPr>
          <p:cNvPr id="125" name="Um, no announcements…"/>
          <p:cNvSpPr txBox="1"/>
          <p:nvPr>
            <p:ph type="body" sz="half" idx="1"/>
          </p:nvPr>
        </p:nvSpPr>
        <p:spPr>
          <a:xfrm>
            <a:off x="351933" y="1099239"/>
            <a:ext cx="5237452" cy="159458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trike="sngStrike"/>
            </a:pPr>
            <a:r>
              <a:t>Um, no announcements</a:t>
            </a:r>
          </a:p>
          <a:p>
            <a:pPr>
              <a:buBlip>
                <a:blip r:embed="rId2"/>
              </a:buBlip>
            </a:pPr>
            <a:r>
              <a:t>Sorry, it was terribly wrong of me to use tabs instead of double spaces in all my demo code so far. Please accept my apology.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ow Do You Write Recursive Methods?"/>
          <p:cNvSpPr txBox="1"/>
          <p:nvPr>
            <p:ph type="title"/>
          </p:nvPr>
        </p:nvSpPr>
        <p:spPr>
          <a:xfrm>
            <a:off x="335000" y="365389"/>
            <a:ext cx="5680000" cy="680358"/>
          </a:xfrm>
          <a:prstGeom prst="rect">
            <a:avLst/>
          </a:prstGeom>
        </p:spPr>
        <p:txBody>
          <a:bodyPr/>
          <a:lstStyle>
            <a:lvl1pPr defTabSz="223639">
              <a:defRPr sz="2856"/>
            </a:lvl1pPr>
          </a:lstStyle>
          <a:p>
            <a:pPr/>
            <a:r>
              <a:t>How Do You Write Recursive Methods?</a:t>
            </a:r>
          </a:p>
        </p:txBody>
      </p:sp>
      <p:sp>
        <p:nvSpPr>
          <p:cNvPr id="128" name="It’s not magic!…"/>
          <p:cNvSpPr txBox="1"/>
          <p:nvPr>
            <p:ph type="body" idx="1"/>
          </p:nvPr>
        </p:nvSpPr>
        <p:spPr>
          <a:xfrm>
            <a:off x="411200" y="1045841"/>
            <a:ext cx="5237451" cy="2573182"/>
          </a:xfrm>
          <a:prstGeom prst="rect">
            <a:avLst/>
          </a:prstGeom>
        </p:spPr>
        <p:txBody>
          <a:bodyPr/>
          <a:lstStyle/>
          <a:p>
            <a:pPr marL="228600" indent="-228600" defTabSz="244938">
              <a:spcBef>
                <a:spcPts val="1700"/>
              </a:spcBef>
              <a:buBlip>
                <a:blip r:embed="rId2"/>
              </a:buBlip>
              <a:defRPr sz="1656"/>
            </a:pPr>
            <a:r>
              <a:t>It’s not magic!</a:t>
            </a:r>
          </a:p>
          <a:p>
            <a:pPr marL="228600" indent="-228600" defTabSz="244938">
              <a:spcBef>
                <a:spcPts val="1700"/>
              </a:spcBef>
              <a:buBlip>
                <a:blip r:embed="rId2"/>
              </a:buBlip>
              <a:defRPr sz="1656"/>
            </a:pPr>
            <a:r>
              <a:t>Explain why recursion works, even though you are calling a method that has not yet been defined, in haiku if possible.</a:t>
            </a:r>
          </a:p>
          <a:p>
            <a:pPr marL="0" indent="0" algn="ctr" defTabSz="244938">
              <a:spcBef>
                <a:spcPts val="1700"/>
              </a:spcBef>
              <a:buSzTx/>
              <a:buNone/>
              <a:defRPr sz="1656"/>
            </a:pPr>
            <a:r>
              <a:t>Ruby does not care</a:t>
            </a:r>
          </a:p>
          <a:p>
            <a:pPr marL="0" indent="0" algn="ctr" defTabSz="244938">
              <a:spcBef>
                <a:spcPts val="1700"/>
              </a:spcBef>
              <a:buSzTx/>
              <a:buNone/>
              <a:defRPr sz="1656"/>
            </a:pPr>
            <a:r>
              <a:t>About a method’s body</a:t>
            </a:r>
          </a:p>
          <a:p>
            <a:pPr marL="0" indent="0" algn="ctr" defTabSz="244938">
              <a:spcBef>
                <a:spcPts val="1700"/>
              </a:spcBef>
              <a:buSzTx/>
              <a:buNone/>
              <a:defRPr sz="1656"/>
            </a:pPr>
            <a:r>
              <a:t>Until it is called.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wo things:…"/>
          <p:cNvSpPr txBox="1"/>
          <p:nvPr>
            <p:ph type="body" sz="half" idx="1"/>
          </p:nvPr>
        </p:nvSpPr>
        <p:spPr>
          <a:xfrm>
            <a:off x="402733" y="872274"/>
            <a:ext cx="5237452" cy="15945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buBlip>
                <a:blip r:embed="rId2"/>
              </a:buBlip>
            </a:pPr>
            <a:r>
              <a:t>Two things: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t>The base case is correct.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t>The recursive case is correct, assuming the smaller case works.</a:t>
            </a:r>
          </a:p>
        </p:txBody>
      </p:sp>
      <p:sp>
        <p:nvSpPr>
          <p:cNvPr id="131" name="The Recursive Leap of Faith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Recursive Leap of Faith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918808" y="2457169"/>
            <a:ext cx="4357702" cy="1936389"/>
            <a:chOff x="0" y="0"/>
            <a:chExt cx="4357700" cy="1936388"/>
          </a:xfrm>
        </p:grpSpPr>
        <p:pic>
          <p:nvPicPr>
            <p:cNvPr id="132" name="Indy_on_the_invisible_bridge.jpg" descr="Indy_on_the_invisible_bridg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357701" cy="180965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33" name="@source - Indiana Jones Wiki"/>
            <p:cNvSpPr txBox="1"/>
            <p:nvPr/>
          </p:nvSpPr>
          <p:spPr>
            <a:xfrm>
              <a:off x="3080120" y="1793740"/>
              <a:ext cx="1256693" cy="1426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800"/>
              </a:lvl1pPr>
            </a:lstStyle>
            <a:p>
              <a:pPr/>
              <a:r>
                <a:t>@source - Indiana Jones Wiki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wo things:…"/>
          <p:cNvSpPr txBox="1"/>
          <p:nvPr>
            <p:ph type="body" sz="half" idx="1"/>
          </p:nvPr>
        </p:nvSpPr>
        <p:spPr>
          <a:xfrm>
            <a:off x="402733" y="872274"/>
            <a:ext cx="5237452" cy="15945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buBlip>
                <a:blip r:embed="rId2"/>
              </a:buBlip>
            </a:pPr>
            <a:r>
              <a:t>Two things: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t>power(a, 0) is correct.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t>power(a, b) is correct assuming that               power(a, b - 1) works.</a:t>
            </a:r>
          </a:p>
        </p:txBody>
      </p:sp>
      <p:sp>
        <p:nvSpPr>
          <p:cNvPr id="137" name="The Recursive Leap of Faith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Recursive Leap of Faith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918808" y="2457169"/>
            <a:ext cx="4357702" cy="1936389"/>
            <a:chOff x="0" y="0"/>
            <a:chExt cx="4357700" cy="1936388"/>
          </a:xfrm>
        </p:grpSpPr>
        <p:pic>
          <p:nvPicPr>
            <p:cNvPr id="138" name="Indy_on_the_invisible_bridge.jpg" descr="Indy_on_the_invisible_bridg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357701" cy="180965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39" name="@source - Indiana Jones Wiki"/>
            <p:cNvSpPr txBox="1"/>
            <p:nvPr/>
          </p:nvSpPr>
          <p:spPr>
            <a:xfrm>
              <a:off x="3080120" y="1793740"/>
              <a:ext cx="1256693" cy="1426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800"/>
              </a:lvl1pPr>
            </a:lstStyle>
            <a:p>
              <a:pPr/>
              <a:r>
                <a:t>@source - Indiana Jones Wiki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wo things:…"/>
          <p:cNvSpPr txBox="1"/>
          <p:nvPr>
            <p:ph type="body" sz="half" idx="1"/>
          </p:nvPr>
        </p:nvSpPr>
        <p:spPr>
          <a:xfrm>
            <a:off x="402733" y="872274"/>
            <a:ext cx="5237452" cy="15945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buBlip>
                <a:blip r:embed="rId2"/>
              </a:buBlip>
            </a:pPr>
            <a:r>
              <a:t>Two things: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t>                  for n = 0.</a:t>
            </a:r>
          </a:p>
          <a:p>
            <a:pPr lvl="1">
              <a:spcBef>
                <a:spcPts val="1000"/>
              </a:spcBef>
              <a:buBlip>
                <a:blip r:embed="rId2"/>
              </a:buBlip>
            </a:pPr>
            <a:r>
              <a:t>                  for n assuming it works for n - 1.</a:t>
            </a:r>
          </a:p>
        </p:txBody>
      </p:sp>
      <p:sp>
        <p:nvSpPr>
          <p:cNvPr id="143" name="The Mathematical Leap of Faith"/>
          <p:cNvSpPr txBox="1"/>
          <p:nvPr>
            <p:ph type="title"/>
          </p:nvPr>
        </p:nvSpPr>
        <p:spPr>
          <a:xfrm>
            <a:off x="478933" y="373856"/>
            <a:ext cx="5237452" cy="680358"/>
          </a:xfrm>
          <a:prstGeom prst="rect">
            <a:avLst/>
          </a:prstGeom>
        </p:spPr>
        <p:txBody>
          <a:bodyPr/>
          <a:lstStyle>
            <a:lvl1pPr algn="l" defTabSz="247600">
              <a:defRPr sz="3162"/>
            </a:lvl1pPr>
          </a:lstStyle>
          <a:p>
            <a:pPr/>
            <a:r>
              <a:t>The Mathematical Leap of Faith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18808" y="2457169"/>
            <a:ext cx="4357702" cy="1936389"/>
            <a:chOff x="0" y="0"/>
            <a:chExt cx="4357700" cy="1936388"/>
          </a:xfrm>
        </p:grpSpPr>
        <p:pic>
          <p:nvPicPr>
            <p:cNvPr id="144" name="Indy_on_the_invisible_bridge.jpg" descr="Indy_on_the_invisible_bridg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357701" cy="180965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45" name="@source - Indiana Jones Wiki"/>
            <p:cNvSpPr txBox="1"/>
            <p:nvPr/>
          </p:nvSpPr>
          <p:spPr>
            <a:xfrm>
              <a:off x="3080120" y="1793740"/>
              <a:ext cx="1256693" cy="1426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800"/>
              </a:lvl1pPr>
            </a:lstStyle>
            <a:p>
              <a:pPr/>
              <a:r>
                <a:t>@source - Indiana Jones Wiki</a:t>
              </a:r>
            </a:p>
          </p:txBody>
        </p:sp>
      </p:grpSp>
      <p:pic>
        <p:nvPicPr>
          <p:cNvPr id="147" name="Screen Shot 2018-06-06 at 9.43.07 AM.png" descr="Screen Shot 2018-06-06 at 9.43.0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7597" y="1417627"/>
            <a:ext cx="1042277" cy="503882"/>
          </a:xfrm>
          <a:prstGeom prst="rect">
            <a:avLst/>
          </a:prstGeom>
          <a:ln w="3175">
            <a:miter lim="400000"/>
          </a:ln>
        </p:spPr>
      </p:pic>
      <p:pic>
        <p:nvPicPr>
          <p:cNvPr id="148" name="Screen Shot 2018-06-06 at 9.43.07 AM.png" descr="Screen Shot 2018-06-06 at 9.43.0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7597" y="1856201"/>
            <a:ext cx="1042277" cy="50388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finitely many things:…"/>
          <p:cNvSpPr txBox="1"/>
          <p:nvPr>
            <p:ph type="body" sz="half" idx="1"/>
          </p:nvPr>
        </p:nvSpPr>
        <p:spPr>
          <a:xfrm>
            <a:off x="402733" y="1185541"/>
            <a:ext cx="5237452" cy="1594588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Blip>
                <a:blip r:embed="rId2"/>
              </a:buBlip>
            </a:lvl1pPr>
            <a:lvl2pPr>
              <a:spcBef>
                <a:spcPts val="2000"/>
              </a:spcBef>
              <a:buBlip>
                <a:blip r:embed="rId2"/>
              </a:buBlip>
            </a:lvl2pPr>
          </a:lstStyle>
          <a:p>
            <a:pPr/>
            <a:r>
              <a:t>Infinitely many things:</a:t>
            </a:r>
          </a:p>
          <a:p>
            <a:pPr lvl="1"/>
            <a:r>
              <a:t>power(a, b) will call power(a, b - 1) and multiply that by a, which will call power(a, b - 2) and multiply that, which will keep calling b times… or b - 1 times? Or b + 1 times?</a:t>
            </a:r>
          </a:p>
        </p:txBody>
      </p:sp>
      <p:sp>
        <p:nvSpPr>
          <p:cNvPr id="151" name="The Recursive Stubbornness of Faith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 defTabSz="226301">
              <a:defRPr sz="2890"/>
            </a:lvl1pPr>
          </a:lstStyle>
          <a:p>
            <a:pPr/>
            <a:r>
              <a:t>The Recursive Stubbornness of Faith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at about iteration?"/>
          <p:cNvSpPr txBox="1"/>
          <p:nvPr>
            <p:ph type="title"/>
          </p:nvPr>
        </p:nvSpPr>
        <p:spPr>
          <a:xfrm>
            <a:off x="335000" y="365389"/>
            <a:ext cx="545758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What about iteration?</a:t>
            </a:r>
          </a:p>
        </p:txBody>
      </p:sp>
      <p:sp>
        <p:nvSpPr>
          <p:cNvPr id="154" name="Iteration:"/>
          <p:cNvSpPr txBox="1"/>
          <p:nvPr>
            <p:ph type="body" sz="quarter" idx="1"/>
          </p:nvPr>
        </p:nvSpPr>
        <p:spPr>
          <a:xfrm>
            <a:off x="445066" y="1056655"/>
            <a:ext cx="5237452" cy="546607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Iteration:</a:t>
            </a:r>
          </a:p>
        </p:txBody>
      </p:sp>
      <p:sp>
        <p:nvSpPr>
          <p:cNvPr id="155" name="Recursion:"/>
          <p:cNvSpPr txBox="1"/>
          <p:nvPr/>
        </p:nvSpPr>
        <p:spPr>
          <a:xfrm>
            <a:off x="445066" y="2191189"/>
            <a:ext cx="5237452" cy="5466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>
            <a:normAutofit fontScale="100000" lnSpcReduction="0"/>
          </a:bodyPr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</a:lstStyle>
          <a:p>
            <a:pPr/>
            <a:r>
              <a:t>Recursion:</a:t>
            </a:r>
          </a:p>
        </p:txBody>
      </p:sp>
      <p:sp>
        <p:nvSpPr>
          <p:cNvPr id="156" name="base =…"/>
          <p:cNvSpPr/>
          <p:nvPr/>
        </p:nvSpPr>
        <p:spPr>
          <a:xfrm>
            <a:off x="1698988" y="1046741"/>
            <a:ext cx="1176670" cy="852918"/>
          </a:xfrm>
          <a:prstGeom prst="roundRect">
            <a:avLst>
              <a:gd name="adj" fmla="val 1529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/>
          <a:p>
            <a:pPr algn="r"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 = </a:t>
            </a:r>
          </a:p>
          <a:p>
            <a:pPr algn="r"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exponent = </a:t>
            </a:r>
          </a:p>
          <a:p>
            <a:pPr algn="r"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result =</a:t>
            </a:r>
          </a:p>
        </p:txBody>
      </p:sp>
      <p:sp>
        <p:nvSpPr>
          <p:cNvPr id="157" name="Rounded Rectangle"/>
          <p:cNvSpPr/>
          <p:nvPr/>
        </p:nvSpPr>
        <p:spPr>
          <a:xfrm>
            <a:off x="2872971" y="1046741"/>
            <a:ext cx="929383" cy="852918"/>
          </a:xfrm>
          <a:prstGeom prst="roundRect">
            <a:avLst>
              <a:gd name="adj" fmla="val 22335"/>
            </a:avLst>
          </a:prstGeom>
          <a:solidFill>
            <a:srgbClr val="70CAEB">
              <a:alpha val="62000"/>
            </a:srgb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2…"/>
          <p:cNvSpPr txBox="1"/>
          <p:nvPr/>
        </p:nvSpPr>
        <p:spPr>
          <a:xfrm>
            <a:off x="2936570" y="1135175"/>
            <a:ext cx="802185" cy="676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>
            <a:spAutoFit/>
          </a:bodyPr>
          <a:lstStyle/>
          <a:p>
            <a:pPr algn="l"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</a:t>
            </a:r>
          </a:p>
          <a:p>
            <a:pPr algn="l"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trike="sngStrike"/>
              <a:t>3</a:t>
            </a:r>
            <a:r>
              <a:t> </a:t>
            </a:r>
            <a:r>
              <a:rPr strike="sngStrike"/>
              <a:t>2</a:t>
            </a:r>
            <a:r>
              <a:t> </a:t>
            </a:r>
            <a:r>
              <a:rPr strike="sngStrike"/>
              <a:t>1</a:t>
            </a:r>
            <a:r>
              <a:t> 0</a:t>
            </a:r>
          </a:p>
          <a:p>
            <a:pPr algn="l"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trike="sngStrike"/>
              <a:t>1</a:t>
            </a:r>
            <a:r>
              <a:t> </a:t>
            </a:r>
            <a:r>
              <a:rPr strike="sngStrike"/>
              <a:t>2</a:t>
            </a:r>
            <a:r>
              <a:t> </a:t>
            </a:r>
            <a:r>
              <a:rPr strike="sngStrike"/>
              <a:t>4</a:t>
            </a:r>
            <a:r>
              <a:t> 8</a:t>
            </a:r>
          </a:p>
        </p:txBody>
      </p:sp>
      <p:sp>
        <p:nvSpPr>
          <p:cNvPr id="159" name="power(2, 3)"/>
          <p:cNvSpPr/>
          <p:nvPr/>
        </p:nvSpPr>
        <p:spPr>
          <a:xfrm>
            <a:off x="1748234" y="222342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3)</a:t>
            </a:r>
          </a:p>
        </p:txBody>
      </p:sp>
      <p:sp>
        <p:nvSpPr>
          <p:cNvPr id="160" name="power(2, 2)"/>
          <p:cNvSpPr/>
          <p:nvPr/>
        </p:nvSpPr>
        <p:spPr>
          <a:xfrm>
            <a:off x="1748234" y="272696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2)</a:t>
            </a:r>
          </a:p>
        </p:txBody>
      </p:sp>
      <p:sp>
        <p:nvSpPr>
          <p:cNvPr id="161" name="power(2, 1)"/>
          <p:cNvSpPr/>
          <p:nvPr/>
        </p:nvSpPr>
        <p:spPr>
          <a:xfrm>
            <a:off x="1748234" y="3230503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1)</a:t>
            </a:r>
          </a:p>
        </p:txBody>
      </p:sp>
      <p:sp>
        <p:nvSpPr>
          <p:cNvPr id="162" name="power(2, 0)"/>
          <p:cNvSpPr/>
          <p:nvPr/>
        </p:nvSpPr>
        <p:spPr>
          <a:xfrm>
            <a:off x="1748234" y="3734044"/>
            <a:ext cx="1525357" cy="482138"/>
          </a:xfrm>
          <a:prstGeom prst="roundRect">
            <a:avLst>
              <a:gd name="adj" fmla="val 27063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power(2, 0)</a:t>
            </a:r>
          </a:p>
        </p:txBody>
      </p:sp>
      <p:sp>
        <p:nvSpPr>
          <p:cNvPr id="163" name="Arrow"/>
          <p:cNvSpPr/>
          <p:nvPr/>
        </p:nvSpPr>
        <p:spPr>
          <a:xfrm>
            <a:off x="3335866" y="3869278"/>
            <a:ext cx="406401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1"/>
          <p:cNvSpPr txBox="1"/>
          <p:nvPr/>
        </p:nvSpPr>
        <p:spPr>
          <a:xfrm>
            <a:off x="3785912" y="3808538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" name="Arrow"/>
          <p:cNvSpPr/>
          <p:nvPr/>
        </p:nvSpPr>
        <p:spPr>
          <a:xfrm>
            <a:off x="3335866" y="3386463"/>
            <a:ext cx="406401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2"/>
          <p:cNvSpPr txBox="1"/>
          <p:nvPr/>
        </p:nvSpPr>
        <p:spPr>
          <a:xfrm>
            <a:off x="3785912" y="3325722"/>
            <a:ext cx="193474" cy="3331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" name="Arrow"/>
          <p:cNvSpPr/>
          <p:nvPr/>
        </p:nvSpPr>
        <p:spPr>
          <a:xfrm>
            <a:off x="3344333" y="2903647"/>
            <a:ext cx="406401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4"/>
          <p:cNvSpPr txBox="1"/>
          <p:nvPr/>
        </p:nvSpPr>
        <p:spPr>
          <a:xfrm>
            <a:off x="3794379" y="2842906"/>
            <a:ext cx="193474" cy="3331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9" name="Arrow"/>
          <p:cNvSpPr/>
          <p:nvPr/>
        </p:nvSpPr>
        <p:spPr>
          <a:xfrm>
            <a:off x="3335866" y="2360090"/>
            <a:ext cx="406401" cy="211668"/>
          </a:xfrm>
          <a:prstGeom prst="rightArrow">
            <a:avLst>
              <a:gd name="adj1" fmla="val 32000"/>
              <a:gd name="adj2" fmla="val 122880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8"/>
          <p:cNvSpPr txBox="1"/>
          <p:nvPr/>
        </p:nvSpPr>
        <p:spPr>
          <a:xfrm>
            <a:off x="3785912" y="2299350"/>
            <a:ext cx="193474" cy="3331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71" name="Arrow"/>
          <p:cNvSpPr/>
          <p:nvPr/>
        </p:nvSpPr>
        <p:spPr>
          <a:xfrm rot="5400000">
            <a:off x="2443121" y="2626261"/>
            <a:ext cx="135583" cy="211668"/>
          </a:xfrm>
          <a:prstGeom prst="rightArrow">
            <a:avLst>
              <a:gd name="adj1" fmla="val 32000"/>
              <a:gd name="adj2" fmla="val 191836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Arrow"/>
          <p:cNvSpPr/>
          <p:nvPr/>
        </p:nvSpPr>
        <p:spPr>
          <a:xfrm rot="5400000">
            <a:off x="2443121" y="3126669"/>
            <a:ext cx="135583" cy="211667"/>
          </a:xfrm>
          <a:prstGeom prst="rightArrow">
            <a:avLst>
              <a:gd name="adj1" fmla="val 32000"/>
              <a:gd name="adj2" fmla="val 191836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Arrow"/>
          <p:cNvSpPr/>
          <p:nvPr/>
        </p:nvSpPr>
        <p:spPr>
          <a:xfrm rot="5400000">
            <a:off x="2443121" y="3627076"/>
            <a:ext cx="135583" cy="211668"/>
          </a:xfrm>
          <a:prstGeom prst="rightArrow">
            <a:avLst>
              <a:gd name="adj1" fmla="val 32000"/>
              <a:gd name="adj2" fmla="val 191836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 b="1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teration is faster! (usually)…"/>
          <p:cNvSpPr txBox="1"/>
          <p:nvPr>
            <p:ph type="body" sz="half" idx="1"/>
          </p:nvPr>
        </p:nvSpPr>
        <p:spPr>
          <a:xfrm>
            <a:off x="394266" y="1134741"/>
            <a:ext cx="5237452" cy="15945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buBlip>
                <a:blip r:embed="rId2"/>
              </a:buBlip>
            </a:pPr>
            <a:r>
              <a:t>Iteration is faster! (usually)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Iteration doesn’t use more memory!</a:t>
            </a:r>
          </a:p>
          <a:p>
            <a:pPr>
              <a:spcBef>
                <a:spcPts val="2000"/>
              </a:spcBef>
              <a:buBlip>
                <a:blip r:embed="rId2"/>
              </a:buBlip>
            </a:pPr>
            <a:r>
              <a:t>Even when it’s infinite! (Although infinite loops are still bad)</a:t>
            </a:r>
          </a:p>
        </p:txBody>
      </p:sp>
      <p:sp>
        <p:nvSpPr>
          <p:cNvPr id="176" name="Iteration Is Better!"/>
          <p:cNvSpPr txBox="1"/>
          <p:nvPr>
            <p:ph type="title"/>
          </p:nvPr>
        </p:nvSpPr>
        <p:spPr>
          <a:xfrm>
            <a:off x="478933" y="373856"/>
            <a:ext cx="5392134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Iteration Is Better!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