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6350000" cy="444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2662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4780AA"/>
              </a:solidFill>
              <a:prstDash val="solid"/>
              <a:miter lim="400000"/>
            </a:ln>
          </a:left>
          <a:right>
            <a:ln w="3175" cap="flat">
              <a:solidFill>
                <a:srgbClr val="4780AA"/>
              </a:solidFill>
              <a:prstDash val="solid"/>
              <a:miter lim="400000"/>
            </a:ln>
          </a:right>
          <a:top>
            <a:ln w="3175" cap="flat">
              <a:solidFill>
                <a:srgbClr val="4780AA"/>
              </a:solidFill>
              <a:prstDash val="solid"/>
              <a:miter lim="400000"/>
            </a:ln>
          </a:top>
          <a:bottom>
            <a:ln w="3175" cap="flat">
              <a:solidFill>
                <a:srgbClr val="4780AA"/>
              </a:solidFill>
              <a:prstDash val="solid"/>
              <a:miter lim="400000"/>
            </a:ln>
          </a:bottom>
          <a:insideH>
            <a:ln w="3175" cap="flat">
              <a:solidFill>
                <a:srgbClr val="4780AA"/>
              </a:solidFill>
              <a:prstDash val="solid"/>
              <a:miter lim="400000"/>
            </a:ln>
          </a:insideH>
          <a:insideV>
            <a:ln w="3175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4B4B4B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868685"/>
              </a:solidFill>
              <a:prstDash val="solid"/>
              <a:miter lim="400000"/>
            </a:ln>
          </a:left>
          <a:right>
            <a:ln w="3175" cap="flat">
              <a:solidFill>
                <a:srgbClr val="868685"/>
              </a:solidFill>
              <a:prstDash val="solid"/>
              <a:miter lim="400000"/>
            </a:ln>
          </a:right>
          <a:top>
            <a:ln w="3175" cap="flat">
              <a:solidFill>
                <a:srgbClr val="868685"/>
              </a:solidFill>
              <a:prstDash val="solid"/>
              <a:miter lim="400000"/>
            </a:ln>
          </a:top>
          <a:bottom>
            <a:ln w="3175" cap="flat">
              <a:solidFill>
                <a:srgbClr val="868685"/>
              </a:solidFill>
              <a:prstDash val="solid"/>
              <a:miter lim="400000"/>
            </a:ln>
          </a:bottom>
          <a:insideH>
            <a:ln w="3175" cap="flat">
              <a:solidFill>
                <a:srgbClr val="868685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9A3C00"/>
              </a:solidFill>
              <a:prstDash val="solid"/>
              <a:miter lim="400000"/>
            </a:ln>
          </a:top>
          <a:bottom>
            <a:ln w="3175" cap="flat">
              <a:solidFill>
                <a:srgbClr val="9A3C00"/>
              </a:solidFill>
              <a:prstDash val="solid"/>
              <a:miter lim="400000"/>
            </a:ln>
          </a:bottom>
          <a:insideH>
            <a:ln w="3175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3175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715066" y="2038661"/>
            <a:ext cx="2919868" cy="218850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715066" y="2637092"/>
            <a:ext cx="2919868" cy="218849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1360714" y="861785"/>
            <a:ext cx="3628573" cy="27214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725429" y="1042910"/>
            <a:ext cx="2902150" cy="163401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715066" y="2704419"/>
            <a:ext cx="2919868" cy="46066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715066" y="3186339"/>
            <a:ext cx="2919868" cy="3543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15066" y="1655535"/>
            <a:ext cx="2919868" cy="113393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sz="quarter" idx="13"/>
          </p:nvPr>
        </p:nvSpPr>
        <p:spPr>
          <a:xfrm>
            <a:off x="3194489" y="1088571"/>
            <a:ext cx="1605219" cy="21402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67019" y="1255117"/>
            <a:ext cx="1637111" cy="92131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467019" y="2197695"/>
            <a:ext cx="1637111" cy="103825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715066" y="1634274"/>
            <a:ext cx="2919868" cy="1594588"/>
          </a:xfrm>
          <a:prstGeom prst="rect">
            <a:avLst/>
          </a:prstGeom>
        </p:spPr>
        <p:txBody>
          <a:bodyPr anchor="ctr"/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  <a:lvl2pPr marL="88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2pPr>
            <a:lvl3pPr marL="151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3pPr>
            <a:lvl4pPr marL="215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4pPr>
            <a:lvl5pPr marL="278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sz="quarter" idx="13"/>
          </p:nvPr>
        </p:nvSpPr>
        <p:spPr>
          <a:xfrm>
            <a:off x="3391155" y="1581121"/>
            <a:ext cx="1243779" cy="165837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715066" y="932656"/>
            <a:ext cx="2919868" cy="680358"/>
          </a:xfrm>
          <a:prstGeom prst="rect">
            <a:avLst/>
          </a:prstGeom>
        </p:spPr>
        <p:txBody>
          <a:bodyPr anchor="ctr"/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715066" y="1634274"/>
            <a:ext cx="1523718" cy="1594588"/>
          </a:xfrm>
          <a:prstGeom prst="rect">
            <a:avLst/>
          </a:prstGeom>
        </p:spPr>
        <p:txBody>
          <a:bodyPr anchor="ctr"/>
          <a:lstStyle>
            <a:lvl1pPr marL="172861" indent="-172861" algn="l">
              <a:spcBef>
                <a:spcPts val="1700"/>
              </a:spcBef>
              <a:buSzPct val="50000"/>
              <a:buBlip>
                <a:blip r:embed="rId2"/>
              </a:buBlip>
            </a:lvl1pPr>
            <a:lvl2pPr marL="617361" indent="-172861" algn="l">
              <a:spcBef>
                <a:spcPts val="1700"/>
              </a:spcBef>
              <a:buSzPct val="50000"/>
              <a:buBlip>
                <a:blip r:embed="rId2"/>
              </a:buBlip>
            </a:lvl2pPr>
            <a:lvl3pPr marL="1061861" indent="-172861" algn="l">
              <a:spcBef>
                <a:spcPts val="1700"/>
              </a:spcBef>
              <a:buSzPct val="50000"/>
              <a:buBlip>
                <a:blip r:embed="rId2"/>
              </a:buBlip>
            </a:lvl3pPr>
            <a:lvl4pPr marL="1506361" indent="-172861" algn="l">
              <a:spcBef>
                <a:spcPts val="1700"/>
              </a:spcBef>
              <a:buSzPct val="50000"/>
              <a:buBlip>
                <a:blip r:embed="rId2"/>
              </a:buBlip>
            </a:lvl4pPr>
            <a:lvl5pPr marL="1950861" indent="-172861" algn="l">
              <a:spcBef>
                <a:spcPts val="1700"/>
              </a:spcBef>
              <a:buSzPct val="50000"/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1715066" y="1216138"/>
            <a:ext cx="2919868" cy="2012724"/>
          </a:xfrm>
          <a:prstGeom prst="rect">
            <a:avLst/>
          </a:prstGeom>
        </p:spPr>
        <p:txBody>
          <a:bodyPr anchor="ctr"/>
          <a:lstStyle>
            <a:lvl1pPr marL="24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1pPr>
            <a:lvl2pPr marL="88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2pPr>
            <a:lvl3pPr marL="151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3pPr>
            <a:lvl4pPr marL="2153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4pPr>
            <a:lvl5pPr marL="2788478" indent="-248478" algn="l">
              <a:spcBef>
                <a:spcPts val="1900"/>
              </a:spcBef>
              <a:buSzPct val="47000"/>
              <a:buBlip>
                <a:blip r:embed="rId2"/>
              </a:buBlip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 rot="21600000">
            <a:off x="3331568" y="993801"/>
            <a:ext cx="1549704" cy="11622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3340449" y="2262087"/>
            <a:ext cx="1540254" cy="11551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435128" y="996439"/>
            <a:ext cx="1814287" cy="241904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3102952" y="3448560"/>
            <a:ext cx="142396" cy="129949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15066" y="1396858"/>
            <a:ext cx="2919868" cy="7795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15066" y="2261478"/>
            <a:ext cx="2919868" cy="354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3102952" y="3417830"/>
            <a:ext cx="142396" cy="129950"/>
          </a:xfrm>
          <a:prstGeom prst="rect">
            <a:avLst/>
          </a:prstGeom>
          <a:ln w="3175">
            <a:miter lim="400000"/>
          </a:ln>
        </p:spPr>
        <p:txBody>
          <a:bodyPr wrap="none" lIns="14174" tIns="14174" rIns="14174" bIns="14174" anchor="b">
            <a:spAutoFit/>
          </a:bodyPr>
          <a:lstStyle>
            <a:lvl1pPr>
              <a:defRPr sz="7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3556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7112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0668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422400" algn="ctr" defTabSz="2662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2662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youtu.be/kPRA0W1kECg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softwareengineering.stackexchange.com/questions/201896/what-is-short-circuiting-in-c-like-language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Sorting"/>
          <p:cNvSpPr txBox="1"/>
          <p:nvPr>
            <p:ph type="ctrTitle"/>
          </p:nvPr>
        </p:nvSpPr>
        <p:spPr>
          <a:xfrm>
            <a:off x="1118927" y="1570096"/>
            <a:ext cx="4112146" cy="1304808"/>
          </a:xfrm>
          <a:prstGeom prst="rect">
            <a:avLst/>
          </a:prstGeom>
        </p:spPr>
        <p:txBody>
          <a:bodyPr/>
          <a:lstStyle>
            <a:lvl1pPr defTabSz="151755">
              <a:defRPr sz="4617"/>
            </a:lvl1pPr>
          </a:lstStyle>
          <a:p>
            <a:pPr/>
            <a:r>
              <a:t>Introduction to Sorting</a:t>
            </a:r>
          </a:p>
        </p:txBody>
      </p:sp>
      <p:sp>
        <p:nvSpPr>
          <p:cNvPr id="120" name="Intro to CS Bootcamp Sorting Videos #1"/>
          <p:cNvSpPr txBox="1"/>
          <p:nvPr>
            <p:ph type="subTitle" sz="quarter" idx="1"/>
          </p:nvPr>
        </p:nvSpPr>
        <p:spPr>
          <a:xfrm>
            <a:off x="817170" y="2998078"/>
            <a:ext cx="4715660" cy="354354"/>
          </a:xfrm>
          <a:prstGeom prst="rect">
            <a:avLst/>
          </a:prstGeom>
        </p:spPr>
        <p:txBody>
          <a:bodyPr/>
          <a:lstStyle>
            <a:lvl1pPr defTabSz="122469">
              <a:defRPr sz="2300"/>
            </a:lvl1pPr>
          </a:lstStyle>
          <a:p>
            <a:pPr/>
            <a:r>
              <a:t>Intro to CS Bootcamp Sorting Videos #1</a:t>
            </a:r>
          </a:p>
        </p:txBody>
      </p:sp>
      <p:sp>
        <p:nvSpPr>
          <p:cNvPr id="121" name="Alexander Z. Wu"/>
          <p:cNvSpPr txBox="1"/>
          <p:nvPr/>
        </p:nvSpPr>
        <p:spPr>
          <a:xfrm>
            <a:off x="3188266" y="3826942"/>
            <a:ext cx="2919868" cy="354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>
            <a:normAutofit fontScale="100000" lnSpcReduction="0"/>
          </a:bodyPr>
          <a:lstStyle>
            <a:lvl1pPr algn="r">
              <a:defRPr sz="1800"/>
            </a:lvl1pPr>
          </a:lstStyle>
          <a:p>
            <a:pPr/>
            <a:r>
              <a:t>Alexander Z. Wu</a:t>
            </a:r>
          </a:p>
        </p:txBody>
      </p:sp>
      <p:sp>
        <p:nvSpPr>
          <p:cNvPr id="122" name="Text"/>
          <p:cNvSpPr txBox="1"/>
          <p:nvPr/>
        </p:nvSpPr>
        <p:spPr>
          <a:xfrm>
            <a:off x="3137724" y="2240075"/>
            <a:ext cx="328552" cy="218850"/>
          </a:xfrm>
          <a:prstGeom prst="rect">
            <a:avLst/>
          </a:prstGeom>
          <a:ln w="3175">
            <a:miter lim="400000"/>
          </a:ln>
        </p:spPr>
        <p:txBody>
          <a:bodyPr wrap="none" lIns="14174" tIns="14174" rIns="14174" bIns="14174" anchor="ctr">
            <a:spAutoFit/>
          </a:bodyPr>
          <a:lstStyle/>
          <a:p>
            <a:pPr/>
          </a:p>
        </p:txBody>
      </p:sp>
      <p:sp>
        <p:nvSpPr>
          <p:cNvPr id="123" name="Should array indices start at 0 or 1? My compromise of 0.5 was rejected — without, I thought, proper consideration. — Stan Kelly-Bootle"/>
          <p:cNvSpPr txBox="1"/>
          <p:nvPr/>
        </p:nvSpPr>
        <p:spPr>
          <a:xfrm>
            <a:off x="531286" y="387569"/>
            <a:ext cx="5541428" cy="9351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>
            <a:spAutoFit/>
          </a:bodyPr>
          <a:lstStyle>
            <a:lvl1pPr indent="431800" algn="l">
              <a:lnSpc>
                <a:spcPct val="120000"/>
              </a:lnSpc>
              <a:defRPr sz="2000">
                <a:solidFill>
                  <a:srgbClr val="45A7DE"/>
                </a:solidFill>
              </a:defRPr>
            </a:lvl1pPr>
          </a:lstStyle>
          <a:p>
            <a:pPr/>
            <a:r>
              <a:t>Should array indices start at 0 or 1? My compromise of 0.5 was rejected — without, I thought, proper consideration. — Stan Kelly-Bootle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at Is Sorting?"/>
          <p:cNvSpPr txBox="1"/>
          <p:nvPr>
            <p:ph type="title"/>
          </p:nvPr>
        </p:nvSpPr>
        <p:spPr>
          <a:xfrm>
            <a:off x="436600" y="356922"/>
            <a:ext cx="344162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What Is Sorting?</a:t>
            </a:r>
          </a:p>
        </p:txBody>
      </p:sp>
      <p:sp>
        <p:nvSpPr>
          <p:cNvPr id="126" name="Make an array in increasing order, or more accurately, nondecreasing order.…"/>
          <p:cNvSpPr txBox="1"/>
          <p:nvPr>
            <p:ph type="body" sz="half" idx="1"/>
          </p:nvPr>
        </p:nvSpPr>
        <p:spPr>
          <a:xfrm>
            <a:off x="411200" y="1045841"/>
            <a:ext cx="5237451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Make an array in increasing order, or more accurately, nondecreasing order.</a:t>
            </a:r>
          </a:p>
          <a:p>
            <a:pPr>
              <a:buBlip>
                <a:blip r:embed="rId2"/>
              </a:buBlip>
            </a:pPr>
            <a:r>
              <a:t>For any element, everything left of it is &lt;= it, and everything right of it is &gt;=.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350549" y="3109165"/>
            <a:ext cx="1625734" cy="410868"/>
            <a:chOff x="0" y="0"/>
            <a:chExt cx="1625732" cy="410866"/>
          </a:xfrm>
        </p:grpSpPr>
        <p:grpSp>
          <p:nvGrpSpPr>
            <p:cNvPr id="131" name="Group"/>
            <p:cNvGrpSpPr/>
            <p:nvPr/>
          </p:nvGrpSpPr>
          <p:grpSpPr>
            <a:xfrm>
              <a:off x="0" y="-1"/>
              <a:ext cx="1625733" cy="410868"/>
              <a:chOff x="0" y="0"/>
              <a:chExt cx="1625732" cy="410866"/>
            </a:xfrm>
          </p:grpSpPr>
          <p:sp>
            <p:nvSpPr>
              <p:cNvPr id="127" name="Rectangle"/>
              <p:cNvSpPr/>
              <p:nvPr/>
            </p:nvSpPr>
            <p:spPr>
              <a:xfrm>
                <a:off x="0" y="3374"/>
                <a:ext cx="1625733" cy="404119"/>
              </a:xfrm>
              <a:prstGeom prst="rect">
                <a:avLst/>
              </a:prstGeom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Line"/>
              <p:cNvSpPr/>
              <p:nvPr/>
            </p:nvSpPr>
            <p:spPr>
              <a:xfrm flipV="1">
                <a:off x="4064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9" name="Line"/>
              <p:cNvSpPr/>
              <p:nvPr/>
            </p:nvSpPr>
            <p:spPr>
              <a:xfrm flipV="1">
                <a:off x="8128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30" name="Line"/>
              <p:cNvSpPr/>
              <p:nvPr/>
            </p:nvSpPr>
            <p:spPr>
              <a:xfrm flipV="1">
                <a:off x="12192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32" name="3"/>
            <p:cNvSpPr txBox="1"/>
            <p:nvPr/>
          </p:nvSpPr>
          <p:spPr>
            <a:xfrm>
              <a:off x="121059" y="108709"/>
              <a:ext cx="156874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" name="2"/>
            <p:cNvSpPr txBox="1"/>
            <p:nvPr/>
          </p:nvSpPr>
          <p:spPr>
            <a:xfrm>
              <a:off x="518993" y="108709"/>
              <a:ext cx="156873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4" name="1"/>
            <p:cNvSpPr txBox="1"/>
            <p:nvPr/>
          </p:nvSpPr>
          <p:spPr>
            <a:xfrm>
              <a:off x="929626" y="108709"/>
              <a:ext cx="156873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5" name="2"/>
            <p:cNvSpPr txBox="1"/>
            <p:nvPr/>
          </p:nvSpPr>
          <p:spPr>
            <a:xfrm>
              <a:off x="1340260" y="108709"/>
              <a:ext cx="156873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7" name="Arrow"/>
          <p:cNvSpPr/>
          <p:nvPr/>
        </p:nvSpPr>
        <p:spPr>
          <a:xfrm>
            <a:off x="2157858" y="3109165"/>
            <a:ext cx="601862" cy="410868"/>
          </a:xfrm>
          <a:prstGeom prst="rightArrow">
            <a:avLst>
              <a:gd name="adj1" fmla="val 32000"/>
              <a:gd name="adj2" fmla="val 9375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Sort"/>
          <p:cNvSpPr/>
          <p:nvPr/>
        </p:nvSpPr>
        <p:spPr>
          <a:xfrm>
            <a:off x="2743200" y="3046046"/>
            <a:ext cx="734219" cy="537106"/>
          </a:xfrm>
          <a:prstGeom prst="rect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Sort</a:t>
            </a:r>
          </a:p>
        </p:txBody>
      </p:sp>
      <p:sp>
        <p:nvSpPr>
          <p:cNvPr id="139" name="Arrow"/>
          <p:cNvSpPr/>
          <p:nvPr/>
        </p:nvSpPr>
        <p:spPr>
          <a:xfrm>
            <a:off x="3470192" y="3109165"/>
            <a:ext cx="601862" cy="410868"/>
          </a:xfrm>
          <a:prstGeom prst="rightArrow">
            <a:avLst>
              <a:gd name="adj1" fmla="val 32000"/>
              <a:gd name="adj2" fmla="val 93751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9" name="Group"/>
          <p:cNvGrpSpPr/>
          <p:nvPr/>
        </p:nvGrpSpPr>
        <p:grpSpPr>
          <a:xfrm>
            <a:off x="4244336" y="3109165"/>
            <a:ext cx="1625734" cy="410868"/>
            <a:chOff x="0" y="0"/>
            <a:chExt cx="1625732" cy="410866"/>
          </a:xfrm>
        </p:grpSpPr>
        <p:grpSp>
          <p:nvGrpSpPr>
            <p:cNvPr id="144" name="Group"/>
            <p:cNvGrpSpPr/>
            <p:nvPr/>
          </p:nvGrpSpPr>
          <p:grpSpPr>
            <a:xfrm>
              <a:off x="0" y="-1"/>
              <a:ext cx="1625733" cy="410868"/>
              <a:chOff x="0" y="0"/>
              <a:chExt cx="1625732" cy="410866"/>
            </a:xfrm>
          </p:grpSpPr>
          <p:sp>
            <p:nvSpPr>
              <p:cNvPr id="140" name="Rectangle"/>
              <p:cNvSpPr/>
              <p:nvPr/>
            </p:nvSpPr>
            <p:spPr>
              <a:xfrm>
                <a:off x="0" y="3374"/>
                <a:ext cx="1625733" cy="404119"/>
              </a:xfrm>
              <a:prstGeom prst="rect">
                <a:avLst/>
              </a:prstGeom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Line"/>
              <p:cNvSpPr/>
              <p:nvPr/>
            </p:nvSpPr>
            <p:spPr>
              <a:xfrm flipV="1">
                <a:off x="4064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2" name="Line"/>
              <p:cNvSpPr/>
              <p:nvPr/>
            </p:nvSpPr>
            <p:spPr>
              <a:xfrm flipV="1">
                <a:off x="8128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43" name="Line"/>
              <p:cNvSpPr/>
              <p:nvPr/>
            </p:nvSpPr>
            <p:spPr>
              <a:xfrm flipV="1">
                <a:off x="1219266" y="-1"/>
                <a:ext cx="1" cy="41086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4174" tIns="14174" rIns="14174" bIns="14174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45" name="1"/>
            <p:cNvSpPr txBox="1"/>
            <p:nvPr/>
          </p:nvSpPr>
          <p:spPr>
            <a:xfrm>
              <a:off x="121059" y="108709"/>
              <a:ext cx="156874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6" name="2"/>
            <p:cNvSpPr txBox="1"/>
            <p:nvPr/>
          </p:nvSpPr>
          <p:spPr>
            <a:xfrm>
              <a:off x="518993" y="108709"/>
              <a:ext cx="156873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7" name="2"/>
            <p:cNvSpPr txBox="1"/>
            <p:nvPr/>
          </p:nvSpPr>
          <p:spPr>
            <a:xfrm>
              <a:off x="929626" y="108709"/>
              <a:ext cx="156873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8" name="3"/>
            <p:cNvSpPr txBox="1"/>
            <p:nvPr/>
          </p:nvSpPr>
          <p:spPr>
            <a:xfrm>
              <a:off x="1340260" y="108709"/>
              <a:ext cx="156873" cy="2442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1600">
                  <a:solidFill>
                    <a:schemeClr val="accent1">
                      <a:hueOff val="550649"/>
                      <a:satOff val="22840"/>
                      <a:lumOff val="-37254"/>
                    </a:schemeClr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 Is Sorting?"/>
          <p:cNvSpPr txBox="1"/>
          <p:nvPr>
            <p:ph type="title"/>
          </p:nvPr>
        </p:nvSpPr>
        <p:spPr>
          <a:xfrm>
            <a:off x="436600" y="356922"/>
            <a:ext cx="344162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What Is Sorting?</a:t>
            </a:r>
          </a:p>
        </p:txBody>
      </p:sp>
      <p:sp>
        <p:nvSpPr>
          <p:cNvPr id="152" name="It works on many things.…"/>
          <p:cNvSpPr txBox="1"/>
          <p:nvPr>
            <p:ph type="body" sz="half" idx="1"/>
          </p:nvPr>
        </p:nvSpPr>
        <p:spPr>
          <a:xfrm>
            <a:off x="411200" y="1045841"/>
            <a:ext cx="5237451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It works on many things.</a:t>
            </a:r>
          </a:p>
          <a:p>
            <a:pPr>
              <a:buBlip>
                <a:blip r:embed="rId2"/>
              </a:buBlip>
            </a:pPr>
            <a:r>
              <a:t>Numbers, strings, booleans, arrays, Time objects, or anything else that is comparable.</a:t>
            </a:r>
          </a:p>
        </p:txBody>
      </p:sp>
      <p:sp>
        <p:nvSpPr>
          <p:cNvPr id="153" name="[“bananaflakes”, “apple”, “banana”]"/>
          <p:cNvSpPr/>
          <p:nvPr/>
        </p:nvSpPr>
        <p:spPr>
          <a:xfrm>
            <a:off x="1206438" y="2476500"/>
            <a:ext cx="3937124" cy="518815"/>
          </a:xfrm>
          <a:prstGeom prst="roundRect">
            <a:avLst>
              <a:gd name="adj" fmla="val 3671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[“bananaflakes”, “apple”, “banana”]</a:t>
            </a:r>
          </a:p>
        </p:txBody>
      </p:sp>
      <p:sp>
        <p:nvSpPr>
          <p:cNvPr id="154" name="Arrow"/>
          <p:cNvSpPr/>
          <p:nvPr/>
        </p:nvSpPr>
        <p:spPr>
          <a:xfrm rot="5400000">
            <a:off x="2814703" y="3111566"/>
            <a:ext cx="430445" cy="277912"/>
          </a:xfrm>
          <a:prstGeom prst="rightArrow">
            <a:avLst>
              <a:gd name="adj1" fmla="val 32000"/>
              <a:gd name="adj2" fmla="val 99127"/>
            </a:avLst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3175">
            <a:miter lim="400000"/>
          </a:ln>
        </p:spPr>
        <p:txBody>
          <a:bodyPr lIns="14174" tIns="14174" rIns="14174" bIns="14174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[“apple”, “banana”, “bananaflakes”]"/>
          <p:cNvSpPr/>
          <p:nvPr/>
        </p:nvSpPr>
        <p:spPr>
          <a:xfrm>
            <a:off x="1206438" y="3505729"/>
            <a:ext cx="3937124" cy="518815"/>
          </a:xfrm>
          <a:prstGeom prst="roundRect">
            <a:avLst>
              <a:gd name="adj" fmla="val 36718"/>
            </a:avLst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 anchor="ctr"/>
          <a:lstStyle>
            <a:lvl1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[“apple”, “banana”, “bananaflakes”]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nnouncements"/>
          <p:cNvSpPr txBox="1"/>
          <p:nvPr>
            <p:ph type="title"/>
          </p:nvPr>
        </p:nvSpPr>
        <p:spPr>
          <a:xfrm>
            <a:off x="335000" y="365389"/>
            <a:ext cx="2919867" cy="680358"/>
          </a:xfrm>
          <a:prstGeom prst="rect">
            <a:avLst/>
          </a:prstGeom>
        </p:spPr>
        <p:txBody>
          <a:bodyPr/>
          <a:lstStyle/>
          <a:p>
            <a:pPr/>
            <a:r>
              <a:t>Announcements</a:t>
            </a:r>
          </a:p>
        </p:txBody>
      </p:sp>
      <p:sp>
        <p:nvSpPr>
          <p:cNvPr id="158" name="You can stop this video for a challenge at any time.…"/>
          <p:cNvSpPr txBox="1"/>
          <p:nvPr>
            <p:ph type="body" sz="half" idx="1"/>
          </p:nvPr>
        </p:nvSpPr>
        <p:spPr>
          <a:xfrm>
            <a:off x="436600" y="1160141"/>
            <a:ext cx="5237451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You can stop this video for a challenge at any time.</a:t>
            </a:r>
          </a:p>
          <a:p>
            <a:pPr>
              <a:buBlip>
                <a:blip r:embed="rId2"/>
              </a:buBlip>
            </a:pPr>
            <a:r>
              <a:t>I will spoil the iterative version. You need to do the recursive 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orting Cards"/>
          <p:cNvSpPr txBox="1"/>
          <p:nvPr>
            <p:ph type="title"/>
          </p:nvPr>
        </p:nvSpPr>
        <p:spPr>
          <a:xfrm>
            <a:off x="402733" y="365389"/>
            <a:ext cx="2919867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Sorting Cards</a:t>
            </a:r>
          </a:p>
        </p:txBody>
      </p:sp>
      <p:sp>
        <p:nvSpPr>
          <p:cNvPr id="161" name="What do you find yourself doing?…"/>
          <p:cNvSpPr txBox="1"/>
          <p:nvPr>
            <p:ph type="body" sz="half" idx="1"/>
          </p:nvPr>
        </p:nvSpPr>
        <p:spPr>
          <a:xfrm>
            <a:off x="394266" y="897674"/>
            <a:ext cx="5237452" cy="15945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What do you find yourself doing?</a:t>
            </a:r>
          </a:p>
          <a:p>
            <a:pPr>
              <a:buBlip>
                <a:blip r:embed="rId2"/>
              </a:buBlip>
            </a:pPr>
            <a:r>
              <a:t>That’s an algorithm.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588765" y="2468824"/>
            <a:ext cx="3982603" cy="1391334"/>
            <a:chOff x="0" y="0"/>
            <a:chExt cx="3982602" cy="1391332"/>
          </a:xfrm>
        </p:grpSpPr>
        <p:pic>
          <p:nvPicPr>
            <p:cNvPr id="162" name="Screen Shot 2018-06-13 at 11.36.30 AM.png" descr="Screen Shot 2018-06-13 at 11.36.30 AM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982603" cy="124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63" name="@source - Merriam Webster"/>
            <p:cNvSpPr txBox="1"/>
            <p:nvPr/>
          </p:nvSpPr>
          <p:spPr>
            <a:xfrm>
              <a:off x="2754500" y="1248684"/>
              <a:ext cx="1221336" cy="1426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800"/>
              </a:lvl1pPr>
            </a:lstStyle>
            <a:p>
              <a:pPr/>
              <a:r>
                <a:t>@source - Merriam Webster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re on Sorting"/>
          <p:cNvSpPr txBox="1"/>
          <p:nvPr>
            <p:ph type="ctrTitle"/>
          </p:nvPr>
        </p:nvSpPr>
        <p:spPr>
          <a:xfrm>
            <a:off x="1118927" y="1841577"/>
            <a:ext cx="4112146" cy="872148"/>
          </a:xfrm>
          <a:prstGeom prst="rect">
            <a:avLst/>
          </a:prstGeom>
        </p:spPr>
        <p:txBody>
          <a:bodyPr/>
          <a:lstStyle>
            <a:lvl1pPr defTabSz="159742">
              <a:defRPr sz="4860"/>
            </a:lvl1pPr>
          </a:lstStyle>
          <a:p>
            <a:pPr/>
            <a:r>
              <a:t>More on Sorting</a:t>
            </a:r>
          </a:p>
        </p:txBody>
      </p:sp>
      <p:sp>
        <p:nvSpPr>
          <p:cNvPr id="167" name="Intro to CS Bootcamp Sorting Videos #2"/>
          <p:cNvSpPr txBox="1"/>
          <p:nvPr>
            <p:ph type="subTitle" sz="quarter" idx="1"/>
          </p:nvPr>
        </p:nvSpPr>
        <p:spPr>
          <a:xfrm>
            <a:off x="817170" y="2998078"/>
            <a:ext cx="4715660" cy="354354"/>
          </a:xfrm>
          <a:prstGeom prst="rect">
            <a:avLst/>
          </a:prstGeom>
        </p:spPr>
        <p:txBody>
          <a:bodyPr/>
          <a:lstStyle>
            <a:lvl1pPr defTabSz="122469">
              <a:defRPr sz="2300"/>
            </a:lvl1pPr>
          </a:lstStyle>
          <a:p>
            <a:pPr/>
            <a:r>
              <a:t>Intro to CS Bootcamp Sorting Videos #2</a:t>
            </a:r>
          </a:p>
        </p:txBody>
      </p:sp>
      <p:sp>
        <p:nvSpPr>
          <p:cNvPr id="168" name="Alexander Z. Wu"/>
          <p:cNvSpPr txBox="1"/>
          <p:nvPr/>
        </p:nvSpPr>
        <p:spPr>
          <a:xfrm>
            <a:off x="3188266" y="3826942"/>
            <a:ext cx="2919868" cy="354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174" tIns="14174" rIns="14174" bIns="14174">
            <a:normAutofit fontScale="100000" lnSpcReduction="0"/>
          </a:bodyPr>
          <a:lstStyle>
            <a:lvl1pPr algn="r">
              <a:defRPr sz="1800"/>
            </a:lvl1pPr>
          </a:lstStyle>
          <a:p>
            <a:pPr/>
            <a:r>
              <a:t>Alexander Z. Wu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1092928" y="315532"/>
            <a:ext cx="4164144" cy="1385626"/>
            <a:chOff x="0" y="0"/>
            <a:chExt cx="4164142" cy="1385624"/>
          </a:xfrm>
        </p:grpSpPr>
        <p:pic>
          <p:nvPicPr>
            <p:cNvPr id="169" name="Screen Shot 2018-06-13 at 10.35.42 AM.png" descr="Screen Shot 2018-06-13 at 10.35.42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64143" cy="124992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70" name="@source - Wikipedia"/>
            <p:cNvSpPr txBox="1"/>
            <p:nvPr/>
          </p:nvSpPr>
          <p:spPr>
            <a:xfrm>
              <a:off x="3272703" y="1242976"/>
              <a:ext cx="886869" cy="1426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4174" tIns="14174" rIns="14174" bIns="14174" numCol="1" anchor="ctr">
              <a:spAutoFit/>
            </a:bodyPr>
            <a:lstStyle>
              <a:lvl1pPr>
                <a:defRPr sz="800"/>
              </a:lvl1pPr>
            </a:lstStyle>
            <a:p>
              <a:pPr/>
              <a:r>
                <a:t>@source - Wikipedia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orting in General"/>
          <p:cNvSpPr txBox="1"/>
          <p:nvPr>
            <p:ph type="title"/>
          </p:nvPr>
        </p:nvSpPr>
        <p:spPr>
          <a:xfrm>
            <a:off x="402733" y="373856"/>
            <a:ext cx="371477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Sorting in General</a:t>
            </a:r>
          </a:p>
        </p:txBody>
      </p:sp>
      <p:sp>
        <p:nvSpPr>
          <p:cNvPr id="174" name="Is both important and interesting.…"/>
          <p:cNvSpPr txBox="1"/>
          <p:nvPr>
            <p:ph type="body" idx="1"/>
          </p:nvPr>
        </p:nvSpPr>
        <p:spPr>
          <a:xfrm>
            <a:off x="428133" y="996004"/>
            <a:ext cx="5237452" cy="2667866"/>
          </a:xfrm>
          <a:prstGeom prst="rect">
            <a:avLst/>
          </a:prstGeom>
        </p:spPr>
        <p:txBody>
          <a:bodyPr/>
          <a:lstStyle/>
          <a:p>
            <a:pPr marL="241023" indent="-241023" defTabSz="258249">
              <a:spcBef>
                <a:spcPts val="1800"/>
              </a:spcBef>
              <a:buBlip>
                <a:blip r:embed="rId2"/>
              </a:buBlip>
              <a:defRPr sz="1746"/>
            </a:pPr>
            <a:r>
              <a:t>Is both important and interesting.</a:t>
            </a:r>
          </a:p>
          <a:p>
            <a:pPr lvl="1" marL="856973" indent="-241023" defTabSz="258249">
              <a:spcBef>
                <a:spcPts val="1800"/>
              </a:spcBef>
              <a:buBlip>
                <a:blip r:embed="rId2"/>
              </a:buBlip>
              <a:defRPr sz="1746"/>
            </a:pPr>
            <a:r>
              <a:t>Time: how long it takes for the program to run</a:t>
            </a:r>
          </a:p>
          <a:p>
            <a:pPr lvl="1" marL="856973" indent="-241023" defTabSz="258249">
              <a:spcBef>
                <a:spcPts val="1800"/>
              </a:spcBef>
              <a:buBlip>
                <a:blip r:embed="rId2"/>
              </a:buBlip>
              <a:defRPr sz="1746"/>
            </a:pPr>
            <a:r>
              <a:t>Space: the maximum amount of memory the program needs while running</a:t>
            </a:r>
          </a:p>
          <a:p>
            <a:pPr marL="241023" indent="-241023" defTabSz="258249">
              <a:spcBef>
                <a:spcPts val="1800"/>
              </a:spcBef>
              <a:buBlip>
                <a:blip r:embed="rId2"/>
              </a:buBlip>
              <a:defRPr sz="1746"/>
            </a:pPr>
            <a:r>
              <a:t>Many algorithms: </a:t>
            </a:r>
            <a:r>
              <a:rPr u="sng">
                <a:solidFill>
                  <a:schemeClr val="accent3">
                    <a:satOff val="22240"/>
                    <a:lumOff val="14705"/>
                  </a:schemeClr>
                </a:solidFill>
                <a:hlinkClick r:id="rId3" invalidUrl="" action="" tgtFrame="" tooltip="" history="1" highlightClick="0" endSnd="0"/>
              </a:rPr>
              <a:t>https://youtu.be/kPRA0W1kECg</a:t>
            </a:r>
          </a:p>
          <a:p>
            <a:pPr lvl="1" marL="856973" indent="-241023" defTabSz="258249">
              <a:spcBef>
                <a:spcPts val="1800"/>
              </a:spcBef>
              <a:buBlip>
                <a:blip r:embed="rId2"/>
              </a:buBlip>
              <a:defRPr sz="1746"/>
            </a:pPr>
            <a:r>
              <a:t>This is really cool but you might not want to spoil it until 61B.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orting Cards Again"/>
          <p:cNvSpPr txBox="1"/>
          <p:nvPr>
            <p:ph type="title"/>
          </p:nvPr>
        </p:nvSpPr>
        <p:spPr>
          <a:xfrm>
            <a:off x="377333" y="365389"/>
            <a:ext cx="371477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Sorting Cards Again</a:t>
            </a:r>
          </a:p>
        </p:txBody>
      </p:sp>
      <p:sp>
        <p:nvSpPr>
          <p:cNvPr id="177" name="You’re more likely to use insertion sort if you’re actually sorting cards in real life.…"/>
          <p:cNvSpPr txBox="1"/>
          <p:nvPr>
            <p:ph type="body" sz="quarter" idx="1"/>
          </p:nvPr>
        </p:nvSpPr>
        <p:spPr>
          <a:xfrm>
            <a:off x="445066" y="1292338"/>
            <a:ext cx="5237452" cy="106445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You’re more likely to use insertion sort if you’re actually sorting cards in real life.</a:t>
            </a:r>
          </a:p>
          <a:p>
            <a:pPr>
              <a:buBlip>
                <a:blip r:embed="rId2"/>
              </a:buBlip>
            </a:pPr>
            <a:r>
              <a:t>Subconsciously! Isn’t CS awesome?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he End!"/>
          <p:cNvSpPr txBox="1"/>
          <p:nvPr>
            <p:ph type="title"/>
          </p:nvPr>
        </p:nvSpPr>
        <p:spPr>
          <a:xfrm>
            <a:off x="411200" y="365389"/>
            <a:ext cx="3441625" cy="68035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The End!</a:t>
            </a:r>
          </a:p>
        </p:txBody>
      </p:sp>
      <p:sp>
        <p:nvSpPr>
          <p:cNvPr id="180" name="To learn more about sorting, take 61B.…"/>
          <p:cNvSpPr txBox="1"/>
          <p:nvPr>
            <p:ph type="body" sz="half" idx="1"/>
          </p:nvPr>
        </p:nvSpPr>
        <p:spPr>
          <a:xfrm>
            <a:off x="419666" y="1210941"/>
            <a:ext cx="5237452" cy="170799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 learn more about sorting, take 61B.</a:t>
            </a:r>
          </a:p>
          <a:p>
            <a:pPr>
              <a:buBlip>
                <a:blip r:embed="rId2"/>
              </a:buBlip>
            </a:pPr>
            <a:r>
              <a:t>If you’re interested: </a:t>
            </a:r>
            <a:r>
              <a:rPr u="sng">
                <a:solidFill>
                  <a:schemeClr val="accent3">
                    <a:satOff val="22240"/>
                    <a:lumOff val="14705"/>
                  </a:schemeClr>
                </a:solidFill>
                <a:hlinkClick r:id="rId3" invalidUrl="" action="" tgtFrame="" tooltip="" history="1" highlightClick="0" endSnd="0"/>
              </a:rPr>
              <a:t>short-circuit evaluation of booleans</a:t>
            </a:r>
          </a:p>
          <a:p>
            <a:pPr>
              <a:buBlip>
                <a:blip r:embed="rId2"/>
              </a:buBlip>
            </a:pPr>
            <a:r>
              <a:t>p.s. Get into the habit of googling!</a:t>
            </a:r>
          </a:p>
        </p:txBody>
      </p:sp>
      <p:sp>
        <p:nvSpPr>
          <p:cNvPr id="181" name="Hilfinger: What do you use when you don’t know how to do something?…"/>
          <p:cNvSpPr txBox="1"/>
          <p:nvPr/>
        </p:nvSpPr>
        <p:spPr>
          <a:xfrm>
            <a:off x="821339" y="3084129"/>
            <a:ext cx="5049142" cy="676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4174" tIns="14174" rIns="14174" bIns="14174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t>Hilfinger: What do you use when you don’t know how to do something?</a:t>
            </a:r>
          </a:p>
          <a:p>
            <a:pPr algn="l">
              <a:lnSpc>
                <a:spcPct val="120000"/>
              </a:lnSpc>
            </a:pPr>
            <a:r>
              <a:t>Students: Piazza!!!</a:t>
            </a:r>
          </a:p>
          <a:p>
            <a:pPr algn="l">
              <a:lnSpc>
                <a:spcPct val="120000"/>
              </a:lnSpc>
            </a:pPr>
            <a:r>
              <a:t>Hilfinger: That’s right, google.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4174" tIns="14174" rIns="14174" bIns="14174" numCol="1" spcCol="38100" rtlCol="0" anchor="ctr" upright="0">
        <a:spAutoFit/>
      </a:bodyPr>
      <a:lstStyle>
        <a:defPPr marL="0" marR="0" indent="0" algn="ctr" defTabSz="2662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