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9" r:id="rId3"/>
    <p:sldId id="258" r:id="rId4"/>
    <p:sldId id="257" r:id="rId5"/>
    <p:sldId id="261" r:id="rId6"/>
    <p:sldId id="260" r:id="rId7"/>
    <p:sldId id="263" r:id="rId8"/>
    <p:sldId id="262" r:id="rId9"/>
    <p:sldId id="264" r:id="rId10"/>
    <p:sldId id="266" r:id="rId11"/>
    <p:sldId id="26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88" autoAdjust="0"/>
  </p:normalViewPr>
  <p:slideViewPr>
    <p:cSldViewPr>
      <p:cViewPr>
        <p:scale>
          <a:sx n="160" d="100"/>
          <a:sy n="160" d="100"/>
        </p:scale>
        <p:origin x="-78" y="30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32047-6F45-455F-A7D8-C7481DABFB18}" type="datetimeFigureOut">
              <a:rPr lang="zh-CN" altLang="en-US" smtClean="0"/>
              <a:pPr/>
              <a:t>2013/6/7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FFAA2-E088-49CA-AE17-4AF41A53C0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44800" y="6488113"/>
            <a:ext cx="3413125" cy="369887"/>
          </a:xfrm>
          <a:prstGeom prst="rect">
            <a:avLst/>
          </a:prstGeom>
          <a:noFill/>
          <a:ln w="12700">
            <a:noFill/>
            <a:miter lim="800000"/>
            <a:headEnd/>
            <a:tailEnd/>
          </a:ln>
          <a:effectLst/>
        </p:spPr>
        <p:txBody>
          <a:bodyPr lIns="0" tIns="0" rIns="0" bIns="0">
            <a:spAutoFit/>
          </a:bodyPr>
          <a:lstStyle/>
          <a:p>
            <a:pPr algn="ctr">
              <a:spcBef>
                <a:spcPct val="50000"/>
              </a:spcBef>
              <a:defRPr/>
            </a:pPr>
            <a:r>
              <a:rPr lang="en-US" altLang="ja-JP" sz="1200" dirty="0">
                <a:solidFill>
                  <a:srgbClr val="000099"/>
                </a:solidFill>
                <a:latin typeface="Arial Rounded MT Bold" pitchFamily="34" charset="0"/>
              </a:rPr>
              <a:t> Wuhan NEC Fiber Optic Communications Industry Co ., Ltd  © </a:t>
            </a:r>
            <a:r>
              <a:rPr lang="en-US" altLang="zh-CN" sz="1200" dirty="0" smtClean="0">
                <a:solidFill>
                  <a:srgbClr val="000099"/>
                </a:solidFill>
                <a:latin typeface="Arial Rounded MT Bold" pitchFamily="34" charset="0"/>
              </a:rPr>
              <a:t>2013</a:t>
            </a:r>
            <a:endParaRPr lang="en-US" altLang="ja-JP" sz="1200" dirty="0">
              <a:solidFill>
                <a:srgbClr val="000099"/>
              </a:solidFill>
              <a:latin typeface="Arial Rounded MT Bold" pitchFamily="34" charset="0"/>
            </a:endParaRPr>
          </a:p>
        </p:txBody>
      </p:sp>
      <p:sp>
        <p:nvSpPr>
          <p:cNvPr id="1596418" name="Rectangle 2"/>
          <p:cNvSpPr>
            <a:spLocks noGrp="1" noChangeArrowheads="1"/>
          </p:cNvSpPr>
          <p:nvPr>
            <p:ph type="ctrTitle"/>
          </p:nvPr>
        </p:nvSpPr>
        <p:spPr bwMode="auto">
          <a:xfrm>
            <a:off x="685800" y="2636838"/>
            <a:ext cx="7772400" cy="457200"/>
          </a:xfrm>
          <a:prstGeom prst="rect">
            <a:avLst/>
          </a:prstGeom>
          <a:noFill/>
          <a:ln>
            <a:miter lim="800000"/>
            <a:headEnd/>
            <a:tailEnd/>
          </a:ln>
        </p:spPr>
        <p:txBody>
          <a:bodyPr vert="horz" wrap="square" lIns="0" tIns="0" rIns="0" bIns="0" numCol="1" anchor="ctr" anchorCtr="0" compatLnSpc="1">
            <a:prstTxWarp prst="textNoShape">
              <a:avLst/>
            </a:prstTxWarp>
            <a:spAutoFit/>
          </a:bodyPr>
          <a:lstStyle>
            <a:lvl1pPr>
              <a:defRPr/>
            </a:lvl1pPr>
          </a:lstStyle>
          <a:p>
            <a:r>
              <a:rPr lang="zh-CN" altLang="en-US" dirty="0" smtClean="0"/>
              <a:t>单击此处编辑母版标题样式</a:t>
            </a:r>
            <a:endParaRPr lang="en-US" altLang="ja-JP" dirty="0"/>
          </a:p>
        </p:txBody>
      </p:sp>
      <p:sp>
        <p:nvSpPr>
          <p:cNvPr id="1596419" name="Rectangle 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lnSpc>
                <a:spcPct val="80000"/>
              </a:lnSpc>
              <a:buFont typeface="Wingdings" pitchFamily="2" charset="2"/>
              <a:buNone/>
              <a:defRPr baseline="0">
                <a:latin typeface="微软雅黑" pitchFamily="34" charset="-122"/>
                <a:ea typeface="微软雅黑" pitchFamily="34" charset="-122"/>
              </a:defRPr>
            </a:lvl1pPr>
          </a:lstStyle>
          <a:p>
            <a:r>
              <a:rPr lang="zh-CN" altLang="en-US" dirty="0" smtClean="0"/>
              <a:t>单击此处编辑母版副标题样式</a:t>
            </a:r>
            <a:endParaRPr lang="en-US" altLang="ja-JP" dirty="0"/>
          </a:p>
        </p:txBody>
      </p:sp>
    </p:spTree>
    <p:extLst>
      <p:ext uri="{BB962C8B-B14F-4D97-AF65-F5344CB8AC3E}">
        <p14:creationId xmlns="" xmlns:p14="http://schemas.microsoft.com/office/powerpoint/2010/main" val="3024344769"/>
      </p:ext>
    </p:extLst>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515462246"/>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44335303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82097206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34589871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p>
        </p:txBody>
      </p:sp>
    </p:spTree>
    <p:extLst>
      <p:ext uri="{BB962C8B-B14F-4D97-AF65-F5344CB8AC3E}">
        <p14:creationId xmlns="" xmlns:p14="http://schemas.microsoft.com/office/powerpoint/2010/main" val="2092078147"/>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451921379"/>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1596653376"/>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2622218"/>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451930049"/>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34994090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75947283"/>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2076360808"/>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217925492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601538" name="Text Box 2"/>
          <p:cNvSpPr txBox="1">
            <a:spLocks noChangeArrowheads="1"/>
          </p:cNvSpPr>
          <p:nvPr/>
        </p:nvSpPr>
        <p:spPr bwMode="auto">
          <a:xfrm>
            <a:off x="4595813" y="6562725"/>
            <a:ext cx="260350" cy="182563"/>
          </a:xfrm>
          <a:prstGeom prst="rect">
            <a:avLst/>
          </a:prstGeom>
          <a:noFill/>
          <a:ln w="12700">
            <a:noFill/>
            <a:miter lim="800000"/>
            <a:headEnd/>
            <a:tailEnd/>
          </a:ln>
          <a:effectLst/>
        </p:spPr>
        <p:txBody>
          <a:bodyPr lIns="0" tIns="0" rIns="0" bIns="0">
            <a:spAutoFit/>
          </a:bodyPr>
          <a:lstStyle/>
          <a:p>
            <a:pPr>
              <a:spcBef>
                <a:spcPct val="50000"/>
              </a:spcBef>
              <a:defRPr/>
            </a:pPr>
            <a:fld id="{9E68DD75-DED7-4EF9-8F8A-3298A7331D0B}" type="slidenum">
              <a:rPr lang="en-US" altLang="ja-JP" sz="1200">
                <a:solidFill>
                  <a:srgbClr val="000099"/>
                </a:solidFill>
              </a:rPr>
              <a:pPr>
                <a:spcBef>
                  <a:spcPct val="50000"/>
                </a:spcBef>
                <a:defRPr/>
              </a:pPr>
              <a:t>‹#›</a:t>
            </a:fld>
            <a:endParaRPr lang="en-US" altLang="ja-JP" sz="1200">
              <a:solidFill>
                <a:srgbClr val="000099"/>
              </a:solidFill>
            </a:endParaRPr>
          </a:p>
        </p:txBody>
      </p:sp>
      <p:sp>
        <p:nvSpPr>
          <p:cNvPr id="1601539" name="Rectangle 3"/>
          <p:cNvSpPr>
            <a:spLocks noChangeArrowheads="1"/>
          </p:cNvSpPr>
          <p:nvPr/>
        </p:nvSpPr>
        <p:spPr bwMode="auto">
          <a:xfrm>
            <a:off x="209550" y="160338"/>
            <a:ext cx="1185863" cy="617537"/>
          </a:xfrm>
          <a:prstGeom prst="rect">
            <a:avLst/>
          </a:prstGeom>
          <a:solidFill>
            <a:srgbClr val="80D8E4"/>
          </a:solidFill>
          <a:ln w="12700">
            <a:solidFill>
              <a:srgbClr val="80D8E4"/>
            </a:solidFill>
            <a:miter lim="800000"/>
            <a:headEnd/>
            <a:tailEnd/>
          </a:ln>
          <a:effectLst/>
        </p:spPr>
        <p:txBody>
          <a:bodyPr wrap="none" lIns="0" tIns="0" rIns="0" bIns="0" anchor="ctr"/>
          <a:lstStyle/>
          <a:p>
            <a:pPr>
              <a:defRPr/>
            </a:pPr>
            <a:endParaRPr lang="zh-CN" altLang="en-US"/>
          </a:p>
        </p:txBody>
      </p:sp>
      <p:pic>
        <p:nvPicPr>
          <p:cNvPr id="2052" name="Picture 7" descr="BMP_statementblue_basictype1_s"/>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6659563" y="6462713"/>
            <a:ext cx="219868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ransition spd="slow">
    <p:fade/>
  </p:transition>
  <p:timing>
    <p:tnLst>
      <p:par>
        <p:cTn id="1" dur="indefinite" restart="never" nodeType="tmRoot"/>
      </p:par>
    </p:tnLst>
  </p:timing>
  <p:hf sldNum="0" hdr="0"/>
  <p:txStyles>
    <p:titleStyle>
      <a:lvl1pPr algn="ctr" rtl="0" eaLnBrk="1" fontAlgn="base" hangingPunct="1">
        <a:spcBef>
          <a:spcPct val="0"/>
        </a:spcBef>
        <a:spcAft>
          <a:spcPct val="0"/>
        </a:spcAft>
        <a:defRPr kumimoji="1" sz="3000" b="1">
          <a:solidFill>
            <a:srgbClr val="000066"/>
          </a:solidFill>
          <a:latin typeface="+mj-lt"/>
          <a:ea typeface="+mj-ea"/>
          <a:cs typeface="+mj-cs"/>
        </a:defRPr>
      </a:lvl1pPr>
      <a:lvl2pPr algn="ctr" rtl="0" eaLnBrk="1" fontAlgn="base" hangingPunct="1">
        <a:spcBef>
          <a:spcPct val="0"/>
        </a:spcBef>
        <a:spcAft>
          <a:spcPct val="0"/>
        </a:spcAft>
        <a:defRPr kumimoji="1" sz="3000" b="1">
          <a:solidFill>
            <a:srgbClr val="000066"/>
          </a:solidFill>
          <a:latin typeface="Arial" charset="0"/>
          <a:ea typeface="ＭＳ Ｐゴシック" pitchFamily="50" charset="-128"/>
        </a:defRPr>
      </a:lvl2pPr>
      <a:lvl3pPr algn="ctr" rtl="0" eaLnBrk="1" fontAlgn="base" hangingPunct="1">
        <a:spcBef>
          <a:spcPct val="0"/>
        </a:spcBef>
        <a:spcAft>
          <a:spcPct val="0"/>
        </a:spcAft>
        <a:defRPr kumimoji="1" sz="3000" b="1">
          <a:solidFill>
            <a:srgbClr val="000066"/>
          </a:solidFill>
          <a:latin typeface="Arial" charset="0"/>
          <a:ea typeface="ＭＳ Ｐゴシック" pitchFamily="50" charset="-128"/>
        </a:defRPr>
      </a:lvl3pPr>
      <a:lvl4pPr algn="ctr" rtl="0" eaLnBrk="1" fontAlgn="base" hangingPunct="1">
        <a:spcBef>
          <a:spcPct val="0"/>
        </a:spcBef>
        <a:spcAft>
          <a:spcPct val="0"/>
        </a:spcAft>
        <a:defRPr kumimoji="1" sz="3000" b="1">
          <a:solidFill>
            <a:srgbClr val="000066"/>
          </a:solidFill>
          <a:latin typeface="Arial" charset="0"/>
          <a:ea typeface="ＭＳ Ｐゴシック" pitchFamily="50" charset="-128"/>
        </a:defRPr>
      </a:lvl4pPr>
      <a:lvl5pPr algn="ctr" rtl="0" eaLnBrk="1" fontAlgn="base" hangingPunct="1">
        <a:spcBef>
          <a:spcPct val="0"/>
        </a:spcBef>
        <a:spcAft>
          <a:spcPct val="0"/>
        </a:spcAft>
        <a:defRPr kumimoji="1" sz="3000" b="1">
          <a:solidFill>
            <a:srgbClr val="000066"/>
          </a:solidFill>
          <a:latin typeface="Arial" charset="0"/>
          <a:ea typeface="ＭＳ Ｐゴシック" pitchFamily="50" charset="-128"/>
        </a:defRPr>
      </a:lvl5pPr>
      <a:lvl6pPr marL="457200" algn="ctr" rtl="0" eaLnBrk="1" fontAlgn="base" hangingPunct="1">
        <a:spcBef>
          <a:spcPct val="0"/>
        </a:spcBef>
        <a:spcAft>
          <a:spcPct val="0"/>
        </a:spcAft>
        <a:defRPr kumimoji="1" sz="3000" b="1">
          <a:solidFill>
            <a:srgbClr val="000066"/>
          </a:solidFill>
          <a:latin typeface="Arial" charset="0"/>
          <a:ea typeface="ＭＳ Ｐゴシック" pitchFamily="50" charset="-128"/>
        </a:defRPr>
      </a:lvl6pPr>
      <a:lvl7pPr marL="914400" algn="ctr" rtl="0" eaLnBrk="1" fontAlgn="base" hangingPunct="1">
        <a:spcBef>
          <a:spcPct val="0"/>
        </a:spcBef>
        <a:spcAft>
          <a:spcPct val="0"/>
        </a:spcAft>
        <a:defRPr kumimoji="1" sz="3000" b="1">
          <a:solidFill>
            <a:srgbClr val="000066"/>
          </a:solidFill>
          <a:latin typeface="Arial" charset="0"/>
          <a:ea typeface="ＭＳ Ｐゴシック" pitchFamily="50" charset="-128"/>
        </a:defRPr>
      </a:lvl7pPr>
      <a:lvl8pPr marL="1371600" algn="ctr" rtl="0" eaLnBrk="1" fontAlgn="base" hangingPunct="1">
        <a:spcBef>
          <a:spcPct val="0"/>
        </a:spcBef>
        <a:spcAft>
          <a:spcPct val="0"/>
        </a:spcAft>
        <a:defRPr kumimoji="1" sz="3000" b="1">
          <a:solidFill>
            <a:srgbClr val="000066"/>
          </a:solidFill>
          <a:latin typeface="Arial" charset="0"/>
          <a:ea typeface="ＭＳ Ｐゴシック" pitchFamily="50" charset="-128"/>
        </a:defRPr>
      </a:lvl8pPr>
      <a:lvl9pPr marL="1828800" algn="ctr" rtl="0" eaLnBrk="1" fontAlgn="base" hangingPunct="1">
        <a:spcBef>
          <a:spcPct val="0"/>
        </a:spcBef>
        <a:spcAft>
          <a:spcPct val="0"/>
        </a:spcAft>
        <a:defRPr kumimoji="1" sz="3000" b="1">
          <a:solidFill>
            <a:srgbClr val="000066"/>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0066FF"/>
        </a:buClr>
        <a:buSzPct val="70000"/>
        <a:buFont typeface="Wingdings" pitchFamily="2" charset="2"/>
        <a:buChar char="n"/>
        <a:defRPr kumimoji="1" sz="2800" b="1">
          <a:solidFill>
            <a:srgbClr val="000066"/>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u"/>
        <a:defRPr kumimoji="1" sz="2400" b="1">
          <a:solidFill>
            <a:srgbClr val="000066"/>
          </a:solidFill>
          <a:latin typeface="+mn-lt"/>
          <a:ea typeface="+mn-ea"/>
        </a:defRPr>
      </a:lvl2pPr>
      <a:lvl3pPr marL="1143000" indent="-228600" algn="l" rtl="0" eaLnBrk="1" fontAlgn="base" hangingPunct="1">
        <a:spcBef>
          <a:spcPct val="20000"/>
        </a:spcBef>
        <a:spcAft>
          <a:spcPct val="0"/>
        </a:spcAft>
        <a:buChar char="•"/>
        <a:defRPr kumimoji="1" sz="2000" b="1">
          <a:solidFill>
            <a:srgbClr val="000066"/>
          </a:solidFill>
          <a:latin typeface="+mn-lt"/>
          <a:ea typeface="+mn-ea"/>
        </a:defRPr>
      </a:lvl3pPr>
      <a:lvl4pPr marL="1600200" indent="-228600" algn="l" rtl="0" eaLnBrk="1" fontAlgn="base" hangingPunct="1">
        <a:spcBef>
          <a:spcPct val="20000"/>
        </a:spcBef>
        <a:spcAft>
          <a:spcPct val="0"/>
        </a:spcAft>
        <a:buChar char="–"/>
        <a:defRPr kumimoji="1" sz="1600" b="1">
          <a:solidFill>
            <a:srgbClr val="000066"/>
          </a:solidFill>
          <a:latin typeface="+mn-lt"/>
          <a:ea typeface="+mn-ea"/>
        </a:defRPr>
      </a:lvl4pPr>
      <a:lvl5pPr marL="2057400" indent="-228600" algn="l" rtl="0" eaLnBrk="1" fontAlgn="base" hangingPunct="1">
        <a:spcBef>
          <a:spcPct val="20000"/>
        </a:spcBef>
        <a:spcAft>
          <a:spcPct val="0"/>
        </a:spcAft>
        <a:buChar char="»"/>
        <a:defRPr kumimoji="1" sz="1600" b="1">
          <a:solidFill>
            <a:srgbClr val="000066"/>
          </a:solidFill>
          <a:latin typeface="+mn-lt"/>
          <a:ea typeface="+mn-ea"/>
        </a:defRPr>
      </a:lvl5pPr>
      <a:lvl6pPr marL="2514600" indent="-228600" algn="l" rtl="0" eaLnBrk="1" fontAlgn="base" hangingPunct="1">
        <a:spcBef>
          <a:spcPct val="20000"/>
        </a:spcBef>
        <a:spcAft>
          <a:spcPct val="0"/>
        </a:spcAft>
        <a:buChar char="»"/>
        <a:defRPr kumimoji="1" sz="1600" b="1">
          <a:solidFill>
            <a:srgbClr val="000066"/>
          </a:solidFill>
          <a:latin typeface="+mn-lt"/>
          <a:ea typeface="+mn-ea"/>
        </a:defRPr>
      </a:lvl6pPr>
      <a:lvl7pPr marL="2971800" indent="-228600" algn="l" rtl="0" eaLnBrk="1" fontAlgn="base" hangingPunct="1">
        <a:spcBef>
          <a:spcPct val="20000"/>
        </a:spcBef>
        <a:spcAft>
          <a:spcPct val="0"/>
        </a:spcAft>
        <a:buChar char="»"/>
        <a:defRPr kumimoji="1" sz="1600" b="1">
          <a:solidFill>
            <a:srgbClr val="000066"/>
          </a:solidFill>
          <a:latin typeface="+mn-lt"/>
          <a:ea typeface="+mn-ea"/>
        </a:defRPr>
      </a:lvl7pPr>
      <a:lvl8pPr marL="3429000" indent="-228600" algn="l" rtl="0" eaLnBrk="1" fontAlgn="base" hangingPunct="1">
        <a:spcBef>
          <a:spcPct val="20000"/>
        </a:spcBef>
        <a:spcAft>
          <a:spcPct val="0"/>
        </a:spcAft>
        <a:buChar char="»"/>
        <a:defRPr kumimoji="1" sz="1600" b="1">
          <a:solidFill>
            <a:srgbClr val="000066"/>
          </a:solidFill>
          <a:latin typeface="+mn-lt"/>
          <a:ea typeface="+mn-ea"/>
        </a:defRPr>
      </a:lvl8pPr>
      <a:lvl9pPr marL="3886200" indent="-228600" algn="l" rtl="0" eaLnBrk="1" fontAlgn="base" hangingPunct="1">
        <a:spcBef>
          <a:spcPct val="20000"/>
        </a:spcBef>
        <a:spcAft>
          <a:spcPct val="0"/>
        </a:spcAft>
        <a:buChar char="»"/>
        <a:defRPr kumimoji="1" sz="16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4400" dirty="0" err="1" smtClean="0"/>
              <a:t>tew</a:t>
            </a:r>
            <a:r>
              <a:rPr lang="en-US" altLang="zh-CN" sz="4400" dirty="0" smtClean="0"/>
              <a:t> ver1.0.0.0 </a:t>
            </a:r>
            <a:r>
              <a:rPr lang="zh-CN" altLang="en-US" sz="4400" dirty="0" smtClean="0"/>
              <a:t>发布资料</a:t>
            </a:r>
            <a:r>
              <a:rPr lang="en-US" altLang="zh-CN" sz="4400" dirty="0" smtClean="0"/>
              <a:t/>
            </a:r>
            <a:br>
              <a:rPr lang="en-US" altLang="zh-CN" sz="4400" dirty="0" smtClean="0"/>
            </a:br>
            <a:r>
              <a:rPr lang="en-US" altLang="zh-CN" sz="4400" dirty="0" smtClean="0"/>
              <a:t>                 —</a:t>
            </a:r>
            <a:r>
              <a:rPr lang="zh-CN" altLang="en-US" sz="2400" dirty="0" smtClean="0"/>
              <a:t>包括</a:t>
            </a:r>
            <a:r>
              <a:rPr lang="en-US" altLang="zh-CN" sz="2400" dirty="0" smtClean="0"/>
              <a:t>pn7000V2.0.7</a:t>
            </a:r>
            <a:r>
              <a:rPr lang="zh-CN" altLang="en-US" sz="2400" dirty="0" smtClean="0"/>
              <a:t>生产测试部分配套脚本</a:t>
            </a:r>
            <a:endParaRPr lang="zh-CN" altLang="en-US" sz="2400" dirty="0"/>
          </a:p>
        </p:txBody>
      </p:sp>
      <p:sp>
        <p:nvSpPr>
          <p:cNvPr id="3" name="副标题 2"/>
          <p:cNvSpPr>
            <a:spLocks noGrp="1"/>
          </p:cNvSpPr>
          <p:nvPr>
            <p:ph type="subTitle" idx="1"/>
          </p:nvPr>
        </p:nvSpPr>
        <p:spPr>
          <a:xfrm>
            <a:off x="1403648" y="3861048"/>
            <a:ext cx="6400800" cy="1752600"/>
          </a:xfrm>
        </p:spPr>
        <p:txBody>
          <a:bodyPr/>
          <a:lstStyle/>
          <a:p>
            <a:r>
              <a:rPr lang="en-US" altLang="zh-CN" sz="2000" dirty="0" smtClean="0"/>
              <a:t>2013-6-7</a:t>
            </a:r>
            <a:endParaRPr lang="zh-CN" altLang="en-US" sz="2000" dirty="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3960440" cy="369332"/>
          </a:xfrm>
          <a:prstGeom prst="rect">
            <a:avLst/>
          </a:prstGeom>
          <a:noFill/>
        </p:spPr>
        <p:txBody>
          <a:bodyPr wrap="square" rtlCol="0">
            <a:spAutoFit/>
          </a:bodyPr>
          <a:lstStyle/>
          <a:p>
            <a:r>
              <a:rPr lang="zh-CN" altLang="en-US" dirty="0" smtClean="0"/>
              <a:t>程序打开</a:t>
            </a:r>
            <a:r>
              <a:rPr lang="en-US" altLang="zh-CN" dirty="0" smtClean="0"/>
              <a:t>pn7500</a:t>
            </a:r>
            <a:r>
              <a:rPr lang="zh-CN" altLang="en-US" dirty="0" smtClean="0"/>
              <a:t> </a:t>
            </a:r>
            <a:r>
              <a:rPr lang="en-US" altLang="zh-CN" dirty="0" err="1" smtClean="0"/>
              <a:t>xctps</a:t>
            </a:r>
            <a:r>
              <a:rPr lang="zh-CN" altLang="en-US" dirty="0" smtClean="0"/>
              <a:t>生产测试配置</a:t>
            </a:r>
            <a:endParaRPr lang="zh-CN" altLang="en-US" dirty="0"/>
          </a:p>
        </p:txBody>
      </p:sp>
      <p:pic>
        <p:nvPicPr>
          <p:cNvPr id="2" name="Picture 2"/>
          <p:cNvPicPr>
            <a:picLocks noGrp="1" noChangeAspect="1" noChangeArrowheads="1"/>
          </p:cNvPicPr>
          <p:nvPr>
            <p:ph idx="1"/>
          </p:nvPr>
        </p:nvPicPr>
        <p:blipFill>
          <a:blip r:embed="rId2" cstate="print"/>
          <a:srcRect/>
          <a:stretch>
            <a:fillRect/>
          </a:stretch>
        </p:blipFill>
        <p:spPr bwMode="auto">
          <a:xfrm>
            <a:off x="481542" y="1250691"/>
            <a:ext cx="6538730" cy="4904048"/>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39552" y="1484784"/>
            <a:ext cx="5067757" cy="4525963"/>
          </a:xfrm>
          <a:prstGeom prst="rect">
            <a:avLst/>
          </a:prstGeom>
        </p:spPr>
      </p:pic>
      <p:sp>
        <p:nvSpPr>
          <p:cNvPr id="5" name="TextBox 4"/>
          <p:cNvSpPr txBox="1"/>
          <p:nvPr/>
        </p:nvSpPr>
        <p:spPr>
          <a:xfrm>
            <a:off x="467544" y="908720"/>
            <a:ext cx="3384376" cy="369332"/>
          </a:xfrm>
          <a:prstGeom prst="rect">
            <a:avLst/>
          </a:prstGeom>
          <a:noFill/>
        </p:spPr>
        <p:txBody>
          <a:bodyPr wrap="square" rtlCol="0">
            <a:spAutoFit/>
          </a:bodyPr>
          <a:lstStyle/>
          <a:p>
            <a:r>
              <a:rPr lang="zh-CN" altLang="en-US" dirty="0" smtClean="0"/>
              <a:t>被测设备测试结果展示对话框</a:t>
            </a:r>
            <a:endParaRPr lang="zh-CN" altLang="en-US" dirty="0"/>
          </a:p>
        </p:txBody>
      </p:sp>
      <p:sp>
        <p:nvSpPr>
          <p:cNvPr id="6" name="圆角矩形 5"/>
          <p:cNvSpPr/>
          <p:nvPr/>
        </p:nvSpPr>
        <p:spPr>
          <a:xfrm>
            <a:off x="683568" y="3726363"/>
            <a:ext cx="4176464" cy="360040"/>
          </a:xfrm>
          <a:prstGeom prst="roundRect">
            <a:avLst/>
          </a:prstGeom>
          <a:solidFill>
            <a:schemeClr val="accent1">
              <a:alpha val="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868144" y="1772816"/>
            <a:ext cx="2160240" cy="369332"/>
          </a:xfrm>
          <a:prstGeom prst="rect">
            <a:avLst/>
          </a:prstGeom>
          <a:noFill/>
        </p:spPr>
        <p:txBody>
          <a:bodyPr wrap="square" rtlCol="0">
            <a:spAutoFit/>
          </a:bodyPr>
          <a:lstStyle/>
          <a:p>
            <a:r>
              <a:rPr lang="zh-CN" altLang="en-US" dirty="0" smtClean="0"/>
              <a:t>橙圈部分</a:t>
            </a:r>
            <a:r>
              <a:rPr lang="en-US" altLang="zh-CN" dirty="0" smtClean="0"/>
              <a:t>:</a:t>
            </a:r>
            <a:r>
              <a:rPr lang="zh-CN" altLang="en-US" dirty="0" smtClean="0"/>
              <a:t>测试结果</a:t>
            </a:r>
            <a:endParaRPr lang="zh-CN" altLang="en-US"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tew</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5328592"/>
          </a:xfrm>
        </p:spPr>
        <p:txBody>
          <a:bodyPr>
            <a:normAutofit/>
          </a:bodyPr>
          <a:lstStyle/>
          <a:p>
            <a:r>
              <a:rPr lang="en-US" altLang="zh-CN" sz="2800" dirty="0" err="1" smtClean="0"/>
              <a:t>tew</a:t>
            </a:r>
            <a:endParaRPr lang="en-US" altLang="zh-CN" sz="2800" dirty="0" smtClean="0"/>
          </a:p>
          <a:p>
            <a:pPr lvl="1"/>
            <a:r>
              <a:rPr lang="zh-CN" altLang="zh-CN" dirty="0"/>
              <a:t>Terminal Emulate Workbench</a:t>
            </a:r>
            <a:r>
              <a:rPr lang="en-US" altLang="zh-CN" dirty="0"/>
              <a:t>,</a:t>
            </a:r>
            <a:r>
              <a:rPr lang="zh-CN" altLang="zh-CN" dirty="0"/>
              <a:t>终端仿真</a:t>
            </a:r>
            <a:r>
              <a:rPr lang="zh-CN" altLang="zh-CN" dirty="0" smtClean="0"/>
              <a:t>工作台</a:t>
            </a:r>
            <a:endParaRPr lang="en-US" altLang="zh-CN" dirty="0"/>
          </a:p>
          <a:p>
            <a:r>
              <a:rPr lang="zh-CN" altLang="en-US" sz="2800" dirty="0" smtClean="0"/>
              <a:t>开发环境</a:t>
            </a:r>
            <a:r>
              <a:rPr lang="en-US" altLang="zh-CN" sz="2800" dirty="0" smtClean="0"/>
              <a:t>:VS2010(MFC)</a:t>
            </a:r>
          </a:p>
          <a:p>
            <a:r>
              <a:rPr lang="zh-CN" altLang="en-US" sz="2800" dirty="0" smtClean="0"/>
              <a:t>特点</a:t>
            </a:r>
            <a:endParaRPr lang="en-US" altLang="zh-CN" sz="2800" dirty="0" smtClean="0"/>
          </a:p>
          <a:p>
            <a:pPr lvl="1"/>
            <a:r>
              <a:rPr lang="zh-CN" altLang="en-US" dirty="0" smtClean="0"/>
              <a:t>接口丰富，支持</a:t>
            </a:r>
            <a:r>
              <a:rPr lang="en-US" altLang="zh-CN" dirty="0" err="1" smtClean="0"/>
              <a:t>tcp</a:t>
            </a:r>
            <a:r>
              <a:rPr lang="en-US" altLang="zh-CN" dirty="0" smtClean="0"/>
              <a:t>/</a:t>
            </a:r>
            <a:r>
              <a:rPr lang="zh-CN" altLang="en-US" dirty="0" smtClean="0"/>
              <a:t>串口</a:t>
            </a:r>
            <a:r>
              <a:rPr lang="en-US" altLang="zh-CN" dirty="0" smtClean="0"/>
              <a:t>/</a:t>
            </a:r>
            <a:r>
              <a:rPr lang="en-US" altLang="zh-CN" dirty="0" err="1" smtClean="0"/>
              <a:t>gpib</a:t>
            </a:r>
            <a:r>
              <a:rPr lang="zh-CN" altLang="en-US" dirty="0" smtClean="0"/>
              <a:t>终端</a:t>
            </a:r>
            <a:endParaRPr lang="en-US" altLang="zh-CN" dirty="0" smtClean="0"/>
          </a:p>
          <a:p>
            <a:pPr lvl="1"/>
            <a:r>
              <a:rPr lang="zh-CN" altLang="en-US" dirty="0" smtClean="0"/>
              <a:t>使用</a:t>
            </a:r>
            <a:r>
              <a:rPr lang="zh-CN" altLang="en-US" dirty="0" smtClean="0"/>
              <a:t>灵活</a:t>
            </a:r>
            <a:r>
              <a:rPr lang="zh-CN" altLang="en-US" dirty="0" smtClean="0"/>
              <a:t>，各</a:t>
            </a:r>
            <a:r>
              <a:rPr lang="zh-CN" altLang="en-US" dirty="0"/>
              <a:t>种</a:t>
            </a:r>
            <a:r>
              <a:rPr lang="zh-CN" altLang="en-US" dirty="0" smtClean="0"/>
              <a:t>终端底层参数均可修改</a:t>
            </a:r>
            <a:endParaRPr lang="en-US" altLang="zh-CN" dirty="0" smtClean="0"/>
          </a:p>
          <a:p>
            <a:pPr lvl="1"/>
            <a:r>
              <a:rPr lang="zh-CN" altLang="en-US" dirty="0" smtClean="0"/>
              <a:t>并行化执行，多线程动态调用</a:t>
            </a:r>
            <a:endParaRPr lang="en-US" altLang="zh-CN" dirty="0" smtClean="0"/>
          </a:p>
          <a:p>
            <a:pPr lvl="1"/>
            <a:r>
              <a:rPr lang="zh-CN" altLang="en-US" dirty="0" smtClean="0"/>
              <a:t>兼顾产线测试需求，产品信息修改方便</a:t>
            </a:r>
            <a:endParaRPr lang="en-US" altLang="zh-CN" dirty="0" smtClean="0"/>
          </a:p>
          <a:p>
            <a:pPr lvl="1"/>
            <a:r>
              <a:rPr lang="zh-CN" altLang="en-US" dirty="0" smtClean="0"/>
              <a:t>扩展方便</a:t>
            </a:r>
            <a:r>
              <a:rPr lang="en-US" altLang="zh-CN" dirty="0" smtClean="0"/>
              <a:t>,</a:t>
            </a:r>
            <a:r>
              <a:rPr lang="zh-CN" altLang="en-US" dirty="0" smtClean="0"/>
              <a:t>支持</a:t>
            </a:r>
            <a:r>
              <a:rPr lang="zh-CN" altLang="en-US" dirty="0" smtClean="0"/>
              <a:t>功能较多，内建</a:t>
            </a:r>
            <a:r>
              <a:rPr lang="en-US" altLang="zh-CN" dirty="0" err="1" smtClean="0"/>
              <a:t>tcp</a:t>
            </a:r>
            <a:r>
              <a:rPr lang="zh-CN" altLang="en-US" dirty="0" smtClean="0"/>
              <a:t>维护线程，</a:t>
            </a:r>
            <a:r>
              <a:rPr lang="en-US" altLang="zh-CN" dirty="0" err="1" smtClean="0"/>
              <a:t>udp</a:t>
            </a:r>
            <a:r>
              <a:rPr lang="zh-CN" altLang="en-US" dirty="0" smtClean="0"/>
              <a:t>分布式版本公告，</a:t>
            </a:r>
            <a:r>
              <a:rPr lang="en-US" altLang="zh-CN" dirty="0" err="1" smtClean="0"/>
              <a:t>mysql</a:t>
            </a:r>
            <a:r>
              <a:rPr lang="zh-CN" altLang="en-US" dirty="0" smtClean="0"/>
              <a:t>驱动</a:t>
            </a:r>
            <a:r>
              <a:rPr lang="en-US" altLang="zh-CN" dirty="0" smtClean="0"/>
              <a:t>(</a:t>
            </a:r>
            <a:r>
              <a:rPr lang="zh-CN" altLang="en-US" dirty="0" smtClean="0"/>
              <a:t>非密码混编方式</a:t>
            </a:r>
            <a:r>
              <a:rPr lang="en-US" altLang="zh-CN" dirty="0" smtClean="0"/>
              <a:t>)</a:t>
            </a:r>
            <a:r>
              <a:rPr lang="zh-CN" altLang="en-US" dirty="0" smtClean="0"/>
              <a:t>，系统命令调用等</a:t>
            </a:r>
            <a:endParaRPr lang="en-US" altLang="zh-CN" dirty="0" smtClean="0"/>
          </a:p>
          <a:p>
            <a:pPr lvl="1"/>
            <a:endParaRPr lang="en-US" altLang="zh-CN" dirty="0" smtClean="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tew</a:t>
            </a:r>
            <a:r>
              <a:rPr lang="en-US" altLang="zh-CN" dirty="0" smtClean="0"/>
              <a:t> ver1.0.0.0</a:t>
            </a:r>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smtClean="0"/>
              <a:t>产线测试</a:t>
            </a:r>
            <a:endParaRPr lang="en-US" altLang="zh-CN" dirty="0" smtClean="0"/>
          </a:p>
          <a:p>
            <a:pPr lvl="1"/>
            <a:r>
              <a:rPr lang="zh-CN" altLang="en-US" dirty="0" smtClean="0"/>
              <a:t>用于</a:t>
            </a:r>
            <a:r>
              <a:rPr lang="en-US" altLang="zh-CN" dirty="0" err="1" smtClean="0"/>
              <a:t>ptn</a:t>
            </a:r>
            <a:r>
              <a:rPr lang="zh-CN" altLang="en-US" dirty="0" smtClean="0"/>
              <a:t>产品生产线电气测试自动化，但不包含仪表自动控制</a:t>
            </a:r>
            <a:endParaRPr lang="en-US" altLang="zh-CN" dirty="0" smtClean="0"/>
          </a:p>
          <a:p>
            <a:r>
              <a:rPr lang="zh-CN" altLang="en-US" dirty="0" smtClean="0"/>
              <a:t>系统评估测试</a:t>
            </a:r>
            <a:endParaRPr lang="en-US" altLang="zh-CN" dirty="0" smtClean="0"/>
          </a:p>
          <a:p>
            <a:pPr lvl="1"/>
            <a:r>
              <a:rPr lang="zh-CN" altLang="en-US" dirty="0" smtClean="0"/>
              <a:t>用于</a:t>
            </a:r>
            <a:r>
              <a:rPr lang="en-US" altLang="zh-CN" dirty="0" err="1" smtClean="0"/>
              <a:t>ptn</a:t>
            </a:r>
            <a:r>
              <a:rPr lang="zh-CN" altLang="en-US" dirty="0" smtClean="0"/>
              <a:t>产品系统评估测试自动化，包含仪表自动控制</a:t>
            </a:r>
            <a:endParaRPr lang="en-US" altLang="zh-CN" dirty="0" smtClean="0"/>
          </a:p>
          <a:p>
            <a:r>
              <a:rPr lang="zh-CN" altLang="en-US" dirty="0" smtClean="0"/>
              <a:t>脚本批量下发</a:t>
            </a:r>
            <a:endParaRPr lang="en-US" altLang="zh-CN" dirty="0" smtClean="0"/>
          </a:p>
          <a:p>
            <a:pPr lvl="1"/>
            <a:r>
              <a:rPr lang="zh-CN" altLang="en-US" dirty="0" smtClean="0"/>
              <a:t>多终端多脚本并行下发</a:t>
            </a:r>
            <a:endParaRPr lang="en-US" altLang="zh-CN" dirty="0" smtClean="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229600" cy="1143000"/>
          </a:xfrm>
        </p:spPr>
        <p:txBody>
          <a:bodyPr/>
          <a:lstStyle/>
          <a:p>
            <a:r>
              <a:rPr lang="en-US" altLang="zh-CN" dirty="0" err="1"/>
              <a:t>t</a:t>
            </a:r>
            <a:r>
              <a:rPr lang="en-US" altLang="zh-CN" dirty="0" err="1" smtClean="0"/>
              <a:t>ew</a:t>
            </a:r>
            <a:r>
              <a:rPr lang="zh-CN" altLang="en-US" dirty="0" smtClean="0"/>
              <a:t>需求满足现状</a:t>
            </a:r>
            <a:endParaRPr lang="zh-CN" altLang="en-US" dirty="0"/>
          </a:p>
        </p:txBody>
      </p:sp>
      <p:sp>
        <p:nvSpPr>
          <p:cNvPr id="3" name="内容占位符 2"/>
          <p:cNvSpPr>
            <a:spLocks noGrp="1"/>
          </p:cNvSpPr>
          <p:nvPr>
            <p:ph idx="1"/>
          </p:nvPr>
        </p:nvSpPr>
        <p:spPr>
          <a:xfrm>
            <a:off x="467544" y="1124744"/>
            <a:ext cx="8229600" cy="5030019"/>
          </a:xfrm>
        </p:spPr>
        <p:txBody>
          <a:bodyPr>
            <a:normAutofit fontScale="92500" lnSpcReduction="10000"/>
          </a:bodyPr>
          <a:lstStyle/>
          <a:p>
            <a:r>
              <a:rPr lang="zh-CN" altLang="en-US" sz="2800" dirty="0" smtClean="0"/>
              <a:t>根据</a:t>
            </a:r>
            <a:r>
              <a:rPr lang="en-US" altLang="zh-CN" sz="2800" dirty="0" smtClean="0"/>
              <a:t>”</a:t>
            </a:r>
            <a:r>
              <a:rPr lang="en-US" altLang="zh-CN" sz="2800" dirty="0" err="1" smtClean="0"/>
              <a:t>tew</a:t>
            </a:r>
            <a:r>
              <a:rPr lang="zh-CN" altLang="en-US" sz="2800" dirty="0" smtClean="0"/>
              <a:t>需求说明书</a:t>
            </a:r>
            <a:r>
              <a:rPr lang="en-US" altLang="zh-CN" sz="2800" dirty="0" smtClean="0"/>
              <a:t>”</a:t>
            </a:r>
            <a:r>
              <a:rPr lang="zh-CN" altLang="en-US" sz="2800" dirty="0" smtClean="0"/>
              <a:t>统计</a:t>
            </a:r>
            <a:r>
              <a:rPr lang="en-US" altLang="zh-CN" sz="2800" dirty="0" smtClean="0"/>
              <a:t>:</a:t>
            </a:r>
          </a:p>
          <a:p>
            <a:pPr>
              <a:buNone/>
            </a:pPr>
            <a:r>
              <a:rPr lang="en-US" altLang="zh-CN" sz="2800" dirty="0" smtClean="0"/>
              <a:t>		</a:t>
            </a:r>
            <a:r>
              <a:rPr lang="zh-CN" altLang="en-US" sz="2800" dirty="0" smtClean="0"/>
              <a:t>高优先级需求数量</a:t>
            </a:r>
            <a:r>
              <a:rPr lang="en-US" altLang="zh-CN" sz="2800" dirty="0" smtClean="0"/>
              <a:t>:40</a:t>
            </a:r>
          </a:p>
          <a:p>
            <a:pPr>
              <a:buNone/>
            </a:pPr>
            <a:r>
              <a:rPr lang="en-US" altLang="zh-CN" sz="2800" dirty="0" smtClean="0"/>
              <a:t>		</a:t>
            </a:r>
            <a:r>
              <a:rPr lang="zh-CN" altLang="en-US" sz="2800" dirty="0" smtClean="0"/>
              <a:t>中优先级需求数量</a:t>
            </a:r>
            <a:r>
              <a:rPr lang="en-US" altLang="zh-CN" sz="2800" dirty="0" smtClean="0"/>
              <a:t>:14</a:t>
            </a:r>
          </a:p>
          <a:p>
            <a:pPr>
              <a:buNone/>
            </a:pPr>
            <a:r>
              <a:rPr lang="en-US" altLang="zh-CN" sz="2800" dirty="0" smtClean="0"/>
              <a:t>		</a:t>
            </a:r>
            <a:r>
              <a:rPr lang="zh-CN" altLang="en-US" sz="2800" dirty="0" smtClean="0"/>
              <a:t>低优先级需求数量</a:t>
            </a:r>
            <a:r>
              <a:rPr lang="en-US" altLang="zh-CN" sz="2800" dirty="0" smtClean="0"/>
              <a:t>:17</a:t>
            </a:r>
          </a:p>
          <a:p>
            <a:r>
              <a:rPr lang="en-US" altLang="zh-CN" sz="2800" dirty="0" err="1" smtClean="0"/>
              <a:t>tew</a:t>
            </a:r>
            <a:r>
              <a:rPr lang="en-US" altLang="zh-CN" sz="2800" dirty="0" smtClean="0"/>
              <a:t> ver1.0.0.0</a:t>
            </a:r>
            <a:r>
              <a:rPr lang="zh-CN" altLang="en-US" sz="2800" dirty="0" smtClean="0"/>
              <a:t>需求满足情况</a:t>
            </a:r>
            <a:endParaRPr lang="en-US" altLang="zh-CN" sz="2800" dirty="0" smtClean="0"/>
          </a:p>
          <a:p>
            <a:pPr>
              <a:buNone/>
            </a:pPr>
            <a:r>
              <a:rPr lang="en-US" altLang="zh-CN" sz="2800" dirty="0" smtClean="0"/>
              <a:t>		</a:t>
            </a:r>
            <a:r>
              <a:rPr lang="zh-CN" altLang="en-US" sz="2800" dirty="0" smtClean="0"/>
              <a:t>高优先级满足需求数量</a:t>
            </a:r>
            <a:r>
              <a:rPr lang="en-US" altLang="zh-CN" sz="2800" dirty="0" smtClean="0"/>
              <a:t>:40</a:t>
            </a:r>
          </a:p>
          <a:p>
            <a:pPr>
              <a:buNone/>
            </a:pPr>
            <a:r>
              <a:rPr lang="en-US" altLang="zh-CN" sz="2800" dirty="0" smtClean="0"/>
              <a:t>		</a:t>
            </a:r>
            <a:r>
              <a:rPr lang="zh-CN" altLang="en-US" sz="2800" dirty="0" smtClean="0"/>
              <a:t>中优先级满足需求数量</a:t>
            </a:r>
            <a:r>
              <a:rPr lang="en-US" altLang="zh-CN" sz="2800" dirty="0" smtClean="0"/>
              <a:t>:7</a:t>
            </a:r>
          </a:p>
          <a:p>
            <a:pPr>
              <a:buNone/>
            </a:pPr>
            <a:r>
              <a:rPr lang="en-US" altLang="zh-CN" sz="2800" dirty="0" smtClean="0"/>
              <a:t>		</a:t>
            </a:r>
            <a:r>
              <a:rPr lang="zh-CN" altLang="en-US" sz="2800" dirty="0" smtClean="0"/>
              <a:t>低优先级满足需求数量</a:t>
            </a:r>
            <a:r>
              <a:rPr lang="en-US" altLang="zh-CN" sz="2800" dirty="0" smtClean="0"/>
              <a:t>:0</a:t>
            </a:r>
            <a:endParaRPr lang="en-US" altLang="zh-CN" dirty="0" smtClean="0"/>
          </a:p>
          <a:p>
            <a:pPr>
              <a:buNone/>
            </a:pPr>
            <a:r>
              <a:rPr lang="zh-CN" altLang="en-US" sz="2800" dirty="0" smtClean="0"/>
              <a:t>需求数量满足比例</a:t>
            </a:r>
            <a:r>
              <a:rPr lang="en-US" altLang="zh-CN" sz="2800" dirty="0" smtClean="0"/>
              <a:t>:66%</a:t>
            </a:r>
          </a:p>
          <a:p>
            <a:r>
              <a:rPr lang="en-US" altLang="zh-CN" sz="2800" dirty="0" err="1" smtClean="0"/>
              <a:t>tew</a:t>
            </a:r>
            <a:r>
              <a:rPr lang="zh-CN" altLang="en-US" sz="2800" dirty="0" smtClean="0"/>
              <a:t> </a:t>
            </a:r>
            <a:r>
              <a:rPr lang="en-US" altLang="zh-CN" sz="2800" dirty="0" smtClean="0"/>
              <a:t>ver1.0.0.0</a:t>
            </a:r>
            <a:r>
              <a:rPr lang="zh-CN" altLang="en-US" sz="2800" dirty="0" smtClean="0"/>
              <a:t>是实现需求和满足功能以及开发周期之间处于一个较为平衡的一个版本</a:t>
            </a:r>
            <a:endParaRPr lang="en-US" altLang="zh-CN" sz="2800" dirty="0" smtClean="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tew</a:t>
            </a:r>
            <a:r>
              <a:rPr lang="zh-CN" altLang="en-US" dirty="0" smtClean="0"/>
              <a:t>代码缺陷静态检查</a:t>
            </a:r>
            <a:endParaRPr lang="zh-CN" altLang="en-US" dirty="0"/>
          </a:p>
        </p:txBody>
      </p:sp>
      <p:sp>
        <p:nvSpPr>
          <p:cNvPr id="3" name="内容占位符 2"/>
          <p:cNvSpPr>
            <a:spLocks noGrp="1"/>
          </p:cNvSpPr>
          <p:nvPr>
            <p:ph idx="1"/>
          </p:nvPr>
        </p:nvSpPr>
        <p:spPr>
          <a:xfrm>
            <a:off x="457200" y="1268760"/>
            <a:ext cx="8229600" cy="4857403"/>
          </a:xfrm>
        </p:spPr>
        <p:txBody>
          <a:bodyPr>
            <a:normAutofit lnSpcReduction="10000"/>
          </a:bodyPr>
          <a:lstStyle/>
          <a:p>
            <a:r>
              <a:rPr lang="zh-CN" altLang="en-US" sz="2600" dirty="0" smtClean="0">
                <a:latin typeface="+mn-ea"/>
              </a:rPr>
              <a:t>代码</a:t>
            </a:r>
            <a:r>
              <a:rPr lang="en-US" altLang="zh-CN" sz="2600" dirty="0" smtClean="0">
                <a:latin typeface="+mn-ea"/>
              </a:rPr>
              <a:t>:11K</a:t>
            </a:r>
            <a:r>
              <a:rPr lang="zh-CN" altLang="en-US" sz="2600" dirty="0" smtClean="0">
                <a:latin typeface="+mn-ea"/>
              </a:rPr>
              <a:t>行</a:t>
            </a:r>
            <a:endParaRPr lang="en-US" altLang="zh-CN" sz="2600" dirty="0" smtClean="0">
              <a:latin typeface="+mn-ea"/>
            </a:endParaRPr>
          </a:p>
          <a:p>
            <a:r>
              <a:rPr lang="zh-CN" altLang="en-US" sz="2600" dirty="0" smtClean="0">
                <a:latin typeface="+mn-ea"/>
              </a:rPr>
              <a:t>时间</a:t>
            </a:r>
            <a:r>
              <a:rPr lang="en-US" altLang="zh-CN" sz="2600" dirty="0" smtClean="0">
                <a:latin typeface="+mn-ea"/>
              </a:rPr>
              <a:t>2013-4-30</a:t>
            </a:r>
            <a:r>
              <a:rPr lang="zh-CN" altLang="en-US" sz="2600" dirty="0" smtClean="0">
                <a:latin typeface="+mn-ea"/>
              </a:rPr>
              <a:t>，检查工具</a:t>
            </a:r>
            <a:r>
              <a:rPr lang="en-US" altLang="zh-CN" sz="2600" dirty="0" err="1" smtClean="0">
                <a:latin typeface="+mn-ea"/>
              </a:rPr>
              <a:t>cppcheck</a:t>
            </a:r>
            <a:r>
              <a:rPr lang="zh-CN" altLang="en-US" sz="2600" dirty="0" smtClean="0">
                <a:latin typeface="+mn-ea"/>
              </a:rPr>
              <a:t> </a:t>
            </a:r>
            <a:r>
              <a:rPr lang="en-US" altLang="zh-CN" sz="2600" dirty="0" smtClean="0">
                <a:latin typeface="+mn-ea"/>
              </a:rPr>
              <a:t>1.59</a:t>
            </a:r>
          </a:p>
          <a:p>
            <a:r>
              <a:rPr lang="en-US" altLang="zh-CN" sz="2600" dirty="0" err="1" smtClean="0">
                <a:latin typeface="+mn-ea"/>
              </a:rPr>
              <a:t>tew</a:t>
            </a:r>
            <a:r>
              <a:rPr lang="zh-CN" altLang="en-US" sz="2600" dirty="0" smtClean="0">
                <a:latin typeface="+mn-ea"/>
              </a:rPr>
              <a:t>版本</a:t>
            </a:r>
            <a:r>
              <a:rPr lang="en-US" altLang="zh-CN" sz="2600" dirty="0" smtClean="0">
                <a:latin typeface="+mn-ea"/>
              </a:rPr>
              <a:t>0.1.0.1</a:t>
            </a:r>
          </a:p>
          <a:p>
            <a:r>
              <a:rPr lang="zh-CN" altLang="en-US" sz="2600" dirty="0" smtClean="0">
                <a:latin typeface="+mn-ea"/>
              </a:rPr>
              <a:t>检查结果：</a:t>
            </a:r>
            <a:endParaRPr lang="en-US" altLang="zh-CN" sz="2600" dirty="0" smtClean="0">
              <a:latin typeface="+mn-ea"/>
            </a:endParaRPr>
          </a:p>
          <a:p>
            <a:pPr lvl="1"/>
            <a:r>
              <a:rPr lang="en-US" altLang="zh-CN" sz="2600" dirty="0" smtClean="0">
                <a:latin typeface="+mn-ea"/>
              </a:rPr>
              <a:t>	Errors:	1(</a:t>
            </a:r>
            <a:r>
              <a:rPr lang="zh-CN" altLang="en-US" sz="2600" dirty="0" smtClean="0">
                <a:latin typeface="+mn-ea"/>
              </a:rPr>
              <a:t>删除数组指针错误</a:t>
            </a:r>
            <a:r>
              <a:rPr lang="en-US" altLang="zh-CN" sz="2600" dirty="0" smtClean="0">
                <a:latin typeface="+mn-ea"/>
              </a:rPr>
              <a:t>)</a:t>
            </a:r>
          </a:p>
          <a:p>
            <a:pPr lvl="1"/>
            <a:r>
              <a:rPr lang="en-US" altLang="zh-CN" sz="2600" dirty="0" smtClean="0">
                <a:latin typeface="+mn-ea"/>
              </a:rPr>
              <a:t>	Warnings:	13(</a:t>
            </a:r>
            <a:r>
              <a:rPr lang="zh-CN" altLang="en-US" sz="2600" dirty="0" smtClean="0">
                <a:latin typeface="+mn-ea"/>
              </a:rPr>
              <a:t>结构体变量未初始化</a:t>
            </a:r>
            <a:r>
              <a:rPr lang="en-US" altLang="zh-CN" sz="2600" dirty="0" smtClean="0">
                <a:latin typeface="+mn-ea"/>
              </a:rPr>
              <a:t>)</a:t>
            </a:r>
          </a:p>
          <a:p>
            <a:pPr lvl="1"/>
            <a:r>
              <a:rPr lang="en-US" altLang="zh-CN" sz="2600" dirty="0" smtClean="0">
                <a:latin typeface="+mn-ea"/>
              </a:rPr>
              <a:t>	Style warnings:	87(c</a:t>
            </a:r>
            <a:r>
              <a:rPr lang="zh-CN" altLang="en-US" sz="2600" dirty="0" smtClean="0">
                <a:latin typeface="+mn-ea"/>
              </a:rPr>
              <a:t>风格强制类型转换</a:t>
            </a:r>
            <a:r>
              <a:rPr lang="en-US" altLang="zh-CN" sz="2600" dirty="0" smtClean="0">
                <a:latin typeface="+mn-ea"/>
              </a:rPr>
              <a:t>)</a:t>
            </a:r>
          </a:p>
          <a:p>
            <a:pPr lvl="1"/>
            <a:r>
              <a:rPr lang="en-US" altLang="zh-CN" sz="2600" dirty="0" smtClean="0">
                <a:latin typeface="+mn-ea"/>
              </a:rPr>
              <a:t>	Portability warnings:	0</a:t>
            </a:r>
          </a:p>
          <a:p>
            <a:pPr lvl="1"/>
            <a:r>
              <a:rPr lang="en-US" altLang="zh-CN" sz="2600" dirty="0" smtClean="0">
                <a:latin typeface="+mn-ea"/>
              </a:rPr>
              <a:t>	Performance warnings:	0</a:t>
            </a:r>
          </a:p>
          <a:p>
            <a:pPr lvl="1"/>
            <a:r>
              <a:rPr lang="en-US" altLang="zh-CN" sz="2600" dirty="0" smtClean="0">
                <a:latin typeface="+mn-ea"/>
              </a:rPr>
              <a:t>	Information messages:	0</a:t>
            </a:r>
          </a:p>
          <a:p>
            <a:r>
              <a:rPr lang="zh-CN" altLang="en-US" sz="2600" dirty="0" smtClean="0">
                <a:latin typeface="+mn-ea"/>
              </a:rPr>
              <a:t>修正情况</a:t>
            </a:r>
            <a:r>
              <a:rPr lang="en-US" altLang="zh-CN" sz="2600" dirty="0" smtClean="0">
                <a:latin typeface="+mn-ea"/>
              </a:rPr>
              <a:t>:</a:t>
            </a:r>
            <a:r>
              <a:rPr lang="en-US" altLang="zh-CN" sz="2600" dirty="0" err="1" smtClean="0">
                <a:latin typeface="+mn-ea"/>
              </a:rPr>
              <a:t>tew</a:t>
            </a:r>
            <a:r>
              <a:rPr lang="zh-CN" altLang="en-US" sz="2600" dirty="0" smtClean="0">
                <a:latin typeface="+mn-ea"/>
              </a:rPr>
              <a:t>版本</a:t>
            </a:r>
            <a:r>
              <a:rPr lang="en-US" altLang="zh-CN" sz="2600" dirty="0" smtClean="0">
                <a:latin typeface="+mn-ea"/>
              </a:rPr>
              <a:t>0.1.1.0</a:t>
            </a:r>
            <a:r>
              <a:rPr lang="zh-CN" altLang="en-US" sz="2600" dirty="0" smtClean="0">
                <a:latin typeface="+mn-ea"/>
              </a:rPr>
              <a:t>全部修改完毕</a:t>
            </a:r>
            <a:endParaRPr lang="en-US" altLang="zh-CN" sz="2600" dirty="0" smtClean="0">
              <a:latin typeface="+mn-ea"/>
            </a:endParaRPr>
          </a:p>
          <a:p>
            <a:endParaRPr lang="en-US" altLang="zh-CN" dirty="0" smtClean="0"/>
          </a:p>
          <a:p>
            <a:pPr lvl="1"/>
            <a:endParaRPr lang="zh-CN" altLang="en-US"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tew</a:t>
            </a:r>
            <a:r>
              <a:rPr lang="en-US" altLang="zh-CN" dirty="0" smtClean="0"/>
              <a:t> </a:t>
            </a:r>
            <a:r>
              <a:rPr lang="zh-CN" altLang="en-US" dirty="0" smtClean="0"/>
              <a:t>测试和试用情况</a:t>
            </a:r>
            <a:endParaRPr lang="zh-CN" altLang="en-US" dirty="0"/>
          </a:p>
        </p:txBody>
      </p:sp>
      <p:sp>
        <p:nvSpPr>
          <p:cNvPr id="3" name="内容占位符 2"/>
          <p:cNvSpPr>
            <a:spLocks noGrp="1"/>
          </p:cNvSpPr>
          <p:nvPr>
            <p:ph idx="1"/>
          </p:nvPr>
        </p:nvSpPr>
        <p:spPr/>
        <p:txBody>
          <a:bodyPr>
            <a:normAutofit/>
          </a:bodyPr>
          <a:lstStyle/>
          <a:p>
            <a:r>
              <a:rPr lang="zh-CN" altLang="en-US" dirty="0" smtClean="0"/>
              <a:t>测试：</a:t>
            </a:r>
            <a:endParaRPr lang="en-US" altLang="zh-CN" dirty="0" smtClean="0"/>
          </a:p>
          <a:p>
            <a:pPr lvl="1"/>
            <a:r>
              <a:rPr lang="zh-CN" altLang="en-US" dirty="0" smtClean="0"/>
              <a:t>时间</a:t>
            </a:r>
            <a:r>
              <a:rPr lang="en-US" altLang="zh-CN" dirty="0" smtClean="0"/>
              <a:t>:2013-4-2~2013-4-25</a:t>
            </a:r>
            <a:r>
              <a:rPr lang="zh-CN" altLang="en-US" dirty="0" smtClean="0"/>
              <a:t>，测试</a:t>
            </a:r>
            <a:r>
              <a:rPr lang="zh-CN" altLang="en-US" dirty="0"/>
              <a:t>者</a:t>
            </a:r>
            <a:r>
              <a:rPr lang="en-US" altLang="zh-CN" dirty="0" smtClean="0"/>
              <a:t>:</a:t>
            </a:r>
            <a:r>
              <a:rPr lang="zh-CN" altLang="en-US" dirty="0" smtClean="0"/>
              <a:t>陈娟</a:t>
            </a:r>
            <a:endParaRPr lang="en-US" altLang="zh-CN" dirty="0" smtClean="0"/>
          </a:p>
          <a:p>
            <a:pPr lvl="1"/>
            <a:r>
              <a:rPr lang="zh-CN" altLang="en-US" dirty="0" smtClean="0"/>
              <a:t>上报缺陷</a:t>
            </a:r>
            <a:r>
              <a:rPr lang="en-US" altLang="zh-CN" dirty="0" smtClean="0"/>
              <a:t>15</a:t>
            </a:r>
            <a:r>
              <a:rPr lang="zh-CN" altLang="en-US" dirty="0" smtClean="0"/>
              <a:t>个，其中严重缺陷</a:t>
            </a:r>
            <a:r>
              <a:rPr lang="en-US" altLang="zh-CN" dirty="0" smtClean="0"/>
              <a:t>9</a:t>
            </a:r>
            <a:r>
              <a:rPr lang="zh-CN" altLang="en-US" dirty="0" smtClean="0"/>
              <a:t>个</a:t>
            </a:r>
            <a:endParaRPr lang="en-US" altLang="zh-CN" dirty="0" smtClean="0"/>
          </a:p>
          <a:p>
            <a:r>
              <a:rPr lang="zh-CN" altLang="en-US" dirty="0" smtClean="0"/>
              <a:t>试用</a:t>
            </a:r>
            <a:r>
              <a:rPr lang="en-US" altLang="zh-CN" dirty="0" smtClean="0"/>
              <a:t>:</a:t>
            </a:r>
          </a:p>
          <a:p>
            <a:pPr lvl="1"/>
            <a:r>
              <a:rPr lang="zh-CN" altLang="en-US" dirty="0" smtClean="0"/>
              <a:t>时间</a:t>
            </a:r>
            <a:r>
              <a:rPr lang="en-US" altLang="zh-CN" dirty="0" smtClean="0"/>
              <a:t>:2013-4-27~</a:t>
            </a:r>
            <a:r>
              <a:rPr lang="zh-CN" altLang="en-US" dirty="0" smtClean="0"/>
              <a:t>现在，试用者</a:t>
            </a:r>
            <a:r>
              <a:rPr lang="en-US" altLang="zh-CN" dirty="0" smtClean="0"/>
              <a:t>:</a:t>
            </a:r>
            <a:r>
              <a:rPr lang="zh-CN" altLang="en-US" dirty="0" smtClean="0"/>
              <a:t>硬件测试组以及康亚龙</a:t>
            </a:r>
            <a:endParaRPr lang="en-US" altLang="zh-CN" dirty="0" smtClean="0"/>
          </a:p>
          <a:p>
            <a:pPr lvl="1"/>
            <a:r>
              <a:rPr lang="zh-CN" altLang="en-US" dirty="0" smtClean="0"/>
              <a:t>上报缺陷</a:t>
            </a:r>
            <a:r>
              <a:rPr lang="en-US" altLang="zh-CN" dirty="0" smtClean="0"/>
              <a:t>4</a:t>
            </a:r>
            <a:r>
              <a:rPr lang="zh-CN" altLang="en-US" dirty="0" smtClean="0"/>
              <a:t>个，无严重缺陷</a:t>
            </a:r>
            <a:endParaRPr lang="en-US" altLang="zh-CN" dirty="0" smtClean="0"/>
          </a:p>
          <a:p>
            <a:r>
              <a:rPr lang="zh-CN" altLang="en-US" dirty="0" smtClean="0"/>
              <a:t>修正情况</a:t>
            </a:r>
            <a:r>
              <a:rPr lang="en-US" altLang="zh-CN" dirty="0" smtClean="0"/>
              <a:t>: </a:t>
            </a:r>
            <a:r>
              <a:rPr lang="en-US" altLang="zh-CN" dirty="0" err="1" smtClean="0"/>
              <a:t>tew</a:t>
            </a:r>
            <a:r>
              <a:rPr lang="zh-CN" altLang="en-US" dirty="0" smtClean="0"/>
              <a:t>版本</a:t>
            </a:r>
            <a:r>
              <a:rPr lang="en-US" altLang="zh-CN" dirty="0" smtClean="0"/>
              <a:t>0.1.1.0</a:t>
            </a:r>
            <a:r>
              <a:rPr lang="zh-CN" altLang="en-US" dirty="0" smtClean="0"/>
              <a:t>全部修改完毕</a:t>
            </a:r>
            <a:endParaRPr lang="en-US" altLang="zh-CN" dirty="0" smtClean="0"/>
          </a:p>
          <a:p>
            <a:endParaRPr lang="en-US" altLang="zh-CN" dirty="0" smtClean="0"/>
          </a:p>
          <a:p>
            <a:endParaRPr lang="zh-CN" altLang="en-US"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发布条件</a:t>
            </a:r>
            <a:endParaRPr lang="zh-CN" altLang="en-US" dirty="0"/>
          </a:p>
        </p:txBody>
      </p:sp>
      <p:sp>
        <p:nvSpPr>
          <p:cNvPr id="3" name="内容占位符 2"/>
          <p:cNvSpPr>
            <a:spLocks noGrp="1"/>
          </p:cNvSpPr>
          <p:nvPr>
            <p:ph idx="1"/>
          </p:nvPr>
        </p:nvSpPr>
        <p:spPr/>
        <p:txBody>
          <a:bodyPr/>
          <a:lstStyle/>
          <a:p>
            <a:r>
              <a:rPr lang="zh-CN" altLang="en-US" dirty="0" smtClean="0"/>
              <a:t>满足中试和产线测试自动化主要需求</a:t>
            </a:r>
            <a:endParaRPr lang="en-US" altLang="zh-CN" dirty="0" smtClean="0"/>
          </a:p>
          <a:p>
            <a:r>
              <a:rPr lang="zh-CN" altLang="en-US" dirty="0" smtClean="0"/>
              <a:t>代码质量</a:t>
            </a:r>
            <a:r>
              <a:rPr lang="en-US" altLang="zh-CN" dirty="0" smtClean="0"/>
              <a:t>:12(</a:t>
            </a:r>
            <a:r>
              <a:rPr lang="zh-CN" altLang="en-US" dirty="0" smtClean="0"/>
              <a:t>缺陷</a:t>
            </a:r>
            <a:r>
              <a:rPr lang="en-US" altLang="zh-CN" dirty="0" smtClean="0"/>
              <a:t>)/K(</a:t>
            </a:r>
            <a:r>
              <a:rPr lang="zh-CN" altLang="en-US" dirty="0" smtClean="0"/>
              <a:t>行</a:t>
            </a:r>
            <a:r>
              <a:rPr lang="en-US" altLang="zh-CN" dirty="0" smtClean="0"/>
              <a:t>)</a:t>
            </a:r>
          </a:p>
          <a:p>
            <a:r>
              <a:rPr lang="zh-CN" altLang="en-US" dirty="0" smtClean="0"/>
              <a:t>缺陷发现数量处于收敛状态</a:t>
            </a:r>
            <a:r>
              <a:rPr lang="en-US" altLang="zh-CN" dirty="0" smtClean="0"/>
              <a:t>,</a:t>
            </a:r>
            <a:r>
              <a:rPr lang="zh-CN" altLang="en-US" dirty="0" smtClean="0"/>
              <a:t>并且</a:t>
            </a:r>
            <a:r>
              <a:rPr lang="en-US" altLang="zh-CN" dirty="0" smtClean="0"/>
              <a:t>5-21</a:t>
            </a:r>
            <a:r>
              <a:rPr lang="zh-CN" altLang="en-US" dirty="0" smtClean="0"/>
              <a:t>后暂时没有缺陷报告</a:t>
            </a:r>
            <a:endParaRPr lang="en-US" altLang="zh-CN" dirty="0" smtClean="0"/>
          </a:p>
          <a:p>
            <a:r>
              <a:rPr lang="zh-CN" altLang="en-US" dirty="0" smtClean="0"/>
              <a:t>相关文档完成</a:t>
            </a:r>
            <a:r>
              <a:rPr lang="en-US" altLang="zh-CN" dirty="0" smtClean="0"/>
              <a:t>:</a:t>
            </a:r>
            <a:r>
              <a:rPr lang="zh-CN" altLang="en-US" dirty="0" smtClean="0"/>
              <a:t>开发计划</a:t>
            </a:r>
            <a:r>
              <a:rPr lang="en-US" altLang="zh-CN" dirty="0" smtClean="0"/>
              <a:t>,</a:t>
            </a:r>
            <a:r>
              <a:rPr lang="zh-CN" altLang="en-US" dirty="0" smtClean="0"/>
              <a:t>需求说明书</a:t>
            </a:r>
            <a:r>
              <a:rPr lang="en-US" altLang="zh-CN" dirty="0" smtClean="0"/>
              <a:t>,</a:t>
            </a:r>
            <a:r>
              <a:rPr lang="zh-CN" altLang="en-US" dirty="0" smtClean="0"/>
              <a:t>概要设计</a:t>
            </a:r>
            <a:r>
              <a:rPr lang="en-US" altLang="zh-CN" dirty="0" smtClean="0"/>
              <a:t>,</a:t>
            </a:r>
            <a:r>
              <a:rPr lang="zh-CN" altLang="en-US" dirty="0" smtClean="0"/>
              <a:t>使用指南</a:t>
            </a:r>
            <a:r>
              <a:rPr lang="en-US" altLang="zh-CN" dirty="0" smtClean="0"/>
              <a:t>,</a:t>
            </a:r>
            <a:r>
              <a:rPr lang="zh-CN" altLang="en-US" dirty="0" smtClean="0"/>
              <a:t>维护记录</a:t>
            </a:r>
            <a:endParaRPr lang="en-US" altLang="zh-CN" dirty="0" smtClean="0"/>
          </a:p>
          <a:p>
            <a:endParaRPr lang="zh-CN" altLang="en-US"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应用情况</a:t>
            </a:r>
            <a:endParaRPr lang="zh-CN" altLang="en-US" dirty="0"/>
          </a:p>
        </p:txBody>
      </p:sp>
      <p:sp>
        <p:nvSpPr>
          <p:cNvPr id="3" name="内容占位符 2"/>
          <p:cNvSpPr>
            <a:spLocks noGrp="1"/>
          </p:cNvSpPr>
          <p:nvPr>
            <p:ph idx="1"/>
          </p:nvPr>
        </p:nvSpPr>
        <p:spPr/>
        <p:txBody>
          <a:bodyPr/>
          <a:lstStyle/>
          <a:p>
            <a:r>
              <a:rPr lang="en-US" altLang="zh-CN" dirty="0" smtClean="0"/>
              <a:t>pn7000</a:t>
            </a:r>
            <a:r>
              <a:rPr lang="zh-CN" altLang="en-US" dirty="0" smtClean="0"/>
              <a:t>系列</a:t>
            </a:r>
            <a:r>
              <a:rPr lang="en-US" altLang="zh-CN" dirty="0" smtClean="0"/>
              <a:t>v2.1.0</a:t>
            </a:r>
            <a:r>
              <a:rPr lang="zh-CN" altLang="en-US" dirty="0" smtClean="0"/>
              <a:t>回归测试自动化</a:t>
            </a:r>
            <a:endParaRPr lang="en-US" altLang="zh-CN" dirty="0" smtClean="0"/>
          </a:p>
          <a:p>
            <a:pPr lvl="1"/>
            <a:r>
              <a:rPr lang="zh-CN" altLang="en-US" dirty="0" smtClean="0"/>
              <a:t>总脚本</a:t>
            </a:r>
            <a:r>
              <a:rPr lang="en-US" altLang="zh-CN" dirty="0" smtClean="0"/>
              <a:t>:38K</a:t>
            </a:r>
            <a:r>
              <a:rPr lang="zh-CN" altLang="en-US" dirty="0" smtClean="0"/>
              <a:t>行</a:t>
            </a:r>
            <a:endParaRPr lang="en-US" altLang="zh-CN" dirty="0" smtClean="0"/>
          </a:p>
          <a:p>
            <a:r>
              <a:rPr lang="en-US" altLang="zh-CN" dirty="0" smtClean="0"/>
              <a:t>pn7000</a:t>
            </a:r>
            <a:r>
              <a:rPr lang="zh-CN" altLang="en-US" dirty="0" smtClean="0"/>
              <a:t>系列</a:t>
            </a:r>
            <a:r>
              <a:rPr lang="en-US" altLang="zh-CN" dirty="0" smtClean="0"/>
              <a:t>v2.0.7</a:t>
            </a:r>
            <a:r>
              <a:rPr lang="zh-CN" altLang="en-US" dirty="0" smtClean="0"/>
              <a:t>生产线电气测试</a:t>
            </a:r>
            <a:endParaRPr lang="en-US" altLang="zh-CN" dirty="0" smtClean="0"/>
          </a:p>
          <a:p>
            <a:pPr lvl="1"/>
            <a:r>
              <a:rPr lang="zh-CN" altLang="en-US" dirty="0" smtClean="0"/>
              <a:t>已完成测试单元</a:t>
            </a:r>
            <a:r>
              <a:rPr lang="en-US" altLang="zh-CN" dirty="0" smtClean="0"/>
              <a:t>7301/7302/7500(</a:t>
            </a:r>
            <a:r>
              <a:rPr lang="en-US" altLang="zh-CN" dirty="0" err="1" smtClean="0"/>
              <a:t>xctps</a:t>
            </a:r>
            <a:r>
              <a:rPr lang="en-US" altLang="zh-CN" dirty="0" smtClean="0"/>
              <a:t>)/7700(xct&amp;sx2g20)</a:t>
            </a:r>
          </a:p>
          <a:p>
            <a:pPr lvl="1"/>
            <a:r>
              <a:rPr lang="zh-CN" altLang="en-US" dirty="0" smtClean="0"/>
              <a:t>总脚本</a:t>
            </a:r>
            <a:r>
              <a:rPr lang="en-US" altLang="zh-CN" dirty="0" smtClean="0"/>
              <a:t>:3K</a:t>
            </a:r>
            <a:r>
              <a:rPr lang="zh-CN" altLang="en-US" dirty="0" smtClean="0"/>
              <a:t>行</a:t>
            </a:r>
            <a:endParaRPr lang="en-US" altLang="zh-CN" dirty="0" smtClean="0"/>
          </a:p>
          <a:p>
            <a:pPr lvl="1"/>
            <a:r>
              <a:rPr lang="zh-CN" altLang="en-US" dirty="0" smtClean="0"/>
              <a:t>其余单元测试脚本配置需要在相关单元的产线测试开始前一小时进行调试</a:t>
            </a:r>
            <a:r>
              <a:rPr lang="en-US" altLang="zh-CN" dirty="0" smtClean="0"/>
              <a:t>(</a:t>
            </a:r>
            <a:r>
              <a:rPr lang="zh-CN" altLang="en-US" dirty="0" smtClean="0"/>
              <a:t>时间参数修改</a:t>
            </a:r>
            <a:r>
              <a:rPr lang="en-US" altLang="zh-CN" dirty="0" smtClean="0"/>
              <a:t>),</a:t>
            </a:r>
            <a:r>
              <a:rPr lang="zh-CN" altLang="en-US" dirty="0" smtClean="0"/>
              <a:t>即可完成</a:t>
            </a:r>
            <a:endParaRPr lang="zh-CN" altLang="en-US"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产线测试功能说明</a:t>
            </a:r>
            <a:endParaRPr lang="zh-CN" altLang="en-US" dirty="0"/>
          </a:p>
        </p:txBody>
      </p:sp>
      <p:pic>
        <p:nvPicPr>
          <p:cNvPr id="4" name="内容占位符 3"/>
          <p:cNvPicPr>
            <a:picLocks noGrp="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11560" y="1772816"/>
            <a:ext cx="4522351" cy="4680520"/>
          </a:xfrm>
          <a:prstGeom prst="rect">
            <a:avLst/>
          </a:prstGeom>
        </p:spPr>
      </p:pic>
      <p:sp>
        <p:nvSpPr>
          <p:cNvPr id="5" name="TextBox 4"/>
          <p:cNvSpPr txBox="1"/>
          <p:nvPr/>
        </p:nvSpPr>
        <p:spPr>
          <a:xfrm>
            <a:off x="539552" y="1412776"/>
            <a:ext cx="3024336" cy="369332"/>
          </a:xfrm>
          <a:prstGeom prst="rect">
            <a:avLst/>
          </a:prstGeom>
          <a:noFill/>
        </p:spPr>
        <p:txBody>
          <a:bodyPr wrap="square" rtlCol="0">
            <a:spAutoFit/>
          </a:bodyPr>
          <a:lstStyle/>
          <a:p>
            <a:r>
              <a:rPr lang="zh-CN" altLang="en-US" dirty="0" smtClean="0"/>
              <a:t>被测设备测试结果对话框</a:t>
            </a:r>
            <a:endParaRPr lang="zh-CN" altLang="en-US" dirty="0"/>
          </a:p>
        </p:txBody>
      </p:sp>
      <p:sp>
        <p:nvSpPr>
          <p:cNvPr id="7" name="TextBox 6"/>
          <p:cNvSpPr txBox="1"/>
          <p:nvPr/>
        </p:nvSpPr>
        <p:spPr>
          <a:xfrm>
            <a:off x="5364088" y="2566645"/>
            <a:ext cx="3312368" cy="646331"/>
          </a:xfrm>
          <a:prstGeom prst="rect">
            <a:avLst/>
          </a:prstGeom>
          <a:noFill/>
        </p:spPr>
        <p:txBody>
          <a:bodyPr wrap="square" rtlCol="0">
            <a:spAutoFit/>
          </a:bodyPr>
          <a:lstStyle/>
          <a:p>
            <a:r>
              <a:rPr lang="zh-CN" altLang="en-US" dirty="0" smtClean="0"/>
              <a:t>红圈部分</a:t>
            </a:r>
            <a:r>
              <a:rPr lang="en-US" altLang="zh-CN" dirty="0" smtClean="0"/>
              <a:t>:</a:t>
            </a:r>
            <a:r>
              <a:rPr lang="zh-CN" altLang="en-US" dirty="0" smtClean="0"/>
              <a:t>可使用扫描或人工方式填写的板卡信息</a:t>
            </a:r>
            <a:endParaRPr lang="zh-CN" altLang="en-US" dirty="0"/>
          </a:p>
        </p:txBody>
      </p:sp>
      <p:sp>
        <p:nvSpPr>
          <p:cNvPr id="8" name="圆角矩形 7"/>
          <p:cNvSpPr/>
          <p:nvPr/>
        </p:nvSpPr>
        <p:spPr>
          <a:xfrm>
            <a:off x="755576" y="2564904"/>
            <a:ext cx="4176464" cy="504056"/>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55576" y="3212976"/>
            <a:ext cx="4176464" cy="144016"/>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755576" y="4130418"/>
            <a:ext cx="4176464" cy="144016"/>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55576" y="3645024"/>
            <a:ext cx="4176464" cy="36004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755576" y="4302427"/>
            <a:ext cx="4176464" cy="432048"/>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55576" y="3375653"/>
            <a:ext cx="4176464" cy="260039"/>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64088" y="3214717"/>
            <a:ext cx="3312368" cy="646331"/>
          </a:xfrm>
          <a:prstGeom prst="rect">
            <a:avLst/>
          </a:prstGeom>
          <a:noFill/>
        </p:spPr>
        <p:txBody>
          <a:bodyPr wrap="square" rtlCol="0">
            <a:spAutoFit/>
          </a:bodyPr>
          <a:lstStyle/>
          <a:p>
            <a:r>
              <a:rPr lang="zh-CN" altLang="en-US" dirty="0" smtClean="0"/>
              <a:t>蓝圈部分</a:t>
            </a:r>
            <a:r>
              <a:rPr lang="en-US" altLang="zh-CN" dirty="0" smtClean="0"/>
              <a:t>:</a:t>
            </a:r>
            <a:r>
              <a:rPr lang="zh-CN" altLang="en-US" dirty="0" smtClean="0"/>
              <a:t>使用人工方式填写的板卡信息</a:t>
            </a:r>
            <a:endParaRPr lang="zh-CN" altLang="en-US" dirty="0"/>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nec">
  <a:themeElements>
    <a:clrScheme name="pictao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pictao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ictao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ictao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ictao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ictao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ictao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ictao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ictao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ictao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ictao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ictao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ictao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Template>
  <TotalTime>947</TotalTime>
  <Words>392</Words>
  <Application>Microsoft Office PowerPoint</Application>
  <PresentationFormat>全屏显示(4:3)</PresentationFormat>
  <Paragraphs>69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nec</vt:lpstr>
      <vt:lpstr>tew ver1.0.0.0 发布资料                  —包括pn7000V2.0.7生产测试部分配套脚本</vt:lpstr>
      <vt:lpstr>tew简介</vt:lpstr>
      <vt:lpstr>tew ver1.0.0.0使用场景</vt:lpstr>
      <vt:lpstr>tew需求满足现状</vt:lpstr>
      <vt:lpstr>tew代码缺陷静态检查</vt:lpstr>
      <vt:lpstr>tew 测试和试用情况</vt:lpstr>
      <vt:lpstr>发布条件</vt:lpstr>
      <vt:lpstr>应用情况</vt:lpstr>
      <vt:lpstr>产线测试功能说明</vt:lpstr>
      <vt:lpstr>幻灯片 10</vt:lpstr>
      <vt:lpstr>幻灯片 11</vt:lpstr>
    </vt:vector>
  </TitlesOfParts>
  <Company>xa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tew ver1.0.0.0 发布资料</dc:title>
  <dc:creator>xujin</dc:creator>
  <cp:lastModifiedBy>xujin</cp:lastModifiedBy>
  <cp:revision>66</cp:revision>
  <dcterms:created xsi:type="dcterms:W3CDTF">2013-05-30T11:14:26Z</dcterms:created>
  <dcterms:modified xsi:type="dcterms:W3CDTF">2013-06-07T07:40:03Z</dcterms:modified>
</cp:coreProperties>
</file>