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2"/>
  </p:notesMasterIdLst>
  <p:sldIdLst>
    <p:sldId id="256" r:id="rId2"/>
    <p:sldId id="385" r:id="rId3"/>
    <p:sldId id="375" r:id="rId4"/>
    <p:sldId id="376" r:id="rId5"/>
    <p:sldId id="420" r:id="rId6"/>
    <p:sldId id="377" r:id="rId7"/>
    <p:sldId id="378" r:id="rId8"/>
    <p:sldId id="379" r:id="rId9"/>
    <p:sldId id="380" r:id="rId10"/>
    <p:sldId id="381" r:id="rId11"/>
    <p:sldId id="382" r:id="rId12"/>
    <p:sldId id="383" r:id="rId13"/>
    <p:sldId id="386" r:id="rId14"/>
    <p:sldId id="387" r:id="rId15"/>
    <p:sldId id="388" r:id="rId16"/>
    <p:sldId id="389" r:id="rId17"/>
    <p:sldId id="390" r:id="rId18"/>
    <p:sldId id="391" r:id="rId19"/>
    <p:sldId id="392" r:id="rId20"/>
    <p:sldId id="421" r:id="rId21"/>
    <p:sldId id="394" r:id="rId22"/>
    <p:sldId id="422"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23" r:id="rId40"/>
    <p:sldId id="4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77056"/>
  </p:normalViewPr>
  <p:slideViewPr>
    <p:cSldViewPr snapToGrid="0">
      <p:cViewPr varScale="1">
        <p:scale>
          <a:sx n="100" d="100"/>
          <a:sy n="100" d="100"/>
        </p:scale>
        <p:origin x="11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6AF97-5E0B-C14D-9B82-814762142D46}" type="slidenum">
              <a:rPr lang="en-GB" smtClean="0"/>
              <a:t>‹#›</a:t>
            </a:fld>
            <a:endParaRPr lang="en-GB"/>
          </a:p>
        </p:txBody>
      </p:sp>
      <p:sp>
        <p:nvSpPr>
          <p:cNvPr id="8" name="Slide Image Placeholder 7">
            <a:extLst>
              <a:ext uri="{FF2B5EF4-FFF2-40B4-BE49-F238E27FC236}">
                <a16:creationId xmlns:a16="http://schemas.microsoft.com/office/drawing/2014/main" id="{5B671BEC-93FC-6C4C-BEFA-DD77E7DD02A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11124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dirty="0"/>
              <a:t>Hello everyone, I am Xavier and along with </a:t>
            </a:r>
            <a:r>
              <a:rPr lang="en-US" dirty="0" err="1"/>
              <a:t>Advay</a:t>
            </a:r>
            <a:r>
              <a:rPr lang="en-US" dirty="0"/>
              <a:t>, we will be sharing our experiences doing a science research project under the raffles science institute and science research </a:t>
            </a:r>
            <a:r>
              <a:rPr lang="en-US" dirty="0" err="1"/>
              <a:t>programme</a:t>
            </a:r>
            <a:r>
              <a:rPr lang="en-GB" sz="1200" dirty="0"/>
              <a:t> (CLICK)</a:t>
            </a:r>
            <a:endParaRPr lang="en-US" dirty="0"/>
          </a:p>
        </p:txBody>
      </p:sp>
      <p:sp>
        <p:nvSpPr>
          <p:cNvPr id="4" name="Slide Number Placeholder 3"/>
          <p:cNvSpPr>
            <a:spLocks noGrp="1"/>
          </p:cNvSpPr>
          <p:nvPr>
            <p:ph type="sldNum" sz="quarter" idx="5"/>
          </p:nvPr>
        </p:nvSpPr>
        <p:spPr/>
        <p:txBody>
          <a:bodyPr/>
          <a:lstStyle/>
          <a:p>
            <a:fld id="{46D6AF97-5E0B-C14D-9B82-814762142D46}" type="slidenum">
              <a:rPr lang="en-GB" smtClean="0"/>
              <a:t>1</a:t>
            </a:fld>
            <a:endParaRPr lang="en-GB"/>
          </a:p>
        </p:txBody>
      </p:sp>
    </p:spTree>
    <p:extLst>
      <p:ext uri="{BB962C8B-B14F-4D97-AF65-F5344CB8AC3E}">
        <p14:creationId xmlns:p14="http://schemas.microsoft.com/office/powerpoint/2010/main" val="146981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a:t>which produces a quantitative score.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10</a:t>
            </a:fld>
            <a:endParaRPr lang="en-GB"/>
          </a:p>
        </p:txBody>
      </p:sp>
    </p:spTree>
    <p:extLst>
      <p:ext uri="{BB962C8B-B14F-4D97-AF65-F5344CB8AC3E}">
        <p14:creationId xmlns:p14="http://schemas.microsoft.com/office/powerpoint/2010/main" val="2502811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a:t>Now both the student answers and the marking points are used as input to the qualitative component of our architecture,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11</a:t>
            </a:fld>
            <a:endParaRPr lang="en-GB"/>
          </a:p>
        </p:txBody>
      </p:sp>
    </p:spTree>
    <p:extLst>
      <p:ext uri="{BB962C8B-B14F-4D97-AF65-F5344CB8AC3E}">
        <p14:creationId xmlns:p14="http://schemas.microsoft.com/office/powerpoint/2010/main" val="259584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dirty="0"/>
              <a:t>which produces qualitative feedback. </a:t>
            </a:r>
          </a:p>
        </p:txBody>
      </p:sp>
      <p:sp>
        <p:nvSpPr>
          <p:cNvPr id="4" name="Slide Number Placeholder 3"/>
          <p:cNvSpPr>
            <a:spLocks noGrp="1"/>
          </p:cNvSpPr>
          <p:nvPr>
            <p:ph type="sldNum" sz="quarter" idx="5"/>
          </p:nvPr>
        </p:nvSpPr>
        <p:spPr/>
        <p:txBody>
          <a:bodyPr/>
          <a:lstStyle/>
          <a:p>
            <a:fld id="{46D6AF97-5E0B-C14D-9B82-814762142D46}" type="slidenum">
              <a:rPr lang="en-GB" smtClean="0"/>
              <a:t>12</a:t>
            </a:fld>
            <a:endParaRPr lang="en-GB"/>
          </a:p>
        </p:txBody>
      </p:sp>
    </p:spTree>
    <p:extLst>
      <p:ext uri="{BB962C8B-B14F-4D97-AF65-F5344CB8AC3E}">
        <p14:creationId xmlns:p14="http://schemas.microsoft.com/office/powerpoint/2010/main" val="115834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dirty="0"/>
              <a:t>So now we will talk about how we implemented our proposed solution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13</a:t>
            </a:fld>
            <a:endParaRPr lang="en-GB"/>
          </a:p>
        </p:txBody>
      </p:sp>
    </p:spTree>
    <p:extLst>
      <p:ext uri="{BB962C8B-B14F-4D97-AF65-F5344CB8AC3E}">
        <p14:creationId xmlns:p14="http://schemas.microsoft.com/office/powerpoint/2010/main" val="3529550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dirty="0"/>
              <a:t>Let’s first take a look at how we got our datasets and pre-processed them. First, a thermodynamics online quiz was conducted on 292 secondary 2 raffles institution students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14</a:t>
            </a:fld>
            <a:endParaRPr lang="en-GB"/>
          </a:p>
        </p:txBody>
      </p:sp>
    </p:spTree>
    <p:extLst>
      <p:ext uri="{BB962C8B-B14F-4D97-AF65-F5344CB8AC3E}">
        <p14:creationId xmlns:p14="http://schemas.microsoft.com/office/powerpoint/2010/main" val="391937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Next, we spilt the answers collected into 2 datasets, based on the 2 questions.</a:t>
            </a:r>
          </a:p>
          <a:p>
            <a:endParaRPr lang="en-GB"/>
          </a:p>
          <a:p>
            <a:r>
              <a:rPr lang="en-GB"/>
              <a:t>The first question is a simple recall question, while the second one is a more complex application-based question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15</a:t>
            </a:fld>
            <a:endParaRPr lang="en-GB"/>
          </a:p>
        </p:txBody>
      </p:sp>
    </p:spTree>
    <p:extLst>
      <p:ext uri="{BB962C8B-B14F-4D97-AF65-F5344CB8AC3E}">
        <p14:creationId xmlns:p14="http://schemas.microsoft.com/office/powerpoint/2010/main" val="713181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The 2 datasets are then marked by the entire level of 3 physics teachers. This is using a simple marking scheme comprising multiple marking points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16</a:t>
            </a:fld>
            <a:endParaRPr lang="en-GB"/>
          </a:p>
        </p:txBody>
      </p:sp>
    </p:spTree>
    <p:extLst>
      <p:ext uri="{BB962C8B-B14F-4D97-AF65-F5344CB8AC3E}">
        <p14:creationId xmlns:p14="http://schemas.microsoft.com/office/powerpoint/2010/main" val="2232635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dirty="0"/>
              <a:t>The answers are then pre-processed to make all the letters lowercase, remove punctuation and remove </a:t>
            </a:r>
            <a:r>
              <a:rPr lang="en-GB" dirty="0" err="1"/>
              <a:t>stopwords</a:t>
            </a:r>
            <a:r>
              <a:rPr lang="en-GB" dirty="0"/>
              <a:t>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17</a:t>
            </a:fld>
            <a:endParaRPr lang="en-GB"/>
          </a:p>
        </p:txBody>
      </p:sp>
    </p:spTree>
    <p:extLst>
      <p:ext uri="{BB962C8B-B14F-4D97-AF65-F5344CB8AC3E}">
        <p14:creationId xmlns:p14="http://schemas.microsoft.com/office/powerpoint/2010/main" val="292522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You may be wondering, why thermodynamics?</a:t>
            </a:r>
          </a:p>
          <a:p>
            <a:endParaRPr lang="en-GB"/>
          </a:p>
          <a:p>
            <a:r>
              <a:rPr lang="en-GB"/>
              <a:t>Thermodynamics is an important topic in mainstream schools and can be easily tested using qualitative short-answer questions</a:t>
            </a:r>
          </a:p>
          <a:p>
            <a:endParaRPr lang="en-GB"/>
          </a:p>
          <a:p>
            <a:r>
              <a:rPr lang="en-GB"/>
              <a:t>In addition, students often have many misconceptions regarding the topic (CLICK)</a:t>
            </a:r>
          </a:p>
        </p:txBody>
      </p:sp>
      <p:sp>
        <p:nvSpPr>
          <p:cNvPr id="4" name="Slide Number Placeholder 3"/>
          <p:cNvSpPr>
            <a:spLocks noGrp="1"/>
          </p:cNvSpPr>
          <p:nvPr>
            <p:ph type="sldNum" sz="quarter" idx="5"/>
          </p:nvPr>
        </p:nvSpPr>
        <p:spPr/>
        <p:txBody>
          <a:bodyPr/>
          <a:lstStyle/>
          <a:p>
            <a:fld id="{46D6AF97-5E0B-C14D-9B82-814762142D46}" type="slidenum">
              <a:rPr lang="en-GB" smtClean="0"/>
              <a:t>18</a:t>
            </a:fld>
            <a:endParaRPr lang="en-GB"/>
          </a:p>
        </p:txBody>
      </p:sp>
    </p:spTree>
    <p:extLst>
      <p:ext uri="{BB962C8B-B14F-4D97-AF65-F5344CB8AC3E}">
        <p14:creationId xmlns:p14="http://schemas.microsoft.com/office/powerpoint/2010/main" val="833445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dirty="0"/>
              <a:t>Moving on to our quantitative component, which, if you recall, aims to produce a score based on a student answer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We proposed a neural network model for as they have been shown to be extremely powerful in natural language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In order to design the best performing architecture, we propose different types of models below.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Firstly, we compare the use of different word embeddings like </a:t>
            </a:r>
            <a:r>
              <a:rPr lang="en-SG" sz="1200" kern="1200" dirty="0" err="1">
                <a:solidFill>
                  <a:schemeClr val="tx1"/>
                </a:solidFill>
                <a:effectLst/>
                <a:latin typeface="+mn-lt"/>
                <a:ea typeface="+mn-ea"/>
                <a:cs typeface="+mn-cs"/>
              </a:rPr>
              <a:t>GloVe</a:t>
            </a:r>
            <a:r>
              <a:rPr lang="en-SG" sz="1200" kern="1200" dirty="0">
                <a:solidFill>
                  <a:schemeClr val="tx1"/>
                </a:solidFill>
                <a:effectLst/>
                <a:latin typeface="+mn-lt"/>
                <a:ea typeface="+mn-ea"/>
                <a:cs typeface="+mn-cs"/>
              </a:rPr>
              <a:t> and </a:t>
            </a:r>
            <a:r>
              <a:rPr lang="en-SG" sz="1200" kern="1200" dirty="0" err="1">
                <a:solidFill>
                  <a:schemeClr val="tx1"/>
                </a:solidFill>
                <a:effectLst/>
                <a:latin typeface="+mn-lt"/>
                <a:ea typeface="+mn-ea"/>
                <a:cs typeface="+mn-cs"/>
              </a:rPr>
              <a:t>FastText</a:t>
            </a:r>
            <a:r>
              <a:rPr lang="en-SG" sz="1200" kern="1200" dirty="0">
                <a:solidFill>
                  <a:schemeClr val="tx1"/>
                </a:solidFill>
                <a:effectLst/>
                <a:latin typeface="+mn-lt"/>
                <a:ea typeface="+mn-ea"/>
                <a:cs typeface="+mn-cs"/>
              </a:rPr>
              <a:t>. Secondly, we fix our baseline model to be a simple feedforward neural network. Thirdly, we compare two types of Recurrent Neural Networks (RNNs), Long Short-Term Memory (LSTM) networks and Gated Recurrent Unit (GRU) networks. Fourthly, we compare the use of bidirectional RNNs (</a:t>
            </a:r>
            <a:r>
              <a:rPr lang="en-SG" sz="1200" kern="1200" dirty="0" err="1">
                <a:solidFill>
                  <a:schemeClr val="tx1"/>
                </a:solidFill>
                <a:effectLst/>
                <a:latin typeface="+mn-lt"/>
                <a:ea typeface="+mn-ea"/>
                <a:cs typeface="+mn-cs"/>
              </a:rPr>
              <a:t>BiRNNs</a:t>
            </a:r>
            <a:r>
              <a:rPr lang="en-SG" sz="1200" kern="1200" dirty="0">
                <a:solidFill>
                  <a:schemeClr val="tx1"/>
                </a:solidFill>
                <a:effectLst/>
                <a:latin typeface="+mn-lt"/>
                <a:ea typeface="+mn-ea"/>
                <a:cs typeface="+mn-cs"/>
              </a:rPr>
              <a:t>) and their unidirectional variants. Finally, we propose an attention mechanism. (CLICK)</a:t>
            </a:r>
            <a:endParaRPr lang="en-SG" dirty="0"/>
          </a:p>
          <a:p>
            <a:endParaRPr lang="en-GB" dirty="0"/>
          </a:p>
        </p:txBody>
      </p:sp>
      <p:sp>
        <p:nvSpPr>
          <p:cNvPr id="4" name="Slide Number Placeholder 3"/>
          <p:cNvSpPr>
            <a:spLocks noGrp="1"/>
          </p:cNvSpPr>
          <p:nvPr>
            <p:ph type="sldNum" sz="quarter" idx="5"/>
          </p:nvPr>
        </p:nvSpPr>
        <p:spPr/>
        <p:txBody>
          <a:bodyPr/>
          <a:lstStyle/>
          <a:p>
            <a:fld id="{46D6AF97-5E0B-C14D-9B82-814762142D46}" type="slidenum">
              <a:rPr lang="en-GB" smtClean="0"/>
              <a:t>19</a:t>
            </a:fld>
            <a:endParaRPr lang="en-GB"/>
          </a:p>
        </p:txBody>
      </p:sp>
    </p:spTree>
    <p:extLst>
      <p:ext uri="{BB962C8B-B14F-4D97-AF65-F5344CB8AC3E}">
        <p14:creationId xmlns:p14="http://schemas.microsoft.com/office/powerpoint/2010/main" val="214980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So now we will be talking more about what our project was about, starting with our research aim</a:t>
            </a:r>
          </a:p>
        </p:txBody>
      </p:sp>
      <p:sp>
        <p:nvSpPr>
          <p:cNvPr id="4" name="Slide Number Placeholder 3"/>
          <p:cNvSpPr>
            <a:spLocks noGrp="1"/>
          </p:cNvSpPr>
          <p:nvPr>
            <p:ph type="sldNum" sz="quarter" idx="5"/>
          </p:nvPr>
        </p:nvSpPr>
        <p:spPr/>
        <p:txBody>
          <a:bodyPr/>
          <a:lstStyle/>
          <a:p>
            <a:fld id="{46D6AF97-5E0B-C14D-9B82-814762142D46}" type="slidenum">
              <a:rPr lang="en-GB" smtClean="0"/>
              <a:t>2</a:t>
            </a:fld>
            <a:endParaRPr lang="en-GB"/>
          </a:p>
        </p:txBody>
      </p:sp>
    </p:spTree>
    <p:extLst>
      <p:ext uri="{BB962C8B-B14F-4D97-AF65-F5344CB8AC3E}">
        <p14:creationId xmlns:p14="http://schemas.microsoft.com/office/powerpoint/2010/main" val="1898510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This is a diagram of the architecture of our final model. Simply put, each word in the answer is fed in one at a time into a neural network consisting of multiple layers, which analyses the answer and predicts the score the answer should get. </a:t>
            </a:r>
            <a:r>
              <a:rPr lang="en-US" dirty="0" err="1"/>
              <a:t>Advay</a:t>
            </a:r>
            <a:r>
              <a:rPr lang="en-US" dirty="0"/>
              <a:t> will now talk about the qualitative component</a:t>
            </a:r>
          </a:p>
        </p:txBody>
      </p:sp>
      <p:sp>
        <p:nvSpPr>
          <p:cNvPr id="4" name="Slide Number Placeholder 3"/>
          <p:cNvSpPr>
            <a:spLocks noGrp="1"/>
          </p:cNvSpPr>
          <p:nvPr>
            <p:ph type="sldNum" sz="quarter" idx="5"/>
          </p:nvPr>
        </p:nvSpPr>
        <p:spPr/>
        <p:txBody>
          <a:bodyPr/>
          <a:lstStyle/>
          <a:p>
            <a:fld id="{46D6AF97-5E0B-C14D-9B82-814762142D46}" type="slidenum">
              <a:rPr lang="en-GB" smtClean="0"/>
              <a:t>20</a:t>
            </a:fld>
            <a:endParaRPr lang="en-GB"/>
          </a:p>
        </p:txBody>
      </p:sp>
    </p:spTree>
    <p:extLst>
      <p:ext uri="{BB962C8B-B14F-4D97-AF65-F5344CB8AC3E}">
        <p14:creationId xmlns:p14="http://schemas.microsoft.com/office/powerpoint/2010/main" val="221717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dirty="0"/>
              <a:t>The qualitative component essentially works by comparing student responses to the marking scheme, (CLICK), in order to draw out strengths and weaknesses in student answers.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21</a:t>
            </a:fld>
            <a:endParaRPr lang="en-GB"/>
          </a:p>
        </p:txBody>
      </p:sp>
    </p:spTree>
    <p:extLst>
      <p:ext uri="{BB962C8B-B14F-4D97-AF65-F5344CB8AC3E}">
        <p14:creationId xmlns:p14="http://schemas.microsoft.com/office/powerpoint/2010/main" val="3275253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dirty="0"/>
              <a:t>Basically, given a particular answer like the one on the left, we compare the answer to each of the marking points in the teachers’ marking scheme. For each marking point, a probability is assigned, denoting whether the answer captures a particular marking point. A value of 1 indicates that the answer has fully captured the particular marking point, while a value of 0 means that the answer did not capture the marking point at all. </a:t>
            </a:r>
          </a:p>
        </p:txBody>
      </p:sp>
      <p:sp>
        <p:nvSpPr>
          <p:cNvPr id="4" name="Slide Number Placeholder 3"/>
          <p:cNvSpPr>
            <a:spLocks noGrp="1"/>
          </p:cNvSpPr>
          <p:nvPr>
            <p:ph type="sldNum" sz="quarter" idx="5"/>
          </p:nvPr>
        </p:nvSpPr>
        <p:spPr/>
        <p:txBody>
          <a:bodyPr/>
          <a:lstStyle/>
          <a:p>
            <a:fld id="{46D6AF97-5E0B-C14D-9B82-814762142D46}" type="slidenum">
              <a:rPr lang="en-GB" smtClean="0"/>
              <a:t>22</a:t>
            </a:fld>
            <a:endParaRPr lang="en-GB"/>
          </a:p>
        </p:txBody>
      </p:sp>
    </p:spTree>
    <p:extLst>
      <p:ext uri="{BB962C8B-B14F-4D97-AF65-F5344CB8AC3E}">
        <p14:creationId xmlns:p14="http://schemas.microsoft.com/office/powerpoint/2010/main" val="2033321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dirty="0"/>
              <a:t>In order to obtain the marking point proportions, we evaluated three different methods, namely vector decomposition, cosine similarity, and Euclidean distance, which are different ways of measuring how close an answer is to a particular marking point. In fact, cosine similarity is a simple application of what you will learn in vectors for H2 Math (CLICK)</a:t>
            </a:r>
          </a:p>
        </p:txBody>
      </p:sp>
      <p:sp>
        <p:nvSpPr>
          <p:cNvPr id="4" name="Slide Number Placeholder 3"/>
          <p:cNvSpPr>
            <a:spLocks noGrp="1"/>
          </p:cNvSpPr>
          <p:nvPr>
            <p:ph type="sldNum" sz="quarter" idx="5"/>
          </p:nvPr>
        </p:nvSpPr>
        <p:spPr/>
        <p:txBody>
          <a:bodyPr/>
          <a:lstStyle/>
          <a:p>
            <a:fld id="{46D6AF97-5E0B-C14D-9B82-814762142D46}" type="slidenum">
              <a:rPr lang="en-GB" smtClean="0"/>
              <a:t>23</a:t>
            </a:fld>
            <a:endParaRPr lang="en-GB"/>
          </a:p>
        </p:txBody>
      </p:sp>
    </p:spTree>
    <p:extLst>
      <p:ext uri="{BB962C8B-B14F-4D97-AF65-F5344CB8AC3E}">
        <p14:creationId xmlns:p14="http://schemas.microsoft.com/office/powerpoint/2010/main" val="4191887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Now I will be talking about how we evaluated our 2 components, before looking at our data </a:t>
            </a:r>
          </a:p>
        </p:txBody>
      </p:sp>
      <p:sp>
        <p:nvSpPr>
          <p:cNvPr id="4" name="Slide Number Placeholder 3"/>
          <p:cNvSpPr>
            <a:spLocks noGrp="1"/>
          </p:cNvSpPr>
          <p:nvPr>
            <p:ph type="sldNum" sz="quarter" idx="5"/>
          </p:nvPr>
        </p:nvSpPr>
        <p:spPr/>
        <p:txBody>
          <a:bodyPr/>
          <a:lstStyle/>
          <a:p>
            <a:fld id="{46D6AF97-5E0B-C14D-9B82-814762142D46}" type="slidenum">
              <a:rPr lang="en-GB" smtClean="0"/>
              <a:t>24</a:t>
            </a:fld>
            <a:endParaRPr lang="en-GB"/>
          </a:p>
        </p:txBody>
      </p:sp>
    </p:spTree>
    <p:extLst>
      <p:ext uri="{BB962C8B-B14F-4D97-AF65-F5344CB8AC3E}">
        <p14:creationId xmlns:p14="http://schemas.microsoft.com/office/powerpoint/2010/main" val="56845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dirty="0"/>
              <a:t>For our quantitative components, we used 5-folds cross-validation, where 80% of the dataset was used for training and 20% was used for validation</a:t>
            </a:r>
          </a:p>
          <a:p>
            <a:endParaRPr lang="en-GB" dirty="0"/>
          </a:p>
          <a:p>
            <a:r>
              <a:rPr lang="en-GB" dirty="0"/>
              <a:t>In addition, we wanted to see how the performance of our best models varied with the size of our training set. So we varied the size of the training set from 25 to 250 samples at increments of 25, so like we used 25, 50, 75 and so on. 42 samples were in our validation set that was held constant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our qualitative component, we hypothesised that if our model is able to generate </a:t>
            </a:r>
            <a:r>
              <a:rPr lang="en-SG" sz="1200" kern="1200" dirty="0">
                <a:solidFill>
                  <a:schemeClr val="tx1"/>
                </a:solidFill>
                <a:effectLst/>
                <a:latin typeface="+mn-lt"/>
                <a:ea typeface="+mn-ea"/>
                <a:cs typeface="+mn-cs"/>
              </a:rPr>
              <a:t>accurate proportions of each marking point for a given answer, we should be able to accurately predict the score of the answer since the marking points are used by teachers to mark the answers. Hence, we fed the marking point proportions into a simple feedforward neural network to test their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46D6AF97-5E0B-C14D-9B82-814762142D46}" type="slidenum">
              <a:rPr lang="en-GB" smtClean="0"/>
              <a:t>25</a:t>
            </a:fld>
            <a:endParaRPr lang="en-GB"/>
          </a:p>
        </p:txBody>
      </p:sp>
    </p:spTree>
    <p:extLst>
      <p:ext uri="{BB962C8B-B14F-4D97-AF65-F5344CB8AC3E}">
        <p14:creationId xmlns:p14="http://schemas.microsoft.com/office/powerpoint/2010/main" val="3634904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These are the results from the 5-fold cross-validation of our quantitative component (CLICK)</a:t>
            </a:r>
          </a:p>
        </p:txBody>
      </p:sp>
      <p:sp>
        <p:nvSpPr>
          <p:cNvPr id="4" name="Slide Number Placeholder 3"/>
          <p:cNvSpPr>
            <a:spLocks noGrp="1"/>
          </p:cNvSpPr>
          <p:nvPr>
            <p:ph type="sldNum" sz="quarter" idx="5"/>
          </p:nvPr>
        </p:nvSpPr>
        <p:spPr/>
        <p:txBody>
          <a:bodyPr/>
          <a:lstStyle/>
          <a:p>
            <a:fld id="{46D6AF97-5E0B-C14D-9B82-814762142D46}" type="slidenum">
              <a:rPr lang="en-GB" smtClean="0"/>
              <a:t>26</a:t>
            </a:fld>
            <a:endParaRPr lang="en-GB"/>
          </a:p>
        </p:txBody>
      </p:sp>
    </p:spTree>
    <p:extLst>
      <p:ext uri="{BB962C8B-B14F-4D97-AF65-F5344CB8AC3E}">
        <p14:creationId xmlns:p14="http://schemas.microsoft.com/office/powerpoint/2010/main" val="2360074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(CLICK AGAIN cos I needed to make the morph thing work)</a:t>
            </a:r>
          </a:p>
        </p:txBody>
      </p:sp>
      <p:sp>
        <p:nvSpPr>
          <p:cNvPr id="4" name="Slide Number Placeholder 3"/>
          <p:cNvSpPr>
            <a:spLocks noGrp="1"/>
          </p:cNvSpPr>
          <p:nvPr>
            <p:ph type="sldNum" sz="quarter" idx="5"/>
          </p:nvPr>
        </p:nvSpPr>
        <p:spPr/>
        <p:txBody>
          <a:bodyPr/>
          <a:lstStyle/>
          <a:p>
            <a:fld id="{46D6AF97-5E0B-C14D-9B82-814762142D46}" type="slidenum">
              <a:rPr lang="en-GB" smtClean="0"/>
              <a:t>27</a:t>
            </a:fld>
            <a:endParaRPr lang="en-GB"/>
          </a:p>
        </p:txBody>
      </p:sp>
    </p:spTree>
    <p:extLst>
      <p:ext uri="{BB962C8B-B14F-4D97-AF65-F5344CB8AC3E}">
        <p14:creationId xmlns:p14="http://schemas.microsoft.com/office/powerpoint/2010/main" val="380212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4" name="Slide Number Placeholder 3"/>
          <p:cNvSpPr>
            <a:spLocks noGrp="1"/>
          </p:cNvSpPr>
          <p:nvPr>
            <p:ph type="sldNum" sz="quarter" idx="5"/>
          </p:nvPr>
        </p:nvSpPr>
        <p:spPr/>
        <p:txBody>
          <a:bodyPr/>
          <a:lstStyle/>
          <a:p>
            <a:fld id="{46D6AF97-5E0B-C14D-9B82-814762142D46}" type="slidenum">
              <a:rPr lang="en-GB" smtClean="0"/>
              <a:t>28</a:t>
            </a:fld>
            <a:endParaRPr lang="en-GB"/>
          </a:p>
        </p:txBody>
      </p:sp>
    </p:spTree>
    <p:extLst>
      <p:ext uri="{BB962C8B-B14F-4D97-AF65-F5344CB8AC3E}">
        <p14:creationId xmlns:p14="http://schemas.microsoft.com/office/powerpoint/2010/main" val="2839637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We have boxed out the best models for each dataset in red. </a:t>
            </a:r>
            <a:r>
              <a:rPr lang="en-GB" err="1"/>
              <a:t>BiGRU</a:t>
            </a:r>
            <a:r>
              <a:rPr lang="en-GB"/>
              <a:t> with and attention worked best for the simpler questions while </a:t>
            </a:r>
            <a:r>
              <a:rPr lang="en-GB" err="1"/>
              <a:t>BiLSTM</a:t>
            </a:r>
            <a:r>
              <a:rPr lang="en-GB"/>
              <a:t> with fastText </a:t>
            </a:r>
            <a:r>
              <a:rPr lang="en-GB" err="1"/>
              <a:t>orked</a:t>
            </a:r>
            <a:r>
              <a:rPr lang="en-GB"/>
              <a:t> better for the more complex question. We hypothesise that this is because the more complex question requires a greater computational power and so LSTM, which is strictly stronger than GRU, performed better.</a:t>
            </a:r>
          </a:p>
          <a:p>
            <a:endParaRPr lang="en-GB"/>
          </a:p>
          <a:p>
            <a:r>
              <a:rPr lang="en-GB"/>
              <a:t>In addition, the models performed better on dataset 1, probably because dataset 1 is easier due to the easier question (CLICK)</a:t>
            </a:r>
          </a:p>
        </p:txBody>
      </p:sp>
      <p:sp>
        <p:nvSpPr>
          <p:cNvPr id="4" name="Slide Number Placeholder 3"/>
          <p:cNvSpPr>
            <a:spLocks noGrp="1"/>
          </p:cNvSpPr>
          <p:nvPr>
            <p:ph type="sldNum" sz="quarter" idx="5"/>
          </p:nvPr>
        </p:nvSpPr>
        <p:spPr/>
        <p:txBody>
          <a:bodyPr/>
          <a:lstStyle/>
          <a:p>
            <a:fld id="{46D6AF97-5E0B-C14D-9B82-814762142D46}" type="slidenum">
              <a:rPr lang="en-GB" smtClean="0"/>
              <a:t>29</a:t>
            </a:fld>
            <a:endParaRPr lang="en-GB"/>
          </a:p>
        </p:txBody>
      </p:sp>
    </p:spTree>
    <p:extLst>
      <p:ext uri="{BB962C8B-B14F-4D97-AF65-F5344CB8AC3E}">
        <p14:creationId xmlns:p14="http://schemas.microsoft.com/office/powerpoint/2010/main" val="131686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Our project focused on online formative assessments, which are basically any assignments like homework or small quizzes done on platforms like ivy. They place a primary focus on providing qualitative feedback for both teachers and students. This is in contrast to summative assessments, like your graded tests, where the main focus is only on providing a quantitative score (CLICK) Formative assessments have been shown to be highly beneficial in the learning process as compared to summative assessments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D6AF97-5E0B-C14D-9B82-814762142D46}" type="slidenum">
              <a:rPr lang="en-GB" smtClean="0"/>
              <a:t>3</a:t>
            </a:fld>
            <a:endParaRPr lang="en-GB"/>
          </a:p>
        </p:txBody>
      </p:sp>
    </p:spTree>
    <p:extLst>
      <p:ext uri="{BB962C8B-B14F-4D97-AF65-F5344CB8AC3E}">
        <p14:creationId xmlns:p14="http://schemas.microsoft.com/office/powerpoint/2010/main" val="1286573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Now, one thing to note is that our baseline models do surprisingly well, beating some of the more complex models. We hypothesise that this is because the more complex models are prone to overfitting on the dataset and we did not properly tune their hyperparameters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30</a:t>
            </a:fld>
            <a:endParaRPr lang="en-GB"/>
          </a:p>
        </p:txBody>
      </p:sp>
    </p:spTree>
    <p:extLst>
      <p:ext uri="{BB962C8B-B14F-4D97-AF65-F5344CB8AC3E}">
        <p14:creationId xmlns:p14="http://schemas.microsoft.com/office/powerpoint/2010/main" val="1221928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This here is a diagram of the attention weights we extracted out from one of our more complex models after we ran a sample student answer through it (CLICK)</a:t>
            </a:r>
          </a:p>
        </p:txBody>
      </p:sp>
      <p:sp>
        <p:nvSpPr>
          <p:cNvPr id="4" name="Slide Number Placeholder 3"/>
          <p:cNvSpPr>
            <a:spLocks noGrp="1"/>
          </p:cNvSpPr>
          <p:nvPr>
            <p:ph type="sldNum" sz="quarter" idx="5"/>
          </p:nvPr>
        </p:nvSpPr>
        <p:spPr/>
        <p:txBody>
          <a:bodyPr/>
          <a:lstStyle/>
          <a:p>
            <a:fld id="{46D6AF97-5E0B-C14D-9B82-814762142D46}" type="slidenum">
              <a:rPr lang="en-GB" smtClean="0"/>
              <a:t>31</a:t>
            </a:fld>
            <a:endParaRPr lang="en-GB"/>
          </a:p>
        </p:txBody>
      </p:sp>
    </p:spTree>
    <p:extLst>
      <p:ext uri="{BB962C8B-B14F-4D97-AF65-F5344CB8AC3E}">
        <p14:creationId xmlns:p14="http://schemas.microsoft.com/office/powerpoint/2010/main" val="2468950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Zooming in, we see that the attention mechanism is able to extract some keywords from the answer, just like a teacher. Also, from our previous results, the attention mechanism can improve the performance of our models up to 8% which is really significant, showing that it is effective</a:t>
            </a:r>
          </a:p>
        </p:txBody>
      </p:sp>
      <p:sp>
        <p:nvSpPr>
          <p:cNvPr id="4" name="Slide Number Placeholder 3"/>
          <p:cNvSpPr>
            <a:spLocks noGrp="1"/>
          </p:cNvSpPr>
          <p:nvPr>
            <p:ph type="sldNum" sz="quarter" idx="5"/>
          </p:nvPr>
        </p:nvSpPr>
        <p:spPr/>
        <p:txBody>
          <a:bodyPr/>
          <a:lstStyle/>
          <a:p>
            <a:fld id="{46D6AF97-5E0B-C14D-9B82-814762142D46}" type="slidenum">
              <a:rPr lang="en-GB" smtClean="0"/>
              <a:t>32</a:t>
            </a:fld>
            <a:endParaRPr lang="en-GB"/>
          </a:p>
        </p:txBody>
      </p:sp>
    </p:spTree>
    <p:extLst>
      <p:ext uri="{BB962C8B-B14F-4D97-AF65-F5344CB8AC3E}">
        <p14:creationId xmlns:p14="http://schemas.microsoft.com/office/powerpoint/2010/main" val="784920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These are the results from the varying the size of the training set. We can see that the models do well in low data conditions.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33</a:t>
            </a:fld>
            <a:endParaRPr lang="en-GB"/>
          </a:p>
        </p:txBody>
      </p:sp>
    </p:spTree>
    <p:extLst>
      <p:ext uri="{BB962C8B-B14F-4D97-AF65-F5344CB8AC3E}">
        <p14:creationId xmlns:p14="http://schemas.microsoft.com/office/powerpoint/2010/main" val="2210841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From about 75 training examples and above, the models do consistently well. This means that teachers only need to mark a small proportion of the dataset for accurate results, allowing our models to reduce their workload </a:t>
            </a:r>
          </a:p>
        </p:txBody>
      </p:sp>
      <p:sp>
        <p:nvSpPr>
          <p:cNvPr id="4" name="Slide Number Placeholder 3"/>
          <p:cNvSpPr>
            <a:spLocks noGrp="1"/>
          </p:cNvSpPr>
          <p:nvPr>
            <p:ph type="sldNum" sz="quarter" idx="5"/>
          </p:nvPr>
        </p:nvSpPr>
        <p:spPr/>
        <p:txBody>
          <a:bodyPr/>
          <a:lstStyle/>
          <a:p>
            <a:fld id="{46D6AF97-5E0B-C14D-9B82-814762142D46}" type="slidenum">
              <a:rPr lang="en-GB" smtClean="0"/>
              <a:t>34</a:t>
            </a:fld>
            <a:endParaRPr lang="en-GB"/>
          </a:p>
        </p:txBody>
      </p:sp>
    </p:spTree>
    <p:extLst>
      <p:ext uri="{BB962C8B-B14F-4D97-AF65-F5344CB8AC3E}">
        <p14:creationId xmlns:p14="http://schemas.microsoft.com/office/powerpoint/2010/main" val="1166727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Here’s the results from running the marking point proportions from our qualitative models through the simple feedforward neural network (CLICK)</a:t>
            </a:r>
          </a:p>
        </p:txBody>
      </p:sp>
      <p:sp>
        <p:nvSpPr>
          <p:cNvPr id="4" name="Slide Number Placeholder 3"/>
          <p:cNvSpPr>
            <a:spLocks noGrp="1"/>
          </p:cNvSpPr>
          <p:nvPr>
            <p:ph type="sldNum" sz="quarter" idx="5"/>
          </p:nvPr>
        </p:nvSpPr>
        <p:spPr/>
        <p:txBody>
          <a:bodyPr/>
          <a:lstStyle/>
          <a:p>
            <a:fld id="{46D6AF97-5E0B-C14D-9B82-814762142D46}" type="slidenum">
              <a:rPr lang="en-GB" smtClean="0"/>
              <a:t>35</a:t>
            </a:fld>
            <a:endParaRPr lang="en-GB"/>
          </a:p>
        </p:txBody>
      </p:sp>
    </p:spTree>
    <p:extLst>
      <p:ext uri="{BB962C8B-B14F-4D97-AF65-F5344CB8AC3E}">
        <p14:creationId xmlns:p14="http://schemas.microsoft.com/office/powerpoint/2010/main" val="604915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(CLICK)</a:t>
            </a:r>
          </a:p>
        </p:txBody>
      </p:sp>
      <p:sp>
        <p:nvSpPr>
          <p:cNvPr id="4" name="Slide Number Placeholder 3"/>
          <p:cNvSpPr>
            <a:spLocks noGrp="1"/>
          </p:cNvSpPr>
          <p:nvPr>
            <p:ph type="sldNum" sz="quarter" idx="5"/>
          </p:nvPr>
        </p:nvSpPr>
        <p:spPr/>
        <p:txBody>
          <a:bodyPr/>
          <a:lstStyle/>
          <a:p>
            <a:fld id="{46D6AF97-5E0B-C14D-9B82-814762142D46}" type="slidenum">
              <a:rPr lang="en-GB" smtClean="0"/>
              <a:t>36</a:t>
            </a:fld>
            <a:endParaRPr lang="en-GB"/>
          </a:p>
        </p:txBody>
      </p:sp>
    </p:spTree>
    <p:extLst>
      <p:ext uri="{BB962C8B-B14F-4D97-AF65-F5344CB8AC3E}">
        <p14:creationId xmlns:p14="http://schemas.microsoft.com/office/powerpoint/2010/main" val="2194690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So we see that cosine similarity performs the best out of all the qualitative models</a:t>
            </a:r>
          </a:p>
          <a:p>
            <a:r>
              <a:rPr lang="en-GB"/>
              <a:t>This means that our marking point proportions are likely to be accurate</a:t>
            </a:r>
          </a:p>
          <a:p>
            <a:r>
              <a:rPr lang="en-GB"/>
              <a:t>Also, we note that the performance of our qualitative component is actually quite similar to that of the complex quantitative models, possibly for the same reasons of overfitting and poor hyperparameter tuning</a:t>
            </a:r>
          </a:p>
        </p:txBody>
      </p:sp>
      <p:sp>
        <p:nvSpPr>
          <p:cNvPr id="4" name="Slide Number Placeholder 3"/>
          <p:cNvSpPr>
            <a:spLocks noGrp="1"/>
          </p:cNvSpPr>
          <p:nvPr>
            <p:ph type="sldNum" sz="quarter" idx="5"/>
          </p:nvPr>
        </p:nvSpPr>
        <p:spPr/>
        <p:txBody>
          <a:bodyPr/>
          <a:lstStyle/>
          <a:p>
            <a:fld id="{46D6AF97-5E0B-C14D-9B82-814762142D46}" type="slidenum">
              <a:rPr lang="en-GB" smtClean="0"/>
              <a:t>37</a:t>
            </a:fld>
            <a:endParaRPr lang="en-GB"/>
          </a:p>
        </p:txBody>
      </p:sp>
    </p:spTree>
    <p:extLst>
      <p:ext uri="{BB962C8B-B14F-4D97-AF65-F5344CB8AC3E}">
        <p14:creationId xmlns:p14="http://schemas.microsoft.com/office/powerpoint/2010/main" val="2231953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a:t>So you may be wondering what the marking point proportions can do. Over here, we have visualised the marking point proportions that are averaged across dataset 1. Such visualisations can be also done for the individual students. From here, we can see that some marking points like 4 are included more in student answers while others like 5 are less included. This allows teachers and teachers to easily identify areas of improvements and also possible misconceptions, providing accurate feedback</a:t>
            </a:r>
          </a:p>
        </p:txBody>
      </p:sp>
      <p:sp>
        <p:nvSpPr>
          <p:cNvPr id="4" name="Slide Number Placeholder 3"/>
          <p:cNvSpPr>
            <a:spLocks noGrp="1"/>
          </p:cNvSpPr>
          <p:nvPr>
            <p:ph type="sldNum" sz="quarter" idx="5"/>
          </p:nvPr>
        </p:nvSpPr>
        <p:spPr/>
        <p:txBody>
          <a:bodyPr/>
          <a:lstStyle/>
          <a:p>
            <a:fld id="{46D6AF97-5E0B-C14D-9B82-814762142D46}" type="slidenum">
              <a:rPr lang="en-GB" smtClean="0"/>
              <a:t>38</a:t>
            </a:fld>
            <a:endParaRPr lang="en-GB"/>
          </a:p>
        </p:txBody>
      </p:sp>
    </p:spTree>
    <p:extLst>
      <p:ext uri="{BB962C8B-B14F-4D97-AF65-F5344CB8AC3E}">
        <p14:creationId xmlns:p14="http://schemas.microsoft.com/office/powerpoint/2010/main" val="2715793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4" name="Slide Number Placeholder 3"/>
          <p:cNvSpPr>
            <a:spLocks noGrp="1"/>
          </p:cNvSpPr>
          <p:nvPr>
            <p:ph type="sldNum" sz="quarter" idx="5"/>
          </p:nvPr>
        </p:nvSpPr>
        <p:spPr/>
        <p:txBody>
          <a:bodyPr/>
          <a:lstStyle/>
          <a:p>
            <a:fld id="{46D6AF97-5E0B-C14D-9B82-814762142D46}" type="slidenum">
              <a:rPr lang="en-GB" smtClean="0"/>
              <a:t>40</a:t>
            </a:fld>
            <a:endParaRPr lang="en-GB"/>
          </a:p>
        </p:txBody>
      </p:sp>
      <p:sp>
        <p:nvSpPr>
          <p:cNvPr id="5" name="Notes Placeholder 4">
            <a:extLst>
              <a:ext uri="{FF2B5EF4-FFF2-40B4-BE49-F238E27FC236}">
                <a16:creationId xmlns:a16="http://schemas.microsoft.com/office/drawing/2014/main" id="{CD587960-F959-374A-9403-8D81092EA212}"/>
              </a:ext>
            </a:extLst>
          </p:cNvPr>
          <p:cNvSpPr>
            <a:spLocks noGrp="1"/>
          </p:cNvSpPr>
          <p:nvPr>
            <p:ph type="body" idx="1"/>
          </p:nvPr>
        </p:nvSpPr>
        <p:spPr>
          <a:xfrm>
            <a:off x="685800" y="4400550"/>
            <a:ext cx="5486400" cy="3600450"/>
          </a:xfrm>
          <a:prstGeom prst="rect">
            <a:avLst/>
          </a:prstGeom>
        </p:spPr>
        <p:txBody>
          <a:bodyPr/>
          <a:lstStyle/>
          <a:p>
            <a:r>
              <a:rPr lang="en-US" dirty="0"/>
              <a:t>That brings us to the end of our presentation. Thank you!</a:t>
            </a:r>
          </a:p>
        </p:txBody>
      </p:sp>
    </p:spTree>
    <p:extLst>
      <p:ext uri="{BB962C8B-B14F-4D97-AF65-F5344CB8AC3E}">
        <p14:creationId xmlns:p14="http://schemas.microsoft.com/office/powerpoint/2010/main" val="85990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giving personal feedback to each student is time-consuming and tedious for teachers. (CLICK) If we could automate the grading process, (CLICK) open-ended formative assessments could be administered more easily and frequently, benefiting both students and teachers through timely report of progress.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D6AF97-5E0B-C14D-9B82-814762142D46}" type="slidenum">
              <a:rPr lang="en-GB" smtClean="0"/>
              <a:t>4</a:t>
            </a:fld>
            <a:endParaRPr lang="en-GB"/>
          </a:p>
        </p:txBody>
      </p:sp>
    </p:spTree>
    <p:extLst>
      <p:ext uri="{BB962C8B-B14F-4D97-AF65-F5344CB8AC3E}">
        <p14:creationId xmlns:p14="http://schemas.microsoft.com/office/powerpoint/2010/main" val="2790209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GB" dirty="0"/>
              <a:t>The next step of any project is to look at what other people have worked on so that we can know what areas to explore(CLICK)</a:t>
            </a:r>
          </a:p>
        </p:txBody>
      </p:sp>
      <p:sp>
        <p:nvSpPr>
          <p:cNvPr id="4" name="Slide Number Placeholder 3"/>
          <p:cNvSpPr>
            <a:spLocks noGrp="1"/>
          </p:cNvSpPr>
          <p:nvPr>
            <p:ph type="sldNum" sz="quarter" idx="5"/>
          </p:nvPr>
        </p:nvSpPr>
        <p:spPr/>
        <p:txBody>
          <a:bodyPr/>
          <a:lstStyle/>
          <a:p>
            <a:fld id="{46D6AF97-5E0B-C14D-9B82-814762142D46}" type="slidenum">
              <a:rPr lang="en-GB" smtClean="0"/>
              <a:t>5</a:t>
            </a:fld>
            <a:endParaRPr lang="en-GB"/>
          </a:p>
        </p:txBody>
      </p:sp>
    </p:spTree>
    <p:extLst>
      <p:ext uri="{BB962C8B-B14F-4D97-AF65-F5344CB8AC3E}">
        <p14:creationId xmlns:p14="http://schemas.microsoft.com/office/powerpoint/2010/main" val="41401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And as it turns out, much of the literature on automatic grading focuses mainly on grading summative assessments. The problem is that (CLICK) the primary focus of research we found is producing a quantitative score. However, what one requires from formative assessments is qualitative feedback, which has not been explored widely at all.</a:t>
            </a:r>
          </a:p>
          <a:p>
            <a:endParaRPr lang="en-US" dirty="0"/>
          </a:p>
          <a:p>
            <a:r>
              <a:rPr lang="en-US" dirty="0"/>
              <a:t>(CLICK) Therefore, there is a need for a new architecture to fulfil the aims of grading formative assessments.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6</a:t>
            </a:fld>
            <a:endParaRPr lang="en-GB"/>
          </a:p>
        </p:txBody>
      </p:sp>
    </p:spTree>
    <p:extLst>
      <p:ext uri="{BB962C8B-B14F-4D97-AF65-F5344CB8AC3E}">
        <p14:creationId xmlns:p14="http://schemas.microsoft.com/office/powerpoint/2010/main" val="160925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a:t>Our proposed architecture leverages on two aspects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7</a:t>
            </a:fld>
            <a:endParaRPr lang="en-GB"/>
          </a:p>
        </p:txBody>
      </p:sp>
    </p:spTree>
    <p:extLst>
      <p:ext uri="{BB962C8B-B14F-4D97-AF65-F5344CB8AC3E}">
        <p14:creationId xmlns:p14="http://schemas.microsoft.com/office/powerpoint/2010/main" val="2877922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dirty="0"/>
              <a:t>- Student answers and a teachers’ marking scheme which are essentially just marking points for point-marked short answer questions. (CLICK)</a:t>
            </a:r>
          </a:p>
        </p:txBody>
      </p:sp>
      <p:sp>
        <p:nvSpPr>
          <p:cNvPr id="4" name="Slide Number Placeholder 3"/>
          <p:cNvSpPr>
            <a:spLocks noGrp="1"/>
          </p:cNvSpPr>
          <p:nvPr>
            <p:ph type="sldNum" sz="quarter" idx="5"/>
          </p:nvPr>
        </p:nvSpPr>
        <p:spPr/>
        <p:txBody>
          <a:bodyPr/>
          <a:lstStyle/>
          <a:p>
            <a:fld id="{46D6AF97-5E0B-C14D-9B82-814762142D46}" type="slidenum">
              <a:rPr lang="en-GB" smtClean="0"/>
              <a:t>8</a:t>
            </a:fld>
            <a:endParaRPr lang="en-GB"/>
          </a:p>
        </p:txBody>
      </p:sp>
    </p:spTree>
    <p:extLst>
      <p:ext uri="{BB962C8B-B14F-4D97-AF65-F5344CB8AC3E}">
        <p14:creationId xmlns:p14="http://schemas.microsoft.com/office/powerpoint/2010/main" val="2429854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4294967295"/>
          </p:nvPr>
        </p:nvSpPr>
        <p:spPr>
          <a:xfrm>
            <a:off x="685800" y="4400550"/>
            <a:ext cx="5486400" cy="3600450"/>
          </a:xfrm>
          <a:prstGeom prst="rect">
            <a:avLst/>
          </a:prstGeom>
        </p:spPr>
        <p:txBody>
          <a:bodyPr/>
          <a:lstStyle/>
          <a:p>
            <a:r>
              <a:rPr lang="en-US"/>
              <a:t>The student answers serve as input to the quantitative component of our architecture, (CLICK)</a:t>
            </a:r>
          </a:p>
        </p:txBody>
      </p:sp>
      <p:sp>
        <p:nvSpPr>
          <p:cNvPr id="4" name="Slide Number Placeholder 3"/>
          <p:cNvSpPr>
            <a:spLocks noGrp="1"/>
          </p:cNvSpPr>
          <p:nvPr>
            <p:ph type="sldNum" sz="quarter" idx="5"/>
          </p:nvPr>
        </p:nvSpPr>
        <p:spPr/>
        <p:txBody>
          <a:bodyPr/>
          <a:lstStyle/>
          <a:p>
            <a:fld id="{46D6AF97-5E0B-C14D-9B82-814762142D46}" type="slidenum">
              <a:rPr lang="en-GB" smtClean="0"/>
              <a:t>9</a:t>
            </a:fld>
            <a:endParaRPr lang="en-GB"/>
          </a:p>
        </p:txBody>
      </p:sp>
    </p:spTree>
    <p:extLst>
      <p:ext uri="{BB962C8B-B14F-4D97-AF65-F5344CB8AC3E}">
        <p14:creationId xmlns:p14="http://schemas.microsoft.com/office/powerpoint/2010/main" val="69454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738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843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0299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12/28/22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2478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12/28/22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3549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12/28/22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5168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12/28/22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636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719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11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255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grpSp>
        <p:nvGrpSpPr>
          <p:cNvPr id="22" name="Google Shape;298;p18">
            <a:extLst>
              <a:ext uri="{FF2B5EF4-FFF2-40B4-BE49-F238E27FC236}">
                <a16:creationId xmlns:a16="http://schemas.microsoft.com/office/drawing/2014/main" id="{847B32E7-EF3D-C44A-B1FE-77E3413B2AD8}"/>
              </a:ext>
            </a:extLst>
          </p:cNvPr>
          <p:cNvGrpSpPr/>
          <p:nvPr userDrawn="1"/>
        </p:nvGrpSpPr>
        <p:grpSpPr>
          <a:xfrm>
            <a:off x="1464325" y="6046326"/>
            <a:ext cx="9263349" cy="526068"/>
            <a:chOff x="990400" y="4657213"/>
            <a:chExt cx="7163200" cy="406800"/>
          </a:xfrm>
        </p:grpSpPr>
        <p:cxnSp>
          <p:nvCxnSpPr>
            <p:cNvPr id="23" name="Google Shape;299;p18">
              <a:extLst>
                <a:ext uri="{FF2B5EF4-FFF2-40B4-BE49-F238E27FC236}">
                  <a16:creationId xmlns:a16="http://schemas.microsoft.com/office/drawing/2014/main" id="{3E0D8F57-CD30-144C-BD8D-8419FA90B083}"/>
                </a:ext>
              </a:extLst>
            </p:cNvPr>
            <p:cNvCxnSpPr/>
            <p:nvPr/>
          </p:nvCxnSpPr>
          <p:spPr>
            <a:xfrm>
              <a:off x="1220850" y="4862875"/>
              <a:ext cx="6702300" cy="0"/>
            </a:xfrm>
            <a:prstGeom prst="straightConnector1">
              <a:avLst/>
            </a:prstGeom>
            <a:noFill/>
            <a:ln w="9525" cap="flat" cmpd="sng">
              <a:solidFill>
                <a:srgbClr val="CCCCCC"/>
              </a:solidFill>
              <a:prstDash val="solid"/>
              <a:round/>
              <a:headEnd type="none" w="med" len="med"/>
              <a:tailEnd type="none" w="med" len="med"/>
            </a:ln>
          </p:spPr>
        </p:cxnSp>
        <p:sp>
          <p:nvSpPr>
            <p:cNvPr id="24" name="Google Shape;300;p18">
              <a:extLst>
                <a:ext uri="{FF2B5EF4-FFF2-40B4-BE49-F238E27FC236}">
                  <a16:creationId xmlns:a16="http://schemas.microsoft.com/office/drawing/2014/main" id="{F126E73A-3E52-E343-8073-3F005E1F27C8}"/>
                </a:ext>
              </a:extLst>
            </p:cNvPr>
            <p:cNvSpPr/>
            <p:nvPr/>
          </p:nvSpPr>
          <p:spPr>
            <a:xfrm>
              <a:off x="78360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301;p18">
              <a:extLst>
                <a:ext uri="{FF2B5EF4-FFF2-40B4-BE49-F238E27FC236}">
                  <a16:creationId xmlns:a16="http://schemas.microsoft.com/office/drawing/2014/main" id="{046B564D-3953-4E47-96AC-19F92F3A1A92}"/>
                </a:ext>
              </a:extLst>
            </p:cNvPr>
            <p:cNvSpPr txBox="1"/>
            <p:nvPr/>
          </p:nvSpPr>
          <p:spPr>
            <a:xfrm>
              <a:off x="773570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5</a:t>
              </a:r>
              <a:endParaRPr sz="1000">
                <a:solidFill>
                  <a:srgbClr val="666666"/>
                </a:solidFill>
                <a:latin typeface="Roboto"/>
                <a:ea typeface="Roboto"/>
                <a:cs typeface="Roboto"/>
                <a:sym typeface="Roboto"/>
              </a:endParaRPr>
            </a:p>
          </p:txBody>
        </p:sp>
        <p:sp>
          <p:nvSpPr>
            <p:cNvPr id="26" name="Google Shape;302;p18">
              <a:extLst>
                <a:ext uri="{FF2B5EF4-FFF2-40B4-BE49-F238E27FC236}">
                  <a16:creationId xmlns:a16="http://schemas.microsoft.com/office/drawing/2014/main" id="{C6E68F74-188C-1C4A-866B-AC40CF562772}"/>
                </a:ext>
              </a:extLst>
            </p:cNvPr>
            <p:cNvSpPr/>
            <p:nvPr/>
          </p:nvSpPr>
          <p:spPr>
            <a:xfrm>
              <a:off x="614972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303;p18">
              <a:extLst>
                <a:ext uri="{FF2B5EF4-FFF2-40B4-BE49-F238E27FC236}">
                  <a16:creationId xmlns:a16="http://schemas.microsoft.com/office/drawing/2014/main" id="{4239B440-FE8D-8247-8ECB-8FBBEAEE8D41}"/>
                </a:ext>
              </a:extLst>
            </p:cNvPr>
            <p:cNvSpPr txBox="1"/>
            <p:nvPr/>
          </p:nvSpPr>
          <p:spPr>
            <a:xfrm>
              <a:off x="6049375"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4</a:t>
              </a:r>
              <a:endParaRPr sz="1000">
                <a:solidFill>
                  <a:srgbClr val="666666"/>
                </a:solidFill>
                <a:latin typeface="Roboto"/>
                <a:ea typeface="Roboto"/>
                <a:cs typeface="Roboto"/>
                <a:sym typeface="Roboto"/>
              </a:endParaRPr>
            </a:p>
          </p:txBody>
        </p:sp>
        <p:sp>
          <p:nvSpPr>
            <p:cNvPr id="28" name="Google Shape;304;p18">
              <a:extLst>
                <a:ext uri="{FF2B5EF4-FFF2-40B4-BE49-F238E27FC236}">
                  <a16:creationId xmlns:a16="http://schemas.microsoft.com/office/drawing/2014/main" id="{6A21338E-71A3-A14F-A715-6CB33930849D}"/>
                </a:ext>
              </a:extLst>
            </p:cNvPr>
            <p:cNvSpPr/>
            <p:nvPr/>
          </p:nvSpPr>
          <p:spPr>
            <a:xfrm>
              <a:off x="446340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305;p18">
              <a:extLst>
                <a:ext uri="{FF2B5EF4-FFF2-40B4-BE49-F238E27FC236}">
                  <a16:creationId xmlns:a16="http://schemas.microsoft.com/office/drawing/2014/main" id="{758F15E8-A769-7245-8C49-F7D732FD0AE4}"/>
                </a:ext>
              </a:extLst>
            </p:cNvPr>
            <p:cNvSpPr txBox="1"/>
            <p:nvPr/>
          </p:nvSpPr>
          <p:spPr>
            <a:xfrm>
              <a:off x="436305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3</a:t>
              </a:r>
              <a:endParaRPr sz="1000">
                <a:solidFill>
                  <a:srgbClr val="666666"/>
                </a:solidFill>
                <a:latin typeface="Roboto"/>
                <a:ea typeface="Roboto"/>
                <a:cs typeface="Roboto"/>
                <a:sym typeface="Roboto"/>
              </a:endParaRPr>
            </a:p>
          </p:txBody>
        </p:sp>
        <p:sp>
          <p:nvSpPr>
            <p:cNvPr id="30" name="Google Shape;306;p18">
              <a:extLst>
                <a:ext uri="{FF2B5EF4-FFF2-40B4-BE49-F238E27FC236}">
                  <a16:creationId xmlns:a16="http://schemas.microsoft.com/office/drawing/2014/main" id="{F2BC9004-821E-2B4A-9588-3AA701D66804}"/>
                </a:ext>
              </a:extLst>
            </p:cNvPr>
            <p:cNvSpPr/>
            <p:nvPr/>
          </p:nvSpPr>
          <p:spPr>
            <a:xfrm>
              <a:off x="277707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307;p18">
              <a:extLst>
                <a:ext uri="{FF2B5EF4-FFF2-40B4-BE49-F238E27FC236}">
                  <a16:creationId xmlns:a16="http://schemas.microsoft.com/office/drawing/2014/main" id="{FC770A9D-51D9-6D4A-8A7A-71AC4D54202E}"/>
                </a:ext>
              </a:extLst>
            </p:cNvPr>
            <p:cNvSpPr txBox="1"/>
            <p:nvPr/>
          </p:nvSpPr>
          <p:spPr>
            <a:xfrm>
              <a:off x="2676725"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2</a:t>
              </a:r>
              <a:endParaRPr sz="1000">
                <a:solidFill>
                  <a:srgbClr val="666666"/>
                </a:solidFill>
                <a:latin typeface="Roboto"/>
                <a:ea typeface="Roboto"/>
                <a:cs typeface="Roboto"/>
                <a:sym typeface="Roboto"/>
              </a:endParaRPr>
            </a:p>
          </p:txBody>
        </p:sp>
        <p:sp>
          <p:nvSpPr>
            <p:cNvPr id="32" name="Google Shape;308;p18">
              <a:extLst>
                <a:ext uri="{FF2B5EF4-FFF2-40B4-BE49-F238E27FC236}">
                  <a16:creationId xmlns:a16="http://schemas.microsoft.com/office/drawing/2014/main" id="{C258863C-59C8-2A41-9EC0-8E1925043C20}"/>
                </a:ext>
              </a:extLst>
            </p:cNvPr>
            <p:cNvSpPr/>
            <p:nvPr/>
          </p:nvSpPr>
          <p:spPr>
            <a:xfrm>
              <a:off x="1090750" y="4754275"/>
              <a:ext cx="217200" cy="2172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309;p18">
              <a:extLst>
                <a:ext uri="{FF2B5EF4-FFF2-40B4-BE49-F238E27FC236}">
                  <a16:creationId xmlns:a16="http://schemas.microsoft.com/office/drawing/2014/main" id="{8976B357-62B9-6548-8F7C-7526601EE3C8}"/>
                </a:ext>
              </a:extLst>
            </p:cNvPr>
            <p:cNvSpPr txBox="1"/>
            <p:nvPr/>
          </p:nvSpPr>
          <p:spPr>
            <a:xfrm>
              <a:off x="990400"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Roboto"/>
                  <a:ea typeface="Roboto"/>
                  <a:cs typeface="Roboto"/>
                  <a:sym typeface="Roboto"/>
                </a:rPr>
                <a:t>1</a:t>
              </a:r>
              <a:endParaRPr sz="1000" b="1">
                <a:latin typeface="Roboto"/>
                <a:ea typeface="Roboto"/>
                <a:cs typeface="Roboto"/>
                <a:sym typeface="Roboto"/>
              </a:endParaRPr>
            </a:p>
          </p:txBody>
        </p:sp>
      </p:grpSp>
      <p:grpSp>
        <p:nvGrpSpPr>
          <p:cNvPr id="34" name="Group 33">
            <a:extLst>
              <a:ext uri="{FF2B5EF4-FFF2-40B4-BE49-F238E27FC236}">
                <a16:creationId xmlns:a16="http://schemas.microsoft.com/office/drawing/2014/main" id="{15A2635E-0C28-5C46-BCF5-E3566FF675DF}"/>
              </a:ext>
            </a:extLst>
          </p:cNvPr>
          <p:cNvGrpSpPr/>
          <p:nvPr userDrawn="1"/>
        </p:nvGrpSpPr>
        <p:grpSpPr>
          <a:xfrm>
            <a:off x="974210" y="6438834"/>
            <a:ext cx="10523963" cy="383178"/>
            <a:chOff x="974210" y="6438834"/>
            <a:chExt cx="10523963" cy="383178"/>
          </a:xfrm>
        </p:grpSpPr>
        <p:sp>
          <p:nvSpPr>
            <p:cNvPr id="35" name="TextBox 34">
              <a:extLst>
                <a:ext uri="{FF2B5EF4-FFF2-40B4-BE49-F238E27FC236}">
                  <a16:creationId xmlns:a16="http://schemas.microsoft.com/office/drawing/2014/main" id="{546F6C95-89DD-FA49-96AA-52C7E5CCB002}"/>
                </a:ext>
              </a:extLst>
            </p:cNvPr>
            <p:cNvSpPr txBox="1"/>
            <p:nvPr/>
          </p:nvSpPr>
          <p:spPr>
            <a:xfrm>
              <a:off x="974210" y="6447563"/>
              <a:ext cx="1523732" cy="369332"/>
            </a:xfrm>
            <a:prstGeom prst="rect">
              <a:avLst/>
            </a:prstGeom>
            <a:noFill/>
          </p:spPr>
          <p:txBody>
            <a:bodyPr wrap="square" rtlCol="0">
              <a:spAutoFit/>
            </a:bodyPr>
            <a:lstStyle/>
            <a:p>
              <a:pPr algn="ctr"/>
              <a:r>
                <a:rPr lang="en-GB"/>
                <a:t>Introduction</a:t>
              </a:r>
            </a:p>
          </p:txBody>
        </p:sp>
        <p:sp>
          <p:nvSpPr>
            <p:cNvPr id="36" name="TextBox 35">
              <a:extLst>
                <a:ext uri="{FF2B5EF4-FFF2-40B4-BE49-F238E27FC236}">
                  <a16:creationId xmlns:a16="http://schemas.microsoft.com/office/drawing/2014/main" id="{D59DE0A2-6395-3048-8437-CB5B1BBA932D}"/>
                </a:ext>
              </a:extLst>
            </p:cNvPr>
            <p:cNvSpPr txBox="1"/>
            <p:nvPr/>
          </p:nvSpPr>
          <p:spPr>
            <a:xfrm>
              <a:off x="2874558" y="6447563"/>
              <a:ext cx="2081420" cy="369332"/>
            </a:xfrm>
            <a:prstGeom prst="rect">
              <a:avLst/>
            </a:prstGeom>
            <a:noFill/>
          </p:spPr>
          <p:txBody>
            <a:bodyPr wrap="square" rtlCol="0">
              <a:spAutoFit/>
            </a:bodyPr>
            <a:lstStyle/>
            <a:p>
              <a:pPr algn="ctr"/>
              <a:r>
                <a:rPr lang="en-GB"/>
                <a:t>Literature Review</a:t>
              </a:r>
            </a:p>
          </p:txBody>
        </p:sp>
        <p:sp>
          <p:nvSpPr>
            <p:cNvPr id="37" name="TextBox 36">
              <a:extLst>
                <a:ext uri="{FF2B5EF4-FFF2-40B4-BE49-F238E27FC236}">
                  <a16:creationId xmlns:a16="http://schemas.microsoft.com/office/drawing/2014/main" id="{F86ADAB9-FC47-C14A-96F4-0C32E7CDF7B2}"/>
                </a:ext>
              </a:extLst>
            </p:cNvPr>
            <p:cNvSpPr txBox="1"/>
            <p:nvPr/>
          </p:nvSpPr>
          <p:spPr>
            <a:xfrm>
              <a:off x="5252658" y="6452680"/>
              <a:ext cx="1686683" cy="369332"/>
            </a:xfrm>
            <a:prstGeom prst="rect">
              <a:avLst/>
            </a:prstGeom>
            <a:noFill/>
          </p:spPr>
          <p:txBody>
            <a:bodyPr wrap="square" rtlCol="0">
              <a:spAutoFit/>
            </a:bodyPr>
            <a:lstStyle/>
            <a:p>
              <a:pPr algn="ctr"/>
              <a:r>
                <a:rPr lang="en-GB"/>
                <a:t>Methodology</a:t>
              </a:r>
            </a:p>
          </p:txBody>
        </p:sp>
        <p:sp>
          <p:nvSpPr>
            <p:cNvPr id="38" name="TextBox 37">
              <a:extLst>
                <a:ext uri="{FF2B5EF4-FFF2-40B4-BE49-F238E27FC236}">
                  <a16:creationId xmlns:a16="http://schemas.microsoft.com/office/drawing/2014/main" id="{CFE12F41-87AD-CE46-984F-C5C08317E4E0}"/>
                </a:ext>
              </a:extLst>
            </p:cNvPr>
            <p:cNvSpPr txBox="1"/>
            <p:nvPr/>
          </p:nvSpPr>
          <p:spPr>
            <a:xfrm>
              <a:off x="7236021" y="6447563"/>
              <a:ext cx="2081420" cy="369332"/>
            </a:xfrm>
            <a:prstGeom prst="rect">
              <a:avLst/>
            </a:prstGeom>
            <a:noFill/>
          </p:spPr>
          <p:txBody>
            <a:bodyPr wrap="square" rtlCol="0">
              <a:spAutoFit/>
            </a:bodyPr>
            <a:lstStyle/>
            <a:p>
              <a:pPr algn="ctr"/>
              <a:r>
                <a:rPr lang="en-GB"/>
                <a:t>Data &amp; Discussion</a:t>
              </a:r>
            </a:p>
          </p:txBody>
        </p:sp>
        <p:sp>
          <p:nvSpPr>
            <p:cNvPr id="39" name="TextBox 38">
              <a:extLst>
                <a:ext uri="{FF2B5EF4-FFF2-40B4-BE49-F238E27FC236}">
                  <a16:creationId xmlns:a16="http://schemas.microsoft.com/office/drawing/2014/main" id="{F3F05A03-866C-3D4B-89F7-C515A61F00AF}"/>
                </a:ext>
              </a:extLst>
            </p:cNvPr>
            <p:cNvSpPr txBox="1"/>
            <p:nvPr/>
          </p:nvSpPr>
          <p:spPr>
            <a:xfrm>
              <a:off x="9416753" y="6438834"/>
              <a:ext cx="2081420" cy="369332"/>
            </a:xfrm>
            <a:prstGeom prst="rect">
              <a:avLst/>
            </a:prstGeom>
            <a:noFill/>
          </p:spPr>
          <p:txBody>
            <a:bodyPr wrap="square" rtlCol="0">
              <a:spAutoFit/>
            </a:bodyPr>
            <a:lstStyle/>
            <a:p>
              <a:pPr algn="ctr"/>
              <a:r>
                <a:rPr lang="en-GB"/>
                <a:t>Conclusion</a:t>
              </a:r>
            </a:p>
          </p:txBody>
        </p:sp>
      </p:grpSp>
    </p:spTree>
    <p:extLst>
      <p:ext uri="{BB962C8B-B14F-4D97-AF65-F5344CB8AC3E}">
        <p14:creationId xmlns:p14="http://schemas.microsoft.com/office/powerpoint/2010/main" val="304309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grpSp>
        <p:nvGrpSpPr>
          <p:cNvPr id="40" name="Google Shape;645;p37">
            <a:extLst>
              <a:ext uri="{FF2B5EF4-FFF2-40B4-BE49-F238E27FC236}">
                <a16:creationId xmlns:a16="http://schemas.microsoft.com/office/drawing/2014/main" id="{9C65E310-C71E-5747-9092-32C14104F4BF}"/>
              </a:ext>
            </a:extLst>
          </p:cNvPr>
          <p:cNvGrpSpPr/>
          <p:nvPr userDrawn="1"/>
        </p:nvGrpSpPr>
        <p:grpSpPr>
          <a:xfrm>
            <a:off x="1464325" y="6051016"/>
            <a:ext cx="9263349" cy="520249"/>
            <a:chOff x="990400" y="4657213"/>
            <a:chExt cx="7163200" cy="406800"/>
          </a:xfrm>
        </p:grpSpPr>
        <p:cxnSp>
          <p:nvCxnSpPr>
            <p:cNvPr id="41" name="Google Shape;646;p37">
              <a:extLst>
                <a:ext uri="{FF2B5EF4-FFF2-40B4-BE49-F238E27FC236}">
                  <a16:creationId xmlns:a16="http://schemas.microsoft.com/office/drawing/2014/main" id="{F6B71A10-864B-0245-9879-8C29E3EC080A}"/>
                </a:ext>
              </a:extLst>
            </p:cNvPr>
            <p:cNvCxnSpPr/>
            <p:nvPr/>
          </p:nvCxnSpPr>
          <p:spPr>
            <a:xfrm>
              <a:off x="1220850" y="4862875"/>
              <a:ext cx="6702300" cy="0"/>
            </a:xfrm>
            <a:prstGeom prst="straightConnector1">
              <a:avLst/>
            </a:prstGeom>
            <a:noFill/>
            <a:ln w="9525" cap="flat" cmpd="sng">
              <a:solidFill>
                <a:srgbClr val="CCCCCC"/>
              </a:solidFill>
              <a:prstDash val="solid"/>
              <a:round/>
              <a:headEnd type="none" w="med" len="med"/>
              <a:tailEnd type="none" w="med" len="med"/>
            </a:ln>
          </p:spPr>
        </p:cxnSp>
        <p:sp>
          <p:nvSpPr>
            <p:cNvPr id="42" name="Google Shape;647;p37">
              <a:extLst>
                <a:ext uri="{FF2B5EF4-FFF2-40B4-BE49-F238E27FC236}">
                  <a16:creationId xmlns:a16="http://schemas.microsoft.com/office/drawing/2014/main" id="{7DD3EB24-EAEB-DE49-BEFD-4A56E7411C80}"/>
                </a:ext>
              </a:extLst>
            </p:cNvPr>
            <p:cNvSpPr/>
            <p:nvPr/>
          </p:nvSpPr>
          <p:spPr>
            <a:xfrm>
              <a:off x="78360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648;p37">
              <a:extLst>
                <a:ext uri="{FF2B5EF4-FFF2-40B4-BE49-F238E27FC236}">
                  <a16:creationId xmlns:a16="http://schemas.microsoft.com/office/drawing/2014/main" id="{E086DFD1-E461-514F-806C-893B9CFB8609}"/>
                </a:ext>
              </a:extLst>
            </p:cNvPr>
            <p:cNvSpPr txBox="1"/>
            <p:nvPr/>
          </p:nvSpPr>
          <p:spPr>
            <a:xfrm>
              <a:off x="773570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5</a:t>
              </a:r>
              <a:endParaRPr sz="1000">
                <a:solidFill>
                  <a:srgbClr val="666666"/>
                </a:solidFill>
                <a:latin typeface="Roboto"/>
                <a:ea typeface="Roboto"/>
                <a:cs typeface="Roboto"/>
                <a:sym typeface="Roboto"/>
              </a:endParaRPr>
            </a:p>
          </p:txBody>
        </p:sp>
        <p:sp>
          <p:nvSpPr>
            <p:cNvPr id="44" name="Google Shape;649;p37">
              <a:extLst>
                <a:ext uri="{FF2B5EF4-FFF2-40B4-BE49-F238E27FC236}">
                  <a16:creationId xmlns:a16="http://schemas.microsoft.com/office/drawing/2014/main" id="{1D4DB589-DA46-2C48-8971-8779ADB37E4D}"/>
                </a:ext>
              </a:extLst>
            </p:cNvPr>
            <p:cNvSpPr/>
            <p:nvPr/>
          </p:nvSpPr>
          <p:spPr>
            <a:xfrm>
              <a:off x="614972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650;p37">
              <a:extLst>
                <a:ext uri="{FF2B5EF4-FFF2-40B4-BE49-F238E27FC236}">
                  <a16:creationId xmlns:a16="http://schemas.microsoft.com/office/drawing/2014/main" id="{23FB7B4A-168D-D649-A132-EA958585817C}"/>
                </a:ext>
              </a:extLst>
            </p:cNvPr>
            <p:cNvSpPr txBox="1"/>
            <p:nvPr/>
          </p:nvSpPr>
          <p:spPr>
            <a:xfrm>
              <a:off x="6049375"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4</a:t>
              </a:r>
              <a:endParaRPr sz="1000">
                <a:solidFill>
                  <a:srgbClr val="666666"/>
                </a:solidFill>
                <a:latin typeface="Roboto"/>
                <a:ea typeface="Roboto"/>
                <a:cs typeface="Roboto"/>
                <a:sym typeface="Roboto"/>
              </a:endParaRPr>
            </a:p>
          </p:txBody>
        </p:sp>
        <p:sp>
          <p:nvSpPr>
            <p:cNvPr id="46" name="Google Shape;651;p37">
              <a:extLst>
                <a:ext uri="{FF2B5EF4-FFF2-40B4-BE49-F238E27FC236}">
                  <a16:creationId xmlns:a16="http://schemas.microsoft.com/office/drawing/2014/main" id="{FA83A0CC-43C2-E74A-9EC5-8CFD9C09778E}"/>
                </a:ext>
              </a:extLst>
            </p:cNvPr>
            <p:cNvSpPr/>
            <p:nvPr/>
          </p:nvSpPr>
          <p:spPr>
            <a:xfrm>
              <a:off x="446340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652;p37">
              <a:extLst>
                <a:ext uri="{FF2B5EF4-FFF2-40B4-BE49-F238E27FC236}">
                  <a16:creationId xmlns:a16="http://schemas.microsoft.com/office/drawing/2014/main" id="{AD8A7FB8-094D-B040-AA79-D69832526BB7}"/>
                </a:ext>
              </a:extLst>
            </p:cNvPr>
            <p:cNvSpPr txBox="1"/>
            <p:nvPr/>
          </p:nvSpPr>
          <p:spPr>
            <a:xfrm>
              <a:off x="436305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3</a:t>
              </a:r>
              <a:endParaRPr sz="1000">
                <a:solidFill>
                  <a:srgbClr val="666666"/>
                </a:solidFill>
                <a:latin typeface="Roboto"/>
                <a:ea typeface="Roboto"/>
                <a:cs typeface="Roboto"/>
                <a:sym typeface="Roboto"/>
              </a:endParaRPr>
            </a:p>
          </p:txBody>
        </p:sp>
        <p:sp>
          <p:nvSpPr>
            <p:cNvPr id="48" name="Google Shape;653;p37">
              <a:extLst>
                <a:ext uri="{FF2B5EF4-FFF2-40B4-BE49-F238E27FC236}">
                  <a16:creationId xmlns:a16="http://schemas.microsoft.com/office/drawing/2014/main" id="{00AF8389-262A-0445-8689-D4D781EEBC56}"/>
                </a:ext>
              </a:extLst>
            </p:cNvPr>
            <p:cNvSpPr/>
            <p:nvPr/>
          </p:nvSpPr>
          <p:spPr>
            <a:xfrm>
              <a:off x="2777075" y="4754275"/>
              <a:ext cx="217200" cy="2172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654;p37">
              <a:extLst>
                <a:ext uri="{FF2B5EF4-FFF2-40B4-BE49-F238E27FC236}">
                  <a16:creationId xmlns:a16="http://schemas.microsoft.com/office/drawing/2014/main" id="{5A68427E-CCDD-454A-B2F9-89D15A7956FD}"/>
                </a:ext>
              </a:extLst>
            </p:cNvPr>
            <p:cNvSpPr txBox="1"/>
            <p:nvPr/>
          </p:nvSpPr>
          <p:spPr>
            <a:xfrm>
              <a:off x="2676725"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Roboto"/>
                  <a:ea typeface="Roboto"/>
                  <a:cs typeface="Roboto"/>
                  <a:sym typeface="Roboto"/>
                </a:rPr>
                <a:t>2</a:t>
              </a:r>
              <a:endParaRPr sz="1000" b="1">
                <a:latin typeface="Roboto"/>
                <a:ea typeface="Roboto"/>
                <a:cs typeface="Roboto"/>
                <a:sym typeface="Roboto"/>
              </a:endParaRPr>
            </a:p>
          </p:txBody>
        </p:sp>
        <p:sp>
          <p:nvSpPr>
            <p:cNvPr id="50" name="Google Shape;655;p37">
              <a:extLst>
                <a:ext uri="{FF2B5EF4-FFF2-40B4-BE49-F238E27FC236}">
                  <a16:creationId xmlns:a16="http://schemas.microsoft.com/office/drawing/2014/main" id="{A9DC2029-B02B-A94A-9EAD-D03B814CFB52}"/>
                </a:ext>
              </a:extLst>
            </p:cNvPr>
            <p:cNvSpPr/>
            <p:nvPr/>
          </p:nvSpPr>
          <p:spPr>
            <a:xfrm>
              <a:off x="10907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656;p37">
              <a:extLst>
                <a:ext uri="{FF2B5EF4-FFF2-40B4-BE49-F238E27FC236}">
                  <a16:creationId xmlns:a16="http://schemas.microsoft.com/office/drawing/2014/main" id="{9A0EC409-AE1A-074E-8895-78A78A4351E9}"/>
                </a:ext>
              </a:extLst>
            </p:cNvPr>
            <p:cNvSpPr txBox="1"/>
            <p:nvPr/>
          </p:nvSpPr>
          <p:spPr>
            <a:xfrm>
              <a:off x="990400"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1</a:t>
              </a:r>
              <a:endParaRPr sz="1000">
                <a:solidFill>
                  <a:srgbClr val="666666"/>
                </a:solidFill>
                <a:latin typeface="Roboto"/>
                <a:ea typeface="Roboto"/>
                <a:cs typeface="Roboto"/>
                <a:sym typeface="Roboto"/>
              </a:endParaRPr>
            </a:p>
          </p:txBody>
        </p:sp>
      </p:grpSp>
      <p:sp>
        <p:nvSpPr>
          <p:cNvPr id="52" name="TextBox 51">
            <a:extLst>
              <a:ext uri="{FF2B5EF4-FFF2-40B4-BE49-F238E27FC236}">
                <a16:creationId xmlns:a16="http://schemas.microsoft.com/office/drawing/2014/main" id="{45CB4EAE-11C2-3A48-92E8-4366FC45118D}"/>
              </a:ext>
            </a:extLst>
          </p:cNvPr>
          <p:cNvSpPr txBox="1"/>
          <p:nvPr userDrawn="1"/>
        </p:nvSpPr>
        <p:spPr>
          <a:xfrm>
            <a:off x="974210" y="6447563"/>
            <a:ext cx="1523732" cy="369332"/>
          </a:xfrm>
          <a:prstGeom prst="rect">
            <a:avLst/>
          </a:prstGeom>
          <a:noFill/>
        </p:spPr>
        <p:txBody>
          <a:bodyPr wrap="square" rtlCol="0">
            <a:spAutoFit/>
          </a:bodyPr>
          <a:lstStyle/>
          <a:p>
            <a:pPr algn="ctr"/>
            <a:r>
              <a:rPr lang="en-GB"/>
              <a:t>Introduction</a:t>
            </a:r>
          </a:p>
        </p:txBody>
      </p:sp>
      <p:sp>
        <p:nvSpPr>
          <p:cNvPr id="53" name="TextBox 52">
            <a:extLst>
              <a:ext uri="{FF2B5EF4-FFF2-40B4-BE49-F238E27FC236}">
                <a16:creationId xmlns:a16="http://schemas.microsoft.com/office/drawing/2014/main" id="{A701BB2E-E6C4-CE48-A5F5-314029E82DDA}"/>
              </a:ext>
            </a:extLst>
          </p:cNvPr>
          <p:cNvSpPr txBox="1"/>
          <p:nvPr userDrawn="1"/>
        </p:nvSpPr>
        <p:spPr>
          <a:xfrm>
            <a:off x="2874558" y="6447563"/>
            <a:ext cx="2081420" cy="369332"/>
          </a:xfrm>
          <a:prstGeom prst="rect">
            <a:avLst/>
          </a:prstGeom>
          <a:noFill/>
        </p:spPr>
        <p:txBody>
          <a:bodyPr wrap="square" rtlCol="0">
            <a:spAutoFit/>
          </a:bodyPr>
          <a:lstStyle/>
          <a:p>
            <a:pPr algn="ctr"/>
            <a:r>
              <a:rPr lang="en-GB"/>
              <a:t>Literature Review</a:t>
            </a:r>
          </a:p>
        </p:txBody>
      </p:sp>
      <p:sp>
        <p:nvSpPr>
          <p:cNvPr id="54" name="TextBox 53">
            <a:extLst>
              <a:ext uri="{FF2B5EF4-FFF2-40B4-BE49-F238E27FC236}">
                <a16:creationId xmlns:a16="http://schemas.microsoft.com/office/drawing/2014/main" id="{74D9EEF4-2CFD-B144-9378-AEF3ED3FADE6}"/>
              </a:ext>
            </a:extLst>
          </p:cNvPr>
          <p:cNvSpPr txBox="1"/>
          <p:nvPr userDrawn="1"/>
        </p:nvSpPr>
        <p:spPr>
          <a:xfrm>
            <a:off x="5252658" y="6452680"/>
            <a:ext cx="1686683" cy="369332"/>
          </a:xfrm>
          <a:prstGeom prst="rect">
            <a:avLst/>
          </a:prstGeom>
          <a:noFill/>
        </p:spPr>
        <p:txBody>
          <a:bodyPr wrap="square" rtlCol="0">
            <a:spAutoFit/>
          </a:bodyPr>
          <a:lstStyle/>
          <a:p>
            <a:pPr algn="ctr"/>
            <a:r>
              <a:rPr lang="en-GB"/>
              <a:t>Methodology</a:t>
            </a:r>
          </a:p>
        </p:txBody>
      </p:sp>
      <p:sp>
        <p:nvSpPr>
          <p:cNvPr id="55" name="TextBox 54">
            <a:extLst>
              <a:ext uri="{FF2B5EF4-FFF2-40B4-BE49-F238E27FC236}">
                <a16:creationId xmlns:a16="http://schemas.microsoft.com/office/drawing/2014/main" id="{1729AAF8-13CB-E441-BB39-F30CFC489E83}"/>
              </a:ext>
            </a:extLst>
          </p:cNvPr>
          <p:cNvSpPr txBox="1"/>
          <p:nvPr userDrawn="1"/>
        </p:nvSpPr>
        <p:spPr>
          <a:xfrm>
            <a:off x="7236021" y="6447563"/>
            <a:ext cx="2081420" cy="369332"/>
          </a:xfrm>
          <a:prstGeom prst="rect">
            <a:avLst/>
          </a:prstGeom>
          <a:noFill/>
        </p:spPr>
        <p:txBody>
          <a:bodyPr wrap="square" rtlCol="0">
            <a:spAutoFit/>
          </a:bodyPr>
          <a:lstStyle/>
          <a:p>
            <a:pPr algn="ctr"/>
            <a:r>
              <a:rPr lang="en-GB"/>
              <a:t>Data &amp; Discussion</a:t>
            </a:r>
          </a:p>
        </p:txBody>
      </p:sp>
      <p:sp>
        <p:nvSpPr>
          <p:cNvPr id="56" name="TextBox 55">
            <a:extLst>
              <a:ext uri="{FF2B5EF4-FFF2-40B4-BE49-F238E27FC236}">
                <a16:creationId xmlns:a16="http://schemas.microsoft.com/office/drawing/2014/main" id="{850BAF24-B901-BB4A-98CD-818AF91D1130}"/>
              </a:ext>
            </a:extLst>
          </p:cNvPr>
          <p:cNvSpPr txBox="1"/>
          <p:nvPr userDrawn="1"/>
        </p:nvSpPr>
        <p:spPr>
          <a:xfrm>
            <a:off x="9416753" y="6438834"/>
            <a:ext cx="2081420" cy="369332"/>
          </a:xfrm>
          <a:prstGeom prst="rect">
            <a:avLst/>
          </a:prstGeom>
          <a:noFill/>
        </p:spPr>
        <p:txBody>
          <a:bodyPr wrap="square" rtlCol="0">
            <a:spAutoFit/>
          </a:bodyPr>
          <a:lstStyle/>
          <a:p>
            <a:pPr algn="ctr"/>
            <a:r>
              <a:rPr lang="en-GB"/>
              <a:t>Conclusion</a:t>
            </a:r>
          </a:p>
        </p:txBody>
      </p:sp>
    </p:spTree>
    <p:extLst>
      <p:ext uri="{BB962C8B-B14F-4D97-AF65-F5344CB8AC3E}">
        <p14:creationId xmlns:p14="http://schemas.microsoft.com/office/powerpoint/2010/main" val="84391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grpSp>
        <p:nvGrpSpPr>
          <p:cNvPr id="34" name="Group 33">
            <a:extLst>
              <a:ext uri="{FF2B5EF4-FFF2-40B4-BE49-F238E27FC236}">
                <a16:creationId xmlns:a16="http://schemas.microsoft.com/office/drawing/2014/main" id="{15A2635E-0C28-5C46-BCF5-E3566FF675DF}"/>
              </a:ext>
            </a:extLst>
          </p:cNvPr>
          <p:cNvGrpSpPr/>
          <p:nvPr userDrawn="1"/>
        </p:nvGrpSpPr>
        <p:grpSpPr>
          <a:xfrm>
            <a:off x="974210" y="6438834"/>
            <a:ext cx="10523963" cy="383178"/>
            <a:chOff x="974210" y="6438834"/>
            <a:chExt cx="10523963" cy="383178"/>
          </a:xfrm>
        </p:grpSpPr>
        <p:sp>
          <p:nvSpPr>
            <p:cNvPr id="35" name="TextBox 34">
              <a:extLst>
                <a:ext uri="{FF2B5EF4-FFF2-40B4-BE49-F238E27FC236}">
                  <a16:creationId xmlns:a16="http://schemas.microsoft.com/office/drawing/2014/main" id="{546F6C95-89DD-FA49-96AA-52C7E5CCB002}"/>
                </a:ext>
              </a:extLst>
            </p:cNvPr>
            <p:cNvSpPr txBox="1"/>
            <p:nvPr/>
          </p:nvSpPr>
          <p:spPr>
            <a:xfrm>
              <a:off x="974210" y="6447563"/>
              <a:ext cx="1523732" cy="369332"/>
            </a:xfrm>
            <a:prstGeom prst="rect">
              <a:avLst/>
            </a:prstGeom>
            <a:noFill/>
          </p:spPr>
          <p:txBody>
            <a:bodyPr wrap="square" rtlCol="0">
              <a:spAutoFit/>
            </a:bodyPr>
            <a:lstStyle/>
            <a:p>
              <a:pPr algn="ctr"/>
              <a:r>
                <a:rPr lang="en-GB"/>
                <a:t>Introduction</a:t>
              </a:r>
            </a:p>
          </p:txBody>
        </p:sp>
        <p:sp>
          <p:nvSpPr>
            <p:cNvPr id="36" name="TextBox 35">
              <a:extLst>
                <a:ext uri="{FF2B5EF4-FFF2-40B4-BE49-F238E27FC236}">
                  <a16:creationId xmlns:a16="http://schemas.microsoft.com/office/drawing/2014/main" id="{D59DE0A2-6395-3048-8437-CB5B1BBA932D}"/>
                </a:ext>
              </a:extLst>
            </p:cNvPr>
            <p:cNvSpPr txBox="1"/>
            <p:nvPr/>
          </p:nvSpPr>
          <p:spPr>
            <a:xfrm>
              <a:off x="2874558" y="6447563"/>
              <a:ext cx="2081420" cy="369332"/>
            </a:xfrm>
            <a:prstGeom prst="rect">
              <a:avLst/>
            </a:prstGeom>
            <a:noFill/>
          </p:spPr>
          <p:txBody>
            <a:bodyPr wrap="square" rtlCol="0">
              <a:spAutoFit/>
            </a:bodyPr>
            <a:lstStyle/>
            <a:p>
              <a:pPr algn="ctr"/>
              <a:r>
                <a:rPr lang="en-GB"/>
                <a:t>Literature Review</a:t>
              </a:r>
            </a:p>
          </p:txBody>
        </p:sp>
        <p:sp>
          <p:nvSpPr>
            <p:cNvPr id="37" name="TextBox 36">
              <a:extLst>
                <a:ext uri="{FF2B5EF4-FFF2-40B4-BE49-F238E27FC236}">
                  <a16:creationId xmlns:a16="http://schemas.microsoft.com/office/drawing/2014/main" id="{F86ADAB9-FC47-C14A-96F4-0C32E7CDF7B2}"/>
                </a:ext>
              </a:extLst>
            </p:cNvPr>
            <p:cNvSpPr txBox="1"/>
            <p:nvPr/>
          </p:nvSpPr>
          <p:spPr>
            <a:xfrm>
              <a:off x="5252658" y="6452680"/>
              <a:ext cx="1686683" cy="369332"/>
            </a:xfrm>
            <a:prstGeom prst="rect">
              <a:avLst/>
            </a:prstGeom>
            <a:noFill/>
          </p:spPr>
          <p:txBody>
            <a:bodyPr wrap="square" rtlCol="0">
              <a:spAutoFit/>
            </a:bodyPr>
            <a:lstStyle/>
            <a:p>
              <a:pPr algn="ctr"/>
              <a:r>
                <a:rPr lang="en-GB"/>
                <a:t>Methodology</a:t>
              </a:r>
            </a:p>
          </p:txBody>
        </p:sp>
        <p:sp>
          <p:nvSpPr>
            <p:cNvPr id="38" name="TextBox 37">
              <a:extLst>
                <a:ext uri="{FF2B5EF4-FFF2-40B4-BE49-F238E27FC236}">
                  <a16:creationId xmlns:a16="http://schemas.microsoft.com/office/drawing/2014/main" id="{CFE12F41-87AD-CE46-984F-C5C08317E4E0}"/>
                </a:ext>
              </a:extLst>
            </p:cNvPr>
            <p:cNvSpPr txBox="1"/>
            <p:nvPr/>
          </p:nvSpPr>
          <p:spPr>
            <a:xfrm>
              <a:off x="7236021" y="6447563"/>
              <a:ext cx="2081420" cy="369332"/>
            </a:xfrm>
            <a:prstGeom prst="rect">
              <a:avLst/>
            </a:prstGeom>
            <a:noFill/>
          </p:spPr>
          <p:txBody>
            <a:bodyPr wrap="square" rtlCol="0">
              <a:spAutoFit/>
            </a:bodyPr>
            <a:lstStyle/>
            <a:p>
              <a:pPr algn="ctr"/>
              <a:r>
                <a:rPr lang="en-GB"/>
                <a:t>Data &amp; Discussion</a:t>
              </a:r>
            </a:p>
          </p:txBody>
        </p:sp>
        <p:sp>
          <p:nvSpPr>
            <p:cNvPr id="39" name="TextBox 38">
              <a:extLst>
                <a:ext uri="{FF2B5EF4-FFF2-40B4-BE49-F238E27FC236}">
                  <a16:creationId xmlns:a16="http://schemas.microsoft.com/office/drawing/2014/main" id="{F3F05A03-866C-3D4B-89F7-C515A61F00AF}"/>
                </a:ext>
              </a:extLst>
            </p:cNvPr>
            <p:cNvSpPr txBox="1"/>
            <p:nvPr/>
          </p:nvSpPr>
          <p:spPr>
            <a:xfrm>
              <a:off x="9416753" y="6438834"/>
              <a:ext cx="2081420" cy="369332"/>
            </a:xfrm>
            <a:prstGeom prst="rect">
              <a:avLst/>
            </a:prstGeom>
            <a:noFill/>
          </p:spPr>
          <p:txBody>
            <a:bodyPr wrap="square" rtlCol="0">
              <a:spAutoFit/>
            </a:bodyPr>
            <a:lstStyle/>
            <a:p>
              <a:pPr algn="ctr"/>
              <a:r>
                <a:rPr lang="en-GB"/>
                <a:t>Conclusion</a:t>
              </a:r>
            </a:p>
          </p:txBody>
        </p:sp>
      </p:grpSp>
      <p:grpSp>
        <p:nvGrpSpPr>
          <p:cNvPr id="40" name="Google Shape;924;p52">
            <a:extLst>
              <a:ext uri="{FF2B5EF4-FFF2-40B4-BE49-F238E27FC236}">
                <a16:creationId xmlns:a16="http://schemas.microsoft.com/office/drawing/2014/main" id="{DFE95F30-FB14-8642-8C17-1CFCEA2A9CA5}"/>
              </a:ext>
            </a:extLst>
          </p:cNvPr>
          <p:cNvGrpSpPr/>
          <p:nvPr userDrawn="1"/>
        </p:nvGrpSpPr>
        <p:grpSpPr>
          <a:xfrm>
            <a:off x="1464325" y="6043167"/>
            <a:ext cx="9263347" cy="522250"/>
            <a:chOff x="990400" y="4657213"/>
            <a:chExt cx="7163200" cy="406800"/>
          </a:xfrm>
        </p:grpSpPr>
        <p:cxnSp>
          <p:nvCxnSpPr>
            <p:cNvPr id="41" name="Google Shape;925;p52">
              <a:extLst>
                <a:ext uri="{FF2B5EF4-FFF2-40B4-BE49-F238E27FC236}">
                  <a16:creationId xmlns:a16="http://schemas.microsoft.com/office/drawing/2014/main" id="{8D9D2FAD-9D18-A841-A684-8C572F92A73A}"/>
                </a:ext>
              </a:extLst>
            </p:cNvPr>
            <p:cNvCxnSpPr/>
            <p:nvPr/>
          </p:nvCxnSpPr>
          <p:spPr>
            <a:xfrm>
              <a:off x="1220850" y="4862875"/>
              <a:ext cx="6702300" cy="0"/>
            </a:xfrm>
            <a:prstGeom prst="straightConnector1">
              <a:avLst/>
            </a:prstGeom>
            <a:noFill/>
            <a:ln w="9525" cap="flat" cmpd="sng">
              <a:solidFill>
                <a:srgbClr val="CCCCCC"/>
              </a:solidFill>
              <a:prstDash val="solid"/>
              <a:round/>
              <a:headEnd type="none" w="med" len="med"/>
              <a:tailEnd type="none" w="med" len="med"/>
            </a:ln>
          </p:spPr>
        </p:cxnSp>
        <p:sp>
          <p:nvSpPr>
            <p:cNvPr id="42" name="Google Shape;926;p52">
              <a:extLst>
                <a:ext uri="{FF2B5EF4-FFF2-40B4-BE49-F238E27FC236}">
                  <a16:creationId xmlns:a16="http://schemas.microsoft.com/office/drawing/2014/main" id="{9FFAB7DB-D627-0B47-89D5-FB546862C22B}"/>
                </a:ext>
              </a:extLst>
            </p:cNvPr>
            <p:cNvSpPr/>
            <p:nvPr/>
          </p:nvSpPr>
          <p:spPr>
            <a:xfrm>
              <a:off x="78360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927;p52">
              <a:extLst>
                <a:ext uri="{FF2B5EF4-FFF2-40B4-BE49-F238E27FC236}">
                  <a16:creationId xmlns:a16="http://schemas.microsoft.com/office/drawing/2014/main" id="{641749EB-FF00-FA4B-BA70-039403B8EEB0}"/>
                </a:ext>
              </a:extLst>
            </p:cNvPr>
            <p:cNvSpPr txBox="1"/>
            <p:nvPr/>
          </p:nvSpPr>
          <p:spPr>
            <a:xfrm>
              <a:off x="773570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5</a:t>
              </a:r>
              <a:endParaRPr sz="1000">
                <a:solidFill>
                  <a:srgbClr val="666666"/>
                </a:solidFill>
                <a:latin typeface="Roboto"/>
                <a:ea typeface="Roboto"/>
                <a:cs typeface="Roboto"/>
                <a:sym typeface="Roboto"/>
              </a:endParaRPr>
            </a:p>
          </p:txBody>
        </p:sp>
        <p:sp>
          <p:nvSpPr>
            <p:cNvPr id="44" name="Google Shape;928;p52">
              <a:extLst>
                <a:ext uri="{FF2B5EF4-FFF2-40B4-BE49-F238E27FC236}">
                  <a16:creationId xmlns:a16="http://schemas.microsoft.com/office/drawing/2014/main" id="{5F12E10B-8F1A-9F4C-B863-BAF3431C343E}"/>
                </a:ext>
              </a:extLst>
            </p:cNvPr>
            <p:cNvSpPr/>
            <p:nvPr/>
          </p:nvSpPr>
          <p:spPr>
            <a:xfrm>
              <a:off x="6149725" y="4754275"/>
              <a:ext cx="217200" cy="2172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929;p52">
              <a:extLst>
                <a:ext uri="{FF2B5EF4-FFF2-40B4-BE49-F238E27FC236}">
                  <a16:creationId xmlns:a16="http://schemas.microsoft.com/office/drawing/2014/main" id="{9BFC2BE0-83FD-7E40-9978-504423B78C7D}"/>
                </a:ext>
              </a:extLst>
            </p:cNvPr>
            <p:cNvSpPr txBox="1"/>
            <p:nvPr/>
          </p:nvSpPr>
          <p:spPr>
            <a:xfrm>
              <a:off x="6049375"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Roboto"/>
                  <a:ea typeface="Roboto"/>
                  <a:cs typeface="Roboto"/>
                  <a:sym typeface="Roboto"/>
                </a:rPr>
                <a:t>4</a:t>
              </a:r>
              <a:endParaRPr sz="1000" b="1">
                <a:latin typeface="Roboto"/>
                <a:ea typeface="Roboto"/>
                <a:cs typeface="Roboto"/>
                <a:sym typeface="Roboto"/>
              </a:endParaRPr>
            </a:p>
          </p:txBody>
        </p:sp>
        <p:sp>
          <p:nvSpPr>
            <p:cNvPr id="46" name="Google Shape;930;p52">
              <a:extLst>
                <a:ext uri="{FF2B5EF4-FFF2-40B4-BE49-F238E27FC236}">
                  <a16:creationId xmlns:a16="http://schemas.microsoft.com/office/drawing/2014/main" id="{60404BCF-ABFF-6B43-85A8-5CF36E1ECBA7}"/>
                </a:ext>
              </a:extLst>
            </p:cNvPr>
            <p:cNvSpPr/>
            <p:nvPr/>
          </p:nvSpPr>
          <p:spPr>
            <a:xfrm>
              <a:off x="446340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931;p52">
              <a:extLst>
                <a:ext uri="{FF2B5EF4-FFF2-40B4-BE49-F238E27FC236}">
                  <a16:creationId xmlns:a16="http://schemas.microsoft.com/office/drawing/2014/main" id="{C9B89672-25BF-844B-B969-BE1B3058704A}"/>
                </a:ext>
              </a:extLst>
            </p:cNvPr>
            <p:cNvSpPr txBox="1"/>
            <p:nvPr/>
          </p:nvSpPr>
          <p:spPr>
            <a:xfrm>
              <a:off x="436305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3</a:t>
              </a:r>
              <a:endParaRPr sz="1000">
                <a:solidFill>
                  <a:srgbClr val="666666"/>
                </a:solidFill>
                <a:latin typeface="Roboto"/>
                <a:ea typeface="Roboto"/>
                <a:cs typeface="Roboto"/>
                <a:sym typeface="Roboto"/>
              </a:endParaRPr>
            </a:p>
          </p:txBody>
        </p:sp>
        <p:sp>
          <p:nvSpPr>
            <p:cNvPr id="48" name="Google Shape;932;p52">
              <a:extLst>
                <a:ext uri="{FF2B5EF4-FFF2-40B4-BE49-F238E27FC236}">
                  <a16:creationId xmlns:a16="http://schemas.microsoft.com/office/drawing/2014/main" id="{C35F58A8-C210-AF43-B5B8-B8BCDE662DED}"/>
                </a:ext>
              </a:extLst>
            </p:cNvPr>
            <p:cNvSpPr/>
            <p:nvPr/>
          </p:nvSpPr>
          <p:spPr>
            <a:xfrm>
              <a:off x="277707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933;p52">
              <a:extLst>
                <a:ext uri="{FF2B5EF4-FFF2-40B4-BE49-F238E27FC236}">
                  <a16:creationId xmlns:a16="http://schemas.microsoft.com/office/drawing/2014/main" id="{EC0DB9C1-F541-9543-AE56-0F184F2EB354}"/>
                </a:ext>
              </a:extLst>
            </p:cNvPr>
            <p:cNvSpPr txBox="1"/>
            <p:nvPr/>
          </p:nvSpPr>
          <p:spPr>
            <a:xfrm>
              <a:off x="2676725"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2</a:t>
              </a:r>
              <a:endParaRPr sz="1000">
                <a:solidFill>
                  <a:srgbClr val="666666"/>
                </a:solidFill>
                <a:latin typeface="Roboto"/>
                <a:ea typeface="Roboto"/>
                <a:cs typeface="Roboto"/>
                <a:sym typeface="Roboto"/>
              </a:endParaRPr>
            </a:p>
          </p:txBody>
        </p:sp>
        <p:sp>
          <p:nvSpPr>
            <p:cNvPr id="50" name="Google Shape;934;p52">
              <a:extLst>
                <a:ext uri="{FF2B5EF4-FFF2-40B4-BE49-F238E27FC236}">
                  <a16:creationId xmlns:a16="http://schemas.microsoft.com/office/drawing/2014/main" id="{9B137186-3744-A645-AA57-0189C8E2987A}"/>
                </a:ext>
              </a:extLst>
            </p:cNvPr>
            <p:cNvSpPr/>
            <p:nvPr/>
          </p:nvSpPr>
          <p:spPr>
            <a:xfrm>
              <a:off x="10907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935;p52">
              <a:extLst>
                <a:ext uri="{FF2B5EF4-FFF2-40B4-BE49-F238E27FC236}">
                  <a16:creationId xmlns:a16="http://schemas.microsoft.com/office/drawing/2014/main" id="{7CD78748-71F9-5F4B-95D5-2EB0E285E7DB}"/>
                </a:ext>
              </a:extLst>
            </p:cNvPr>
            <p:cNvSpPr txBox="1"/>
            <p:nvPr/>
          </p:nvSpPr>
          <p:spPr>
            <a:xfrm>
              <a:off x="990400"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1</a:t>
              </a:r>
              <a:endParaRPr sz="1000">
                <a:solidFill>
                  <a:srgbClr val="666666"/>
                </a:solidFill>
                <a:latin typeface="Roboto"/>
                <a:ea typeface="Roboto"/>
                <a:cs typeface="Roboto"/>
                <a:sym typeface="Roboto"/>
              </a:endParaRPr>
            </a:p>
          </p:txBody>
        </p:sp>
      </p:grpSp>
    </p:spTree>
    <p:extLst>
      <p:ext uri="{BB962C8B-B14F-4D97-AF65-F5344CB8AC3E}">
        <p14:creationId xmlns:p14="http://schemas.microsoft.com/office/powerpoint/2010/main" val="322784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userDrawn="1"/>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grpSp>
        <p:nvGrpSpPr>
          <p:cNvPr id="34" name="Group 33">
            <a:extLst>
              <a:ext uri="{FF2B5EF4-FFF2-40B4-BE49-F238E27FC236}">
                <a16:creationId xmlns:a16="http://schemas.microsoft.com/office/drawing/2014/main" id="{15A2635E-0C28-5C46-BCF5-E3566FF675DF}"/>
              </a:ext>
            </a:extLst>
          </p:cNvPr>
          <p:cNvGrpSpPr/>
          <p:nvPr userDrawn="1"/>
        </p:nvGrpSpPr>
        <p:grpSpPr>
          <a:xfrm>
            <a:off x="974210" y="6438834"/>
            <a:ext cx="10523963" cy="383178"/>
            <a:chOff x="974210" y="6438834"/>
            <a:chExt cx="10523963" cy="383178"/>
          </a:xfrm>
        </p:grpSpPr>
        <p:sp>
          <p:nvSpPr>
            <p:cNvPr id="35" name="TextBox 34">
              <a:extLst>
                <a:ext uri="{FF2B5EF4-FFF2-40B4-BE49-F238E27FC236}">
                  <a16:creationId xmlns:a16="http://schemas.microsoft.com/office/drawing/2014/main" id="{546F6C95-89DD-FA49-96AA-52C7E5CCB002}"/>
                </a:ext>
              </a:extLst>
            </p:cNvPr>
            <p:cNvSpPr txBox="1"/>
            <p:nvPr/>
          </p:nvSpPr>
          <p:spPr>
            <a:xfrm>
              <a:off x="974210" y="6447563"/>
              <a:ext cx="1523732" cy="369332"/>
            </a:xfrm>
            <a:prstGeom prst="rect">
              <a:avLst/>
            </a:prstGeom>
            <a:noFill/>
          </p:spPr>
          <p:txBody>
            <a:bodyPr wrap="square" rtlCol="0">
              <a:spAutoFit/>
            </a:bodyPr>
            <a:lstStyle/>
            <a:p>
              <a:pPr algn="ctr"/>
              <a:r>
                <a:rPr lang="en-GB"/>
                <a:t>Introduction</a:t>
              </a:r>
            </a:p>
          </p:txBody>
        </p:sp>
        <p:sp>
          <p:nvSpPr>
            <p:cNvPr id="36" name="TextBox 35">
              <a:extLst>
                <a:ext uri="{FF2B5EF4-FFF2-40B4-BE49-F238E27FC236}">
                  <a16:creationId xmlns:a16="http://schemas.microsoft.com/office/drawing/2014/main" id="{D59DE0A2-6395-3048-8437-CB5B1BBA932D}"/>
                </a:ext>
              </a:extLst>
            </p:cNvPr>
            <p:cNvSpPr txBox="1"/>
            <p:nvPr/>
          </p:nvSpPr>
          <p:spPr>
            <a:xfrm>
              <a:off x="2874558" y="6447563"/>
              <a:ext cx="2081420" cy="369332"/>
            </a:xfrm>
            <a:prstGeom prst="rect">
              <a:avLst/>
            </a:prstGeom>
            <a:noFill/>
          </p:spPr>
          <p:txBody>
            <a:bodyPr wrap="square" rtlCol="0">
              <a:spAutoFit/>
            </a:bodyPr>
            <a:lstStyle/>
            <a:p>
              <a:pPr algn="ctr"/>
              <a:r>
                <a:rPr lang="en-GB"/>
                <a:t>Literature Review</a:t>
              </a:r>
            </a:p>
          </p:txBody>
        </p:sp>
        <p:sp>
          <p:nvSpPr>
            <p:cNvPr id="37" name="TextBox 36">
              <a:extLst>
                <a:ext uri="{FF2B5EF4-FFF2-40B4-BE49-F238E27FC236}">
                  <a16:creationId xmlns:a16="http://schemas.microsoft.com/office/drawing/2014/main" id="{F86ADAB9-FC47-C14A-96F4-0C32E7CDF7B2}"/>
                </a:ext>
              </a:extLst>
            </p:cNvPr>
            <p:cNvSpPr txBox="1"/>
            <p:nvPr/>
          </p:nvSpPr>
          <p:spPr>
            <a:xfrm>
              <a:off x="5252658" y="6452680"/>
              <a:ext cx="1686683" cy="369332"/>
            </a:xfrm>
            <a:prstGeom prst="rect">
              <a:avLst/>
            </a:prstGeom>
            <a:noFill/>
          </p:spPr>
          <p:txBody>
            <a:bodyPr wrap="square" rtlCol="0">
              <a:spAutoFit/>
            </a:bodyPr>
            <a:lstStyle/>
            <a:p>
              <a:pPr algn="ctr"/>
              <a:r>
                <a:rPr lang="en-GB"/>
                <a:t>Methodology</a:t>
              </a:r>
            </a:p>
          </p:txBody>
        </p:sp>
        <p:sp>
          <p:nvSpPr>
            <p:cNvPr id="38" name="TextBox 37">
              <a:extLst>
                <a:ext uri="{FF2B5EF4-FFF2-40B4-BE49-F238E27FC236}">
                  <a16:creationId xmlns:a16="http://schemas.microsoft.com/office/drawing/2014/main" id="{CFE12F41-87AD-CE46-984F-C5C08317E4E0}"/>
                </a:ext>
              </a:extLst>
            </p:cNvPr>
            <p:cNvSpPr txBox="1"/>
            <p:nvPr/>
          </p:nvSpPr>
          <p:spPr>
            <a:xfrm>
              <a:off x="7236021" y="6447563"/>
              <a:ext cx="2081420" cy="369332"/>
            </a:xfrm>
            <a:prstGeom prst="rect">
              <a:avLst/>
            </a:prstGeom>
            <a:noFill/>
          </p:spPr>
          <p:txBody>
            <a:bodyPr wrap="square" rtlCol="0">
              <a:spAutoFit/>
            </a:bodyPr>
            <a:lstStyle/>
            <a:p>
              <a:pPr algn="ctr"/>
              <a:r>
                <a:rPr lang="en-GB"/>
                <a:t>Data &amp; Discussion</a:t>
              </a:r>
            </a:p>
          </p:txBody>
        </p:sp>
        <p:sp>
          <p:nvSpPr>
            <p:cNvPr id="39" name="TextBox 38">
              <a:extLst>
                <a:ext uri="{FF2B5EF4-FFF2-40B4-BE49-F238E27FC236}">
                  <a16:creationId xmlns:a16="http://schemas.microsoft.com/office/drawing/2014/main" id="{F3F05A03-866C-3D4B-89F7-C515A61F00AF}"/>
                </a:ext>
              </a:extLst>
            </p:cNvPr>
            <p:cNvSpPr txBox="1"/>
            <p:nvPr/>
          </p:nvSpPr>
          <p:spPr>
            <a:xfrm>
              <a:off x="9416753" y="6438834"/>
              <a:ext cx="2081420" cy="369332"/>
            </a:xfrm>
            <a:prstGeom prst="rect">
              <a:avLst/>
            </a:prstGeom>
            <a:noFill/>
          </p:spPr>
          <p:txBody>
            <a:bodyPr wrap="square" rtlCol="0">
              <a:spAutoFit/>
            </a:bodyPr>
            <a:lstStyle/>
            <a:p>
              <a:pPr algn="ctr"/>
              <a:r>
                <a:rPr lang="en-GB"/>
                <a:t>Conclusion</a:t>
              </a:r>
            </a:p>
          </p:txBody>
        </p:sp>
      </p:grpSp>
      <p:grpSp>
        <p:nvGrpSpPr>
          <p:cNvPr id="40" name="Google Shape;764;p43">
            <a:extLst>
              <a:ext uri="{FF2B5EF4-FFF2-40B4-BE49-F238E27FC236}">
                <a16:creationId xmlns:a16="http://schemas.microsoft.com/office/drawing/2014/main" id="{93D20F18-B0D3-BA4B-AA8B-FC812045C3D2}"/>
              </a:ext>
            </a:extLst>
          </p:cNvPr>
          <p:cNvGrpSpPr/>
          <p:nvPr userDrawn="1"/>
        </p:nvGrpSpPr>
        <p:grpSpPr>
          <a:xfrm>
            <a:off x="1464325" y="6053105"/>
            <a:ext cx="9263347" cy="514494"/>
            <a:chOff x="990400" y="4657213"/>
            <a:chExt cx="7163200" cy="406800"/>
          </a:xfrm>
        </p:grpSpPr>
        <p:cxnSp>
          <p:nvCxnSpPr>
            <p:cNvPr id="41" name="Google Shape;765;p43">
              <a:extLst>
                <a:ext uri="{FF2B5EF4-FFF2-40B4-BE49-F238E27FC236}">
                  <a16:creationId xmlns:a16="http://schemas.microsoft.com/office/drawing/2014/main" id="{A09D4CB2-034A-B844-99DE-16E3BB731AF4}"/>
                </a:ext>
              </a:extLst>
            </p:cNvPr>
            <p:cNvCxnSpPr/>
            <p:nvPr/>
          </p:nvCxnSpPr>
          <p:spPr>
            <a:xfrm>
              <a:off x="1220850" y="4862875"/>
              <a:ext cx="6702300" cy="0"/>
            </a:xfrm>
            <a:prstGeom prst="straightConnector1">
              <a:avLst/>
            </a:prstGeom>
            <a:noFill/>
            <a:ln w="9525" cap="flat" cmpd="sng">
              <a:solidFill>
                <a:srgbClr val="CCCCCC"/>
              </a:solidFill>
              <a:prstDash val="solid"/>
              <a:round/>
              <a:headEnd type="none" w="med" len="med"/>
              <a:tailEnd type="none" w="med" len="med"/>
            </a:ln>
          </p:spPr>
        </p:cxnSp>
        <p:sp>
          <p:nvSpPr>
            <p:cNvPr id="42" name="Google Shape;766;p43">
              <a:extLst>
                <a:ext uri="{FF2B5EF4-FFF2-40B4-BE49-F238E27FC236}">
                  <a16:creationId xmlns:a16="http://schemas.microsoft.com/office/drawing/2014/main" id="{B9DCAF54-6DCA-9947-B112-E52F8C161A9A}"/>
                </a:ext>
              </a:extLst>
            </p:cNvPr>
            <p:cNvSpPr/>
            <p:nvPr/>
          </p:nvSpPr>
          <p:spPr>
            <a:xfrm>
              <a:off x="78360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767;p43">
              <a:extLst>
                <a:ext uri="{FF2B5EF4-FFF2-40B4-BE49-F238E27FC236}">
                  <a16:creationId xmlns:a16="http://schemas.microsoft.com/office/drawing/2014/main" id="{E1860B44-2112-1548-9E3A-D8C079D696B0}"/>
                </a:ext>
              </a:extLst>
            </p:cNvPr>
            <p:cNvSpPr txBox="1"/>
            <p:nvPr/>
          </p:nvSpPr>
          <p:spPr>
            <a:xfrm>
              <a:off x="773570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5</a:t>
              </a:r>
              <a:endParaRPr sz="1000">
                <a:solidFill>
                  <a:srgbClr val="666666"/>
                </a:solidFill>
                <a:latin typeface="Roboto"/>
                <a:ea typeface="Roboto"/>
                <a:cs typeface="Roboto"/>
                <a:sym typeface="Roboto"/>
              </a:endParaRPr>
            </a:p>
          </p:txBody>
        </p:sp>
        <p:sp>
          <p:nvSpPr>
            <p:cNvPr id="44" name="Google Shape;768;p43">
              <a:extLst>
                <a:ext uri="{FF2B5EF4-FFF2-40B4-BE49-F238E27FC236}">
                  <a16:creationId xmlns:a16="http://schemas.microsoft.com/office/drawing/2014/main" id="{2490CE1A-8B25-1C41-A3DC-E6B0E2D05918}"/>
                </a:ext>
              </a:extLst>
            </p:cNvPr>
            <p:cNvSpPr/>
            <p:nvPr/>
          </p:nvSpPr>
          <p:spPr>
            <a:xfrm>
              <a:off x="614972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769;p43">
              <a:extLst>
                <a:ext uri="{FF2B5EF4-FFF2-40B4-BE49-F238E27FC236}">
                  <a16:creationId xmlns:a16="http://schemas.microsoft.com/office/drawing/2014/main" id="{B36D9998-492A-0746-9247-450843275ED0}"/>
                </a:ext>
              </a:extLst>
            </p:cNvPr>
            <p:cNvSpPr txBox="1"/>
            <p:nvPr/>
          </p:nvSpPr>
          <p:spPr>
            <a:xfrm>
              <a:off x="6049375"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4</a:t>
              </a:r>
              <a:endParaRPr sz="1000">
                <a:solidFill>
                  <a:srgbClr val="666666"/>
                </a:solidFill>
                <a:latin typeface="Roboto"/>
                <a:ea typeface="Roboto"/>
                <a:cs typeface="Roboto"/>
                <a:sym typeface="Roboto"/>
              </a:endParaRPr>
            </a:p>
          </p:txBody>
        </p:sp>
        <p:sp>
          <p:nvSpPr>
            <p:cNvPr id="46" name="Google Shape;770;p43">
              <a:extLst>
                <a:ext uri="{FF2B5EF4-FFF2-40B4-BE49-F238E27FC236}">
                  <a16:creationId xmlns:a16="http://schemas.microsoft.com/office/drawing/2014/main" id="{FAFCF40A-1F86-504F-8610-D3685CCAA83F}"/>
                </a:ext>
              </a:extLst>
            </p:cNvPr>
            <p:cNvSpPr/>
            <p:nvPr/>
          </p:nvSpPr>
          <p:spPr>
            <a:xfrm>
              <a:off x="4463400" y="4754275"/>
              <a:ext cx="217200" cy="2172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771;p43">
              <a:extLst>
                <a:ext uri="{FF2B5EF4-FFF2-40B4-BE49-F238E27FC236}">
                  <a16:creationId xmlns:a16="http://schemas.microsoft.com/office/drawing/2014/main" id="{0391BB17-F458-C04B-AE81-4211C42EDE6F}"/>
                </a:ext>
              </a:extLst>
            </p:cNvPr>
            <p:cNvSpPr txBox="1"/>
            <p:nvPr/>
          </p:nvSpPr>
          <p:spPr>
            <a:xfrm>
              <a:off x="4363050"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Roboto"/>
                  <a:ea typeface="Roboto"/>
                  <a:cs typeface="Roboto"/>
                  <a:sym typeface="Roboto"/>
                </a:rPr>
                <a:t>3</a:t>
              </a:r>
              <a:endParaRPr sz="1000" b="1">
                <a:latin typeface="Roboto"/>
                <a:ea typeface="Roboto"/>
                <a:cs typeface="Roboto"/>
                <a:sym typeface="Roboto"/>
              </a:endParaRPr>
            </a:p>
          </p:txBody>
        </p:sp>
        <p:sp>
          <p:nvSpPr>
            <p:cNvPr id="48" name="Google Shape;772;p43">
              <a:extLst>
                <a:ext uri="{FF2B5EF4-FFF2-40B4-BE49-F238E27FC236}">
                  <a16:creationId xmlns:a16="http://schemas.microsoft.com/office/drawing/2014/main" id="{A9334615-4101-6143-A076-44DE04EBDB6F}"/>
                </a:ext>
              </a:extLst>
            </p:cNvPr>
            <p:cNvSpPr/>
            <p:nvPr/>
          </p:nvSpPr>
          <p:spPr>
            <a:xfrm>
              <a:off x="277707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773;p43">
              <a:extLst>
                <a:ext uri="{FF2B5EF4-FFF2-40B4-BE49-F238E27FC236}">
                  <a16:creationId xmlns:a16="http://schemas.microsoft.com/office/drawing/2014/main" id="{FB5B233C-B064-7F4D-87C3-9673953C06D1}"/>
                </a:ext>
              </a:extLst>
            </p:cNvPr>
            <p:cNvSpPr txBox="1"/>
            <p:nvPr/>
          </p:nvSpPr>
          <p:spPr>
            <a:xfrm>
              <a:off x="2676725"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2</a:t>
              </a:r>
              <a:endParaRPr sz="1000">
                <a:solidFill>
                  <a:srgbClr val="666666"/>
                </a:solidFill>
                <a:latin typeface="Roboto"/>
                <a:ea typeface="Roboto"/>
                <a:cs typeface="Roboto"/>
                <a:sym typeface="Roboto"/>
              </a:endParaRPr>
            </a:p>
          </p:txBody>
        </p:sp>
        <p:sp>
          <p:nvSpPr>
            <p:cNvPr id="50" name="Google Shape;774;p43">
              <a:extLst>
                <a:ext uri="{FF2B5EF4-FFF2-40B4-BE49-F238E27FC236}">
                  <a16:creationId xmlns:a16="http://schemas.microsoft.com/office/drawing/2014/main" id="{7BB57C8E-FEB5-E44C-B423-C4FC342D08C8}"/>
                </a:ext>
              </a:extLst>
            </p:cNvPr>
            <p:cNvSpPr/>
            <p:nvPr/>
          </p:nvSpPr>
          <p:spPr>
            <a:xfrm>
              <a:off x="10907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775;p43">
              <a:extLst>
                <a:ext uri="{FF2B5EF4-FFF2-40B4-BE49-F238E27FC236}">
                  <a16:creationId xmlns:a16="http://schemas.microsoft.com/office/drawing/2014/main" id="{54151212-FE8A-4948-A379-CCFE0781E988}"/>
                </a:ext>
              </a:extLst>
            </p:cNvPr>
            <p:cNvSpPr txBox="1"/>
            <p:nvPr/>
          </p:nvSpPr>
          <p:spPr>
            <a:xfrm>
              <a:off x="990400"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1</a:t>
              </a:r>
              <a:endParaRPr sz="1000">
                <a:solidFill>
                  <a:srgbClr val="666666"/>
                </a:solidFill>
                <a:latin typeface="Roboto"/>
                <a:ea typeface="Roboto"/>
                <a:cs typeface="Roboto"/>
                <a:sym typeface="Roboto"/>
              </a:endParaRPr>
            </a:p>
          </p:txBody>
        </p:sp>
      </p:grpSp>
    </p:spTree>
    <p:extLst>
      <p:ext uri="{BB962C8B-B14F-4D97-AF65-F5344CB8AC3E}">
        <p14:creationId xmlns:p14="http://schemas.microsoft.com/office/powerpoint/2010/main" val="229678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5A2635E-0C28-5C46-BCF5-E3566FF675DF}"/>
              </a:ext>
            </a:extLst>
          </p:cNvPr>
          <p:cNvGrpSpPr/>
          <p:nvPr userDrawn="1"/>
        </p:nvGrpSpPr>
        <p:grpSpPr>
          <a:xfrm>
            <a:off x="974210" y="6438834"/>
            <a:ext cx="10523963" cy="383178"/>
            <a:chOff x="974210" y="6438834"/>
            <a:chExt cx="10523963" cy="383178"/>
          </a:xfrm>
        </p:grpSpPr>
        <p:sp>
          <p:nvSpPr>
            <p:cNvPr id="35" name="TextBox 34">
              <a:extLst>
                <a:ext uri="{FF2B5EF4-FFF2-40B4-BE49-F238E27FC236}">
                  <a16:creationId xmlns:a16="http://schemas.microsoft.com/office/drawing/2014/main" id="{546F6C95-89DD-FA49-96AA-52C7E5CCB002}"/>
                </a:ext>
              </a:extLst>
            </p:cNvPr>
            <p:cNvSpPr txBox="1"/>
            <p:nvPr/>
          </p:nvSpPr>
          <p:spPr>
            <a:xfrm>
              <a:off x="974210" y="6447563"/>
              <a:ext cx="1523732" cy="369332"/>
            </a:xfrm>
            <a:prstGeom prst="rect">
              <a:avLst/>
            </a:prstGeom>
            <a:noFill/>
          </p:spPr>
          <p:txBody>
            <a:bodyPr wrap="square" rtlCol="0">
              <a:spAutoFit/>
            </a:bodyPr>
            <a:lstStyle/>
            <a:p>
              <a:pPr algn="ctr"/>
              <a:r>
                <a:rPr lang="en-GB"/>
                <a:t>Introduction</a:t>
              </a:r>
            </a:p>
          </p:txBody>
        </p:sp>
        <p:sp>
          <p:nvSpPr>
            <p:cNvPr id="36" name="TextBox 35">
              <a:extLst>
                <a:ext uri="{FF2B5EF4-FFF2-40B4-BE49-F238E27FC236}">
                  <a16:creationId xmlns:a16="http://schemas.microsoft.com/office/drawing/2014/main" id="{D59DE0A2-6395-3048-8437-CB5B1BBA932D}"/>
                </a:ext>
              </a:extLst>
            </p:cNvPr>
            <p:cNvSpPr txBox="1"/>
            <p:nvPr/>
          </p:nvSpPr>
          <p:spPr>
            <a:xfrm>
              <a:off x="2874558" y="6447563"/>
              <a:ext cx="2081420" cy="369332"/>
            </a:xfrm>
            <a:prstGeom prst="rect">
              <a:avLst/>
            </a:prstGeom>
            <a:noFill/>
          </p:spPr>
          <p:txBody>
            <a:bodyPr wrap="square" rtlCol="0">
              <a:spAutoFit/>
            </a:bodyPr>
            <a:lstStyle/>
            <a:p>
              <a:pPr algn="ctr"/>
              <a:r>
                <a:rPr lang="en-GB"/>
                <a:t>Literature Review</a:t>
              </a:r>
            </a:p>
          </p:txBody>
        </p:sp>
        <p:sp>
          <p:nvSpPr>
            <p:cNvPr id="37" name="TextBox 36">
              <a:extLst>
                <a:ext uri="{FF2B5EF4-FFF2-40B4-BE49-F238E27FC236}">
                  <a16:creationId xmlns:a16="http://schemas.microsoft.com/office/drawing/2014/main" id="{F86ADAB9-FC47-C14A-96F4-0C32E7CDF7B2}"/>
                </a:ext>
              </a:extLst>
            </p:cNvPr>
            <p:cNvSpPr txBox="1"/>
            <p:nvPr/>
          </p:nvSpPr>
          <p:spPr>
            <a:xfrm>
              <a:off x="5252658" y="6452680"/>
              <a:ext cx="1686683" cy="369332"/>
            </a:xfrm>
            <a:prstGeom prst="rect">
              <a:avLst/>
            </a:prstGeom>
            <a:noFill/>
          </p:spPr>
          <p:txBody>
            <a:bodyPr wrap="square" rtlCol="0">
              <a:spAutoFit/>
            </a:bodyPr>
            <a:lstStyle/>
            <a:p>
              <a:pPr algn="ctr"/>
              <a:r>
                <a:rPr lang="en-GB"/>
                <a:t>Methodology</a:t>
              </a:r>
            </a:p>
          </p:txBody>
        </p:sp>
        <p:sp>
          <p:nvSpPr>
            <p:cNvPr id="38" name="TextBox 37">
              <a:extLst>
                <a:ext uri="{FF2B5EF4-FFF2-40B4-BE49-F238E27FC236}">
                  <a16:creationId xmlns:a16="http://schemas.microsoft.com/office/drawing/2014/main" id="{CFE12F41-87AD-CE46-984F-C5C08317E4E0}"/>
                </a:ext>
              </a:extLst>
            </p:cNvPr>
            <p:cNvSpPr txBox="1"/>
            <p:nvPr/>
          </p:nvSpPr>
          <p:spPr>
            <a:xfrm>
              <a:off x="7236021" y="6447563"/>
              <a:ext cx="2081420" cy="369332"/>
            </a:xfrm>
            <a:prstGeom prst="rect">
              <a:avLst/>
            </a:prstGeom>
            <a:noFill/>
          </p:spPr>
          <p:txBody>
            <a:bodyPr wrap="square" rtlCol="0">
              <a:spAutoFit/>
            </a:bodyPr>
            <a:lstStyle/>
            <a:p>
              <a:pPr algn="ctr"/>
              <a:r>
                <a:rPr lang="en-GB"/>
                <a:t>Data &amp; Discussion</a:t>
              </a:r>
            </a:p>
          </p:txBody>
        </p:sp>
        <p:sp>
          <p:nvSpPr>
            <p:cNvPr id="39" name="TextBox 38">
              <a:extLst>
                <a:ext uri="{FF2B5EF4-FFF2-40B4-BE49-F238E27FC236}">
                  <a16:creationId xmlns:a16="http://schemas.microsoft.com/office/drawing/2014/main" id="{F3F05A03-866C-3D4B-89F7-C515A61F00AF}"/>
                </a:ext>
              </a:extLst>
            </p:cNvPr>
            <p:cNvSpPr txBox="1"/>
            <p:nvPr/>
          </p:nvSpPr>
          <p:spPr>
            <a:xfrm>
              <a:off x="9416753" y="6438834"/>
              <a:ext cx="2081420" cy="369332"/>
            </a:xfrm>
            <a:prstGeom prst="rect">
              <a:avLst/>
            </a:prstGeom>
            <a:noFill/>
          </p:spPr>
          <p:txBody>
            <a:bodyPr wrap="square" rtlCol="0">
              <a:spAutoFit/>
            </a:bodyPr>
            <a:lstStyle/>
            <a:p>
              <a:pPr algn="ctr"/>
              <a:r>
                <a:rPr lang="en-GB"/>
                <a:t>Conclusion</a:t>
              </a:r>
            </a:p>
          </p:txBody>
        </p:sp>
      </p:grpSp>
      <p:grpSp>
        <p:nvGrpSpPr>
          <p:cNvPr id="40" name="Google Shape;764;p43">
            <a:extLst>
              <a:ext uri="{FF2B5EF4-FFF2-40B4-BE49-F238E27FC236}">
                <a16:creationId xmlns:a16="http://schemas.microsoft.com/office/drawing/2014/main" id="{93D20F18-B0D3-BA4B-AA8B-FC812045C3D2}"/>
              </a:ext>
            </a:extLst>
          </p:cNvPr>
          <p:cNvGrpSpPr/>
          <p:nvPr userDrawn="1"/>
        </p:nvGrpSpPr>
        <p:grpSpPr>
          <a:xfrm>
            <a:off x="1464325" y="6053105"/>
            <a:ext cx="9263347" cy="514494"/>
            <a:chOff x="990400" y="4657213"/>
            <a:chExt cx="7163200" cy="406800"/>
          </a:xfrm>
        </p:grpSpPr>
        <p:cxnSp>
          <p:nvCxnSpPr>
            <p:cNvPr id="41" name="Google Shape;765;p43">
              <a:extLst>
                <a:ext uri="{FF2B5EF4-FFF2-40B4-BE49-F238E27FC236}">
                  <a16:creationId xmlns:a16="http://schemas.microsoft.com/office/drawing/2014/main" id="{A09D4CB2-034A-B844-99DE-16E3BB731AF4}"/>
                </a:ext>
              </a:extLst>
            </p:cNvPr>
            <p:cNvCxnSpPr/>
            <p:nvPr/>
          </p:nvCxnSpPr>
          <p:spPr>
            <a:xfrm>
              <a:off x="1220850" y="4862875"/>
              <a:ext cx="6702300" cy="0"/>
            </a:xfrm>
            <a:prstGeom prst="straightConnector1">
              <a:avLst/>
            </a:prstGeom>
            <a:noFill/>
            <a:ln w="9525" cap="flat" cmpd="sng">
              <a:solidFill>
                <a:srgbClr val="CCCCCC"/>
              </a:solidFill>
              <a:prstDash val="solid"/>
              <a:round/>
              <a:headEnd type="none" w="med" len="med"/>
              <a:tailEnd type="none" w="med" len="med"/>
            </a:ln>
          </p:spPr>
        </p:cxnSp>
        <p:sp>
          <p:nvSpPr>
            <p:cNvPr id="42" name="Google Shape;766;p43">
              <a:extLst>
                <a:ext uri="{FF2B5EF4-FFF2-40B4-BE49-F238E27FC236}">
                  <a16:creationId xmlns:a16="http://schemas.microsoft.com/office/drawing/2014/main" id="{B9DCAF54-6DCA-9947-B112-E52F8C161A9A}"/>
                </a:ext>
              </a:extLst>
            </p:cNvPr>
            <p:cNvSpPr/>
            <p:nvPr/>
          </p:nvSpPr>
          <p:spPr>
            <a:xfrm>
              <a:off x="78360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767;p43">
              <a:extLst>
                <a:ext uri="{FF2B5EF4-FFF2-40B4-BE49-F238E27FC236}">
                  <a16:creationId xmlns:a16="http://schemas.microsoft.com/office/drawing/2014/main" id="{E1860B44-2112-1548-9E3A-D8C079D696B0}"/>
                </a:ext>
              </a:extLst>
            </p:cNvPr>
            <p:cNvSpPr txBox="1"/>
            <p:nvPr/>
          </p:nvSpPr>
          <p:spPr>
            <a:xfrm>
              <a:off x="7735700" y="46617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5</a:t>
              </a:r>
              <a:endParaRPr sz="1000">
                <a:solidFill>
                  <a:srgbClr val="666666"/>
                </a:solidFill>
                <a:latin typeface="Roboto"/>
                <a:ea typeface="Roboto"/>
                <a:cs typeface="Roboto"/>
                <a:sym typeface="Roboto"/>
              </a:endParaRPr>
            </a:p>
          </p:txBody>
        </p:sp>
        <p:sp>
          <p:nvSpPr>
            <p:cNvPr id="44" name="Google Shape;768;p43">
              <a:extLst>
                <a:ext uri="{FF2B5EF4-FFF2-40B4-BE49-F238E27FC236}">
                  <a16:creationId xmlns:a16="http://schemas.microsoft.com/office/drawing/2014/main" id="{2490CE1A-8B25-1C41-A3DC-E6B0E2D05918}"/>
                </a:ext>
              </a:extLst>
            </p:cNvPr>
            <p:cNvSpPr/>
            <p:nvPr/>
          </p:nvSpPr>
          <p:spPr>
            <a:xfrm>
              <a:off x="614972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769;p43">
              <a:extLst>
                <a:ext uri="{FF2B5EF4-FFF2-40B4-BE49-F238E27FC236}">
                  <a16:creationId xmlns:a16="http://schemas.microsoft.com/office/drawing/2014/main" id="{B36D9998-492A-0746-9247-450843275ED0}"/>
                </a:ext>
              </a:extLst>
            </p:cNvPr>
            <p:cNvSpPr txBox="1"/>
            <p:nvPr/>
          </p:nvSpPr>
          <p:spPr>
            <a:xfrm>
              <a:off x="6049375"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4</a:t>
              </a:r>
              <a:endParaRPr sz="1000">
                <a:solidFill>
                  <a:srgbClr val="666666"/>
                </a:solidFill>
                <a:latin typeface="Roboto"/>
                <a:ea typeface="Roboto"/>
                <a:cs typeface="Roboto"/>
                <a:sym typeface="Roboto"/>
              </a:endParaRPr>
            </a:p>
          </p:txBody>
        </p:sp>
        <p:sp>
          <p:nvSpPr>
            <p:cNvPr id="46" name="Google Shape;770;p43">
              <a:extLst>
                <a:ext uri="{FF2B5EF4-FFF2-40B4-BE49-F238E27FC236}">
                  <a16:creationId xmlns:a16="http://schemas.microsoft.com/office/drawing/2014/main" id="{FAFCF40A-1F86-504F-8610-D3685CCAA83F}"/>
                </a:ext>
              </a:extLst>
            </p:cNvPr>
            <p:cNvSpPr/>
            <p:nvPr/>
          </p:nvSpPr>
          <p:spPr>
            <a:xfrm>
              <a:off x="4463400" y="4754275"/>
              <a:ext cx="217200" cy="2172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771;p43">
              <a:extLst>
                <a:ext uri="{FF2B5EF4-FFF2-40B4-BE49-F238E27FC236}">
                  <a16:creationId xmlns:a16="http://schemas.microsoft.com/office/drawing/2014/main" id="{0391BB17-F458-C04B-AE81-4211C42EDE6F}"/>
                </a:ext>
              </a:extLst>
            </p:cNvPr>
            <p:cNvSpPr txBox="1"/>
            <p:nvPr/>
          </p:nvSpPr>
          <p:spPr>
            <a:xfrm>
              <a:off x="4363050"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Roboto"/>
                  <a:ea typeface="Roboto"/>
                  <a:cs typeface="Roboto"/>
                  <a:sym typeface="Roboto"/>
                </a:rPr>
                <a:t>3</a:t>
              </a:r>
              <a:endParaRPr sz="1000" b="1">
                <a:latin typeface="Roboto"/>
                <a:ea typeface="Roboto"/>
                <a:cs typeface="Roboto"/>
                <a:sym typeface="Roboto"/>
              </a:endParaRPr>
            </a:p>
          </p:txBody>
        </p:sp>
        <p:sp>
          <p:nvSpPr>
            <p:cNvPr id="48" name="Google Shape;772;p43">
              <a:extLst>
                <a:ext uri="{FF2B5EF4-FFF2-40B4-BE49-F238E27FC236}">
                  <a16:creationId xmlns:a16="http://schemas.microsoft.com/office/drawing/2014/main" id="{A9334615-4101-6143-A076-44DE04EBDB6F}"/>
                </a:ext>
              </a:extLst>
            </p:cNvPr>
            <p:cNvSpPr/>
            <p:nvPr/>
          </p:nvSpPr>
          <p:spPr>
            <a:xfrm>
              <a:off x="277707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773;p43">
              <a:extLst>
                <a:ext uri="{FF2B5EF4-FFF2-40B4-BE49-F238E27FC236}">
                  <a16:creationId xmlns:a16="http://schemas.microsoft.com/office/drawing/2014/main" id="{FB5B233C-B064-7F4D-87C3-9673953C06D1}"/>
                </a:ext>
              </a:extLst>
            </p:cNvPr>
            <p:cNvSpPr txBox="1"/>
            <p:nvPr/>
          </p:nvSpPr>
          <p:spPr>
            <a:xfrm>
              <a:off x="2676725"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2</a:t>
              </a:r>
              <a:endParaRPr sz="1000">
                <a:solidFill>
                  <a:srgbClr val="666666"/>
                </a:solidFill>
                <a:latin typeface="Roboto"/>
                <a:ea typeface="Roboto"/>
                <a:cs typeface="Roboto"/>
                <a:sym typeface="Roboto"/>
              </a:endParaRPr>
            </a:p>
          </p:txBody>
        </p:sp>
        <p:sp>
          <p:nvSpPr>
            <p:cNvPr id="50" name="Google Shape;774;p43">
              <a:extLst>
                <a:ext uri="{FF2B5EF4-FFF2-40B4-BE49-F238E27FC236}">
                  <a16:creationId xmlns:a16="http://schemas.microsoft.com/office/drawing/2014/main" id="{7BB57C8E-FEB5-E44C-B423-C4FC342D08C8}"/>
                </a:ext>
              </a:extLst>
            </p:cNvPr>
            <p:cNvSpPr/>
            <p:nvPr/>
          </p:nvSpPr>
          <p:spPr>
            <a:xfrm>
              <a:off x="10907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775;p43">
              <a:extLst>
                <a:ext uri="{FF2B5EF4-FFF2-40B4-BE49-F238E27FC236}">
                  <a16:creationId xmlns:a16="http://schemas.microsoft.com/office/drawing/2014/main" id="{54151212-FE8A-4948-A379-CCFE0781E988}"/>
                </a:ext>
              </a:extLst>
            </p:cNvPr>
            <p:cNvSpPr txBox="1"/>
            <p:nvPr/>
          </p:nvSpPr>
          <p:spPr>
            <a:xfrm>
              <a:off x="990400"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1</a:t>
              </a:r>
              <a:endParaRPr sz="1000">
                <a:solidFill>
                  <a:srgbClr val="666666"/>
                </a:solidFill>
                <a:latin typeface="Roboto"/>
                <a:ea typeface="Roboto"/>
                <a:cs typeface="Roboto"/>
                <a:sym typeface="Roboto"/>
              </a:endParaRPr>
            </a:p>
          </p:txBody>
        </p:sp>
      </p:grpSp>
    </p:spTree>
    <p:extLst>
      <p:ext uri="{BB962C8B-B14F-4D97-AF65-F5344CB8AC3E}">
        <p14:creationId xmlns:p14="http://schemas.microsoft.com/office/powerpoint/2010/main" val="98729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grpSp>
        <p:nvGrpSpPr>
          <p:cNvPr id="34" name="Group 33">
            <a:extLst>
              <a:ext uri="{FF2B5EF4-FFF2-40B4-BE49-F238E27FC236}">
                <a16:creationId xmlns:a16="http://schemas.microsoft.com/office/drawing/2014/main" id="{15A2635E-0C28-5C46-BCF5-E3566FF675DF}"/>
              </a:ext>
            </a:extLst>
          </p:cNvPr>
          <p:cNvGrpSpPr/>
          <p:nvPr userDrawn="1"/>
        </p:nvGrpSpPr>
        <p:grpSpPr>
          <a:xfrm>
            <a:off x="974210" y="6438834"/>
            <a:ext cx="10523963" cy="383178"/>
            <a:chOff x="974210" y="6438834"/>
            <a:chExt cx="10523963" cy="383178"/>
          </a:xfrm>
        </p:grpSpPr>
        <p:sp>
          <p:nvSpPr>
            <p:cNvPr id="35" name="TextBox 34">
              <a:extLst>
                <a:ext uri="{FF2B5EF4-FFF2-40B4-BE49-F238E27FC236}">
                  <a16:creationId xmlns:a16="http://schemas.microsoft.com/office/drawing/2014/main" id="{546F6C95-89DD-FA49-96AA-52C7E5CCB002}"/>
                </a:ext>
              </a:extLst>
            </p:cNvPr>
            <p:cNvSpPr txBox="1"/>
            <p:nvPr/>
          </p:nvSpPr>
          <p:spPr>
            <a:xfrm>
              <a:off x="974210" y="6447563"/>
              <a:ext cx="1523732" cy="369332"/>
            </a:xfrm>
            <a:prstGeom prst="rect">
              <a:avLst/>
            </a:prstGeom>
            <a:noFill/>
          </p:spPr>
          <p:txBody>
            <a:bodyPr wrap="square" rtlCol="0">
              <a:spAutoFit/>
            </a:bodyPr>
            <a:lstStyle/>
            <a:p>
              <a:pPr algn="ctr"/>
              <a:r>
                <a:rPr lang="en-GB"/>
                <a:t>Introduction</a:t>
              </a:r>
            </a:p>
          </p:txBody>
        </p:sp>
        <p:sp>
          <p:nvSpPr>
            <p:cNvPr id="36" name="TextBox 35">
              <a:extLst>
                <a:ext uri="{FF2B5EF4-FFF2-40B4-BE49-F238E27FC236}">
                  <a16:creationId xmlns:a16="http://schemas.microsoft.com/office/drawing/2014/main" id="{D59DE0A2-6395-3048-8437-CB5B1BBA932D}"/>
                </a:ext>
              </a:extLst>
            </p:cNvPr>
            <p:cNvSpPr txBox="1"/>
            <p:nvPr/>
          </p:nvSpPr>
          <p:spPr>
            <a:xfrm>
              <a:off x="2874558" y="6447563"/>
              <a:ext cx="2081420" cy="369332"/>
            </a:xfrm>
            <a:prstGeom prst="rect">
              <a:avLst/>
            </a:prstGeom>
            <a:noFill/>
          </p:spPr>
          <p:txBody>
            <a:bodyPr wrap="square" rtlCol="0">
              <a:spAutoFit/>
            </a:bodyPr>
            <a:lstStyle/>
            <a:p>
              <a:pPr algn="ctr"/>
              <a:r>
                <a:rPr lang="en-GB"/>
                <a:t>Literature Review</a:t>
              </a:r>
            </a:p>
          </p:txBody>
        </p:sp>
        <p:sp>
          <p:nvSpPr>
            <p:cNvPr id="37" name="TextBox 36">
              <a:extLst>
                <a:ext uri="{FF2B5EF4-FFF2-40B4-BE49-F238E27FC236}">
                  <a16:creationId xmlns:a16="http://schemas.microsoft.com/office/drawing/2014/main" id="{F86ADAB9-FC47-C14A-96F4-0C32E7CDF7B2}"/>
                </a:ext>
              </a:extLst>
            </p:cNvPr>
            <p:cNvSpPr txBox="1"/>
            <p:nvPr/>
          </p:nvSpPr>
          <p:spPr>
            <a:xfrm>
              <a:off x="5252658" y="6452680"/>
              <a:ext cx="1686683" cy="369332"/>
            </a:xfrm>
            <a:prstGeom prst="rect">
              <a:avLst/>
            </a:prstGeom>
            <a:noFill/>
          </p:spPr>
          <p:txBody>
            <a:bodyPr wrap="square" rtlCol="0">
              <a:spAutoFit/>
            </a:bodyPr>
            <a:lstStyle/>
            <a:p>
              <a:pPr algn="ctr"/>
              <a:r>
                <a:rPr lang="en-GB"/>
                <a:t>Methodology</a:t>
              </a:r>
            </a:p>
          </p:txBody>
        </p:sp>
        <p:sp>
          <p:nvSpPr>
            <p:cNvPr id="38" name="TextBox 37">
              <a:extLst>
                <a:ext uri="{FF2B5EF4-FFF2-40B4-BE49-F238E27FC236}">
                  <a16:creationId xmlns:a16="http://schemas.microsoft.com/office/drawing/2014/main" id="{CFE12F41-87AD-CE46-984F-C5C08317E4E0}"/>
                </a:ext>
              </a:extLst>
            </p:cNvPr>
            <p:cNvSpPr txBox="1"/>
            <p:nvPr/>
          </p:nvSpPr>
          <p:spPr>
            <a:xfrm>
              <a:off x="7236021" y="6447563"/>
              <a:ext cx="2081420" cy="369332"/>
            </a:xfrm>
            <a:prstGeom prst="rect">
              <a:avLst/>
            </a:prstGeom>
            <a:noFill/>
          </p:spPr>
          <p:txBody>
            <a:bodyPr wrap="square" rtlCol="0">
              <a:spAutoFit/>
            </a:bodyPr>
            <a:lstStyle/>
            <a:p>
              <a:pPr algn="ctr"/>
              <a:r>
                <a:rPr lang="en-GB"/>
                <a:t>Data &amp; Discussion</a:t>
              </a:r>
            </a:p>
          </p:txBody>
        </p:sp>
        <p:sp>
          <p:nvSpPr>
            <p:cNvPr id="39" name="TextBox 38">
              <a:extLst>
                <a:ext uri="{FF2B5EF4-FFF2-40B4-BE49-F238E27FC236}">
                  <a16:creationId xmlns:a16="http://schemas.microsoft.com/office/drawing/2014/main" id="{F3F05A03-866C-3D4B-89F7-C515A61F00AF}"/>
                </a:ext>
              </a:extLst>
            </p:cNvPr>
            <p:cNvSpPr txBox="1"/>
            <p:nvPr/>
          </p:nvSpPr>
          <p:spPr>
            <a:xfrm>
              <a:off x="9416753" y="6438834"/>
              <a:ext cx="2081420" cy="369332"/>
            </a:xfrm>
            <a:prstGeom prst="rect">
              <a:avLst/>
            </a:prstGeom>
            <a:noFill/>
          </p:spPr>
          <p:txBody>
            <a:bodyPr wrap="square" rtlCol="0">
              <a:spAutoFit/>
            </a:bodyPr>
            <a:lstStyle/>
            <a:p>
              <a:pPr algn="ctr"/>
              <a:r>
                <a:rPr lang="en-GB"/>
                <a:t>Conclusion</a:t>
              </a:r>
            </a:p>
          </p:txBody>
        </p:sp>
      </p:grpSp>
      <p:grpSp>
        <p:nvGrpSpPr>
          <p:cNvPr id="40" name="Google Shape;1401;p77">
            <a:extLst>
              <a:ext uri="{FF2B5EF4-FFF2-40B4-BE49-F238E27FC236}">
                <a16:creationId xmlns:a16="http://schemas.microsoft.com/office/drawing/2014/main" id="{BACCB68F-B78B-5449-9303-9D1AE17B2A02}"/>
              </a:ext>
            </a:extLst>
          </p:cNvPr>
          <p:cNvGrpSpPr/>
          <p:nvPr userDrawn="1"/>
        </p:nvGrpSpPr>
        <p:grpSpPr>
          <a:xfrm>
            <a:off x="1470277" y="6049647"/>
            <a:ext cx="9257395" cy="516472"/>
            <a:chOff x="990400" y="4657213"/>
            <a:chExt cx="7163200" cy="402312"/>
          </a:xfrm>
        </p:grpSpPr>
        <p:cxnSp>
          <p:nvCxnSpPr>
            <p:cNvPr id="41" name="Google Shape;1402;p77">
              <a:extLst>
                <a:ext uri="{FF2B5EF4-FFF2-40B4-BE49-F238E27FC236}">
                  <a16:creationId xmlns:a16="http://schemas.microsoft.com/office/drawing/2014/main" id="{3FBEC0C4-4FAD-1A44-860A-C55B5EB0BAFF}"/>
                </a:ext>
              </a:extLst>
            </p:cNvPr>
            <p:cNvCxnSpPr/>
            <p:nvPr/>
          </p:nvCxnSpPr>
          <p:spPr>
            <a:xfrm>
              <a:off x="1220850" y="4862875"/>
              <a:ext cx="6702300" cy="0"/>
            </a:xfrm>
            <a:prstGeom prst="straightConnector1">
              <a:avLst/>
            </a:prstGeom>
            <a:noFill/>
            <a:ln w="9525" cap="flat" cmpd="sng">
              <a:solidFill>
                <a:srgbClr val="CCCCCC"/>
              </a:solidFill>
              <a:prstDash val="solid"/>
              <a:round/>
              <a:headEnd type="none" w="med" len="med"/>
              <a:tailEnd type="none" w="med" len="med"/>
            </a:ln>
          </p:spPr>
        </p:cxnSp>
        <p:sp>
          <p:nvSpPr>
            <p:cNvPr id="42" name="Google Shape;1403;p77">
              <a:extLst>
                <a:ext uri="{FF2B5EF4-FFF2-40B4-BE49-F238E27FC236}">
                  <a16:creationId xmlns:a16="http://schemas.microsoft.com/office/drawing/2014/main" id="{53D6B182-245E-994F-B380-AA44DF24CE07}"/>
                </a:ext>
              </a:extLst>
            </p:cNvPr>
            <p:cNvSpPr/>
            <p:nvPr/>
          </p:nvSpPr>
          <p:spPr>
            <a:xfrm>
              <a:off x="7836050" y="4754275"/>
              <a:ext cx="217200" cy="2172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1404;p77">
              <a:extLst>
                <a:ext uri="{FF2B5EF4-FFF2-40B4-BE49-F238E27FC236}">
                  <a16:creationId xmlns:a16="http://schemas.microsoft.com/office/drawing/2014/main" id="{DEDFC1C3-74E1-7A47-99D3-AE5ED5588E5F}"/>
                </a:ext>
              </a:extLst>
            </p:cNvPr>
            <p:cNvSpPr txBox="1"/>
            <p:nvPr/>
          </p:nvSpPr>
          <p:spPr>
            <a:xfrm>
              <a:off x="7735700"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Roboto"/>
                  <a:ea typeface="Roboto"/>
                  <a:cs typeface="Roboto"/>
                  <a:sym typeface="Roboto"/>
                </a:rPr>
                <a:t>5</a:t>
              </a:r>
              <a:endParaRPr sz="1000" b="1">
                <a:latin typeface="Roboto"/>
                <a:ea typeface="Roboto"/>
                <a:cs typeface="Roboto"/>
                <a:sym typeface="Roboto"/>
              </a:endParaRPr>
            </a:p>
          </p:txBody>
        </p:sp>
        <p:sp>
          <p:nvSpPr>
            <p:cNvPr id="44" name="Google Shape;1405;p77">
              <a:extLst>
                <a:ext uri="{FF2B5EF4-FFF2-40B4-BE49-F238E27FC236}">
                  <a16:creationId xmlns:a16="http://schemas.microsoft.com/office/drawing/2014/main" id="{2609BBF9-1D8B-DD44-BA43-6428844BFE0B}"/>
                </a:ext>
              </a:extLst>
            </p:cNvPr>
            <p:cNvSpPr/>
            <p:nvPr/>
          </p:nvSpPr>
          <p:spPr>
            <a:xfrm>
              <a:off x="614972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1406;p77">
              <a:extLst>
                <a:ext uri="{FF2B5EF4-FFF2-40B4-BE49-F238E27FC236}">
                  <a16:creationId xmlns:a16="http://schemas.microsoft.com/office/drawing/2014/main" id="{530B0C5F-75F8-074C-A588-ADB983928A09}"/>
                </a:ext>
              </a:extLst>
            </p:cNvPr>
            <p:cNvSpPr txBox="1"/>
            <p:nvPr/>
          </p:nvSpPr>
          <p:spPr>
            <a:xfrm>
              <a:off x="6049375"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4</a:t>
              </a:r>
              <a:endParaRPr sz="1000">
                <a:solidFill>
                  <a:srgbClr val="666666"/>
                </a:solidFill>
                <a:latin typeface="Roboto"/>
                <a:ea typeface="Roboto"/>
                <a:cs typeface="Roboto"/>
                <a:sym typeface="Roboto"/>
              </a:endParaRPr>
            </a:p>
          </p:txBody>
        </p:sp>
        <p:sp>
          <p:nvSpPr>
            <p:cNvPr id="46" name="Google Shape;1407;p77">
              <a:extLst>
                <a:ext uri="{FF2B5EF4-FFF2-40B4-BE49-F238E27FC236}">
                  <a16:creationId xmlns:a16="http://schemas.microsoft.com/office/drawing/2014/main" id="{CB3FA967-B6E7-1C47-8F77-8A10ADE566ED}"/>
                </a:ext>
              </a:extLst>
            </p:cNvPr>
            <p:cNvSpPr/>
            <p:nvPr/>
          </p:nvSpPr>
          <p:spPr>
            <a:xfrm>
              <a:off x="446340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1408;p77">
              <a:extLst>
                <a:ext uri="{FF2B5EF4-FFF2-40B4-BE49-F238E27FC236}">
                  <a16:creationId xmlns:a16="http://schemas.microsoft.com/office/drawing/2014/main" id="{3DB1E11E-12AA-DD4E-9B28-5D06CAF88A04}"/>
                </a:ext>
              </a:extLst>
            </p:cNvPr>
            <p:cNvSpPr txBox="1"/>
            <p:nvPr/>
          </p:nvSpPr>
          <p:spPr>
            <a:xfrm>
              <a:off x="4363050" y="4657213"/>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3</a:t>
              </a:r>
              <a:endParaRPr sz="1000">
                <a:solidFill>
                  <a:srgbClr val="666666"/>
                </a:solidFill>
                <a:latin typeface="Roboto"/>
                <a:ea typeface="Roboto"/>
                <a:cs typeface="Roboto"/>
                <a:sym typeface="Roboto"/>
              </a:endParaRPr>
            </a:p>
          </p:txBody>
        </p:sp>
        <p:sp>
          <p:nvSpPr>
            <p:cNvPr id="48" name="Google Shape;1409;p77">
              <a:extLst>
                <a:ext uri="{FF2B5EF4-FFF2-40B4-BE49-F238E27FC236}">
                  <a16:creationId xmlns:a16="http://schemas.microsoft.com/office/drawing/2014/main" id="{812E1814-E57F-4F4D-9812-2E1D21340B35}"/>
                </a:ext>
              </a:extLst>
            </p:cNvPr>
            <p:cNvSpPr/>
            <p:nvPr/>
          </p:nvSpPr>
          <p:spPr>
            <a:xfrm>
              <a:off x="2777075"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410;p77">
              <a:extLst>
                <a:ext uri="{FF2B5EF4-FFF2-40B4-BE49-F238E27FC236}">
                  <a16:creationId xmlns:a16="http://schemas.microsoft.com/office/drawing/2014/main" id="{D3154B24-9B88-4044-A80F-A7EEA3FEA8D6}"/>
                </a:ext>
              </a:extLst>
            </p:cNvPr>
            <p:cNvSpPr txBox="1"/>
            <p:nvPr/>
          </p:nvSpPr>
          <p:spPr>
            <a:xfrm>
              <a:off x="2676725"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2</a:t>
              </a:r>
              <a:endParaRPr sz="1000">
                <a:solidFill>
                  <a:srgbClr val="666666"/>
                </a:solidFill>
                <a:latin typeface="Roboto"/>
                <a:ea typeface="Roboto"/>
                <a:cs typeface="Roboto"/>
                <a:sym typeface="Roboto"/>
              </a:endParaRPr>
            </a:p>
          </p:txBody>
        </p:sp>
        <p:sp>
          <p:nvSpPr>
            <p:cNvPr id="50" name="Google Shape;1411;p77">
              <a:extLst>
                <a:ext uri="{FF2B5EF4-FFF2-40B4-BE49-F238E27FC236}">
                  <a16:creationId xmlns:a16="http://schemas.microsoft.com/office/drawing/2014/main" id="{E1C2823B-8AC7-7640-AF9F-B57AE39927E4}"/>
                </a:ext>
              </a:extLst>
            </p:cNvPr>
            <p:cNvSpPr/>
            <p:nvPr/>
          </p:nvSpPr>
          <p:spPr>
            <a:xfrm>
              <a:off x="1090750" y="4754275"/>
              <a:ext cx="217200" cy="217200"/>
            </a:xfrm>
            <a:prstGeom prst="ellipse">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412;p77">
              <a:extLst>
                <a:ext uri="{FF2B5EF4-FFF2-40B4-BE49-F238E27FC236}">
                  <a16:creationId xmlns:a16="http://schemas.microsoft.com/office/drawing/2014/main" id="{2FCA8787-AC82-7F4E-8D79-94389671CA96}"/>
                </a:ext>
              </a:extLst>
            </p:cNvPr>
            <p:cNvSpPr txBox="1"/>
            <p:nvPr/>
          </p:nvSpPr>
          <p:spPr>
            <a:xfrm>
              <a:off x="990400" y="4657225"/>
              <a:ext cx="4179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666666"/>
                  </a:solidFill>
                  <a:latin typeface="Roboto"/>
                  <a:ea typeface="Roboto"/>
                  <a:cs typeface="Roboto"/>
                  <a:sym typeface="Roboto"/>
                </a:rPr>
                <a:t>1</a:t>
              </a:r>
              <a:endParaRPr sz="1000">
                <a:solidFill>
                  <a:srgbClr val="666666"/>
                </a:solidFill>
                <a:latin typeface="Roboto"/>
                <a:ea typeface="Roboto"/>
                <a:cs typeface="Roboto"/>
                <a:sym typeface="Roboto"/>
              </a:endParaRPr>
            </a:p>
          </p:txBody>
        </p:sp>
      </p:grpSp>
    </p:spTree>
    <p:extLst>
      <p:ext uri="{BB962C8B-B14F-4D97-AF65-F5344CB8AC3E}">
        <p14:creationId xmlns:p14="http://schemas.microsoft.com/office/powerpoint/2010/main" val="232025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70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12/28/22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32674337"/>
      </p:ext>
    </p:extLst>
  </p:cSld>
  <p:clrMap bg1="lt1" tx1="dk1" bg2="lt2" tx2="dk2" accent1="accent1" accent2="accent2" accent3="accent3" accent4="accent4" accent5="accent5" accent6="accent6" hlink="hlink" folHlink="folHlink"/>
  <p:sldLayoutIdLst>
    <p:sldLayoutId id="2147483688" r:id="rId1"/>
    <p:sldLayoutId id="2147483704" r:id="rId2"/>
    <p:sldLayoutId id="2147483689" r:id="rId3"/>
    <p:sldLayoutId id="2147483700" r:id="rId4"/>
    <p:sldLayoutId id="2147483702" r:id="rId5"/>
    <p:sldLayoutId id="2147483701" r:id="rId6"/>
    <p:sldLayoutId id="2147483705" r:id="rId7"/>
    <p:sldLayoutId id="2147483703" r:id="rId8"/>
    <p:sldLayoutId id="2147483690" r:id="rId9"/>
    <p:sldLayoutId id="2147483691" r:id="rId10"/>
    <p:sldLayoutId id="2147483692" r:id="rId11"/>
    <p:sldLayoutId id="2147483698" r:id="rId12"/>
    <p:sldLayoutId id="2147483693" r:id="rId13"/>
    <p:sldLayoutId id="2147483694" r:id="rId14"/>
    <p:sldLayoutId id="2147483695" r:id="rId15"/>
    <p:sldLayoutId id="2147483697" r:id="rId16"/>
    <p:sldLayoutId id="214748369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29A2DF47-1B2B-4E50-BB6C-86DFD03DC92E}"/>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EB0F1-F225-D14A-A22A-880563BDB9CD}"/>
              </a:ext>
            </a:extLst>
          </p:cNvPr>
          <p:cNvSpPr>
            <a:spLocks noGrp="1"/>
          </p:cNvSpPr>
          <p:nvPr>
            <p:ph type="ctrTitle"/>
          </p:nvPr>
        </p:nvSpPr>
        <p:spPr>
          <a:xfrm>
            <a:off x="477981" y="1122363"/>
            <a:ext cx="5710784" cy="3204134"/>
          </a:xfrm>
        </p:spPr>
        <p:txBody>
          <a:bodyPr anchor="b">
            <a:normAutofit/>
          </a:bodyPr>
          <a:lstStyle/>
          <a:p>
            <a:r>
              <a:rPr lang="en-GB" sz="3000" dirty="0"/>
              <a:t>Automatic Grading of Online Formative Assessments using Bidirectional Neural Networks and Attention Mechanism</a:t>
            </a:r>
          </a:p>
        </p:txBody>
      </p:sp>
      <p:sp>
        <p:nvSpPr>
          <p:cNvPr id="3" name="Subtitle 2">
            <a:extLst>
              <a:ext uri="{FF2B5EF4-FFF2-40B4-BE49-F238E27FC236}">
                <a16:creationId xmlns:a16="http://schemas.microsoft.com/office/drawing/2014/main" id="{643D1791-1A0B-6440-AF44-8AB93CDEEB99}"/>
              </a:ext>
            </a:extLst>
          </p:cNvPr>
          <p:cNvSpPr>
            <a:spLocks noGrp="1"/>
          </p:cNvSpPr>
          <p:nvPr>
            <p:ph type="subTitle" idx="1"/>
          </p:nvPr>
        </p:nvSpPr>
        <p:spPr>
          <a:xfrm>
            <a:off x="477980" y="4872922"/>
            <a:ext cx="4023359" cy="1208141"/>
          </a:xfrm>
        </p:spPr>
        <p:txBody>
          <a:bodyPr>
            <a:normAutofit/>
          </a:bodyPr>
          <a:lstStyle/>
          <a:p>
            <a:r>
              <a:rPr lang="en-GB" sz="2000" dirty="0"/>
              <a:t>Xavier Lien and </a:t>
            </a:r>
            <a:r>
              <a:rPr lang="en-GB" sz="2000" dirty="0" err="1"/>
              <a:t>Advay</a:t>
            </a:r>
            <a:r>
              <a:rPr lang="en-GB" sz="2000" dirty="0"/>
              <a:t> </a:t>
            </a:r>
            <a:r>
              <a:rPr lang="en-GB" sz="2000" dirty="0" err="1"/>
              <a:t>Pakhale</a:t>
            </a:r>
            <a:endParaRPr lang="en-GB"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20780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740D06-9435-614C-A081-120446A7775A}"/>
              </a:ext>
            </a:extLst>
          </p:cNvPr>
          <p:cNvPicPr>
            <a:picLocks noChangeAspect="1"/>
          </p:cNvPicPr>
          <p:nvPr/>
        </p:nvPicPr>
        <p:blipFill>
          <a:blip r:embed="rId3"/>
          <a:stretch>
            <a:fillRect/>
          </a:stretch>
        </p:blipFill>
        <p:spPr>
          <a:xfrm>
            <a:off x="728699" y="2888803"/>
            <a:ext cx="10734602" cy="1997135"/>
          </a:xfrm>
          <a:prstGeom prst="rect">
            <a:avLst/>
          </a:prstGeom>
        </p:spPr>
      </p:pic>
      <p:sp>
        <p:nvSpPr>
          <p:cNvPr id="2" name="Title 1">
            <a:extLst>
              <a:ext uri="{FF2B5EF4-FFF2-40B4-BE49-F238E27FC236}">
                <a16:creationId xmlns:a16="http://schemas.microsoft.com/office/drawing/2014/main" id="{BCDDE8D3-A055-2643-8073-637B5DF0E1BF}"/>
              </a:ext>
            </a:extLst>
          </p:cNvPr>
          <p:cNvSpPr>
            <a:spLocks noGrp="1"/>
          </p:cNvSpPr>
          <p:nvPr>
            <p:ph type="title"/>
          </p:nvPr>
        </p:nvSpPr>
        <p:spPr/>
        <p:txBody>
          <a:bodyPr/>
          <a:lstStyle/>
          <a:p>
            <a:r>
              <a:rPr lang="en-GB"/>
              <a:t>Proposed Solution: Automatic Grading</a:t>
            </a:r>
          </a:p>
        </p:txBody>
      </p:sp>
      <p:sp>
        <p:nvSpPr>
          <p:cNvPr id="7" name="Rectangle 6">
            <a:extLst>
              <a:ext uri="{FF2B5EF4-FFF2-40B4-BE49-F238E27FC236}">
                <a16:creationId xmlns:a16="http://schemas.microsoft.com/office/drawing/2014/main" id="{8282158B-A914-1243-8578-2A890E76D1AA}"/>
              </a:ext>
            </a:extLst>
          </p:cNvPr>
          <p:cNvSpPr/>
          <p:nvPr/>
        </p:nvSpPr>
        <p:spPr>
          <a:xfrm>
            <a:off x="6354505" y="3835714"/>
            <a:ext cx="5289805" cy="106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9E4B1B-8558-174E-AA73-9D41DB8F1E9C}"/>
              </a:ext>
            </a:extLst>
          </p:cNvPr>
          <p:cNvSpPr/>
          <p:nvPr/>
        </p:nvSpPr>
        <p:spPr>
          <a:xfrm>
            <a:off x="11463301" y="2201332"/>
            <a:ext cx="158532" cy="1639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E7A5C0-D9D8-DE49-86BC-C9FA3D22BF9A}"/>
              </a:ext>
            </a:extLst>
          </p:cNvPr>
          <p:cNvSpPr/>
          <p:nvPr/>
        </p:nvSpPr>
        <p:spPr>
          <a:xfrm rot="2727462">
            <a:off x="5739496" y="3744142"/>
            <a:ext cx="1560385" cy="68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8380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740D06-9435-614C-A081-120446A7775A}"/>
              </a:ext>
            </a:extLst>
          </p:cNvPr>
          <p:cNvPicPr>
            <a:picLocks noChangeAspect="1"/>
          </p:cNvPicPr>
          <p:nvPr/>
        </p:nvPicPr>
        <p:blipFill>
          <a:blip r:embed="rId3"/>
          <a:stretch>
            <a:fillRect/>
          </a:stretch>
        </p:blipFill>
        <p:spPr>
          <a:xfrm>
            <a:off x="728699" y="2888803"/>
            <a:ext cx="10734602" cy="1997135"/>
          </a:xfrm>
          <a:prstGeom prst="rect">
            <a:avLst/>
          </a:prstGeom>
        </p:spPr>
      </p:pic>
      <p:sp>
        <p:nvSpPr>
          <p:cNvPr id="2" name="Title 1">
            <a:extLst>
              <a:ext uri="{FF2B5EF4-FFF2-40B4-BE49-F238E27FC236}">
                <a16:creationId xmlns:a16="http://schemas.microsoft.com/office/drawing/2014/main" id="{BCDDE8D3-A055-2643-8073-637B5DF0E1BF}"/>
              </a:ext>
            </a:extLst>
          </p:cNvPr>
          <p:cNvSpPr>
            <a:spLocks noGrp="1"/>
          </p:cNvSpPr>
          <p:nvPr>
            <p:ph type="title"/>
          </p:nvPr>
        </p:nvSpPr>
        <p:spPr/>
        <p:txBody>
          <a:bodyPr/>
          <a:lstStyle/>
          <a:p>
            <a:r>
              <a:rPr lang="en-GB"/>
              <a:t>Proposed Solution: Automatic Grading</a:t>
            </a:r>
          </a:p>
        </p:txBody>
      </p:sp>
      <p:sp>
        <p:nvSpPr>
          <p:cNvPr id="7" name="Rectangle 6">
            <a:extLst>
              <a:ext uri="{FF2B5EF4-FFF2-40B4-BE49-F238E27FC236}">
                <a16:creationId xmlns:a16="http://schemas.microsoft.com/office/drawing/2014/main" id="{8282158B-A914-1243-8578-2A890E76D1AA}"/>
              </a:ext>
            </a:extLst>
          </p:cNvPr>
          <p:cNvSpPr/>
          <p:nvPr/>
        </p:nvSpPr>
        <p:spPr>
          <a:xfrm>
            <a:off x="9158288" y="3835714"/>
            <a:ext cx="2486022" cy="106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9E4B1B-8558-174E-AA73-9D41DB8F1E9C}"/>
              </a:ext>
            </a:extLst>
          </p:cNvPr>
          <p:cNvSpPr/>
          <p:nvPr/>
        </p:nvSpPr>
        <p:spPr>
          <a:xfrm>
            <a:off x="11463301" y="2302932"/>
            <a:ext cx="158532" cy="1538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E7A5C0-D9D8-DE49-86BC-C9FA3D22BF9A}"/>
              </a:ext>
            </a:extLst>
          </p:cNvPr>
          <p:cNvSpPr/>
          <p:nvPr/>
        </p:nvSpPr>
        <p:spPr>
          <a:xfrm rot="2727462" flipH="1">
            <a:off x="7105044" y="4348076"/>
            <a:ext cx="3523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938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740D06-9435-614C-A081-120446A7775A}"/>
              </a:ext>
            </a:extLst>
          </p:cNvPr>
          <p:cNvPicPr>
            <a:picLocks noChangeAspect="1"/>
          </p:cNvPicPr>
          <p:nvPr/>
        </p:nvPicPr>
        <p:blipFill>
          <a:blip r:embed="rId3"/>
          <a:stretch>
            <a:fillRect/>
          </a:stretch>
        </p:blipFill>
        <p:spPr>
          <a:xfrm>
            <a:off x="728699" y="2888803"/>
            <a:ext cx="10734602" cy="1997135"/>
          </a:xfrm>
          <a:prstGeom prst="rect">
            <a:avLst/>
          </a:prstGeom>
        </p:spPr>
      </p:pic>
      <p:sp>
        <p:nvSpPr>
          <p:cNvPr id="2" name="Title 1">
            <a:extLst>
              <a:ext uri="{FF2B5EF4-FFF2-40B4-BE49-F238E27FC236}">
                <a16:creationId xmlns:a16="http://schemas.microsoft.com/office/drawing/2014/main" id="{BCDDE8D3-A055-2643-8073-637B5DF0E1BF}"/>
              </a:ext>
            </a:extLst>
          </p:cNvPr>
          <p:cNvSpPr>
            <a:spLocks noGrp="1"/>
          </p:cNvSpPr>
          <p:nvPr>
            <p:ph type="title"/>
          </p:nvPr>
        </p:nvSpPr>
        <p:spPr/>
        <p:txBody>
          <a:bodyPr/>
          <a:lstStyle/>
          <a:p>
            <a:r>
              <a:rPr lang="en-GB"/>
              <a:t>Proposed Solution: Automatic Grading</a:t>
            </a:r>
          </a:p>
        </p:txBody>
      </p:sp>
      <p:sp>
        <p:nvSpPr>
          <p:cNvPr id="7" name="Rectangle 6">
            <a:extLst>
              <a:ext uri="{FF2B5EF4-FFF2-40B4-BE49-F238E27FC236}">
                <a16:creationId xmlns:a16="http://schemas.microsoft.com/office/drawing/2014/main" id="{8282158B-A914-1243-8578-2A890E76D1AA}"/>
              </a:ext>
            </a:extLst>
          </p:cNvPr>
          <p:cNvSpPr/>
          <p:nvPr/>
        </p:nvSpPr>
        <p:spPr>
          <a:xfrm>
            <a:off x="11485776" y="3835714"/>
            <a:ext cx="158533" cy="106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9E4B1B-8558-174E-AA73-9D41DB8F1E9C}"/>
              </a:ext>
            </a:extLst>
          </p:cNvPr>
          <p:cNvSpPr/>
          <p:nvPr/>
        </p:nvSpPr>
        <p:spPr>
          <a:xfrm>
            <a:off x="11463300" y="2286000"/>
            <a:ext cx="158533" cy="155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E7A5C0-D9D8-DE49-86BC-C9FA3D22BF9A}"/>
              </a:ext>
            </a:extLst>
          </p:cNvPr>
          <p:cNvSpPr/>
          <p:nvPr/>
        </p:nvSpPr>
        <p:spPr>
          <a:xfrm rot="2727462" flipH="1">
            <a:off x="7105044" y="4348076"/>
            <a:ext cx="3523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704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C2D1-8923-8D44-BE46-B1B3AB097F75}"/>
              </a:ext>
            </a:extLst>
          </p:cNvPr>
          <p:cNvSpPr>
            <a:spLocks noGrp="1"/>
          </p:cNvSpPr>
          <p:nvPr>
            <p:ph type="title"/>
          </p:nvPr>
        </p:nvSpPr>
        <p:spPr/>
        <p:txBody>
          <a:bodyPr/>
          <a:lstStyle/>
          <a:p>
            <a:r>
              <a:rPr lang="en-GB"/>
              <a:t>Methodology</a:t>
            </a:r>
          </a:p>
        </p:txBody>
      </p:sp>
      <p:sp>
        <p:nvSpPr>
          <p:cNvPr id="3" name="Text Placeholder 2">
            <a:extLst>
              <a:ext uri="{FF2B5EF4-FFF2-40B4-BE49-F238E27FC236}">
                <a16:creationId xmlns:a16="http://schemas.microsoft.com/office/drawing/2014/main" id="{2146E730-8AB1-374C-9788-F260F04A283C}"/>
              </a:ext>
            </a:extLst>
          </p:cNvPr>
          <p:cNvSpPr>
            <a:spLocks noGrp="1"/>
          </p:cNvSpPr>
          <p:nvPr>
            <p:ph type="body" idx="1"/>
          </p:nvPr>
        </p:nvSpPr>
        <p:spPr/>
        <p:txBody>
          <a:bodyPr/>
          <a:lstStyle/>
          <a:p>
            <a:r>
              <a:rPr lang="en-GB"/>
              <a:t>Collection and pre-processing of datasets, quantitative and qualitative components</a:t>
            </a:r>
          </a:p>
        </p:txBody>
      </p:sp>
    </p:spTree>
    <p:extLst>
      <p:ext uri="{BB962C8B-B14F-4D97-AF65-F5344CB8AC3E}">
        <p14:creationId xmlns:p14="http://schemas.microsoft.com/office/powerpoint/2010/main" val="395263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1ED7-6865-194C-B999-899F2C72F946}"/>
              </a:ext>
            </a:extLst>
          </p:cNvPr>
          <p:cNvSpPr>
            <a:spLocks noGrp="1"/>
          </p:cNvSpPr>
          <p:nvPr>
            <p:ph type="title"/>
          </p:nvPr>
        </p:nvSpPr>
        <p:spPr/>
        <p:txBody>
          <a:bodyPr/>
          <a:lstStyle/>
          <a:p>
            <a:r>
              <a:rPr lang="en-GB"/>
              <a:t>Datasets and Pre-processing</a:t>
            </a:r>
          </a:p>
        </p:txBody>
      </p:sp>
      <p:pic>
        <p:nvPicPr>
          <p:cNvPr id="9" name="Picture 8">
            <a:extLst>
              <a:ext uri="{FF2B5EF4-FFF2-40B4-BE49-F238E27FC236}">
                <a16:creationId xmlns:a16="http://schemas.microsoft.com/office/drawing/2014/main" id="{D3141AB8-1CF0-274B-9D77-54E3522324FB}"/>
              </a:ext>
            </a:extLst>
          </p:cNvPr>
          <p:cNvPicPr>
            <a:picLocks noChangeAspect="1"/>
          </p:cNvPicPr>
          <p:nvPr/>
        </p:nvPicPr>
        <p:blipFill rotWithShape="1">
          <a:blip r:embed="rId3"/>
          <a:srcRect l="7916" t="43093" r="52194" b="40233"/>
          <a:stretch/>
        </p:blipFill>
        <p:spPr>
          <a:xfrm>
            <a:off x="1115568" y="2286746"/>
            <a:ext cx="5973388" cy="3529675"/>
          </a:xfrm>
          <a:prstGeom prst="rect">
            <a:avLst/>
          </a:prstGeom>
        </p:spPr>
      </p:pic>
      <p:sp>
        <p:nvSpPr>
          <p:cNvPr id="7" name="Rectangle 6">
            <a:extLst>
              <a:ext uri="{FF2B5EF4-FFF2-40B4-BE49-F238E27FC236}">
                <a16:creationId xmlns:a16="http://schemas.microsoft.com/office/drawing/2014/main" id="{68BF4318-E914-874D-B2B7-E33946FDBF7F}"/>
              </a:ext>
            </a:extLst>
          </p:cNvPr>
          <p:cNvSpPr/>
          <p:nvPr/>
        </p:nvSpPr>
        <p:spPr>
          <a:xfrm>
            <a:off x="736491" y="2957209"/>
            <a:ext cx="6714896" cy="2993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00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1ED7-6865-194C-B999-899F2C72F946}"/>
              </a:ext>
            </a:extLst>
          </p:cNvPr>
          <p:cNvSpPr>
            <a:spLocks noGrp="1"/>
          </p:cNvSpPr>
          <p:nvPr>
            <p:ph type="title"/>
          </p:nvPr>
        </p:nvSpPr>
        <p:spPr/>
        <p:txBody>
          <a:bodyPr/>
          <a:lstStyle/>
          <a:p>
            <a:r>
              <a:rPr lang="en-GB"/>
              <a:t>Datasets and Pre-processing</a:t>
            </a:r>
          </a:p>
        </p:txBody>
      </p:sp>
      <p:pic>
        <p:nvPicPr>
          <p:cNvPr id="9" name="Picture 8">
            <a:extLst>
              <a:ext uri="{FF2B5EF4-FFF2-40B4-BE49-F238E27FC236}">
                <a16:creationId xmlns:a16="http://schemas.microsoft.com/office/drawing/2014/main" id="{D3141AB8-1CF0-274B-9D77-54E3522324FB}"/>
              </a:ext>
            </a:extLst>
          </p:cNvPr>
          <p:cNvPicPr>
            <a:picLocks noChangeAspect="1"/>
          </p:cNvPicPr>
          <p:nvPr/>
        </p:nvPicPr>
        <p:blipFill rotWithShape="1">
          <a:blip r:embed="rId3"/>
          <a:srcRect l="7916" t="43093" r="52194" b="40233"/>
          <a:stretch/>
        </p:blipFill>
        <p:spPr>
          <a:xfrm>
            <a:off x="1115568" y="2286746"/>
            <a:ext cx="5973388" cy="3529675"/>
          </a:xfrm>
          <a:prstGeom prst="rect">
            <a:avLst/>
          </a:prstGeom>
        </p:spPr>
      </p:pic>
      <p:sp>
        <p:nvSpPr>
          <p:cNvPr id="7" name="Rectangle 6">
            <a:extLst>
              <a:ext uri="{FF2B5EF4-FFF2-40B4-BE49-F238E27FC236}">
                <a16:creationId xmlns:a16="http://schemas.microsoft.com/office/drawing/2014/main" id="{68BF4318-E914-874D-B2B7-E33946FDBF7F}"/>
              </a:ext>
            </a:extLst>
          </p:cNvPr>
          <p:cNvSpPr/>
          <p:nvPr/>
        </p:nvSpPr>
        <p:spPr>
          <a:xfrm>
            <a:off x="736491" y="3910519"/>
            <a:ext cx="6714896" cy="204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9882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1ED7-6865-194C-B999-899F2C72F946}"/>
              </a:ext>
            </a:extLst>
          </p:cNvPr>
          <p:cNvSpPr>
            <a:spLocks noGrp="1"/>
          </p:cNvSpPr>
          <p:nvPr>
            <p:ph type="title"/>
          </p:nvPr>
        </p:nvSpPr>
        <p:spPr/>
        <p:txBody>
          <a:bodyPr/>
          <a:lstStyle/>
          <a:p>
            <a:r>
              <a:rPr lang="en-GB"/>
              <a:t>Datasets and Pre-processing</a:t>
            </a:r>
          </a:p>
        </p:txBody>
      </p:sp>
      <p:pic>
        <p:nvPicPr>
          <p:cNvPr id="9" name="Picture 8">
            <a:extLst>
              <a:ext uri="{FF2B5EF4-FFF2-40B4-BE49-F238E27FC236}">
                <a16:creationId xmlns:a16="http://schemas.microsoft.com/office/drawing/2014/main" id="{D3141AB8-1CF0-274B-9D77-54E3522324FB}"/>
              </a:ext>
            </a:extLst>
          </p:cNvPr>
          <p:cNvPicPr>
            <a:picLocks noChangeAspect="1"/>
          </p:cNvPicPr>
          <p:nvPr/>
        </p:nvPicPr>
        <p:blipFill rotWithShape="1">
          <a:blip r:embed="rId3"/>
          <a:srcRect l="7916" t="43093" r="52194" b="40233"/>
          <a:stretch/>
        </p:blipFill>
        <p:spPr>
          <a:xfrm>
            <a:off x="1115568" y="2286746"/>
            <a:ext cx="5973388" cy="3529675"/>
          </a:xfrm>
          <a:prstGeom prst="rect">
            <a:avLst/>
          </a:prstGeom>
        </p:spPr>
      </p:pic>
      <p:sp>
        <p:nvSpPr>
          <p:cNvPr id="7" name="Rectangle 6">
            <a:extLst>
              <a:ext uri="{FF2B5EF4-FFF2-40B4-BE49-F238E27FC236}">
                <a16:creationId xmlns:a16="http://schemas.microsoft.com/office/drawing/2014/main" id="{68BF4318-E914-874D-B2B7-E33946FDBF7F}"/>
              </a:ext>
            </a:extLst>
          </p:cNvPr>
          <p:cNvSpPr/>
          <p:nvPr/>
        </p:nvSpPr>
        <p:spPr>
          <a:xfrm>
            <a:off x="736491" y="4771430"/>
            <a:ext cx="6714896" cy="1179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881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1ED7-6865-194C-B999-899F2C72F946}"/>
              </a:ext>
            </a:extLst>
          </p:cNvPr>
          <p:cNvSpPr>
            <a:spLocks noGrp="1"/>
          </p:cNvSpPr>
          <p:nvPr>
            <p:ph type="title"/>
          </p:nvPr>
        </p:nvSpPr>
        <p:spPr/>
        <p:txBody>
          <a:bodyPr/>
          <a:lstStyle/>
          <a:p>
            <a:r>
              <a:rPr lang="en-GB"/>
              <a:t>Datasets and Pre-processing</a:t>
            </a:r>
          </a:p>
        </p:txBody>
      </p:sp>
      <p:pic>
        <p:nvPicPr>
          <p:cNvPr id="9" name="Picture 8">
            <a:extLst>
              <a:ext uri="{FF2B5EF4-FFF2-40B4-BE49-F238E27FC236}">
                <a16:creationId xmlns:a16="http://schemas.microsoft.com/office/drawing/2014/main" id="{D3141AB8-1CF0-274B-9D77-54E3522324FB}"/>
              </a:ext>
            </a:extLst>
          </p:cNvPr>
          <p:cNvPicPr>
            <a:picLocks noChangeAspect="1"/>
          </p:cNvPicPr>
          <p:nvPr/>
        </p:nvPicPr>
        <p:blipFill rotWithShape="1">
          <a:blip r:embed="rId3"/>
          <a:srcRect l="7916" t="43093" r="52194" b="40233"/>
          <a:stretch/>
        </p:blipFill>
        <p:spPr>
          <a:xfrm>
            <a:off x="1115568" y="2286746"/>
            <a:ext cx="5973388" cy="3529675"/>
          </a:xfrm>
          <a:prstGeom prst="rect">
            <a:avLst/>
          </a:prstGeom>
        </p:spPr>
      </p:pic>
      <p:sp>
        <p:nvSpPr>
          <p:cNvPr id="7" name="Rectangle 6">
            <a:extLst>
              <a:ext uri="{FF2B5EF4-FFF2-40B4-BE49-F238E27FC236}">
                <a16:creationId xmlns:a16="http://schemas.microsoft.com/office/drawing/2014/main" id="{68BF4318-E914-874D-B2B7-E33946FDBF7F}"/>
              </a:ext>
            </a:extLst>
          </p:cNvPr>
          <p:cNvSpPr/>
          <p:nvPr/>
        </p:nvSpPr>
        <p:spPr>
          <a:xfrm>
            <a:off x="736491" y="5816420"/>
            <a:ext cx="6714896" cy="134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29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1ED7-6865-194C-B999-899F2C72F946}"/>
              </a:ext>
            </a:extLst>
          </p:cNvPr>
          <p:cNvSpPr>
            <a:spLocks noGrp="1"/>
          </p:cNvSpPr>
          <p:nvPr>
            <p:ph type="title"/>
          </p:nvPr>
        </p:nvSpPr>
        <p:spPr/>
        <p:txBody>
          <a:bodyPr/>
          <a:lstStyle/>
          <a:p>
            <a:r>
              <a:rPr lang="en-GB"/>
              <a:t>Datasets and Pre-processing</a:t>
            </a:r>
          </a:p>
        </p:txBody>
      </p:sp>
      <p:pic>
        <p:nvPicPr>
          <p:cNvPr id="9" name="Picture 8">
            <a:extLst>
              <a:ext uri="{FF2B5EF4-FFF2-40B4-BE49-F238E27FC236}">
                <a16:creationId xmlns:a16="http://schemas.microsoft.com/office/drawing/2014/main" id="{D3141AB8-1CF0-274B-9D77-54E3522324FB}"/>
              </a:ext>
            </a:extLst>
          </p:cNvPr>
          <p:cNvPicPr>
            <a:picLocks noChangeAspect="1"/>
          </p:cNvPicPr>
          <p:nvPr/>
        </p:nvPicPr>
        <p:blipFill rotWithShape="1">
          <a:blip r:embed="rId3"/>
          <a:srcRect l="7916" t="43093" r="52194" b="40233"/>
          <a:stretch/>
        </p:blipFill>
        <p:spPr>
          <a:xfrm>
            <a:off x="1115568" y="2286746"/>
            <a:ext cx="5973388" cy="3529675"/>
          </a:xfrm>
          <a:prstGeom prst="rect">
            <a:avLst/>
          </a:prstGeom>
        </p:spPr>
      </p:pic>
      <p:pic>
        <p:nvPicPr>
          <p:cNvPr id="12" name="Picture 11">
            <a:extLst>
              <a:ext uri="{FF2B5EF4-FFF2-40B4-BE49-F238E27FC236}">
                <a16:creationId xmlns:a16="http://schemas.microsoft.com/office/drawing/2014/main" id="{3709CC13-F00B-1347-A967-272B7EC063F2}"/>
              </a:ext>
            </a:extLst>
          </p:cNvPr>
          <p:cNvPicPr>
            <a:picLocks noChangeAspect="1"/>
          </p:cNvPicPr>
          <p:nvPr/>
        </p:nvPicPr>
        <p:blipFill>
          <a:blip r:embed="rId4"/>
          <a:stretch>
            <a:fillRect/>
          </a:stretch>
        </p:blipFill>
        <p:spPr>
          <a:xfrm>
            <a:off x="7824498" y="2266994"/>
            <a:ext cx="3427037" cy="3491351"/>
          </a:xfrm>
          <a:prstGeom prst="rect">
            <a:avLst/>
          </a:prstGeom>
        </p:spPr>
      </p:pic>
      <p:sp>
        <p:nvSpPr>
          <p:cNvPr id="7" name="Rectangle 6">
            <a:extLst>
              <a:ext uri="{FF2B5EF4-FFF2-40B4-BE49-F238E27FC236}">
                <a16:creationId xmlns:a16="http://schemas.microsoft.com/office/drawing/2014/main" id="{68BF4318-E914-874D-B2B7-E33946FDBF7F}"/>
              </a:ext>
            </a:extLst>
          </p:cNvPr>
          <p:cNvSpPr/>
          <p:nvPr/>
        </p:nvSpPr>
        <p:spPr>
          <a:xfrm>
            <a:off x="736491" y="5816420"/>
            <a:ext cx="6714896" cy="1345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1142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86E2-9F82-B945-93F0-A9345422E53D}"/>
              </a:ext>
            </a:extLst>
          </p:cNvPr>
          <p:cNvSpPr>
            <a:spLocks noGrp="1"/>
          </p:cNvSpPr>
          <p:nvPr>
            <p:ph type="title"/>
          </p:nvPr>
        </p:nvSpPr>
        <p:spPr/>
        <p:txBody>
          <a:bodyPr/>
          <a:lstStyle/>
          <a:p>
            <a:r>
              <a:rPr lang="en-GB"/>
              <a:t>Quantitative Component</a:t>
            </a:r>
          </a:p>
        </p:txBody>
      </p:sp>
      <p:sp>
        <p:nvSpPr>
          <p:cNvPr id="3" name="Content Placeholder 2">
            <a:extLst>
              <a:ext uri="{FF2B5EF4-FFF2-40B4-BE49-F238E27FC236}">
                <a16:creationId xmlns:a16="http://schemas.microsoft.com/office/drawing/2014/main" id="{79AABF6F-F2EF-0B4E-9FB9-DCCF28B41F43}"/>
              </a:ext>
            </a:extLst>
          </p:cNvPr>
          <p:cNvSpPr>
            <a:spLocks noGrp="1"/>
          </p:cNvSpPr>
          <p:nvPr>
            <p:ph idx="1"/>
          </p:nvPr>
        </p:nvSpPr>
        <p:spPr/>
        <p:txBody>
          <a:bodyPr/>
          <a:lstStyle/>
          <a:p>
            <a:pPr marL="514350" indent="-514350">
              <a:buAutoNum type="arabicParenR"/>
            </a:pPr>
            <a:r>
              <a:rPr lang="en-GB"/>
              <a:t>Word Embeddings</a:t>
            </a:r>
          </a:p>
          <a:p>
            <a:pPr marL="514350" indent="-514350">
              <a:buAutoNum type="arabicParenR"/>
            </a:pPr>
            <a:r>
              <a:rPr lang="en-GB"/>
              <a:t>Baseline Feedforward Neural Network</a:t>
            </a:r>
          </a:p>
          <a:p>
            <a:pPr marL="514350" indent="-514350">
              <a:buAutoNum type="arabicParenR"/>
            </a:pPr>
            <a:r>
              <a:rPr lang="en-GB"/>
              <a:t>Long short-term memory (LSTM) and gated recurrent unit (GRU) Networks</a:t>
            </a:r>
          </a:p>
          <a:p>
            <a:pPr marL="514350" indent="-514350">
              <a:buAutoNum type="arabicParenR"/>
            </a:pPr>
            <a:r>
              <a:rPr lang="en-GB"/>
              <a:t>Bidirectional RNNs (</a:t>
            </a:r>
            <a:r>
              <a:rPr lang="en-GB" err="1"/>
              <a:t>BiRNNs</a:t>
            </a:r>
            <a:r>
              <a:rPr lang="en-GB"/>
              <a:t>)</a:t>
            </a:r>
          </a:p>
          <a:p>
            <a:pPr marL="514350" indent="-514350">
              <a:buAutoNum type="arabicParenR"/>
            </a:pPr>
            <a:r>
              <a:rPr lang="en-GB"/>
              <a:t>Attention Mechanism</a:t>
            </a:r>
          </a:p>
        </p:txBody>
      </p:sp>
    </p:spTree>
    <p:extLst>
      <p:ext uri="{BB962C8B-B14F-4D97-AF65-F5344CB8AC3E}">
        <p14:creationId xmlns:p14="http://schemas.microsoft.com/office/powerpoint/2010/main" val="372771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7E13F-52F2-784A-913F-E4C732004CC5}"/>
              </a:ext>
            </a:extLst>
          </p:cNvPr>
          <p:cNvSpPr>
            <a:spLocks noGrp="1"/>
          </p:cNvSpPr>
          <p:nvPr>
            <p:ph type="title"/>
          </p:nvPr>
        </p:nvSpPr>
        <p:spPr/>
        <p:txBody>
          <a:bodyPr/>
          <a:lstStyle/>
          <a:p>
            <a:r>
              <a:rPr lang="en-US" dirty="0"/>
              <a:t>Research Aim</a:t>
            </a:r>
          </a:p>
        </p:txBody>
      </p:sp>
      <p:sp>
        <p:nvSpPr>
          <p:cNvPr id="3" name="Text Placeholder 2">
            <a:extLst>
              <a:ext uri="{FF2B5EF4-FFF2-40B4-BE49-F238E27FC236}">
                <a16:creationId xmlns:a16="http://schemas.microsoft.com/office/drawing/2014/main" id="{DF431EB3-E81C-AB40-906E-C57E6E46A6DA}"/>
              </a:ext>
            </a:extLst>
          </p:cNvPr>
          <p:cNvSpPr>
            <a:spLocks noGrp="1"/>
          </p:cNvSpPr>
          <p:nvPr>
            <p:ph type="body" idx="1"/>
          </p:nvPr>
        </p:nvSpPr>
        <p:spPr/>
        <p:txBody>
          <a:bodyPr/>
          <a:lstStyle/>
          <a:p>
            <a:r>
              <a:rPr lang="en-US" dirty="0"/>
              <a:t>Motivation for our project</a:t>
            </a:r>
          </a:p>
        </p:txBody>
      </p:sp>
    </p:spTree>
    <p:extLst>
      <p:ext uri="{BB962C8B-B14F-4D97-AF65-F5344CB8AC3E}">
        <p14:creationId xmlns:p14="http://schemas.microsoft.com/office/powerpoint/2010/main" val="428790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5769E7-E60D-D445-9120-E290CF8E3001}"/>
              </a:ext>
            </a:extLst>
          </p:cNvPr>
          <p:cNvPicPr>
            <a:picLocks noChangeAspect="1"/>
          </p:cNvPicPr>
          <p:nvPr/>
        </p:nvPicPr>
        <p:blipFill>
          <a:blip r:embed="rId3"/>
          <a:stretch>
            <a:fillRect/>
          </a:stretch>
        </p:blipFill>
        <p:spPr>
          <a:xfrm>
            <a:off x="2534392" y="328583"/>
            <a:ext cx="7123216" cy="5566487"/>
          </a:xfrm>
          <a:prstGeom prst="rect">
            <a:avLst/>
          </a:prstGeom>
        </p:spPr>
      </p:pic>
    </p:spTree>
    <p:extLst>
      <p:ext uri="{BB962C8B-B14F-4D97-AF65-F5344CB8AC3E}">
        <p14:creationId xmlns:p14="http://schemas.microsoft.com/office/powerpoint/2010/main" val="223081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2D9C-8F3B-114B-86DD-C9B4D3ECBBF0}"/>
              </a:ext>
            </a:extLst>
          </p:cNvPr>
          <p:cNvSpPr>
            <a:spLocks noGrp="1"/>
          </p:cNvSpPr>
          <p:nvPr>
            <p:ph type="title"/>
          </p:nvPr>
        </p:nvSpPr>
        <p:spPr/>
        <p:txBody>
          <a:bodyPr/>
          <a:lstStyle/>
          <a:p>
            <a:r>
              <a:rPr lang="en-US"/>
              <a:t>Qualitative Component</a:t>
            </a:r>
          </a:p>
        </p:txBody>
      </p:sp>
      <p:grpSp>
        <p:nvGrpSpPr>
          <p:cNvPr id="20" name="Group 19">
            <a:extLst>
              <a:ext uri="{FF2B5EF4-FFF2-40B4-BE49-F238E27FC236}">
                <a16:creationId xmlns:a16="http://schemas.microsoft.com/office/drawing/2014/main" id="{26D7D5E5-128E-3943-8FF7-32B092DCE113}"/>
              </a:ext>
            </a:extLst>
          </p:cNvPr>
          <p:cNvGrpSpPr/>
          <p:nvPr/>
        </p:nvGrpSpPr>
        <p:grpSpPr>
          <a:xfrm>
            <a:off x="1591913" y="2215741"/>
            <a:ext cx="4125554" cy="3444265"/>
            <a:chOff x="1903197" y="2215741"/>
            <a:chExt cx="4125554" cy="3444265"/>
          </a:xfrm>
        </p:grpSpPr>
        <p:pic>
          <p:nvPicPr>
            <p:cNvPr id="10" name="Picture 9" descr="A close up of a logo&#10;&#10;Description automatically generated">
              <a:extLst>
                <a:ext uri="{FF2B5EF4-FFF2-40B4-BE49-F238E27FC236}">
                  <a16:creationId xmlns:a16="http://schemas.microsoft.com/office/drawing/2014/main" id="{41974BBF-F69E-4E42-881B-11195E69C181}"/>
                </a:ext>
              </a:extLst>
            </p:cNvPr>
            <p:cNvPicPr>
              <a:picLocks noChangeAspect="1"/>
            </p:cNvPicPr>
            <p:nvPr/>
          </p:nvPicPr>
          <p:blipFill rotWithShape="1">
            <a:blip r:embed="rId3"/>
            <a:srcRect b="13475"/>
            <a:stretch/>
          </p:blipFill>
          <p:spPr>
            <a:xfrm>
              <a:off x="2404229" y="2215741"/>
              <a:ext cx="3123490" cy="2702594"/>
            </a:xfrm>
            <a:prstGeom prst="rect">
              <a:avLst/>
            </a:prstGeom>
          </p:spPr>
        </p:pic>
        <p:sp>
          <p:nvSpPr>
            <p:cNvPr id="15" name="Google Shape;334;p20">
              <a:extLst>
                <a:ext uri="{FF2B5EF4-FFF2-40B4-BE49-F238E27FC236}">
                  <a16:creationId xmlns:a16="http://schemas.microsoft.com/office/drawing/2014/main" id="{C5D9BB21-A31E-9A4D-A5B0-A2D4C27D6132}"/>
                </a:ext>
              </a:extLst>
            </p:cNvPr>
            <p:cNvSpPr txBox="1"/>
            <p:nvPr/>
          </p:nvSpPr>
          <p:spPr>
            <a:xfrm>
              <a:off x="1903197" y="5012999"/>
              <a:ext cx="4125554" cy="64700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latin typeface="Roboto"/>
                  <a:ea typeface="Roboto"/>
                  <a:cs typeface="Roboto"/>
                  <a:sym typeface="Roboto"/>
                </a:rPr>
                <a:t>Marking </a:t>
              </a:r>
              <a:r>
                <a:rPr lang="en-US" sz="2000" b="1">
                  <a:solidFill>
                    <a:srgbClr val="FF9901"/>
                  </a:solidFill>
                  <a:latin typeface="Roboto"/>
                  <a:ea typeface="Roboto"/>
                  <a:cs typeface="Roboto"/>
                  <a:sym typeface="Roboto"/>
                </a:rPr>
                <a:t>Scheme</a:t>
              </a:r>
              <a:endParaRPr sz="2000" b="1">
                <a:solidFill>
                  <a:srgbClr val="FF9901"/>
                </a:solidFill>
                <a:latin typeface="Roboto"/>
                <a:ea typeface="Roboto"/>
                <a:cs typeface="Roboto"/>
                <a:sym typeface="Roboto"/>
              </a:endParaRPr>
            </a:p>
          </p:txBody>
        </p:sp>
      </p:grpSp>
      <p:grpSp>
        <p:nvGrpSpPr>
          <p:cNvPr id="22" name="Group 21">
            <a:extLst>
              <a:ext uri="{FF2B5EF4-FFF2-40B4-BE49-F238E27FC236}">
                <a16:creationId xmlns:a16="http://schemas.microsoft.com/office/drawing/2014/main" id="{0746E74B-53B2-164E-AF58-680FCA827F21}"/>
              </a:ext>
            </a:extLst>
          </p:cNvPr>
          <p:cNvGrpSpPr/>
          <p:nvPr/>
        </p:nvGrpSpPr>
        <p:grpSpPr>
          <a:xfrm>
            <a:off x="5641747" y="1845007"/>
            <a:ext cx="5466988" cy="3814796"/>
            <a:chOff x="5641747" y="1845007"/>
            <a:chExt cx="5466988" cy="3814796"/>
          </a:xfrm>
        </p:grpSpPr>
        <p:grpSp>
          <p:nvGrpSpPr>
            <p:cNvPr id="19" name="Group 18">
              <a:extLst>
                <a:ext uri="{FF2B5EF4-FFF2-40B4-BE49-F238E27FC236}">
                  <a16:creationId xmlns:a16="http://schemas.microsoft.com/office/drawing/2014/main" id="{3BD1F54F-3CC6-8346-BC66-FC0E9A96A05D}"/>
                </a:ext>
              </a:extLst>
            </p:cNvPr>
            <p:cNvGrpSpPr/>
            <p:nvPr/>
          </p:nvGrpSpPr>
          <p:grpSpPr>
            <a:xfrm>
              <a:off x="6935555" y="1845007"/>
              <a:ext cx="4173180" cy="3814796"/>
              <a:chOff x="6526994" y="1845007"/>
              <a:chExt cx="4173180" cy="3814796"/>
            </a:xfrm>
          </p:grpSpPr>
          <p:sp>
            <p:nvSpPr>
              <p:cNvPr id="13" name="Google Shape;334;p20">
                <a:extLst>
                  <a:ext uri="{FF2B5EF4-FFF2-40B4-BE49-F238E27FC236}">
                    <a16:creationId xmlns:a16="http://schemas.microsoft.com/office/drawing/2014/main" id="{5ED5A198-A9D9-E642-AC09-FF148B6E03FB}"/>
                  </a:ext>
                </a:extLst>
              </p:cNvPr>
              <p:cNvSpPr txBox="1"/>
              <p:nvPr/>
            </p:nvSpPr>
            <p:spPr>
              <a:xfrm>
                <a:off x="6526994" y="5012999"/>
                <a:ext cx="4125553" cy="646804"/>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b="1">
                    <a:solidFill>
                      <a:srgbClr val="FF9901"/>
                    </a:solidFill>
                    <a:latin typeface="Roboto"/>
                    <a:ea typeface="Roboto"/>
                    <a:cs typeface="Roboto"/>
                    <a:sym typeface="Roboto"/>
                  </a:rPr>
                  <a:t>Strengths</a:t>
                </a:r>
                <a:r>
                  <a:rPr lang="en-US" sz="2000">
                    <a:latin typeface="Roboto"/>
                    <a:ea typeface="Roboto"/>
                    <a:cs typeface="Roboto"/>
                    <a:sym typeface="Roboto"/>
                  </a:rPr>
                  <a:t> and </a:t>
                </a:r>
                <a:r>
                  <a:rPr lang="en-US" sz="2000" b="1">
                    <a:solidFill>
                      <a:srgbClr val="FF9901"/>
                    </a:solidFill>
                    <a:latin typeface="Roboto"/>
                    <a:ea typeface="Roboto"/>
                    <a:cs typeface="Roboto"/>
                    <a:sym typeface="Roboto"/>
                  </a:rPr>
                  <a:t>Weaknesses</a:t>
                </a:r>
                <a:endParaRPr sz="2000" b="1">
                  <a:solidFill>
                    <a:srgbClr val="FF9901"/>
                  </a:solidFill>
                  <a:latin typeface="Roboto"/>
                  <a:ea typeface="Roboto"/>
                  <a:cs typeface="Roboto"/>
                  <a:sym typeface="Roboto"/>
                </a:endParaRPr>
              </a:p>
            </p:txBody>
          </p:sp>
          <p:pic>
            <p:nvPicPr>
              <p:cNvPr id="18" name="Picture 17" descr="A close up of a logo&#10;&#10;Description automatically generated">
                <a:extLst>
                  <a:ext uri="{FF2B5EF4-FFF2-40B4-BE49-F238E27FC236}">
                    <a16:creationId xmlns:a16="http://schemas.microsoft.com/office/drawing/2014/main" id="{E253A431-F26B-7041-A6F1-B9649BC2761F}"/>
                  </a:ext>
                </a:extLst>
              </p:cNvPr>
              <p:cNvPicPr>
                <a:picLocks noChangeAspect="1"/>
              </p:cNvPicPr>
              <p:nvPr/>
            </p:nvPicPr>
            <p:blipFill rotWithShape="1">
              <a:blip r:embed="rId4"/>
              <a:srcRect b="17471"/>
              <a:stretch/>
            </p:blipFill>
            <p:spPr>
              <a:xfrm>
                <a:off x="6526994" y="1845007"/>
                <a:ext cx="4173180" cy="3444062"/>
              </a:xfrm>
              <a:prstGeom prst="rect">
                <a:avLst/>
              </a:prstGeom>
            </p:spPr>
          </p:pic>
        </p:grpSp>
        <p:pic>
          <p:nvPicPr>
            <p:cNvPr id="21" name="Picture 20" descr="A close up of a logo&#10;&#10;Description automatically generated">
              <a:extLst>
                <a:ext uri="{FF2B5EF4-FFF2-40B4-BE49-F238E27FC236}">
                  <a16:creationId xmlns:a16="http://schemas.microsoft.com/office/drawing/2014/main" id="{12729D79-2EF9-B144-8976-5054982D4E44}"/>
                </a:ext>
              </a:extLst>
            </p:cNvPr>
            <p:cNvPicPr>
              <a:picLocks noChangeAspect="1"/>
            </p:cNvPicPr>
            <p:nvPr/>
          </p:nvPicPr>
          <p:blipFill rotWithShape="1">
            <a:blip r:embed="rId5"/>
            <a:srcRect b="14943"/>
            <a:stretch/>
          </p:blipFill>
          <p:spPr>
            <a:xfrm>
              <a:off x="5641747" y="3016798"/>
              <a:ext cx="1293808" cy="1100480"/>
            </a:xfrm>
            <a:prstGeom prst="rect">
              <a:avLst/>
            </a:prstGeom>
          </p:spPr>
        </p:pic>
      </p:grpSp>
    </p:spTree>
    <p:extLst>
      <p:ext uri="{BB962C8B-B14F-4D97-AF65-F5344CB8AC3E}">
        <p14:creationId xmlns:p14="http://schemas.microsoft.com/office/powerpoint/2010/main" val="403264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2B5538-49C4-B644-9607-C2DF676A2C18}"/>
              </a:ext>
            </a:extLst>
          </p:cNvPr>
          <p:cNvSpPr txBox="1"/>
          <p:nvPr/>
        </p:nvSpPr>
        <p:spPr>
          <a:xfrm>
            <a:off x="657225" y="328602"/>
            <a:ext cx="4042236" cy="553998"/>
          </a:xfrm>
          <a:prstGeom prst="rect">
            <a:avLst/>
          </a:prstGeom>
          <a:noFill/>
        </p:spPr>
        <p:txBody>
          <a:bodyPr wrap="square" rtlCol="0">
            <a:spAutoFit/>
          </a:bodyPr>
          <a:lstStyle/>
          <a:p>
            <a:pPr algn="ctr"/>
            <a:r>
              <a:rPr lang="en-US" sz="3000" i="1" err="1">
                <a:latin typeface="CMU Serif" panose="02000603000000000000" pitchFamily="2" charset="0"/>
                <a:ea typeface="CMU Serif" panose="02000603000000000000" pitchFamily="2" charset="0"/>
                <a:cs typeface="CMU Serif" panose="02000603000000000000" pitchFamily="2" charset="0"/>
              </a:rPr>
              <a:t>j</a:t>
            </a:r>
            <a:r>
              <a:rPr lang="en-US" sz="3000" i="1" baseline="30000" err="1">
                <a:latin typeface="CMU Serif" panose="02000603000000000000" pitchFamily="2" charset="0"/>
                <a:ea typeface="CMU Serif" panose="02000603000000000000" pitchFamily="2" charset="0"/>
                <a:cs typeface="CMU Serif" panose="02000603000000000000" pitchFamily="2" charset="0"/>
              </a:rPr>
              <a:t>th</a:t>
            </a:r>
            <a:r>
              <a:rPr lang="en-US" sz="3000" b="1">
                <a:latin typeface="Roboto" pitchFamily="2" charset="0"/>
                <a:ea typeface="Roboto" pitchFamily="2" charset="0"/>
              </a:rPr>
              <a:t> </a:t>
            </a:r>
            <a:r>
              <a:rPr lang="en-US" sz="3000">
                <a:ea typeface="CMU Serif Roman" panose="02000603000000000000" pitchFamily="2" charset="0"/>
                <a:cs typeface="CMU Serif Roman" panose="02000603000000000000" pitchFamily="2" charset="0"/>
              </a:rPr>
              <a:t>answer</a:t>
            </a:r>
          </a:p>
        </p:txBody>
      </p:sp>
      <p:sp>
        <p:nvSpPr>
          <p:cNvPr id="3" name="TextBox 2">
            <a:extLst>
              <a:ext uri="{FF2B5EF4-FFF2-40B4-BE49-F238E27FC236}">
                <a16:creationId xmlns:a16="http://schemas.microsoft.com/office/drawing/2014/main" id="{6220D789-0D70-DB4D-B6F0-F029B86B3ACB}"/>
              </a:ext>
            </a:extLst>
          </p:cNvPr>
          <p:cNvSpPr txBox="1"/>
          <p:nvPr/>
        </p:nvSpPr>
        <p:spPr>
          <a:xfrm>
            <a:off x="657225" y="2828835"/>
            <a:ext cx="4042236" cy="1200329"/>
          </a:xfrm>
          <a:prstGeom prst="rect">
            <a:avLst/>
          </a:prstGeom>
          <a:noFill/>
        </p:spPr>
        <p:txBody>
          <a:bodyPr wrap="square" rtlCol="0">
            <a:spAutoFit/>
          </a:bodyPr>
          <a:lstStyle/>
          <a:p>
            <a:pPr algn="ctr"/>
            <a:r>
              <a:rPr lang="en-US" sz="2400">
                <a:ea typeface="Roboto" pitchFamily="2" charset="0"/>
              </a:rPr>
              <a:t>Conduction is the transfer of thermal energy </a:t>
            </a:r>
            <a:r>
              <a:rPr lang="en-SG" sz="2400">
                <a:ea typeface="Roboto" pitchFamily="2" charset="0"/>
              </a:rPr>
              <a:t>through a medium without</a:t>
            </a:r>
            <a:r>
              <a:rPr lang="en-US" sz="2400" i="1">
                <a:ea typeface="Roboto" pitchFamily="2" charset="0"/>
              </a:rPr>
              <a:t>…</a:t>
            </a:r>
          </a:p>
        </p:txBody>
      </p:sp>
      <p:grpSp>
        <p:nvGrpSpPr>
          <p:cNvPr id="34" name="Group 33">
            <a:extLst>
              <a:ext uri="{FF2B5EF4-FFF2-40B4-BE49-F238E27FC236}">
                <a16:creationId xmlns:a16="http://schemas.microsoft.com/office/drawing/2014/main" id="{24DB3FA2-9E74-2D4A-A994-53D37A3A20DB}"/>
              </a:ext>
            </a:extLst>
          </p:cNvPr>
          <p:cNvGrpSpPr/>
          <p:nvPr/>
        </p:nvGrpSpPr>
        <p:grpSpPr>
          <a:xfrm>
            <a:off x="7492539" y="328602"/>
            <a:ext cx="4042236" cy="6048794"/>
            <a:chOff x="7492539" y="328602"/>
            <a:chExt cx="4042236" cy="6048794"/>
          </a:xfrm>
        </p:grpSpPr>
        <p:sp>
          <p:nvSpPr>
            <p:cNvPr id="4" name="TextBox 3">
              <a:extLst>
                <a:ext uri="{FF2B5EF4-FFF2-40B4-BE49-F238E27FC236}">
                  <a16:creationId xmlns:a16="http://schemas.microsoft.com/office/drawing/2014/main" id="{73A464F1-9C25-2A43-A4ED-9F87C7B1FDD7}"/>
                </a:ext>
              </a:extLst>
            </p:cNvPr>
            <p:cNvSpPr txBox="1"/>
            <p:nvPr/>
          </p:nvSpPr>
          <p:spPr>
            <a:xfrm>
              <a:off x="7492539" y="328602"/>
              <a:ext cx="4042236" cy="553998"/>
            </a:xfrm>
            <a:prstGeom prst="rect">
              <a:avLst/>
            </a:prstGeom>
            <a:noFill/>
          </p:spPr>
          <p:txBody>
            <a:bodyPr wrap="square" rtlCol="0">
              <a:spAutoFit/>
            </a:bodyPr>
            <a:lstStyle/>
            <a:p>
              <a:pPr algn="ctr"/>
              <a:r>
                <a:rPr lang="en-US" sz="3000" i="1">
                  <a:latin typeface="CMU Serif" panose="02000603000000000000" pitchFamily="2" charset="0"/>
                  <a:ea typeface="CMU Serif" panose="02000603000000000000" pitchFamily="2" charset="0"/>
                  <a:cs typeface="CMU Serif" panose="02000603000000000000" pitchFamily="2" charset="0"/>
                </a:rPr>
                <a:t>n</a:t>
              </a:r>
              <a:r>
                <a:rPr lang="en-US" sz="3000" b="1">
                  <a:latin typeface="Roboto" pitchFamily="2" charset="0"/>
                  <a:ea typeface="Roboto" pitchFamily="2" charset="0"/>
                </a:rPr>
                <a:t> </a:t>
              </a:r>
              <a:r>
                <a:rPr lang="en-US" sz="3000">
                  <a:ea typeface="CMU Serif Roman" panose="02000603000000000000" pitchFamily="2" charset="0"/>
                  <a:cs typeface="CMU Serif Roman" panose="02000603000000000000" pitchFamily="2" charset="0"/>
                </a:rPr>
                <a:t>marking points</a:t>
              </a:r>
            </a:p>
          </p:txBody>
        </p:sp>
        <p:sp>
          <p:nvSpPr>
            <p:cNvPr id="7" name="TextBox 6">
              <a:extLst>
                <a:ext uri="{FF2B5EF4-FFF2-40B4-BE49-F238E27FC236}">
                  <a16:creationId xmlns:a16="http://schemas.microsoft.com/office/drawing/2014/main" id="{CF932208-BA65-B845-9D74-A7096821FAA3}"/>
                </a:ext>
              </a:extLst>
            </p:cNvPr>
            <p:cNvSpPr txBox="1"/>
            <p:nvPr/>
          </p:nvSpPr>
          <p:spPr>
            <a:xfrm>
              <a:off x="7915275" y="1114417"/>
              <a:ext cx="3457575" cy="5262979"/>
            </a:xfrm>
            <a:prstGeom prst="rect">
              <a:avLst/>
            </a:prstGeom>
            <a:noFill/>
          </p:spPr>
          <p:txBody>
            <a:bodyPr wrap="square" rtlCol="0">
              <a:spAutoFit/>
            </a:bodyPr>
            <a:lstStyle/>
            <a:p>
              <a:pPr algn="ctr"/>
              <a:r>
                <a:rPr lang="en-US" sz="2400">
                  <a:ea typeface="Roboto" pitchFamily="2" charset="0"/>
                </a:rPr>
                <a:t>Marking point 1</a:t>
              </a:r>
            </a:p>
            <a:p>
              <a:pPr algn="ctr"/>
              <a:endParaRPr lang="en-US" sz="2400">
                <a:ea typeface="Roboto" pitchFamily="2" charset="0"/>
              </a:endParaRPr>
            </a:p>
            <a:p>
              <a:pPr algn="ctr"/>
              <a:r>
                <a:rPr lang="en-US" sz="2400">
                  <a:ea typeface="Roboto" pitchFamily="2" charset="0"/>
                </a:rPr>
                <a:t>Marking point 2</a:t>
              </a:r>
            </a:p>
            <a:p>
              <a:pPr algn="ctr"/>
              <a:endParaRPr lang="en-US" sz="2400">
                <a:latin typeface="Roboto" pitchFamily="2" charset="0"/>
                <a:ea typeface="Roboto" pitchFamily="2" charset="0"/>
              </a:endParaRPr>
            </a:p>
            <a:p>
              <a:pPr algn="ctr"/>
              <a:r>
                <a:rPr lang="en-US" sz="2400">
                  <a:latin typeface="Roboto" pitchFamily="2" charset="0"/>
                  <a:ea typeface="Roboto" pitchFamily="2" charset="0"/>
                </a:rPr>
                <a:t>.</a:t>
              </a:r>
            </a:p>
            <a:p>
              <a:pPr algn="ctr"/>
              <a:r>
                <a:rPr lang="en-US" sz="2400">
                  <a:latin typeface="Roboto" pitchFamily="2" charset="0"/>
                  <a:ea typeface="Roboto" pitchFamily="2" charset="0"/>
                </a:rPr>
                <a:t>.</a:t>
              </a:r>
            </a:p>
            <a:p>
              <a:pPr algn="ctr"/>
              <a:r>
                <a:rPr lang="en-US" sz="2400">
                  <a:latin typeface="Roboto" pitchFamily="2" charset="0"/>
                  <a:ea typeface="Roboto" pitchFamily="2" charset="0"/>
                </a:rPr>
                <a:t>.</a:t>
              </a:r>
            </a:p>
            <a:p>
              <a:pPr algn="ctr"/>
              <a:endParaRPr lang="en-US" sz="2400">
                <a:latin typeface="Roboto" pitchFamily="2" charset="0"/>
                <a:ea typeface="Roboto" pitchFamily="2" charset="0"/>
              </a:endParaRPr>
            </a:p>
            <a:p>
              <a:pPr algn="ctr"/>
              <a:r>
                <a:rPr lang="en-US" sz="2400">
                  <a:ea typeface="Roboto" pitchFamily="2" charset="0"/>
                </a:rPr>
                <a:t>Marking point </a:t>
              </a:r>
              <a:r>
                <a:rPr lang="en-US" sz="2400" i="1">
                  <a:latin typeface="CMU Serif" panose="02000603000000000000" pitchFamily="2" charset="0"/>
                  <a:ea typeface="CMU Serif" panose="02000603000000000000" pitchFamily="2" charset="0"/>
                  <a:cs typeface="CMU Serif" panose="02000603000000000000" pitchFamily="2" charset="0"/>
                </a:rPr>
                <a:t>k</a:t>
              </a:r>
            </a:p>
            <a:p>
              <a:pPr algn="ctr"/>
              <a:endParaRPr lang="en-US" sz="2400" i="1">
                <a:latin typeface="Roboto" pitchFamily="2" charset="0"/>
                <a:ea typeface="Roboto" pitchFamily="2" charset="0"/>
              </a:endParaRPr>
            </a:p>
            <a:p>
              <a:pPr algn="ctr"/>
              <a:r>
                <a:rPr lang="en-US" sz="2400" i="1">
                  <a:latin typeface="Roboto" pitchFamily="2" charset="0"/>
                  <a:ea typeface="Roboto" pitchFamily="2" charset="0"/>
                </a:rPr>
                <a:t>.</a:t>
              </a:r>
            </a:p>
            <a:p>
              <a:pPr algn="ctr"/>
              <a:r>
                <a:rPr lang="en-US" sz="2400" i="1">
                  <a:latin typeface="Roboto" pitchFamily="2" charset="0"/>
                  <a:ea typeface="Roboto" pitchFamily="2" charset="0"/>
                </a:rPr>
                <a:t>.</a:t>
              </a:r>
            </a:p>
            <a:p>
              <a:pPr algn="ctr"/>
              <a:r>
                <a:rPr lang="en-US" sz="2400" i="1">
                  <a:latin typeface="Roboto" pitchFamily="2" charset="0"/>
                  <a:ea typeface="Roboto" pitchFamily="2" charset="0"/>
                </a:rPr>
                <a:t>.</a:t>
              </a:r>
            </a:p>
            <a:p>
              <a:pPr algn="ctr"/>
              <a:r>
                <a:rPr lang="en-US" sz="2400">
                  <a:ea typeface="Roboto" pitchFamily="2" charset="0"/>
                </a:rPr>
                <a:t>Marking Point </a:t>
              </a:r>
              <a:r>
                <a:rPr lang="en-US" sz="2400" i="1">
                  <a:latin typeface="CMU Serif" panose="02000603000000000000" pitchFamily="2" charset="0"/>
                  <a:ea typeface="CMU Serif" panose="02000603000000000000" pitchFamily="2" charset="0"/>
                  <a:cs typeface="CMU Serif" panose="02000603000000000000" pitchFamily="2" charset="0"/>
                </a:rPr>
                <a:t>n</a:t>
              </a:r>
            </a:p>
          </p:txBody>
        </p:sp>
      </p:grpSp>
      <p:grpSp>
        <p:nvGrpSpPr>
          <p:cNvPr id="37" name="Group 36">
            <a:extLst>
              <a:ext uri="{FF2B5EF4-FFF2-40B4-BE49-F238E27FC236}">
                <a16:creationId xmlns:a16="http://schemas.microsoft.com/office/drawing/2014/main" id="{6F895241-9474-674E-B193-135CA06228E8}"/>
              </a:ext>
            </a:extLst>
          </p:cNvPr>
          <p:cNvGrpSpPr/>
          <p:nvPr/>
        </p:nvGrpSpPr>
        <p:grpSpPr>
          <a:xfrm>
            <a:off x="4570873" y="1343025"/>
            <a:ext cx="4319840" cy="4708679"/>
            <a:chOff x="4570873" y="1343025"/>
            <a:chExt cx="4319840" cy="4708679"/>
          </a:xfrm>
        </p:grpSpPr>
        <p:cxnSp>
          <p:nvCxnSpPr>
            <p:cNvPr id="13" name="Straight Arrow Connector 12">
              <a:extLst>
                <a:ext uri="{FF2B5EF4-FFF2-40B4-BE49-F238E27FC236}">
                  <a16:creationId xmlns:a16="http://schemas.microsoft.com/office/drawing/2014/main" id="{1EE87CC1-23EE-224D-A866-9FFE6E64624D}"/>
                </a:ext>
              </a:extLst>
            </p:cNvPr>
            <p:cNvCxnSpPr/>
            <p:nvPr/>
          </p:nvCxnSpPr>
          <p:spPr>
            <a:xfrm flipH="1">
              <a:off x="4570873" y="1343025"/>
              <a:ext cx="3701589" cy="1485810"/>
            </a:xfrm>
            <a:prstGeom prst="straightConnector1">
              <a:avLst/>
            </a:prstGeom>
            <a:ln w="952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97CB36-9128-D548-AB7E-9D8C8E66BEDB}"/>
                </a:ext>
              </a:extLst>
            </p:cNvPr>
            <p:cNvCxnSpPr>
              <a:cxnSpLocks/>
            </p:cNvCxnSpPr>
            <p:nvPr/>
          </p:nvCxnSpPr>
          <p:spPr>
            <a:xfrm flipH="1">
              <a:off x="4732233" y="2021890"/>
              <a:ext cx="3764067" cy="1183959"/>
            </a:xfrm>
            <a:prstGeom prst="straightConnector1">
              <a:avLst/>
            </a:prstGeom>
            <a:ln w="952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80DABD-2A14-544B-B4CD-0A7D569C7A82}"/>
                </a:ext>
              </a:extLst>
            </p:cNvPr>
            <p:cNvCxnSpPr>
              <a:cxnSpLocks/>
            </p:cNvCxnSpPr>
            <p:nvPr/>
          </p:nvCxnSpPr>
          <p:spPr>
            <a:xfrm flipH="1">
              <a:off x="4860821" y="2993403"/>
              <a:ext cx="4029892" cy="597702"/>
            </a:xfrm>
            <a:prstGeom prst="straightConnector1">
              <a:avLst/>
            </a:prstGeom>
            <a:ln w="952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98B3CD-F8D9-D647-9FF0-2FB57B094DB1}"/>
                </a:ext>
              </a:extLst>
            </p:cNvPr>
            <p:cNvCxnSpPr>
              <a:cxnSpLocks/>
            </p:cNvCxnSpPr>
            <p:nvPr/>
          </p:nvCxnSpPr>
          <p:spPr>
            <a:xfrm flipH="1" flipV="1">
              <a:off x="4860822" y="3972701"/>
              <a:ext cx="3635478" cy="302244"/>
            </a:xfrm>
            <a:prstGeom prst="straightConnector1">
              <a:avLst/>
            </a:prstGeom>
            <a:ln w="952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209DBA-DE48-7B40-AFB4-3F12985DAD37}"/>
                </a:ext>
              </a:extLst>
            </p:cNvPr>
            <p:cNvCxnSpPr>
              <a:cxnSpLocks/>
            </p:cNvCxnSpPr>
            <p:nvPr/>
          </p:nvCxnSpPr>
          <p:spPr>
            <a:xfrm flipH="1" flipV="1">
              <a:off x="4732233" y="4331367"/>
              <a:ext cx="3789694" cy="858182"/>
            </a:xfrm>
            <a:prstGeom prst="straightConnector1">
              <a:avLst/>
            </a:prstGeom>
            <a:ln w="952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8B14879-AD94-A54F-953C-EF8044F808BF}"/>
                </a:ext>
              </a:extLst>
            </p:cNvPr>
            <p:cNvCxnSpPr>
              <a:cxnSpLocks/>
            </p:cNvCxnSpPr>
            <p:nvPr/>
          </p:nvCxnSpPr>
          <p:spPr>
            <a:xfrm flipH="1" flipV="1">
              <a:off x="4588450" y="4716623"/>
              <a:ext cx="3581621" cy="1335081"/>
            </a:xfrm>
            <a:prstGeom prst="straightConnector1">
              <a:avLst/>
            </a:prstGeom>
            <a:ln w="952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DF6494D-5237-914E-8203-33A3EBA12524}"/>
              </a:ext>
            </a:extLst>
          </p:cNvPr>
          <p:cNvGrpSpPr/>
          <p:nvPr/>
        </p:nvGrpSpPr>
        <p:grpSpPr>
          <a:xfrm>
            <a:off x="5491996" y="1625734"/>
            <a:ext cx="2437351" cy="3895728"/>
            <a:chOff x="5491996" y="1625734"/>
            <a:chExt cx="2437351" cy="3895728"/>
          </a:xfrm>
        </p:grpSpPr>
        <p:sp>
          <p:nvSpPr>
            <p:cNvPr id="28" name="TextBox 27">
              <a:extLst>
                <a:ext uri="{FF2B5EF4-FFF2-40B4-BE49-F238E27FC236}">
                  <a16:creationId xmlns:a16="http://schemas.microsoft.com/office/drawing/2014/main" id="{B64ADBD8-8A34-554E-816B-26E3D353B23D}"/>
                </a:ext>
              </a:extLst>
            </p:cNvPr>
            <p:cNvSpPr txBox="1"/>
            <p:nvPr/>
          </p:nvSpPr>
          <p:spPr>
            <a:xfrm rot="1231588">
              <a:off x="5913704" y="5059797"/>
              <a:ext cx="1825447" cy="461665"/>
            </a:xfrm>
            <a:prstGeom prst="rect">
              <a:avLst/>
            </a:prstGeom>
            <a:noFill/>
          </p:spPr>
          <p:txBody>
            <a:bodyPr wrap="square" rtlCol="0">
              <a:spAutoFit/>
            </a:bodyPr>
            <a:lstStyle/>
            <a:p>
              <a:r>
                <a:rPr lang="en-US" sz="2400">
                  <a:solidFill>
                    <a:srgbClr val="FF0000"/>
                  </a:solidFill>
                </a:rPr>
                <a:t>0.5</a:t>
              </a:r>
              <a:r>
                <a:rPr lang="en-US" sz="2400">
                  <a:solidFill>
                    <a:srgbClr val="FF0000"/>
                  </a:solidFill>
                  <a:latin typeface="CMU Serif Roman" panose="02000603000000000000" pitchFamily="2" charset="0"/>
                  <a:ea typeface="CMU Serif Roman" panose="02000603000000000000" pitchFamily="2" charset="0"/>
                  <a:cs typeface="CMU Serif Roman" panose="02000603000000000000" pitchFamily="2" charset="0"/>
                </a:rPr>
                <a:t> = </a:t>
              </a:r>
              <a:r>
                <a:rPr lang="en-US" sz="2400" i="1" err="1">
                  <a:solidFill>
                    <a:srgbClr val="FF0000"/>
                  </a:solidFill>
                  <a:latin typeface="CMU Serif" panose="02000603000000000000" pitchFamily="2" charset="0"/>
                  <a:ea typeface="CMU Serif" panose="02000603000000000000" pitchFamily="2" charset="0"/>
                  <a:cs typeface="CMU Serif" panose="02000603000000000000" pitchFamily="2" charset="0"/>
                </a:rPr>
                <a:t>p</a:t>
              </a:r>
              <a:r>
                <a:rPr lang="en-US" sz="2400" i="1" baseline="-25000" err="1">
                  <a:solidFill>
                    <a:srgbClr val="FF0000"/>
                  </a:solidFill>
                  <a:latin typeface="CMU Serif" panose="02000603000000000000" pitchFamily="2" charset="0"/>
                  <a:ea typeface="CMU Serif" panose="02000603000000000000" pitchFamily="2" charset="0"/>
                  <a:cs typeface="CMU Serif" panose="02000603000000000000" pitchFamily="2" charset="0"/>
                </a:rPr>
                <a:t>jn</a:t>
              </a:r>
              <a:r>
                <a:rPr lang="en-US" sz="2400">
                  <a:solidFill>
                    <a:srgbClr val="FF0000"/>
                  </a:solidFill>
                </a:rPr>
                <a:t> </a:t>
              </a:r>
            </a:p>
          </p:txBody>
        </p:sp>
        <p:sp>
          <p:nvSpPr>
            <p:cNvPr id="29" name="TextBox 28">
              <a:extLst>
                <a:ext uri="{FF2B5EF4-FFF2-40B4-BE49-F238E27FC236}">
                  <a16:creationId xmlns:a16="http://schemas.microsoft.com/office/drawing/2014/main" id="{95E38DB7-6A5C-8942-906F-3C165A2BDD5E}"/>
                </a:ext>
              </a:extLst>
            </p:cNvPr>
            <p:cNvSpPr txBox="1"/>
            <p:nvPr/>
          </p:nvSpPr>
          <p:spPr>
            <a:xfrm rot="20338656">
              <a:off x="5774178" y="2147310"/>
              <a:ext cx="1674119" cy="461665"/>
            </a:xfrm>
            <a:prstGeom prst="rect">
              <a:avLst/>
            </a:prstGeom>
            <a:noFill/>
          </p:spPr>
          <p:txBody>
            <a:bodyPr wrap="square" rtlCol="0">
              <a:spAutoFit/>
            </a:bodyPr>
            <a:lstStyle/>
            <a:p>
              <a:r>
                <a:rPr lang="en-US" sz="2400">
                  <a:solidFill>
                    <a:srgbClr val="FF0000"/>
                  </a:solidFill>
                </a:rPr>
                <a:t>0.0</a:t>
              </a:r>
              <a:r>
                <a:rPr lang="en-US" sz="2400">
                  <a:solidFill>
                    <a:srgbClr val="FF0000"/>
                  </a:solidFill>
                  <a:latin typeface="CMU Serif Roman" panose="02000603000000000000" pitchFamily="2" charset="0"/>
                  <a:ea typeface="CMU Serif Roman" panose="02000603000000000000" pitchFamily="2" charset="0"/>
                  <a:cs typeface="CMU Serif Roman" panose="02000603000000000000" pitchFamily="2" charset="0"/>
                </a:rPr>
                <a:t> = </a:t>
              </a:r>
              <a:r>
                <a:rPr lang="en-US" sz="2400" i="1">
                  <a:solidFill>
                    <a:srgbClr val="FF0000"/>
                  </a:solidFill>
                  <a:latin typeface="CMU Serif" panose="02000603000000000000" pitchFamily="2" charset="0"/>
                  <a:ea typeface="CMU Serif" panose="02000603000000000000" pitchFamily="2" charset="0"/>
                  <a:cs typeface="CMU Serif" panose="02000603000000000000" pitchFamily="2" charset="0"/>
                </a:rPr>
                <a:t>p</a:t>
              </a:r>
              <a:r>
                <a:rPr lang="en-US" sz="2400" i="1" baseline="-25000">
                  <a:solidFill>
                    <a:srgbClr val="FF0000"/>
                  </a:solidFill>
                  <a:latin typeface="CMU Serif" panose="02000603000000000000" pitchFamily="2" charset="0"/>
                  <a:ea typeface="CMU Serif" panose="02000603000000000000" pitchFamily="2" charset="0"/>
                  <a:cs typeface="CMU Serif" panose="02000603000000000000" pitchFamily="2" charset="0"/>
                </a:rPr>
                <a:t>j2</a:t>
              </a:r>
              <a:r>
                <a:rPr lang="en-US" sz="2400">
                  <a:solidFill>
                    <a:srgbClr val="FF0000"/>
                  </a:solidFill>
                </a:rPr>
                <a:t> </a:t>
              </a:r>
            </a:p>
          </p:txBody>
        </p:sp>
        <p:sp>
          <p:nvSpPr>
            <p:cNvPr id="30" name="TextBox 29">
              <a:extLst>
                <a:ext uri="{FF2B5EF4-FFF2-40B4-BE49-F238E27FC236}">
                  <a16:creationId xmlns:a16="http://schemas.microsoft.com/office/drawing/2014/main" id="{0B18C2B1-0B77-B44D-A994-17C77599910E}"/>
                </a:ext>
              </a:extLst>
            </p:cNvPr>
            <p:cNvSpPr txBox="1"/>
            <p:nvPr/>
          </p:nvSpPr>
          <p:spPr>
            <a:xfrm rot="20966250">
              <a:off x="6118216" y="2813622"/>
              <a:ext cx="1545592" cy="461665"/>
            </a:xfrm>
            <a:prstGeom prst="rect">
              <a:avLst/>
            </a:prstGeom>
            <a:noFill/>
          </p:spPr>
          <p:txBody>
            <a:bodyPr wrap="square" rtlCol="0">
              <a:spAutoFit/>
            </a:bodyPr>
            <a:lstStyle/>
            <a:p>
              <a:r>
                <a:rPr lang="en-US" sz="2400">
                  <a:solidFill>
                    <a:srgbClr val="FF0000"/>
                  </a:solidFill>
                </a:rPr>
                <a:t>0.4</a:t>
              </a:r>
              <a:r>
                <a:rPr lang="en-US" sz="2400">
                  <a:solidFill>
                    <a:srgbClr val="FF0000"/>
                  </a:solidFill>
                  <a:latin typeface="CMU Serif Roman" panose="02000603000000000000" pitchFamily="2" charset="0"/>
                  <a:ea typeface="CMU Serif Roman" panose="02000603000000000000" pitchFamily="2" charset="0"/>
                  <a:cs typeface="CMU Serif Roman" panose="02000603000000000000" pitchFamily="2" charset="0"/>
                </a:rPr>
                <a:t> = </a:t>
              </a:r>
              <a:r>
                <a:rPr lang="en-US" sz="2400" i="1">
                  <a:solidFill>
                    <a:srgbClr val="FF0000"/>
                  </a:solidFill>
                  <a:latin typeface="CMU Serif" panose="02000603000000000000" pitchFamily="2" charset="0"/>
                  <a:ea typeface="CMU Serif" panose="02000603000000000000" pitchFamily="2" charset="0"/>
                  <a:cs typeface="CMU Serif" panose="02000603000000000000" pitchFamily="2" charset="0"/>
                </a:rPr>
                <a:t>p</a:t>
              </a:r>
              <a:r>
                <a:rPr lang="en-US" sz="2400" i="1" baseline="-25000">
                  <a:solidFill>
                    <a:srgbClr val="FF0000"/>
                  </a:solidFill>
                  <a:latin typeface="CMU Serif" panose="02000603000000000000" pitchFamily="2" charset="0"/>
                  <a:ea typeface="CMU Serif" panose="02000603000000000000" pitchFamily="2" charset="0"/>
                  <a:cs typeface="CMU Serif" panose="02000603000000000000" pitchFamily="2" charset="0"/>
                </a:rPr>
                <a:t>j3</a:t>
              </a:r>
              <a:r>
                <a:rPr lang="en-US" sz="2400">
                  <a:solidFill>
                    <a:srgbClr val="FF0000"/>
                  </a:solidFill>
                </a:rPr>
                <a:t> </a:t>
              </a:r>
            </a:p>
          </p:txBody>
        </p:sp>
        <p:sp>
          <p:nvSpPr>
            <p:cNvPr id="32" name="TextBox 31">
              <a:extLst>
                <a:ext uri="{FF2B5EF4-FFF2-40B4-BE49-F238E27FC236}">
                  <a16:creationId xmlns:a16="http://schemas.microsoft.com/office/drawing/2014/main" id="{BF5C801F-09DB-3A40-9EB5-D1C300C7F0FA}"/>
                </a:ext>
              </a:extLst>
            </p:cNvPr>
            <p:cNvSpPr txBox="1"/>
            <p:nvPr/>
          </p:nvSpPr>
          <p:spPr>
            <a:xfrm rot="216876">
              <a:off x="6192612" y="3568478"/>
              <a:ext cx="1736735" cy="461665"/>
            </a:xfrm>
            <a:prstGeom prst="rect">
              <a:avLst/>
            </a:prstGeom>
            <a:noFill/>
          </p:spPr>
          <p:txBody>
            <a:bodyPr wrap="square" rtlCol="0">
              <a:spAutoFit/>
            </a:bodyPr>
            <a:lstStyle/>
            <a:p>
              <a:r>
                <a:rPr lang="en-US" sz="2400">
                  <a:solidFill>
                    <a:srgbClr val="FF0000"/>
                  </a:solidFill>
                </a:rPr>
                <a:t>1.0</a:t>
              </a:r>
              <a:r>
                <a:rPr lang="en-US" sz="2400">
                  <a:solidFill>
                    <a:srgbClr val="FF0000"/>
                  </a:solidFill>
                  <a:latin typeface="CMU Serif Roman" panose="02000603000000000000" pitchFamily="2" charset="0"/>
                  <a:ea typeface="CMU Serif Roman" panose="02000603000000000000" pitchFamily="2" charset="0"/>
                  <a:cs typeface="CMU Serif Roman" panose="02000603000000000000" pitchFamily="2" charset="0"/>
                </a:rPr>
                <a:t> = </a:t>
              </a:r>
              <a:r>
                <a:rPr lang="en-US" sz="2400" i="1" err="1">
                  <a:solidFill>
                    <a:srgbClr val="FF0000"/>
                  </a:solidFill>
                  <a:latin typeface="CMU Serif" panose="02000603000000000000" pitchFamily="2" charset="0"/>
                  <a:ea typeface="CMU Serif" panose="02000603000000000000" pitchFamily="2" charset="0"/>
                  <a:cs typeface="CMU Serif" panose="02000603000000000000" pitchFamily="2" charset="0"/>
                </a:rPr>
                <a:t>p</a:t>
              </a:r>
              <a:r>
                <a:rPr lang="en-US" sz="2400" i="1" baseline="-25000" err="1">
                  <a:solidFill>
                    <a:srgbClr val="FF0000"/>
                  </a:solidFill>
                  <a:latin typeface="CMU Serif" panose="02000603000000000000" pitchFamily="2" charset="0"/>
                  <a:ea typeface="CMU Serif" panose="02000603000000000000" pitchFamily="2" charset="0"/>
                  <a:cs typeface="CMU Serif" panose="02000603000000000000" pitchFamily="2" charset="0"/>
                </a:rPr>
                <a:t>jk</a:t>
              </a:r>
              <a:r>
                <a:rPr lang="en-US" sz="2400">
                  <a:solidFill>
                    <a:srgbClr val="FF0000"/>
                  </a:solidFill>
                </a:rPr>
                <a:t> </a:t>
              </a:r>
            </a:p>
          </p:txBody>
        </p:sp>
        <p:sp>
          <p:nvSpPr>
            <p:cNvPr id="33" name="TextBox 32">
              <a:extLst>
                <a:ext uri="{FF2B5EF4-FFF2-40B4-BE49-F238E27FC236}">
                  <a16:creationId xmlns:a16="http://schemas.microsoft.com/office/drawing/2014/main" id="{D8B40DD8-C9CE-004F-B364-145AC56C7F8A}"/>
                </a:ext>
              </a:extLst>
            </p:cNvPr>
            <p:cNvSpPr txBox="1"/>
            <p:nvPr/>
          </p:nvSpPr>
          <p:spPr>
            <a:xfrm rot="858270">
              <a:off x="6135679" y="4354534"/>
              <a:ext cx="1732177" cy="461665"/>
            </a:xfrm>
            <a:prstGeom prst="rect">
              <a:avLst/>
            </a:prstGeom>
            <a:noFill/>
          </p:spPr>
          <p:txBody>
            <a:bodyPr wrap="square" rtlCol="0">
              <a:spAutoFit/>
            </a:bodyPr>
            <a:lstStyle/>
            <a:p>
              <a:r>
                <a:rPr lang="en-US" sz="2400">
                  <a:solidFill>
                    <a:srgbClr val="FF0000"/>
                  </a:solidFill>
                </a:rPr>
                <a:t>1.0</a:t>
              </a:r>
              <a:r>
                <a:rPr lang="en-US" sz="2400">
                  <a:solidFill>
                    <a:srgbClr val="FF0000"/>
                  </a:solidFill>
                  <a:latin typeface="CMU Serif Roman" panose="02000603000000000000" pitchFamily="2" charset="0"/>
                  <a:ea typeface="CMU Serif Roman" panose="02000603000000000000" pitchFamily="2" charset="0"/>
                  <a:cs typeface="CMU Serif Roman" panose="02000603000000000000" pitchFamily="2" charset="0"/>
                </a:rPr>
                <a:t> = </a:t>
              </a:r>
              <a:r>
                <a:rPr lang="en-US" sz="2400" i="1">
                  <a:solidFill>
                    <a:srgbClr val="FF0000"/>
                  </a:solidFill>
                  <a:latin typeface="CMU Serif" panose="02000603000000000000" pitchFamily="2" charset="0"/>
                  <a:ea typeface="CMU Serif" panose="02000603000000000000" pitchFamily="2" charset="0"/>
                  <a:cs typeface="CMU Serif" panose="02000603000000000000" pitchFamily="2" charset="0"/>
                </a:rPr>
                <a:t>p</a:t>
              </a:r>
              <a:r>
                <a:rPr lang="en-US" sz="2400" i="1" baseline="-25000">
                  <a:solidFill>
                    <a:srgbClr val="FF0000"/>
                  </a:solidFill>
                  <a:latin typeface="CMU Serif" panose="02000603000000000000" pitchFamily="2" charset="0"/>
                  <a:ea typeface="CMU Serif" panose="02000603000000000000" pitchFamily="2" charset="0"/>
                  <a:cs typeface="CMU Serif" panose="02000603000000000000" pitchFamily="2" charset="0"/>
                </a:rPr>
                <a:t>j10</a:t>
              </a:r>
              <a:r>
                <a:rPr lang="en-US" sz="2400">
                  <a:solidFill>
                    <a:srgbClr val="FF0000"/>
                  </a:solidFill>
                </a:rPr>
                <a:t> </a:t>
              </a:r>
            </a:p>
          </p:txBody>
        </p:sp>
        <p:sp>
          <p:nvSpPr>
            <p:cNvPr id="36" name="TextBox 35">
              <a:extLst>
                <a:ext uri="{FF2B5EF4-FFF2-40B4-BE49-F238E27FC236}">
                  <a16:creationId xmlns:a16="http://schemas.microsoft.com/office/drawing/2014/main" id="{5E4432DB-9426-7C4F-88D0-BD7CFC5DFA89}"/>
                </a:ext>
              </a:extLst>
            </p:cNvPr>
            <p:cNvSpPr txBox="1"/>
            <p:nvPr/>
          </p:nvSpPr>
          <p:spPr>
            <a:xfrm rot="20338656">
              <a:off x="5491996" y="1625734"/>
              <a:ext cx="1717898" cy="461665"/>
            </a:xfrm>
            <a:prstGeom prst="rect">
              <a:avLst/>
            </a:prstGeom>
            <a:noFill/>
          </p:spPr>
          <p:txBody>
            <a:bodyPr wrap="square" rtlCol="0">
              <a:spAutoFit/>
            </a:bodyPr>
            <a:lstStyle/>
            <a:p>
              <a:r>
                <a:rPr lang="en-US" sz="2400">
                  <a:solidFill>
                    <a:srgbClr val="FF0000"/>
                  </a:solidFill>
                </a:rPr>
                <a:t>0.5 </a:t>
              </a:r>
              <a:r>
                <a:rPr lang="en-US" sz="2400">
                  <a:solidFill>
                    <a:srgbClr val="FF0000"/>
                  </a:solidFill>
                  <a:latin typeface="CMU Serif Roman" panose="02000603000000000000" pitchFamily="2" charset="0"/>
                  <a:ea typeface="CMU Serif Roman" panose="02000603000000000000" pitchFamily="2" charset="0"/>
                  <a:cs typeface="CMU Serif Roman" panose="02000603000000000000" pitchFamily="2" charset="0"/>
                </a:rPr>
                <a:t>= </a:t>
              </a:r>
              <a:r>
                <a:rPr lang="en-US" sz="2400" i="1">
                  <a:solidFill>
                    <a:srgbClr val="FF0000"/>
                  </a:solidFill>
                  <a:latin typeface="CMU Serif" panose="02000603000000000000" pitchFamily="2" charset="0"/>
                  <a:ea typeface="CMU Serif" panose="02000603000000000000" pitchFamily="2" charset="0"/>
                  <a:cs typeface="CMU Serif" panose="02000603000000000000" pitchFamily="2" charset="0"/>
                </a:rPr>
                <a:t>p</a:t>
              </a:r>
              <a:r>
                <a:rPr lang="en-US" sz="2400" i="1" baseline="-25000">
                  <a:solidFill>
                    <a:srgbClr val="FF0000"/>
                  </a:solidFill>
                  <a:latin typeface="CMU Serif" panose="02000603000000000000" pitchFamily="2" charset="0"/>
                  <a:ea typeface="CMU Serif" panose="02000603000000000000" pitchFamily="2" charset="0"/>
                  <a:cs typeface="CMU Serif" panose="02000603000000000000" pitchFamily="2" charset="0"/>
                </a:rPr>
                <a:t>j1</a:t>
              </a:r>
              <a:r>
                <a:rPr lang="en-US" sz="2400">
                  <a:solidFill>
                    <a:srgbClr val="FF0000"/>
                  </a:solidFill>
                </a:rPr>
                <a:t> </a:t>
              </a:r>
            </a:p>
          </p:txBody>
        </p:sp>
      </p:grpSp>
    </p:spTree>
    <p:extLst>
      <p:ext uri="{BB962C8B-B14F-4D97-AF65-F5344CB8AC3E}">
        <p14:creationId xmlns:p14="http://schemas.microsoft.com/office/powerpoint/2010/main" val="383127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4EF6-2D2F-ED45-ACA0-1C58A91595B3}"/>
              </a:ext>
            </a:extLst>
          </p:cNvPr>
          <p:cNvSpPr>
            <a:spLocks noGrp="1"/>
          </p:cNvSpPr>
          <p:nvPr>
            <p:ph type="title"/>
          </p:nvPr>
        </p:nvSpPr>
        <p:spPr/>
        <p:txBody>
          <a:bodyPr/>
          <a:lstStyle/>
          <a:p>
            <a:r>
              <a:rPr lang="en-US"/>
              <a:t>Qualitative Component</a:t>
            </a:r>
          </a:p>
        </p:txBody>
      </p:sp>
      <p:sp>
        <p:nvSpPr>
          <p:cNvPr id="3" name="Content Placeholder 2">
            <a:extLst>
              <a:ext uri="{FF2B5EF4-FFF2-40B4-BE49-F238E27FC236}">
                <a16:creationId xmlns:a16="http://schemas.microsoft.com/office/drawing/2014/main" id="{3A1D5999-C1B9-C246-8CC1-8769A27D6DF1}"/>
              </a:ext>
            </a:extLst>
          </p:cNvPr>
          <p:cNvSpPr>
            <a:spLocks noGrp="1"/>
          </p:cNvSpPr>
          <p:nvPr>
            <p:ph idx="1"/>
          </p:nvPr>
        </p:nvSpPr>
        <p:spPr/>
        <p:txBody>
          <a:bodyPr/>
          <a:lstStyle/>
          <a:p>
            <a:pPr marL="514350" indent="-514350">
              <a:buAutoNum type="arabicParenR"/>
            </a:pPr>
            <a:r>
              <a:rPr lang="en-US"/>
              <a:t>Vector Decomposition</a:t>
            </a:r>
          </a:p>
          <a:p>
            <a:pPr marL="514350" indent="-514350">
              <a:buAutoNum type="arabicParenR"/>
            </a:pPr>
            <a:r>
              <a:rPr lang="en-US"/>
              <a:t>Cosine Similarity</a:t>
            </a:r>
          </a:p>
          <a:p>
            <a:pPr marL="514350" indent="-514350">
              <a:buAutoNum type="arabicParenR"/>
            </a:pPr>
            <a:r>
              <a:rPr lang="en-US"/>
              <a:t>Euclidean Distance</a:t>
            </a:r>
          </a:p>
        </p:txBody>
      </p:sp>
    </p:spTree>
    <p:extLst>
      <p:ext uri="{BB962C8B-B14F-4D97-AF65-F5344CB8AC3E}">
        <p14:creationId xmlns:p14="http://schemas.microsoft.com/office/powerpoint/2010/main" val="1032227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B12B-E1DF-EE45-B682-AAF5DE374DB5}"/>
              </a:ext>
            </a:extLst>
          </p:cNvPr>
          <p:cNvSpPr>
            <a:spLocks noGrp="1"/>
          </p:cNvSpPr>
          <p:nvPr>
            <p:ph type="title"/>
          </p:nvPr>
        </p:nvSpPr>
        <p:spPr/>
        <p:txBody>
          <a:bodyPr/>
          <a:lstStyle/>
          <a:p>
            <a:r>
              <a:rPr lang="en-GB"/>
              <a:t>Data and Discussion</a:t>
            </a:r>
          </a:p>
        </p:txBody>
      </p:sp>
      <p:sp>
        <p:nvSpPr>
          <p:cNvPr id="3" name="Text Placeholder 2">
            <a:extLst>
              <a:ext uri="{FF2B5EF4-FFF2-40B4-BE49-F238E27FC236}">
                <a16:creationId xmlns:a16="http://schemas.microsoft.com/office/drawing/2014/main" id="{04A3D151-9BD0-154A-99FF-F0A46857903F}"/>
              </a:ext>
            </a:extLst>
          </p:cNvPr>
          <p:cNvSpPr>
            <a:spLocks noGrp="1"/>
          </p:cNvSpPr>
          <p:nvPr>
            <p:ph type="body" idx="1"/>
          </p:nvPr>
        </p:nvSpPr>
        <p:spPr/>
        <p:txBody>
          <a:bodyPr/>
          <a:lstStyle/>
          <a:p>
            <a:r>
              <a:rPr lang="en-GB"/>
              <a:t>Evaluation methodology, results</a:t>
            </a:r>
          </a:p>
        </p:txBody>
      </p:sp>
    </p:spTree>
    <p:extLst>
      <p:ext uri="{BB962C8B-B14F-4D97-AF65-F5344CB8AC3E}">
        <p14:creationId xmlns:p14="http://schemas.microsoft.com/office/powerpoint/2010/main" val="1645872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51A4-B448-A641-A6CF-A3194E3FE725}"/>
              </a:ext>
            </a:extLst>
          </p:cNvPr>
          <p:cNvSpPr>
            <a:spLocks noGrp="1"/>
          </p:cNvSpPr>
          <p:nvPr>
            <p:ph type="title"/>
          </p:nvPr>
        </p:nvSpPr>
        <p:spPr/>
        <p:txBody>
          <a:bodyPr/>
          <a:lstStyle/>
          <a:p>
            <a:r>
              <a:rPr lang="en-GB"/>
              <a:t>Evaluation Methodology</a:t>
            </a:r>
          </a:p>
        </p:txBody>
      </p:sp>
      <p:sp>
        <p:nvSpPr>
          <p:cNvPr id="5" name="Content Placeholder 4">
            <a:extLst>
              <a:ext uri="{FF2B5EF4-FFF2-40B4-BE49-F238E27FC236}">
                <a16:creationId xmlns:a16="http://schemas.microsoft.com/office/drawing/2014/main" id="{D088FC6E-43C9-054A-936B-496B372A9323}"/>
              </a:ext>
            </a:extLst>
          </p:cNvPr>
          <p:cNvSpPr>
            <a:spLocks noGrp="1"/>
          </p:cNvSpPr>
          <p:nvPr>
            <p:ph idx="1"/>
          </p:nvPr>
        </p:nvSpPr>
        <p:spPr/>
        <p:txBody>
          <a:bodyPr/>
          <a:lstStyle/>
          <a:p>
            <a:r>
              <a:rPr lang="en-GB" dirty="0"/>
              <a:t>5-folds cross-validation (0.8 training, 0.2 validation)</a:t>
            </a:r>
          </a:p>
          <a:p>
            <a:r>
              <a:rPr lang="en-GB" dirty="0"/>
              <a:t>Vary training set size from 25-250 samples with 42 in validation set</a:t>
            </a:r>
          </a:p>
          <a:p>
            <a:r>
              <a:rPr lang="en-GB" dirty="0"/>
              <a:t>Simple feedforward NN to test accuracy of vectors generated by qualitative component</a:t>
            </a:r>
          </a:p>
        </p:txBody>
      </p:sp>
    </p:spTree>
    <p:extLst>
      <p:ext uri="{BB962C8B-B14F-4D97-AF65-F5344CB8AC3E}">
        <p14:creationId xmlns:p14="http://schemas.microsoft.com/office/powerpoint/2010/main" val="3138098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BF1-E6BF-D94A-973A-7DB2E49489DB}"/>
              </a:ext>
            </a:extLst>
          </p:cNvPr>
          <p:cNvSpPr>
            <a:spLocks noGrp="1"/>
          </p:cNvSpPr>
          <p:nvPr>
            <p:ph type="title"/>
          </p:nvPr>
        </p:nvSpPr>
        <p:spPr/>
        <p:txBody>
          <a:bodyPr/>
          <a:lstStyle/>
          <a:p>
            <a:r>
              <a:rPr lang="en-GB"/>
              <a:t>Quantitative Component	</a:t>
            </a:r>
          </a:p>
        </p:txBody>
      </p:sp>
      <p:pic>
        <p:nvPicPr>
          <p:cNvPr id="18" name="Picture 17">
            <a:extLst>
              <a:ext uri="{FF2B5EF4-FFF2-40B4-BE49-F238E27FC236}">
                <a16:creationId xmlns:a16="http://schemas.microsoft.com/office/drawing/2014/main" id="{BA8E7939-A687-6940-BB63-D97787609CAD}"/>
              </a:ext>
            </a:extLst>
          </p:cNvPr>
          <p:cNvPicPr>
            <a:picLocks noChangeAspect="1"/>
          </p:cNvPicPr>
          <p:nvPr/>
        </p:nvPicPr>
        <p:blipFill>
          <a:blip r:embed="rId3"/>
          <a:stretch>
            <a:fillRect/>
          </a:stretch>
        </p:blipFill>
        <p:spPr>
          <a:xfrm>
            <a:off x="311150" y="2255849"/>
            <a:ext cx="11569700" cy="3378200"/>
          </a:xfrm>
          <a:prstGeom prst="rect">
            <a:avLst/>
          </a:prstGeom>
        </p:spPr>
      </p:pic>
    </p:spTree>
    <p:extLst>
      <p:ext uri="{BB962C8B-B14F-4D97-AF65-F5344CB8AC3E}">
        <p14:creationId xmlns:p14="http://schemas.microsoft.com/office/powerpoint/2010/main" val="553720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C77ED8-4953-7A47-BE07-BD580FAD36EF}"/>
              </a:ext>
            </a:extLst>
          </p:cNvPr>
          <p:cNvPicPr>
            <a:picLocks noChangeAspect="1"/>
          </p:cNvPicPr>
          <p:nvPr/>
        </p:nvPicPr>
        <p:blipFill>
          <a:blip r:embed="rId3"/>
          <a:stretch>
            <a:fillRect/>
          </a:stretch>
        </p:blipFill>
        <p:spPr>
          <a:xfrm>
            <a:off x="311150" y="2255849"/>
            <a:ext cx="11569700" cy="3378200"/>
          </a:xfrm>
          <a:prstGeom prst="rect">
            <a:avLst/>
          </a:prstGeom>
        </p:spPr>
      </p:pic>
      <p:sp>
        <p:nvSpPr>
          <p:cNvPr id="2" name="Title 1">
            <a:extLst>
              <a:ext uri="{FF2B5EF4-FFF2-40B4-BE49-F238E27FC236}">
                <a16:creationId xmlns:a16="http://schemas.microsoft.com/office/drawing/2014/main" id="{3D12DBF1-E6BF-D94A-973A-7DB2E49489DB}"/>
              </a:ext>
            </a:extLst>
          </p:cNvPr>
          <p:cNvSpPr>
            <a:spLocks noGrp="1"/>
          </p:cNvSpPr>
          <p:nvPr>
            <p:ph type="title"/>
          </p:nvPr>
        </p:nvSpPr>
        <p:spPr/>
        <p:txBody>
          <a:bodyPr/>
          <a:lstStyle/>
          <a:p>
            <a:r>
              <a:rPr lang="en-GB"/>
              <a:t>Quantitative Component	</a:t>
            </a:r>
          </a:p>
        </p:txBody>
      </p:sp>
      <p:sp>
        <p:nvSpPr>
          <p:cNvPr id="4" name="Rounded Rectangle 3">
            <a:extLst>
              <a:ext uri="{FF2B5EF4-FFF2-40B4-BE49-F238E27FC236}">
                <a16:creationId xmlns:a16="http://schemas.microsoft.com/office/drawing/2014/main" id="{F06E5AA3-5963-EC4D-A267-411929264771}"/>
              </a:ext>
            </a:extLst>
          </p:cNvPr>
          <p:cNvSpPr/>
          <p:nvPr/>
        </p:nvSpPr>
        <p:spPr>
          <a:xfrm>
            <a:off x="918519" y="5072280"/>
            <a:ext cx="4935684" cy="252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1A28FF4D-C25D-5C42-8C72-730E89BBE09E}"/>
              </a:ext>
            </a:extLst>
          </p:cNvPr>
          <p:cNvSpPr/>
          <p:nvPr/>
        </p:nvSpPr>
        <p:spPr>
          <a:xfrm>
            <a:off x="479691" y="3046791"/>
            <a:ext cx="5374512" cy="288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BE1AA66-8504-1A40-90E9-600BEAC46199}"/>
              </a:ext>
            </a:extLst>
          </p:cNvPr>
          <p:cNvSpPr/>
          <p:nvPr/>
        </p:nvSpPr>
        <p:spPr>
          <a:xfrm>
            <a:off x="6657784" y="4208207"/>
            <a:ext cx="5226894" cy="252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FF7698E-82D8-2F49-B478-BC60992AEC50}"/>
              </a:ext>
            </a:extLst>
          </p:cNvPr>
          <p:cNvSpPr/>
          <p:nvPr/>
        </p:nvSpPr>
        <p:spPr>
          <a:xfrm>
            <a:off x="6355198" y="3071123"/>
            <a:ext cx="5529480" cy="25200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2195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BF1-E6BF-D94A-973A-7DB2E49489DB}"/>
              </a:ext>
            </a:extLst>
          </p:cNvPr>
          <p:cNvSpPr>
            <a:spLocks noGrp="1"/>
          </p:cNvSpPr>
          <p:nvPr>
            <p:ph type="title"/>
          </p:nvPr>
        </p:nvSpPr>
        <p:spPr/>
        <p:txBody>
          <a:bodyPr/>
          <a:lstStyle/>
          <a:p>
            <a:r>
              <a:rPr lang="en-GB"/>
              <a:t>Quantitative Component	</a:t>
            </a:r>
          </a:p>
        </p:txBody>
      </p:sp>
      <p:sp>
        <p:nvSpPr>
          <p:cNvPr id="3" name="Content Placeholder 2">
            <a:extLst>
              <a:ext uri="{FF2B5EF4-FFF2-40B4-BE49-F238E27FC236}">
                <a16:creationId xmlns:a16="http://schemas.microsoft.com/office/drawing/2014/main" id="{6DF9B0B3-FA75-B64E-98E0-60E4BD94666C}"/>
              </a:ext>
            </a:extLst>
          </p:cNvPr>
          <p:cNvSpPr>
            <a:spLocks noGrp="1"/>
          </p:cNvSpPr>
          <p:nvPr>
            <p:ph idx="1"/>
          </p:nvPr>
        </p:nvSpPr>
        <p:spPr/>
        <p:txBody>
          <a:bodyPr/>
          <a:lstStyle/>
          <a:p>
            <a:endParaRPr lang="en-US"/>
          </a:p>
        </p:txBody>
      </p:sp>
      <p:pic>
        <p:nvPicPr>
          <p:cNvPr id="13" name="Picture 12">
            <a:extLst>
              <a:ext uri="{FF2B5EF4-FFF2-40B4-BE49-F238E27FC236}">
                <a16:creationId xmlns:a16="http://schemas.microsoft.com/office/drawing/2014/main" id="{4F9CC284-C86C-1540-8B6D-7750A4535275}"/>
              </a:ext>
            </a:extLst>
          </p:cNvPr>
          <p:cNvPicPr>
            <a:picLocks noChangeAspect="1"/>
          </p:cNvPicPr>
          <p:nvPr/>
        </p:nvPicPr>
        <p:blipFill>
          <a:blip r:embed="rId3"/>
          <a:stretch>
            <a:fillRect/>
          </a:stretch>
        </p:blipFill>
        <p:spPr>
          <a:xfrm>
            <a:off x="298450" y="2274137"/>
            <a:ext cx="11595100" cy="3378200"/>
          </a:xfrm>
          <a:prstGeom prst="rect">
            <a:avLst/>
          </a:prstGeom>
        </p:spPr>
      </p:pic>
    </p:spTree>
    <p:extLst>
      <p:ext uri="{BB962C8B-B14F-4D97-AF65-F5344CB8AC3E}">
        <p14:creationId xmlns:p14="http://schemas.microsoft.com/office/powerpoint/2010/main" val="4187234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CA93-EF47-7A4B-B214-801C8BFCB751}"/>
              </a:ext>
            </a:extLst>
          </p:cNvPr>
          <p:cNvSpPr>
            <a:spLocks noGrp="1"/>
          </p:cNvSpPr>
          <p:nvPr>
            <p:ph type="title"/>
          </p:nvPr>
        </p:nvSpPr>
        <p:spPr/>
        <p:txBody>
          <a:bodyPr/>
          <a:lstStyle/>
          <a:p>
            <a:r>
              <a:rPr lang="en-GB"/>
              <a:t>Quantitative Component</a:t>
            </a:r>
          </a:p>
        </p:txBody>
      </p:sp>
      <p:sp>
        <p:nvSpPr>
          <p:cNvPr id="9" name="Content Placeholder 2">
            <a:extLst>
              <a:ext uri="{FF2B5EF4-FFF2-40B4-BE49-F238E27FC236}">
                <a16:creationId xmlns:a16="http://schemas.microsoft.com/office/drawing/2014/main" id="{9A805C96-DD21-F043-B993-551481A9ED72}"/>
              </a:ext>
            </a:extLst>
          </p:cNvPr>
          <p:cNvSpPr>
            <a:spLocks noGrp="1"/>
          </p:cNvSpPr>
          <p:nvPr>
            <p:ph idx="1"/>
          </p:nvPr>
        </p:nvSpPr>
        <p:spPr/>
        <p:txBody>
          <a:bodyPr>
            <a:normAutofit/>
          </a:bodyPr>
          <a:lstStyle/>
          <a:p>
            <a:r>
              <a:rPr lang="en-GB" b="1" dirty="0" err="1">
                <a:solidFill>
                  <a:srgbClr val="00B050"/>
                </a:solidFill>
              </a:rPr>
              <a:t>BiGRU</a:t>
            </a:r>
            <a:r>
              <a:rPr lang="en-GB" b="1" dirty="0">
                <a:solidFill>
                  <a:srgbClr val="00B050"/>
                </a:solidFill>
              </a:rPr>
              <a:t> with </a:t>
            </a:r>
            <a:r>
              <a:rPr lang="en-GB" b="1" dirty="0" err="1">
                <a:solidFill>
                  <a:srgbClr val="00B050"/>
                </a:solidFill>
              </a:rPr>
              <a:t>GloVe</a:t>
            </a:r>
            <a:r>
              <a:rPr lang="en-GB" b="1" dirty="0">
                <a:solidFill>
                  <a:srgbClr val="00B050"/>
                </a:solidFill>
              </a:rPr>
              <a:t> </a:t>
            </a:r>
            <a:r>
              <a:rPr lang="en-GB" dirty="0"/>
              <a:t>works best for simpler questions</a:t>
            </a:r>
          </a:p>
          <a:p>
            <a:r>
              <a:rPr lang="en-GB" b="1" dirty="0" err="1">
                <a:solidFill>
                  <a:srgbClr val="00B050"/>
                </a:solidFill>
              </a:rPr>
              <a:t>BiLSTM</a:t>
            </a:r>
            <a:r>
              <a:rPr lang="en-GB" b="1" dirty="0">
                <a:solidFill>
                  <a:srgbClr val="00B050"/>
                </a:solidFill>
              </a:rPr>
              <a:t> with </a:t>
            </a:r>
            <a:r>
              <a:rPr lang="en-GB" b="1" dirty="0" err="1">
                <a:solidFill>
                  <a:srgbClr val="00B050"/>
                </a:solidFill>
              </a:rPr>
              <a:t>fastText</a:t>
            </a:r>
            <a:r>
              <a:rPr lang="en-GB" b="1" dirty="0">
                <a:solidFill>
                  <a:srgbClr val="00B050"/>
                </a:solidFill>
              </a:rPr>
              <a:t> </a:t>
            </a:r>
            <a:r>
              <a:rPr lang="en-GB" dirty="0"/>
              <a:t>for more complex questions</a:t>
            </a:r>
          </a:p>
          <a:p>
            <a:r>
              <a:rPr lang="en-GB" dirty="0"/>
              <a:t>Models perform better on </a:t>
            </a:r>
            <a:r>
              <a:rPr lang="en-GB" b="1" dirty="0">
                <a:solidFill>
                  <a:srgbClr val="FF9901"/>
                </a:solidFill>
              </a:rPr>
              <a:t>dataset 1</a:t>
            </a:r>
          </a:p>
          <a:p>
            <a:endParaRPr lang="en-GB" dirty="0"/>
          </a:p>
        </p:txBody>
      </p:sp>
      <p:pic>
        <p:nvPicPr>
          <p:cNvPr id="6" name="Picture 5">
            <a:extLst>
              <a:ext uri="{FF2B5EF4-FFF2-40B4-BE49-F238E27FC236}">
                <a16:creationId xmlns:a16="http://schemas.microsoft.com/office/drawing/2014/main" id="{B263588D-4282-1F47-AB9A-5CF3AD1B2B66}"/>
              </a:ext>
            </a:extLst>
          </p:cNvPr>
          <p:cNvPicPr>
            <a:picLocks noChangeAspect="1"/>
          </p:cNvPicPr>
          <p:nvPr/>
        </p:nvPicPr>
        <p:blipFill rotWithShape="1">
          <a:blip r:embed="rId3"/>
          <a:srcRect l="1" t="54959" r="-1076" b="6717"/>
          <a:stretch/>
        </p:blipFill>
        <p:spPr>
          <a:xfrm>
            <a:off x="339707" y="4482436"/>
            <a:ext cx="11719849" cy="1294697"/>
          </a:xfrm>
          <a:prstGeom prst="rect">
            <a:avLst/>
          </a:prstGeom>
        </p:spPr>
      </p:pic>
    </p:spTree>
    <p:extLst>
      <p:ext uri="{BB962C8B-B14F-4D97-AF65-F5344CB8AC3E}">
        <p14:creationId xmlns:p14="http://schemas.microsoft.com/office/powerpoint/2010/main" val="1974633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B99E-CFCB-3444-98E5-6E3837045944}"/>
              </a:ext>
            </a:extLst>
          </p:cNvPr>
          <p:cNvSpPr>
            <a:spLocks noGrp="1"/>
          </p:cNvSpPr>
          <p:nvPr>
            <p:ph type="title"/>
          </p:nvPr>
        </p:nvSpPr>
        <p:spPr/>
        <p:txBody>
          <a:bodyPr/>
          <a:lstStyle/>
          <a:p>
            <a:r>
              <a:rPr lang="en-US" dirty="0"/>
              <a:t>Research Aim</a:t>
            </a:r>
          </a:p>
        </p:txBody>
      </p:sp>
      <p:grpSp>
        <p:nvGrpSpPr>
          <p:cNvPr id="4" name="Group 3">
            <a:extLst>
              <a:ext uri="{FF2B5EF4-FFF2-40B4-BE49-F238E27FC236}">
                <a16:creationId xmlns:a16="http://schemas.microsoft.com/office/drawing/2014/main" id="{892B8199-D74A-A14C-AD09-C0C33934AD8E}"/>
              </a:ext>
            </a:extLst>
          </p:cNvPr>
          <p:cNvGrpSpPr/>
          <p:nvPr/>
        </p:nvGrpSpPr>
        <p:grpSpPr>
          <a:xfrm>
            <a:off x="6526994" y="3000327"/>
            <a:ext cx="4125553" cy="3296293"/>
            <a:chOff x="5739365" y="2364639"/>
            <a:chExt cx="4125553" cy="3296293"/>
          </a:xfrm>
        </p:grpSpPr>
        <p:pic>
          <p:nvPicPr>
            <p:cNvPr id="5" name="Picture 4" descr="A close up of a logo&#10;&#10;Description automatically generated">
              <a:extLst>
                <a:ext uri="{FF2B5EF4-FFF2-40B4-BE49-F238E27FC236}">
                  <a16:creationId xmlns:a16="http://schemas.microsoft.com/office/drawing/2014/main" id="{585BBC89-D56A-6549-9FCE-B209EFE52107}"/>
                </a:ext>
              </a:extLst>
            </p:cNvPr>
            <p:cNvPicPr>
              <a:picLocks noChangeAspect="1"/>
            </p:cNvPicPr>
            <p:nvPr/>
          </p:nvPicPr>
          <p:blipFill rotWithShape="1">
            <a:blip r:embed="rId3"/>
            <a:srcRect b="13623"/>
            <a:stretch/>
          </p:blipFill>
          <p:spPr>
            <a:xfrm>
              <a:off x="6409227" y="2364639"/>
              <a:ext cx="2785829" cy="2407057"/>
            </a:xfrm>
            <a:prstGeom prst="rect">
              <a:avLst/>
            </a:prstGeom>
          </p:spPr>
        </p:pic>
        <p:sp>
          <p:nvSpPr>
            <p:cNvPr id="6" name="Google Shape;334;p20">
              <a:extLst>
                <a:ext uri="{FF2B5EF4-FFF2-40B4-BE49-F238E27FC236}">
                  <a16:creationId xmlns:a16="http://schemas.microsoft.com/office/drawing/2014/main" id="{9CA8EE19-D0F6-3A48-9AAC-F6F09BA214B4}"/>
                </a:ext>
              </a:extLst>
            </p:cNvPr>
            <p:cNvSpPr txBox="1"/>
            <p:nvPr/>
          </p:nvSpPr>
          <p:spPr>
            <a:xfrm>
              <a:off x="5739365" y="5014128"/>
              <a:ext cx="4125553" cy="646804"/>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latin typeface="Roboto"/>
                  <a:ea typeface="Roboto"/>
                  <a:cs typeface="Roboto"/>
                  <a:sym typeface="Roboto"/>
                </a:rPr>
                <a:t>Highly </a:t>
              </a:r>
              <a:r>
                <a:rPr lang="en-US" sz="2000" b="1">
                  <a:solidFill>
                    <a:srgbClr val="FF9901"/>
                  </a:solidFill>
                  <a:latin typeface="Roboto"/>
                  <a:ea typeface="Roboto"/>
                  <a:cs typeface="Roboto"/>
                  <a:sym typeface="Roboto"/>
                </a:rPr>
                <a:t>Beneficial</a:t>
              </a:r>
              <a:endParaRPr sz="2000" b="1">
                <a:solidFill>
                  <a:srgbClr val="FF9901"/>
                </a:solidFill>
                <a:latin typeface="Roboto"/>
                <a:ea typeface="Roboto"/>
                <a:cs typeface="Roboto"/>
                <a:sym typeface="Roboto"/>
              </a:endParaRPr>
            </a:p>
          </p:txBody>
        </p:sp>
      </p:grpSp>
      <p:grpSp>
        <p:nvGrpSpPr>
          <p:cNvPr id="7" name="Group 6">
            <a:extLst>
              <a:ext uri="{FF2B5EF4-FFF2-40B4-BE49-F238E27FC236}">
                <a16:creationId xmlns:a16="http://schemas.microsoft.com/office/drawing/2014/main" id="{91D25A2B-D605-8E47-B334-8AF6CC3271A6}"/>
              </a:ext>
            </a:extLst>
          </p:cNvPr>
          <p:cNvGrpSpPr/>
          <p:nvPr/>
        </p:nvGrpSpPr>
        <p:grpSpPr>
          <a:xfrm>
            <a:off x="1903197" y="2634690"/>
            <a:ext cx="4125554" cy="3662133"/>
            <a:chOff x="1115568" y="1999002"/>
            <a:chExt cx="4125554" cy="3662133"/>
          </a:xfrm>
        </p:grpSpPr>
        <p:sp>
          <p:nvSpPr>
            <p:cNvPr id="8" name="Google Shape;334;p20">
              <a:extLst>
                <a:ext uri="{FF2B5EF4-FFF2-40B4-BE49-F238E27FC236}">
                  <a16:creationId xmlns:a16="http://schemas.microsoft.com/office/drawing/2014/main" id="{61F71364-F085-7346-BF44-6A69B7C96174}"/>
                </a:ext>
              </a:extLst>
            </p:cNvPr>
            <p:cNvSpPr txBox="1"/>
            <p:nvPr/>
          </p:nvSpPr>
          <p:spPr>
            <a:xfrm>
              <a:off x="1115568" y="5014128"/>
              <a:ext cx="4125554" cy="64700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latin typeface="Roboto"/>
                  <a:ea typeface="Roboto"/>
                  <a:cs typeface="Roboto"/>
                  <a:sym typeface="Roboto"/>
                </a:rPr>
                <a:t>Provide </a:t>
              </a:r>
              <a:r>
                <a:rPr lang="en-US" sz="2000" b="1">
                  <a:solidFill>
                    <a:srgbClr val="FF9901"/>
                  </a:solidFill>
                  <a:latin typeface="Roboto"/>
                  <a:ea typeface="Roboto"/>
                  <a:cs typeface="Roboto"/>
                  <a:sym typeface="Roboto"/>
                </a:rPr>
                <a:t>Feedback</a:t>
              </a:r>
              <a:endParaRPr sz="2000" b="1">
                <a:solidFill>
                  <a:srgbClr val="FF9901"/>
                </a:solidFill>
                <a:latin typeface="Roboto"/>
                <a:ea typeface="Roboto"/>
                <a:cs typeface="Roboto"/>
                <a:sym typeface="Roboto"/>
              </a:endParaRPr>
            </a:p>
          </p:txBody>
        </p:sp>
        <p:pic>
          <p:nvPicPr>
            <p:cNvPr id="9" name="Picture 8" descr="A close up of a logo&#10;&#10;Description automatically generated">
              <a:extLst>
                <a:ext uri="{FF2B5EF4-FFF2-40B4-BE49-F238E27FC236}">
                  <a16:creationId xmlns:a16="http://schemas.microsoft.com/office/drawing/2014/main" id="{9C06BE1B-1184-8845-9F19-E62876685BB4}"/>
                </a:ext>
              </a:extLst>
            </p:cNvPr>
            <p:cNvPicPr>
              <a:picLocks noChangeAspect="1"/>
            </p:cNvPicPr>
            <p:nvPr/>
          </p:nvPicPr>
          <p:blipFill rotWithShape="1">
            <a:blip r:embed="rId4"/>
            <a:srcRect b="14156"/>
            <a:stretch/>
          </p:blipFill>
          <p:spPr>
            <a:xfrm>
              <a:off x="1230819" y="1999002"/>
              <a:ext cx="3895053" cy="3343658"/>
            </a:xfrm>
            <a:prstGeom prst="rect">
              <a:avLst/>
            </a:prstGeom>
          </p:spPr>
        </p:pic>
      </p:grpSp>
      <p:sp>
        <p:nvSpPr>
          <p:cNvPr id="10" name="TextBox 9">
            <a:extLst>
              <a:ext uri="{FF2B5EF4-FFF2-40B4-BE49-F238E27FC236}">
                <a16:creationId xmlns:a16="http://schemas.microsoft.com/office/drawing/2014/main" id="{1C8261B2-F629-A841-97B4-9D9AEC1015F3}"/>
              </a:ext>
            </a:extLst>
          </p:cNvPr>
          <p:cNvSpPr txBox="1"/>
          <p:nvPr/>
        </p:nvSpPr>
        <p:spPr>
          <a:xfrm>
            <a:off x="2835783" y="2257222"/>
            <a:ext cx="6520434" cy="523220"/>
          </a:xfrm>
          <a:prstGeom prst="rect">
            <a:avLst/>
          </a:prstGeom>
          <a:noFill/>
        </p:spPr>
        <p:txBody>
          <a:bodyPr wrap="square" rtlCol="0">
            <a:spAutoFit/>
          </a:bodyPr>
          <a:lstStyle/>
          <a:p>
            <a:pPr algn="ctr"/>
            <a:r>
              <a:rPr lang="en-US" sz="2800" dirty="0"/>
              <a:t>Online formative assessments (FAs)</a:t>
            </a:r>
          </a:p>
        </p:txBody>
      </p:sp>
    </p:spTree>
    <p:extLst>
      <p:ext uri="{BB962C8B-B14F-4D97-AF65-F5344CB8AC3E}">
        <p14:creationId xmlns:p14="http://schemas.microsoft.com/office/powerpoint/2010/main" val="277475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936B-DECB-D24F-BB34-3EFAD8AB5F7A}"/>
              </a:ext>
            </a:extLst>
          </p:cNvPr>
          <p:cNvSpPr>
            <a:spLocks noGrp="1"/>
          </p:cNvSpPr>
          <p:nvPr>
            <p:ph type="title"/>
          </p:nvPr>
        </p:nvSpPr>
        <p:spPr/>
        <p:txBody>
          <a:bodyPr/>
          <a:lstStyle/>
          <a:p>
            <a:r>
              <a:rPr lang="en-GB"/>
              <a:t>Quantitative Component</a:t>
            </a:r>
          </a:p>
        </p:txBody>
      </p:sp>
      <p:sp>
        <p:nvSpPr>
          <p:cNvPr id="3" name="Content Placeholder 2">
            <a:extLst>
              <a:ext uri="{FF2B5EF4-FFF2-40B4-BE49-F238E27FC236}">
                <a16:creationId xmlns:a16="http://schemas.microsoft.com/office/drawing/2014/main" id="{A58F433B-EA3E-004B-979A-1AA66421841E}"/>
              </a:ext>
            </a:extLst>
          </p:cNvPr>
          <p:cNvSpPr>
            <a:spLocks noGrp="1"/>
          </p:cNvSpPr>
          <p:nvPr>
            <p:ph idx="1"/>
          </p:nvPr>
        </p:nvSpPr>
        <p:spPr/>
        <p:txBody>
          <a:bodyPr>
            <a:normAutofit/>
          </a:bodyPr>
          <a:lstStyle/>
          <a:p>
            <a:r>
              <a:rPr lang="en-GB"/>
              <a:t>Simple baseline models do surprisingly well </a:t>
            </a:r>
          </a:p>
          <a:p>
            <a:r>
              <a:rPr lang="en-GB"/>
              <a:t>May have </a:t>
            </a:r>
            <a:r>
              <a:rPr lang="en-GB">
                <a:solidFill>
                  <a:srgbClr val="FF0000"/>
                </a:solidFill>
              </a:rPr>
              <a:t>overfitting</a:t>
            </a:r>
            <a:r>
              <a:rPr lang="en-GB"/>
              <a:t> and </a:t>
            </a:r>
            <a:r>
              <a:rPr lang="en-GB">
                <a:solidFill>
                  <a:srgbClr val="FF0000"/>
                </a:solidFill>
              </a:rPr>
              <a:t>poor hyperparameter </a:t>
            </a:r>
            <a:r>
              <a:rPr lang="en-GB"/>
              <a:t>tuning in the more complex models</a:t>
            </a:r>
          </a:p>
          <a:p>
            <a:endParaRPr lang="en-GB"/>
          </a:p>
          <a:p>
            <a:endParaRPr lang="en-GB"/>
          </a:p>
        </p:txBody>
      </p:sp>
      <p:pic>
        <p:nvPicPr>
          <p:cNvPr id="5" name="Picture 4">
            <a:extLst>
              <a:ext uri="{FF2B5EF4-FFF2-40B4-BE49-F238E27FC236}">
                <a16:creationId xmlns:a16="http://schemas.microsoft.com/office/drawing/2014/main" id="{91B2C546-90B5-3D45-B44F-D0DE67897258}"/>
              </a:ext>
            </a:extLst>
          </p:cNvPr>
          <p:cNvPicPr>
            <a:picLocks noChangeAspect="1"/>
          </p:cNvPicPr>
          <p:nvPr/>
        </p:nvPicPr>
        <p:blipFill rotWithShape="1">
          <a:blip r:embed="rId3"/>
          <a:srcRect b="65083"/>
          <a:stretch/>
        </p:blipFill>
        <p:spPr>
          <a:xfrm>
            <a:off x="298450" y="4992624"/>
            <a:ext cx="11595100" cy="1179576"/>
          </a:xfrm>
          <a:prstGeom prst="rect">
            <a:avLst/>
          </a:prstGeom>
        </p:spPr>
      </p:pic>
    </p:spTree>
    <p:extLst>
      <p:ext uri="{BB962C8B-B14F-4D97-AF65-F5344CB8AC3E}">
        <p14:creationId xmlns:p14="http://schemas.microsoft.com/office/powerpoint/2010/main" val="25939007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CC5E-E494-5540-9AED-3BA45E7001C6}"/>
              </a:ext>
            </a:extLst>
          </p:cNvPr>
          <p:cNvSpPr>
            <a:spLocks noGrp="1"/>
          </p:cNvSpPr>
          <p:nvPr>
            <p:ph type="title"/>
          </p:nvPr>
        </p:nvSpPr>
        <p:spPr/>
        <p:txBody>
          <a:bodyPr/>
          <a:lstStyle/>
          <a:p>
            <a:r>
              <a:rPr lang="en-GB"/>
              <a:t>Quantitative Component</a:t>
            </a:r>
          </a:p>
        </p:txBody>
      </p:sp>
      <p:pic>
        <p:nvPicPr>
          <p:cNvPr id="6" name="Picture 5">
            <a:extLst>
              <a:ext uri="{FF2B5EF4-FFF2-40B4-BE49-F238E27FC236}">
                <a16:creationId xmlns:a16="http://schemas.microsoft.com/office/drawing/2014/main" id="{37F532B7-5677-4442-AD5E-85A01FC192C5}"/>
              </a:ext>
            </a:extLst>
          </p:cNvPr>
          <p:cNvPicPr>
            <a:picLocks noChangeAspect="1"/>
          </p:cNvPicPr>
          <p:nvPr/>
        </p:nvPicPr>
        <p:blipFill rotWithShape="1">
          <a:blip r:embed="rId3"/>
          <a:srcRect r="40456"/>
          <a:stretch/>
        </p:blipFill>
        <p:spPr>
          <a:xfrm>
            <a:off x="1478426" y="2218870"/>
            <a:ext cx="4472432" cy="3812722"/>
          </a:xfrm>
          <a:prstGeom prst="rect">
            <a:avLst/>
          </a:prstGeom>
        </p:spPr>
      </p:pic>
    </p:spTree>
    <p:extLst>
      <p:ext uri="{BB962C8B-B14F-4D97-AF65-F5344CB8AC3E}">
        <p14:creationId xmlns:p14="http://schemas.microsoft.com/office/powerpoint/2010/main" val="4131217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CC5E-E494-5540-9AED-3BA45E7001C6}"/>
              </a:ext>
            </a:extLst>
          </p:cNvPr>
          <p:cNvSpPr>
            <a:spLocks noGrp="1"/>
          </p:cNvSpPr>
          <p:nvPr>
            <p:ph type="title"/>
          </p:nvPr>
        </p:nvSpPr>
        <p:spPr/>
        <p:txBody>
          <a:bodyPr/>
          <a:lstStyle/>
          <a:p>
            <a:r>
              <a:rPr lang="en-GB"/>
              <a:t>Quantitative Component</a:t>
            </a:r>
          </a:p>
        </p:txBody>
      </p:sp>
      <p:pic>
        <p:nvPicPr>
          <p:cNvPr id="6" name="Picture 5">
            <a:extLst>
              <a:ext uri="{FF2B5EF4-FFF2-40B4-BE49-F238E27FC236}">
                <a16:creationId xmlns:a16="http://schemas.microsoft.com/office/drawing/2014/main" id="{37F532B7-5677-4442-AD5E-85A01FC192C5}"/>
              </a:ext>
            </a:extLst>
          </p:cNvPr>
          <p:cNvPicPr>
            <a:picLocks noChangeAspect="1"/>
          </p:cNvPicPr>
          <p:nvPr/>
        </p:nvPicPr>
        <p:blipFill rotWithShape="1">
          <a:blip r:embed="rId3"/>
          <a:srcRect l="2925" r="47219" b="81534"/>
          <a:stretch/>
        </p:blipFill>
        <p:spPr>
          <a:xfrm>
            <a:off x="1115568" y="3420980"/>
            <a:ext cx="5670375" cy="1066156"/>
          </a:xfrm>
          <a:prstGeom prst="rect">
            <a:avLst/>
          </a:prstGeom>
        </p:spPr>
      </p:pic>
      <p:pic>
        <p:nvPicPr>
          <p:cNvPr id="8" name="Picture 7">
            <a:extLst>
              <a:ext uri="{FF2B5EF4-FFF2-40B4-BE49-F238E27FC236}">
                <a16:creationId xmlns:a16="http://schemas.microsoft.com/office/drawing/2014/main" id="{9F96A004-8F81-0E43-8EAA-99AC339CAEA9}"/>
              </a:ext>
            </a:extLst>
          </p:cNvPr>
          <p:cNvPicPr>
            <a:picLocks noChangeAspect="1"/>
          </p:cNvPicPr>
          <p:nvPr/>
        </p:nvPicPr>
        <p:blipFill rotWithShape="1">
          <a:blip r:embed="rId3"/>
          <a:srcRect l="61721" t="25863" r="1" b="39631"/>
          <a:stretch/>
        </p:blipFill>
        <p:spPr>
          <a:xfrm>
            <a:off x="6937828" y="3033486"/>
            <a:ext cx="3775746" cy="1727722"/>
          </a:xfrm>
          <a:prstGeom prst="rect">
            <a:avLst/>
          </a:prstGeom>
        </p:spPr>
      </p:pic>
    </p:spTree>
    <p:extLst>
      <p:ext uri="{BB962C8B-B14F-4D97-AF65-F5344CB8AC3E}">
        <p14:creationId xmlns:p14="http://schemas.microsoft.com/office/powerpoint/2010/main" val="28236638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E29FD6-9130-F64D-B005-3C8CFE2A6772}"/>
              </a:ext>
            </a:extLst>
          </p:cNvPr>
          <p:cNvPicPr>
            <a:picLocks noChangeAspect="1"/>
          </p:cNvPicPr>
          <p:nvPr/>
        </p:nvPicPr>
        <p:blipFill rotWithShape="1">
          <a:blip r:embed="rId3"/>
          <a:srcRect r="40434"/>
          <a:stretch/>
        </p:blipFill>
        <p:spPr>
          <a:xfrm>
            <a:off x="1478428" y="2218869"/>
            <a:ext cx="4763347" cy="3812721"/>
          </a:xfrm>
          <a:prstGeom prst="rect">
            <a:avLst/>
          </a:prstGeom>
        </p:spPr>
      </p:pic>
      <p:sp>
        <p:nvSpPr>
          <p:cNvPr id="2" name="Title 1">
            <a:extLst>
              <a:ext uri="{FF2B5EF4-FFF2-40B4-BE49-F238E27FC236}">
                <a16:creationId xmlns:a16="http://schemas.microsoft.com/office/drawing/2014/main" id="{6664DBD6-15E1-144F-B63F-BABF36AB0A80}"/>
              </a:ext>
            </a:extLst>
          </p:cNvPr>
          <p:cNvSpPr>
            <a:spLocks noGrp="1"/>
          </p:cNvSpPr>
          <p:nvPr>
            <p:ph type="title"/>
          </p:nvPr>
        </p:nvSpPr>
        <p:spPr/>
        <p:txBody>
          <a:bodyPr/>
          <a:lstStyle/>
          <a:p>
            <a:r>
              <a:rPr lang="en-GB"/>
              <a:t>Quantitative Component</a:t>
            </a:r>
          </a:p>
        </p:txBody>
      </p:sp>
      <p:pic>
        <p:nvPicPr>
          <p:cNvPr id="10" name="Picture 9">
            <a:extLst>
              <a:ext uri="{FF2B5EF4-FFF2-40B4-BE49-F238E27FC236}">
                <a16:creationId xmlns:a16="http://schemas.microsoft.com/office/drawing/2014/main" id="{9C2F5410-2787-FB43-85D0-9C45BDBFF246}"/>
              </a:ext>
            </a:extLst>
          </p:cNvPr>
          <p:cNvPicPr>
            <a:picLocks noChangeAspect="1"/>
          </p:cNvPicPr>
          <p:nvPr/>
        </p:nvPicPr>
        <p:blipFill rotWithShape="1">
          <a:blip r:embed="rId4"/>
          <a:srcRect l="59566" t="18445" b="34111"/>
          <a:stretch/>
        </p:blipFill>
        <p:spPr>
          <a:xfrm>
            <a:off x="7017340" y="2904145"/>
            <a:ext cx="3980521" cy="2226854"/>
          </a:xfrm>
          <a:prstGeom prst="rect">
            <a:avLst/>
          </a:prstGeom>
        </p:spPr>
      </p:pic>
    </p:spTree>
    <p:extLst>
      <p:ext uri="{BB962C8B-B14F-4D97-AF65-F5344CB8AC3E}">
        <p14:creationId xmlns:p14="http://schemas.microsoft.com/office/powerpoint/2010/main" val="156614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DBD6-15E1-144F-B63F-BABF36AB0A80}"/>
              </a:ext>
            </a:extLst>
          </p:cNvPr>
          <p:cNvSpPr>
            <a:spLocks noGrp="1"/>
          </p:cNvSpPr>
          <p:nvPr>
            <p:ph type="title"/>
          </p:nvPr>
        </p:nvSpPr>
        <p:spPr/>
        <p:txBody>
          <a:bodyPr/>
          <a:lstStyle/>
          <a:p>
            <a:r>
              <a:rPr lang="en-GB"/>
              <a:t>Quantitative Component</a:t>
            </a:r>
          </a:p>
        </p:txBody>
      </p:sp>
      <p:pic>
        <p:nvPicPr>
          <p:cNvPr id="10" name="Picture 9">
            <a:extLst>
              <a:ext uri="{FF2B5EF4-FFF2-40B4-BE49-F238E27FC236}">
                <a16:creationId xmlns:a16="http://schemas.microsoft.com/office/drawing/2014/main" id="{9C2F5410-2787-FB43-85D0-9C45BDBFF246}"/>
              </a:ext>
            </a:extLst>
          </p:cNvPr>
          <p:cNvPicPr>
            <a:picLocks noChangeAspect="1"/>
          </p:cNvPicPr>
          <p:nvPr/>
        </p:nvPicPr>
        <p:blipFill rotWithShape="1">
          <a:blip r:embed="rId3"/>
          <a:srcRect l="59566" t="18445" b="34111"/>
          <a:stretch/>
        </p:blipFill>
        <p:spPr>
          <a:xfrm>
            <a:off x="7017340" y="2904145"/>
            <a:ext cx="3980521" cy="2226854"/>
          </a:xfrm>
          <a:prstGeom prst="rect">
            <a:avLst/>
          </a:prstGeom>
        </p:spPr>
      </p:pic>
      <p:pic>
        <p:nvPicPr>
          <p:cNvPr id="5" name="Picture 4">
            <a:extLst>
              <a:ext uri="{FF2B5EF4-FFF2-40B4-BE49-F238E27FC236}">
                <a16:creationId xmlns:a16="http://schemas.microsoft.com/office/drawing/2014/main" id="{36309705-D3A1-0844-A1D8-A6D2254A7AC5}"/>
              </a:ext>
            </a:extLst>
          </p:cNvPr>
          <p:cNvPicPr>
            <a:picLocks noChangeAspect="1"/>
          </p:cNvPicPr>
          <p:nvPr/>
        </p:nvPicPr>
        <p:blipFill rotWithShape="1">
          <a:blip r:embed="rId4"/>
          <a:srcRect r="81665" b="21148"/>
          <a:stretch/>
        </p:blipFill>
        <p:spPr>
          <a:xfrm>
            <a:off x="2419933" y="2135675"/>
            <a:ext cx="1896574" cy="3888739"/>
          </a:xfrm>
          <a:prstGeom prst="rect">
            <a:avLst/>
          </a:prstGeom>
        </p:spPr>
      </p:pic>
    </p:spTree>
    <p:extLst>
      <p:ext uri="{BB962C8B-B14F-4D97-AF65-F5344CB8AC3E}">
        <p14:creationId xmlns:p14="http://schemas.microsoft.com/office/powerpoint/2010/main" val="203207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FAC7-BE9C-EB47-8E3D-9D029D50F96B}"/>
              </a:ext>
            </a:extLst>
          </p:cNvPr>
          <p:cNvSpPr>
            <a:spLocks noGrp="1"/>
          </p:cNvSpPr>
          <p:nvPr>
            <p:ph type="title"/>
          </p:nvPr>
        </p:nvSpPr>
        <p:spPr/>
        <p:txBody>
          <a:bodyPr/>
          <a:lstStyle/>
          <a:p>
            <a:r>
              <a:rPr lang="en-GB"/>
              <a:t>Qualitative Component</a:t>
            </a:r>
          </a:p>
        </p:txBody>
      </p:sp>
      <p:grpSp>
        <p:nvGrpSpPr>
          <p:cNvPr id="12" name="Group 11">
            <a:extLst>
              <a:ext uri="{FF2B5EF4-FFF2-40B4-BE49-F238E27FC236}">
                <a16:creationId xmlns:a16="http://schemas.microsoft.com/office/drawing/2014/main" id="{3E71B5D0-B73E-9C42-B3CA-E469EEB2B061}"/>
              </a:ext>
            </a:extLst>
          </p:cNvPr>
          <p:cNvGrpSpPr/>
          <p:nvPr/>
        </p:nvGrpSpPr>
        <p:grpSpPr>
          <a:xfrm>
            <a:off x="743741" y="3104322"/>
            <a:ext cx="10686009" cy="2025465"/>
            <a:chOff x="3050127" y="2519081"/>
            <a:chExt cx="12930070" cy="2450811"/>
          </a:xfrm>
        </p:grpSpPr>
        <p:pic>
          <p:nvPicPr>
            <p:cNvPr id="8" name="Picture 7">
              <a:extLst>
                <a:ext uri="{FF2B5EF4-FFF2-40B4-BE49-F238E27FC236}">
                  <a16:creationId xmlns:a16="http://schemas.microsoft.com/office/drawing/2014/main" id="{C487886F-238A-B140-A2B3-3DC785EF9B3E}"/>
                </a:ext>
              </a:extLst>
            </p:cNvPr>
            <p:cNvPicPr>
              <a:picLocks noChangeAspect="1"/>
            </p:cNvPicPr>
            <p:nvPr/>
          </p:nvPicPr>
          <p:blipFill rotWithShape="1">
            <a:blip r:embed="rId3"/>
            <a:srcRect t="13816"/>
            <a:stretch/>
          </p:blipFill>
          <p:spPr>
            <a:xfrm>
              <a:off x="9910847" y="2864506"/>
              <a:ext cx="6069350" cy="2099331"/>
            </a:xfrm>
            <a:prstGeom prst="rect">
              <a:avLst/>
            </a:prstGeom>
          </p:spPr>
        </p:pic>
        <p:pic>
          <p:nvPicPr>
            <p:cNvPr id="9" name="Picture 8">
              <a:extLst>
                <a:ext uri="{FF2B5EF4-FFF2-40B4-BE49-F238E27FC236}">
                  <a16:creationId xmlns:a16="http://schemas.microsoft.com/office/drawing/2014/main" id="{94CD34E5-8699-5E4D-823A-3899F174964B}"/>
                </a:ext>
              </a:extLst>
            </p:cNvPr>
            <p:cNvPicPr>
              <a:picLocks noChangeAspect="1"/>
            </p:cNvPicPr>
            <p:nvPr/>
          </p:nvPicPr>
          <p:blipFill rotWithShape="1">
            <a:blip r:embed="rId4"/>
            <a:srcRect t="11476"/>
            <a:stretch/>
          </p:blipFill>
          <p:spPr>
            <a:xfrm>
              <a:off x="3050127" y="2810410"/>
              <a:ext cx="6078232" cy="2159482"/>
            </a:xfrm>
            <a:prstGeom prst="rect">
              <a:avLst/>
            </a:prstGeom>
          </p:spPr>
        </p:pic>
        <p:pic>
          <p:nvPicPr>
            <p:cNvPr id="10" name="Picture 9">
              <a:extLst>
                <a:ext uri="{FF2B5EF4-FFF2-40B4-BE49-F238E27FC236}">
                  <a16:creationId xmlns:a16="http://schemas.microsoft.com/office/drawing/2014/main" id="{1E787515-3DB4-7044-AAD2-7E09F89DC76F}"/>
                </a:ext>
              </a:extLst>
            </p:cNvPr>
            <p:cNvPicPr>
              <a:picLocks noChangeAspect="1"/>
            </p:cNvPicPr>
            <p:nvPr/>
          </p:nvPicPr>
          <p:blipFill>
            <a:blip r:embed="rId5"/>
            <a:stretch>
              <a:fillRect/>
            </a:stretch>
          </p:blipFill>
          <p:spPr>
            <a:xfrm>
              <a:off x="3514031" y="2525014"/>
              <a:ext cx="5202551" cy="246120"/>
            </a:xfrm>
            <a:prstGeom prst="rect">
              <a:avLst/>
            </a:prstGeom>
          </p:spPr>
        </p:pic>
        <p:pic>
          <p:nvPicPr>
            <p:cNvPr id="11" name="Picture 10">
              <a:extLst>
                <a:ext uri="{FF2B5EF4-FFF2-40B4-BE49-F238E27FC236}">
                  <a16:creationId xmlns:a16="http://schemas.microsoft.com/office/drawing/2014/main" id="{4FEB9317-D74C-024B-9561-F25BC62061FE}"/>
                </a:ext>
              </a:extLst>
            </p:cNvPr>
            <p:cNvPicPr>
              <a:picLocks noChangeAspect="1"/>
            </p:cNvPicPr>
            <p:nvPr/>
          </p:nvPicPr>
          <p:blipFill>
            <a:blip r:embed="rId6"/>
            <a:stretch>
              <a:fillRect/>
            </a:stretch>
          </p:blipFill>
          <p:spPr>
            <a:xfrm>
              <a:off x="10374751" y="2519081"/>
              <a:ext cx="5216197" cy="245694"/>
            </a:xfrm>
            <a:prstGeom prst="rect">
              <a:avLst/>
            </a:prstGeom>
          </p:spPr>
        </p:pic>
      </p:grpSp>
    </p:spTree>
    <p:extLst>
      <p:ext uri="{BB962C8B-B14F-4D97-AF65-F5344CB8AC3E}">
        <p14:creationId xmlns:p14="http://schemas.microsoft.com/office/powerpoint/2010/main" val="129829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FAC7-BE9C-EB47-8E3D-9D029D50F96B}"/>
              </a:ext>
            </a:extLst>
          </p:cNvPr>
          <p:cNvSpPr>
            <a:spLocks noGrp="1"/>
          </p:cNvSpPr>
          <p:nvPr>
            <p:ph type="title"/>
          </p:nvPr>
        </p:nvSpPr>
        <p:spPr/>
        <p:txBody>
          <a:bodyPr/>
          <a:lstStyle/>
          <a:p>
            <a:r>
              <a:rPr lang="en-GB"/>
              <a:t>Qualitative Component</a:t>
            </a:r>
          </a:p>
        </p:txBody>
      </p:sp>
      <p:grpSp>
        <p:nvGrpSpPr>
          <p:cNvPr id="12" name="Group 11">
            <a:extLst>
              <a:ext uri="{FF2B5EF4-FFF2-40B4-BE49-F238E27FC236}">
                <a16:creationId xmlns:a16="http://schemas.microsoft.com/office/drawing/2014/main" id="{3E71B5D0-B73E-9C42-B3CA-E469EEB2B061}"/>
              </a:ext>
            </a:extLst>
          </p:cNvPr>
          <p:cNvGrpSpPr/>
          <p:nvPr/>
        </p:nvGrpSpPr>
        <p:grpSpPr>
          <a:xfrm>
            <a:off x="743741" y="3104322"/>
            <a:ext cx="10686009" cy="2025465"/>
            <a:chOff x="3050127" y="2519081"/>
            <a:chExt cx="12930070" cy="2450811"/>
          </a:xfrm>
        </p:grpSpPr>
        <p:pic>
          <p:nvPicPr>
            <p:cNvPr id="8" name="Picture 7">
              <a:extLst>
                <a:ext uri="{FF2B5EF4-FFF2-40B4-BE49-F238E27FC236}">
                  <a16:creationId xmlns:a16="http://schemas.microsoft.com/office/drawing/2014/main" id="{C487886F-238A-B140-A2B3-3DC785EF9B3E}"/>
                </a:ext>
              </a:extLst>
            </p:cNvPr>
            <p:cNvPicPr>
              <a:picLocks noChangeAspect="1"/>
            </p:cNvPicPr>
            <p:nvPr/>
          </p:nvPicPr>
          <p:blipFill rotWithShape="1">
            <a:blip r:embed="rId3"/>
            <a:srcRect t="13816"/>
            <a:stretch/>
          </p:blipFill>
          <p:spPr>
            <a:xfrm>
              <a:off x="9910847" y="2864506"/>
              <a:ext cx="6069350" cy="2099331"/>
            </a:xfrm>
            <a:prstGeom prst="rect">
              <a:avLst/>
            </a:prstGeom>
          </p:spPr>
        </p:pic>
        <p:pic>
          <p:nvPicPr>
            <p:cNvPr id="9" name="Picture 8">
              <a:extLst>
                <a:ext uri="{FF2B5EF4-FFF2-40B4-BE49-F238E27FC236}">
                  <a16:creationId xmlns:a16="http://schemas.microsoft.com/office/drawing/2014/main" id="{94CD34E5-8699-5E4D-823A-3899F174964B}"/>
                </a:ext>
              </a:extLst>
            </p:cNvPr>
            <p:cNvPicPr>
              <a:picLocks noChangeAspect="1"/>
            </p:cNvPicPr>
            <p:nvPr/>
          </p:nvPicPr>
          <p:blipFill rotWithShape="1">
            <a:blip r:embed="rId4"/>
            <a:srcRect t="11476"/>
            <a:stretch/>
          </p:blipFill>
          <p:spPr>
            <a:xfrm>
              <a:off x="3050127" y="2810410"/>
              <a:ext cx="6078232" cy="2159482"/>
            </a:xfrm>
            <a:prstGeom prst="rect">
              <a:avLst/>
            </a:prstGeom>
          </p:spPr>
        </p:pic>
        <p:pic>
          <p:nvPicPr>
            <p:cNvPr id="10" name="Picture 9">
              <a:extLst>
                <a:ext uri="{FF2B5EF4-FFF2-40B4-BE49-F238E27FC236}">
                  <a16:creationId xmlns:a16="http://schemas.microsoft.com/office/drawing/2014/main" id="{1E787515-3DB4-7044-AAD2-7E09F89DC76F}"/>
                </a:ext>
              </a:extLst>
            </p:cNvPr>
            <p:cNvPicPr>
              <a:picLocks noChangeAspect="1"/>
            </p:cNvPicPr>
            <p:nvPr/>
          </p:nvPicPr>
          <p:blipFill>
            <a:blip r:embed="rId5"/>
            <a:stretch>
              <a:fillRect/>
            </a:stretch>
          </p:blipFill>
          <p:spPr>
            <a:xfrm>
              <a:off x="3514031" y="2525014"/>
              <a:ext cx="5202551" cy="246120"/>
            </a:xfrm>
            <a:prstGeom prst="rect">
              <a:avLst/>
            </a:prstGeom>
          </p:spPr>
        </p:pic>
        <p:pic>
          <p:nvPicPr>
            <p:cNvPr id="11" name="Picture 10">
              <a:extLst>
                <a:ext uri="{FF2B5EF4-FFF2-40B4-BE49-F238E27FC236}">
                  <a16:creationId xmlns:a16="http://schemas.microsoft.com/office/drawing/2014/main" id="{4FEB9317-D74C-024B-9561-F25BC62061FE}"/>
                </a:ext>
              </a:extLst>
            </p:cNvPr>
            <p:cNvPicPr>
              <a:picLocks noChangeAspect="1"/>
            </p:cNvPicPr>
            <p:nvPr/>
          </p:nvPicPr>
          <p:blipFill>
            <a:blip r:embed="rId6"/>
            <a:stretch>
              <a:fillRect/>
            </a:stretch>
          </p:blipFill>
          <p:spPr>
            <a:xfrm>
              <a:off x="10374751" y="2519081"/>
              <a:ext cx="5216197" cy="245694"/>
            </a:xfrm>
            <a:prstGeom prst="rect">
              <a:avLst/>
            </a:prstGeom>
          </p:spPr>
        </p:pic>
      </p:grpSp>
      <p:sp>
        <p:nvSpPr>
          <p:cNvPr id="13" name="Rounded Rectangle 12">
            <a:extLst>
              <a:ext uri="{FF2B5EF4-FFF2-40B4-BE49-F238E27FC236}">
                <a16:creationId xmlns:a16="http://schemas.microsoft.com/office/drawing/2014/main" id="{A13D50D4-DA05-D64A-89CF-23530CABABCD}"/>
              </a:ext>
            </a:extLst>
          </p:cNvPr>
          <p:cNvSpPr/>
          <p:nvPr/>
        </p:nvSpPr>
        <p:spPr>
          <a:xfrm>
            <a:off x="6320217" y="4393191"/>
            <a:ext cx="5221583" cy="29493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4" name="Rounded Rectangle 13">
            <a:extLst>
              <a:ext uri="{FF2B5EF4-FFF2-40B4-BE49-F238E27FC236}">
                <a16:creationId xmlns:a16="http://schemas.microsoft.com/office/drawing/2014/main" id="{21358412-B7B6-D545-851E-BAEE95741A97}"/>
              </a:ext>
            </a:extLst>
          </p:cNvPr>
          <p:cNvSpPr/>
          <p:nvPr/>
        </p:nvSpPr>
        <p:spPr>
          <a:xfrm>
            <a:off x="650200" y="4391937"/>
            <a:ext cx="5221583" cy="29493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42170935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82F3-9E24-0C47-AFB3-7FA584C0BF62}"/>
              </a:ext>
            </a:extLst>
          </p:cNvPr>
          <p:cNvSpPr>
            <a:spLocks noGrp="1"/>
          </p:cNvSpPr>
          <p:nvPr>
            <p:ph type="title"/>
          </p:nvPr>
        </p:nvSpPr>
        <p:spPr/>
        <p:txBody>
          <a:bodyPr/>
          <a:lstStyle/>
          <a:p>
            <a:r>
              <a:rPr lang="en-GB"/>
              <a:t>Qualitative Component</a:t>
            </a:r>
          </a:p>
        </p:txBody>
      </p:sp>
      <p:sp>
        <p:nvSpPr>
          <p:cNvPr id="3" name="Content Placeholder 2">
            <a:extLst>
              <a:ext uri="{FF2B5EF4-FFF2-40B4-BE49-F238E27FC236}">
                <a16:creationId xmlns:a16="http://schemas.microsoft.com/office/drawing/2014/main" id="{1AB4B680-E920-544E-8ED5-DC84404FF4D1}"/>
              </a:ext>
            </a:extLst>
          </p:cNvPr>
          <p:cNvSpPr>
            <a:spLocks noGrp="1"/>
          </p:cNvSpPr>
          <p:nvPr>
            <p:ph idx="1"/>
          </p:nvPr>
        </p:nvSpPr>
        <p:spPr/>
        <p:txBody>
          <a:bodyPr/>
          <a:lstStyle/>
          <a:p>
            <a:r>
              <a:rPr lang="en-GB" b="1" dirty="0">
                <a:solidFill>
                  <a:srgbClr val="00B050"/>
                </a:solidFill>
              </a:rPr>
              <a:t>Cosine similarity </a:t>
            </a:r>
            <a:r>
              <a:rPr lang="en-GB" dirty="0"/>
              <a:t>performs best</a:t>
            </a:r>
          </a:p>
          <a:p>
            <a:r>
              <a:rPr lang="en-GB" dirty="0"/>
              <a:t>Good indication of </a:t>
            </a:r>
            <a:r>
              <a:rPr lang="en-GB" b="1" dirty="0">
                <a:solidFill>
                  <a:srgbClr val="00B050"/>
                </a:solidFill>
              </a:rPr>
              <a:t>accurate marking point proportions</a:t>
            </a:r>
          </a:p>
          <a:p>
            <a:r>
              <a:rPr lang="en-GB" dirty="0"/>
              <a:t>Performance similar to complex quantitative models </a:t>
            </a:r>
            <a:r>
              <a:rPr lang="en-SG" dirty="0"/>
              <a:t>→ </a:t>
            </a:r>
            <a:r>
              <a:rPr lang="en-GB" dirty="0"/>
              <a:t>possible overfitting, poor hyperparameter tuning</a:t>
            </a:r>
            <a:endParaRPr lang="en-SG" dirty="0"/>
          </a:p>
        </p:txBody>
      </p:sp>
    </p:spTree>
    <p:extLst>
      <p:ext uri="{BB962C8B-B14F-4D97-AF65-F5344CB8AC3E}">
        <p14:creationId xmlns:p14="http://schemas.microsoft.com/office/powerpoint/2010/main" val="3228582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7025-922C-114E-8E4C-6B3DAE5D8963}"/>
              </a:ext>
            </a:extLst>
          </p:cNvPr>
          <p:cNvSpPr>
            <a:spLocks noGrp="1"/>
          </p:cNvSpPr>
          <p:nvPr>
            <p:ph type="title"/>
          </p:nvPr>
        </p:nvSpPr>
        <p:spPr/>
        <p:txBody>
          <a:bodyPr/>
          <a:lstStyle/>
          <a:p>
            <a:r>
              <a:rPr lang="en-GB"/>
              <a:t>Qualitative Component</a:t>
            </a:r>
          </a:p>
        </p:txBody>
      </p:sp>
      <p:pic>
        <p:nvPicPr>
          <p:cNvPr id="7" name="Picture 6">
            <a:extLst>
              <a:ext uri="{FF2B5EF4-FFF2-40B4-BE49-F238E27FC236}">
                <a16:creationId xmlns:a16="http://schemas.microsoft.com/office/drawing/2014/main" id="{12408129-00FC-324A-B52D-0CBCEC3184C1}"/>
              </a:ext>
            </a:extLst>
          </p:cNvPr>
          <p:cNvPicPr>
            <a:picLocks noChangeAspect="1"/>
          </p:cNvPicPr>
          <p:nvPr/>
        </p:nvPicPr>
        <p:blipFill rotWithShape="1">
          <a:blip r:embed="rId3"/>
          <a:srcRect r="36574"/>
          <a:stretch/>
        </p:blipFill>
        <p:spPr>
          <a:xfrm>
            <a:off x="1833197" y="2289629"/>
            <a:ext cx="4726630" cy="3726090"/>
          </a:xfrm>
          <a:prstGeom prst="rect">
            <a:avLst/>
          </a:prstGeom>
        </p:spPr>
      </p:pic>
      <p:pic>
        <p:nvPicPr>
          <p:cNvPr id="8" name="Picture 7">
            <a:extLst>
              <a:ext uri="{FF2B5EF4-FFF2-40B4-BE49-F238E27FC236}">
                <a16:creationId xmlns:a16="http://schemas.microsoft.com/office/drawing/2014/main" id="{E1544793-D40B-1242-8D79-AE403CA4BFF6}"/>
              </a:ext>
            </a:extLst>
          </p:cNvPr>
          <p:cNvPicPr>
            <a:picLocks noChangeAspect="1"/>
          </p:cNvPicPr>
          <p:nvPr/>
        </p:nvPicPr>
        <p:blipFill rotWithShape="1">
          <a:blip r:embed="rId3"/>
          <a:srcRect l="66094" t="23909" b="40346"/>
          <a:stretch/>
        </p:blipFill>
        <p:spPr>
          <a:xfrm>
            <a:off x="7228629" y="3061253"/>
            <a:ext cx="3130174" cy="1649894"/>
          </a:xfrm>
          <a:prstGeom prst="rect">
            <a:avLst/>
          </a:prstGeom>
        </p:spPr>
      </p:pic>
    </p:spTree>
    <p:extLst>
      <p:ext uri="{BB962C8B-B14F-4D97-AF65-F5344CB8AC3E}">
        <p14:creationId xmlns:p14="http://schemas.microsoft.com/office/powerpoint/2010/main" val="2488669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D51D-3AA2-279B-98BB-2A75052DF0F0}"/>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D3DEB075-C943-C8BB-1519-13DB76479A8F}"/>
              </a:ext>
            </a:extLst>
          </p:cNvPr>
          <p:cNvSpPr>
            <a:spLocks noGrp="1"/>
          </p:cNvSpPr>
          <p:nvPr>
            <p:ph idx="1"/>
          </p:nvPr>
        </p:nvSpPr>
        <p:spPr/>
        <p:txBody>
          <a:bodyPr>
            <a:normAutofit fontScale="77500" lnSpcReduction="20000"/>
          </a:bodyPr>
          <a:lstStyle/>
          <a:p>
            <a:r>
              <a:rPr lang="en-US" dirty="0"/>
              <a:t>Create a cross-validation set in addition to a training set and a test set. This is because we are currently </a:t>
            </a:r>
            <a:r>
              <a:rPr lang="en-US" dirty="0" err="1"/>
              <a:t>optimising</a:t>
            </a:r>
            <a:r>
              <a:rPr lang="en-US" dirty="0"/>
              <a:t> the hyperparameters on the test </a:t>
            </a:r>
            <a:r>
              <a:rPr lang="en-US" dirty="0">
                <a:sym typeface="Wingdings" pitchFamily="2" charset="2"/>
              </a:rPr>
              <a:t></a:t>
            </a:r>
            <a:r>
              <a:rPr lang="en-US" dirty="0"/>
              <a:t> results are biased estimates of how our models will do on unseen data.</a:t>
            </a:r>
          </a:p>
          <a:p>
            <a:r>
              <a:rPr lang="en-US" dirty="0"/>
              <a:t>Using early stopping and model checkpoints to save the model that performed best on the validation set is not the best practice as it similarly relies on the test set to pick the best model. Instead, other methods of addressing over-fitting can be employed, including an increase in </a:t>
            </a:r>
            <a:r>
              <a:rPr lang="en-US" dirty="0" err="1"/>
              <a:t>regularisation</a:t>
            </a:r>
            <a:r>
              <a:rPr lang="en-US" dirty="0"/>
              <a:t> and creating more training data.</a:t>
            </a:r>
          </a:p>
          <a:p>
            <a:r>
              <a:rPr lang="en-US"/>
              <a:t>Current state-of-the-art </a:t>
            </a:r>
            <a:r>
              <a:rPr lang="en-US" dirty="0"/>
              <a:t>models are mostly transformers instead of LSTMs. It would be interesting to train a transformer (or fine-tune an existing one) on this dataset to compare the performance.</a:t>
            </a:r>
          </a:p>
        </p:txBody>
      </p:sp>
    </p:spTree>
    <p:extLst>
      <p:ext uri="{BB962C8B-B14F-4D97-AF65-F5344CB8AC3E}">
        <p14:creationId xmlns:p14="http://schemas.microsoft.com/office/powerpoint/2010/main" val="201323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0BF4-4753-474A-9AAE-C5BAC4E9F596}"/>
              </a:ext>
            </a:extLst>
          </p:cNvPr>
          <p:cNvSpPr>
            <a:spLocks noGrp="1"/>
          </p:cNvSpPr>
          <p:nvPr>
            <p:ph type="title"/>
          </p:nvPr>
        </p:nvSpPr>
        <p:spPr/>
        <p:txBody>
          <a:bodyPr/>
          <a:lstStyle/>
          <a:p>
            <a:r>
              <a:rPr lang="en-US" dirty="0"/>
              <a:t>Research Aim</a:t>
            </a:r>
          </a:p>
        </p:txBody>
      </p:sp>
      <p:grpSp>
        <p:nvGrpSpPr>
          <p:cNvPr id="4" name="Group 3">
            <a:extLst>
              <a:ext uri="{FF2B5EF4-FFF2-40B4-BE49-F238E27FC236}">
                <a16:creationId xmlns:a16="http://schemas.microsoft.com/office/drawing/2014/main" id="{CBB9F4CD-974B-9048-8F5A-B3B9DD491953}"/>
              </a:ext>
            </a:extLst>
          </p:cNvPr>
          <p:cNvGrpSpPr/>
          <p:nvPr/>
        </p:nvGrpSpPr>
        <p:grpSpPr>
          <a:xfrm>
            <a:off x="42864" y="2607791"/>
            <a:ext cx="3374726" cy="2808082"/>
            <a:chOff x="2094537" y="1918797"/>
            <a:chExt cx="4125554" cy="3432841"/>
          </a:xfrm>
        </p:grpSpPr>
        <p:sp>
          <p:nvSpPr>
            <p:cNvPr id="5" name="Google Shape;334;p20">
              <a:extLst>
                <a:ext uri="{FF2B5EF4-FFF2-40B4-BE49-F238E27FC236}">
                  <a16:creationId xmlns:a16="http://schemas.microsoft.com/office/drawing/2014/main" id="{4507BDD1-4D8E-0C4B-9F2A-9C03AB500245}"/>
                </a:ext>
              </a:extLst>
            </p:cNvPr>
            <p:cNvSpPr txBox="1"/>
            <p:nvPr/>
          </p:nvSpPr>
          <p:spPr>
            <a:xfrm>
              <a:off x="2094537" y="4704631"/>
              <a:ext cx="4125554" cy="64700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b="1">
                  <a:solidFill>
                    <a:srgbClr val="FF0000"/>
                  </a:solidFill>
                  <a:latin typeface="Roboto"/>
                  <a:ea typeface="Roboto"/>
                  <a:cs typeface="Roboto"/>
                  <a:sym typeface="Roboto"/>
                </a:rPr>
                <a:t>Time Consuming</a:t>
              </a:r>
            </a:p>
            <a:p>
              <a:pPr marL="0" lvl="0" indent="0" algn="ctr" rtl="0">
                <a:lnSpc>
                  <a:spcPct val="115000"/>
                </a:lnSpc>
                <a:spcBef>
                  <a:spcPts val="0"/>
                </a:spcBef>
                <a:spcAft>
                  <a:spcPts val="0"/>
                </a:spcAft>
                <a:buNone/>
              </a:pPr>
              <a:r>
                <a:rPr lang="en-US" sz="2000">
                  <a:latin typeface="Roboto"/>
                  <a:ea typeface="Roboto"/>
                  <a:cs typeface="Roboto"/>
                  <a:sym typeface="Roboto"/>
                </a:rPr>
                <a:t> and </a:t>
              </a:r>
              <a:r>
                <a:rPr lang="en-US" sz="2000" b="1">
                  <a:solidFill>
                    <a:srgbClr val="FF0000"/>
                  </a:solidFill>
                  <a:latin typeface="Roboto"/>
                  <a:ea typeface="Roboto"/>
                  <a:cs typeface="Roboto"/>
                  <a:sym typeface="Roboto"/>
                </a:rPr>
                <a:t>Tedious</a:t>
              </a:r>
            </a:p>
          </p:txBody>
        </p:sp>
        <p:pic>
          <p:nvPicPr>
            <p:cNvPr id="6" name="Picture 5" descr="A close up of a logo&#10;&#10;Description automatically generated">
              <a:extLst>
                <a:ext uri="{FF2B5EF4-FFF2-40B4-BE49-F238E27FC236}">
                  <a16:creationId xmlns:a16="http://schemas.microsoft.com/office/drawing/2014/main" id="{9CA1F27B-79C1-8E41-A8C7-F1548064840D}"/>
                </a:ext>
              </a:extLst>
            </p:cNvPr>
            <p:cNvPicPr>
              <a:picLocks noChangeAspect="1"/>
            </p:cNvPicPr>
            <p:nvPr/>
          </p:nvPicPr>
          <p:blipFill rotWithShape="1">
            <a:blip r:embed="rId3"/>
            <a:srcRect b="15184"/>
            <a:stretch/>
          </p:blipFill>
          <p:spPr>
            <a:xfrm>
              <a:off x="2505259" y="1918797"/>
              <a:ext cx="3243385" cy="2750898"/>
            </a:xfrm>
            <a:prstGeom prst="rect">
              <a:avLst/>
            </a:prstGeom>
          </p:spPr>
        </p:pic>
      </p:grpSp>
      <p:grpSp>
        <p:nvGrpSpPr>
          <p:cNvPr id="7" name="Group 6">
            <a:extLst>
              <a:ext uri="{FF2B5EF4-FFF2-40B4-BE49-F238E27FC236}">
                <a16:creationId xmlns:a16="http://schemas.microsoft.com/office/drawing/2014/main" id="{3FA17947-577D-7346-9B2A-52A61EDE7B98}"/>
              </a:ext>
            </a:extLst>
          </p:cNvPr>
          <p:cNvGrpSpPr/>
          <p:nvPr/>
        </p:nvGrpSpPr>
        <p:grpSpPr>
          <a:xfrm>
            <a:off x="3157991" y="2607791"/>
            <a:ext cx="4431514" cy="2646902"/>
            <a:chOff x="2894414" y="2722091"/>
            <a:chExt cx="4431514" cy="2646902"/>
          </a:xfrm>
        </p:grpSpPr>
        <p:grpSp>
          <p:nvGrpSpPr>
            <p:cNvPr id="8" name="Group 7">
              <a:extLst>
                <a:ext uri="{FF2B5EF4-FFF2-40B4-BE49-F238E27FC236}">
                  <a16:creationId xmlns:a16="http://schemas.microsoft.com/office/drawing/2014/main" id="{8C095764-9E6A-1744-B95E-C8547F3D21D8}"/>
                </a:ext>
              </a:extLst>
            </p:cNvPr>
            <p:cNvGrpSpPr/>
            <p:nvPr/>
          </p:nvGrpSpPr>
          <p:grpSpPr>
            <a:xfrm>
              <a:off x="2894414" y="3352614"/>
              <a:ext cx="4431514" cy="2016379"/>
              <a:chOff x="3850848" y="3184159"/>
              <a:chExt cx="5417462" cy="2464994"/>
            </a:xfrm>
          </p:grpSpPr>
          <p:pic>
            <p:nvPicPr>
              <p:cNvPr id="10" name="Picture 9" descr="A close up of a logo&#10;&#10;Description automatically generated">
                <a:extLst>
                  <a:ext uri="{FF2B5EF4-FFF2-40B4-BE49-F238E27FC236}">
                    <a16:creationId xmlns:a16="http://schemas.microsoft.com/office/drawing/2014/main" id="{6C1A10B1-CB4D-6C4F-AB76-82849521527A}"/>
                  </a:ext>
                </a:extLst>
              </p:cNvPr>
              <p:cNvPicPr>
                <a:picLocks noChangeAspect="1"/>
              </p:cNvPicPr>
              <p:nvPr/>
            </p:nvPicPr>
            <p:blipFill rotWithShape="1">
              <a:blip r:embed="rId4"/>
              <a:srcRect b="14943"/>
              <a:stretch/>
            </p:blipFill>
            <p:spPr>
              <a:xfrm>
                <a:off x="3850848" y="3184159"/>
                <a:ext cx="1581662" cy="1345321"/>
              </a:xfrm>
              <a:prstGeom prst="rect">
                <a:avLst/>
              </a:prstGeom>
            </p:spPr>
          </p:pic>
          <p:sp>
            <p:nvSpPr>
              <p:cNvPr id="11" name="Google Shape;334;p20">
                <a:extLst>
                  <a:ext uri="{FF2B5EF4-FFF2-40B4-BE49-F238E27FC236}">
                    <a16:creationId xmlns:a16="http://schemas.microsoft.com/office/drawing/2014/main" id="{A972A449-B166-864F-A365-DA6BCB6DBD40}"/>
                  </a:ext>
                </a:extLst>
              </p:cNvPr>
              <p:cNvSpPr txBox="1"/>
              <p:nvPr/>
            </p:nvSpPr>
            <p:spPr>
              <a:xfrm>
                <a:off x="5142756" y="5002146"/>
                <a:ext cx="4125554" cy="64700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b="1">
                    <a:solidFill>
                      <a:srgbClr val="FF9901"/>
                    </a:solidFill>
                    <a:latin typeface="Roboto"/>
                    <a:ea typeface="Roboto"/>
                    <a:cs typeface="Roboto"/>
                    <a:sym typeface="Roboto"/>
                  </a:rPr>
                  <a:t>Automate</a:t>
                </a:r>
                <a:r>
                  <a:rPr lang="en-US" sz="2000" b="1">
                    <a:solidFill>
                      <a:srgbClr val="FF0000"/>
                    </a:solidFill>
                    <a:latin typeface="Roboto"/>
                    <a:ea typeface="Roboto"/>
                    <a:cs typeface="Roboto"/>
                    <a:sym typeface="Roboto"/>
                  </a:rPr>
                  <a:t> </a:t>
                </a:r>
                <a:r>
                  <a:rPr lang="en-US" sz="2000">
                    <a:latin typeface="Roboto"/>
                    <a:ea typeface="Roboto"/>
                    <a:cs typeface="Roboto"/>
                    <a:sym typeface="Roboto"/>
                  </a:rPr>
                  <a:t>the Task?</a:t>
                </a:r>
              </a:p>
            </p:txBody>
          </p:sp>
        </p:grpSp>
        <p:pic>
          <p:nvPicPr>
            <p:cNvPr id="9" name="Picture 8" descr="A close up of a logo&#10;&#10;Description automatically generated">
              <a:extLst>
                <a:ext uri="{FF2B5EF4-FFF2-40B4-BE49-F238E27FC236}">
                  <a16:creationId xmlns:a16="http://schemas.microsoft.com/office/drawing/2014/main" id="{C766B5DA-C14B-E844-9E85-86886B9AF00D}"/>
                </a:ext>
              </a:extLst>
            </p:cNvPr>
            <p:cNvPicPr>
              <a:picLocks noChangeAspect="1"/>
            </p:cNvPicPr>
            <p:nvPr/>
          </p:nvPicPr>
          <p:blipFill rotWithShape="1">
            <a:blip r:embed="rId5"/>
            <a:srcRect b="14329"/>
            <a:stretch/>
          </p:blipFill>
          <p:spPr>
            <a:xfrm>
              <a:off x="4402640" y="2722091"/>
              <a:ext cx="2471851" cy="2117647"/>
            </a:xfrm>
            <a:prstGeom prst="rect">
              <a:avLst/>
            </a:prstGeom>
          </p:spPr>
        </p:pic>
      </p:grpSp>
      <p:grpSp>
        <p:nvGrpSpPr>
          <p:cNvPr id="12" name="Group 11">
            <a:extLst>
              <a:ext uri="{FF2B5EF4-FFF2-40B4-BE49-F238E27FC236}">
                <a16:creationId xmlns:a16="http://schemas.microsoft.com/office/drawing/2014/main" id="{7B5CC73E-637B-604E-80A1-BC78D24D5A4E}"/>
              </a:ext>
            </a:extLst>
          </p:cNvPr>
          <p:cNvGrpSpPr/>
          <p:nvPr/>
        </p:nvGrpSpPr>
        <p:grpSpPr>
          <a:xfrm>
            <a:off x="7458887" y="2642216"/>
            <a:ext cx="4478180" cy="2626585"/>
            <a:chOff x="7195309" y="2756516"/>
            <a:chExt cx="4478180" cy="2626585"/>
          </a:xfrm>
        </p:grpSpPr>
        <p:pic>
          <p:nvPicPr>
            <p:cNvPr id="13" name="Picture 12" descr="A close up of a logo&#10;&#10;Description automatically generated">
              <a:extLst>
                <a:ext uri="{FF2B5EF4-FFF2-40B4-BE49-F238E27FC236}">
                  <a16:creationId xmlns:a16="http://schemas.microsoft.com/office/drawing/2014/main" id="{15E0E95F-6F74-5441-8193-91B3182B74A8}"/>
                </a:ext>
              </a:extLst>
            </p:cNvPr>
            <p:cNvPicPr>
              <a:picLocks noChangeAspect="1"/>
            </p:cNvPicPr>
            <p:nvPr/>
          </p:nvPicPr>
          <p:blipFill rotWithShape="1">
            <a:blip r:embed="rId4"/>
            <a:srcRect b="14943"/>
            <a:stretch/>
          </p:blipFill>
          <p:spPr>
            <a:xfrm>
              <a:off x="7195309" y="3352614"/>
              <a:ext cx="1293808" cy="1100480"/>
            </a:xfrm>
            <a:prstGeom prst="rect">
              <a:avLst/>
            </a:prstGeom>
          </p:spPr>
        </p:pic>
        <p:grpSp>
          <p:nvGrpSpPr>
            <p:cNvPr id="14" name="Group 13">
              <a:extLst>
                <a:ext uri="{FF2B5EF4-FFF2-40B4-BE49-F238E27FC236}">
                  <a16:creationId xmlns:a16="http://schemas.microsoft.com/office/drawing/2014/main" id="{BDFFA1DB-B963-9E43-B5F9-5C48400D7692}"/>
                </a:ext>
              </a:extLst>
            </p:cNvPr>
            <p:cNvGrpSpPr/>
            <p:nvPr/>
          </p:nvGrpSpPr>
          <p:grpSpPr>
            <a:xfrm>
              <a:off x="8298763" y="2756516"/>
              <a:ext cx="3374726" cy="2626585"/>
              <a:chOff x="8298763" y="2756516"/>
              <a:chExt cx="3374726" cy="2626585"/>
            </a:xfrm>
          </p:grpSpPr>
          <p:pic>
            <p:nvPicPr>
              <p:cNvPr id="15" name="Picture 14" descr="A close up of a logo&#10;&#10;Description automatically generated">
                <a:extLst>
                  <a:ext uri="{FF2B5EF4-FFF2-40B4-BE49-F238E27FC236}">
                    <a16:creationId xmlns:a16="http://schemas.microsoft.com/office/drawing/2014/main" id="{F54634E1-AB65-5B44-B099-33C499E8481F}"/>
                  </a:ext>
                </a:extLst>
              </p:cNvPr>
              <p:cNvPicPr>
                <a:picLocks noChangeAspect="1"/>
              </p:cNvPicPr>
              <p:nvPr/>
            </p:nvPicPr>
            <p:blipFill rotWithShape="1">
              <a:blip r:embed="rId6"/>
              <a:srcRect b="15556"/>
              <a:stretch/>
            </p:blipFill>
            <p:spPr>
              <a:xfrm>
                <a:off x="8809936" y="2756516"/>
                <a:ext cx="2352381" cy="1986455"/>
              </a:xfrm>
              <a:prstGeom prst="rect">
                <a:avLst/>
              </a:prstGeom>
            </p:spPr>
          </p:pic>
          <p:sp>
            <p:nvSpPr>
              <p:cNvPr id="16" name="Google Shape;334;p20">
                <a:extLst>
                  <a:ext uri="{FF2B5EF4-FFF2-40B4-BE49-F238E27FC236}">
                    <a16:creationId xmlns:a16="http://schemas.microsoft.com/office/drawing/2014/main" id="{7B0CE34A-75EF-B34A-BBC7-D1509C1D4622}"/>
                  </a:ext>
                </a:extLst>
              </p:cNvPr>
              <p:cNvSpPr txBox="1"/>
              <p:nvPr/>
            </p:nvSpPr>
            <p:spPr>
              <a:xfrm>
                <a:off x="8298763" y="4853846"/>
                <a:ext cx="3374726" cy="529255"/>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b="1">
                    <a:solidFill>
                      <a:srgbClr val="FF9901"/>
                    </a:solidFill>
                    <a:latin typeface="Roboto"/>
                    <a:ea typeface="Roboto"/>
                    <a:cs typeface="Roboto"/>
                    <a:sym typeface="Roboto"/>
                  </a:rPr>
                  <a:t>Timely </a:t>
                </a:r>
                <a:r>
                  <a:rPr lang="en-US" sz="2000">
                    <a:latin typeface="Roboto"/>
                    <a:ea typeface="Roboto"/>
                    <a:cs typeface="Roboto"/>
                    <a:sym typeface="Roboto"/>
                  </a:rPr>
                  <a:t>Report of </a:t>
                </a:r>
                <a:r>
                  <a:rPr lang="en-US" sz="2000" b="1">
                    <a:solidFill>
                      <a:srgbClr val="FF9901"/>
                    </a:solidFill>
                    <a:latin typeface="Roboto"/>
                    <a:ea typeface="Roboto"/>
                    <a:cs typeface="Roboto"/>
                    <a:sym typeface="Roboto"/>
                  </a:rPr>
                  <a:t>Progress</a:t>
                </a:r>
                <a:endParaRPr lang="en-US" sz="2000">
                  <a:latin typeface="Roboto"/>
                  <a:ea typeface="Roboto"/>
                  <a:cs typeface="Roboto"/>
                  <a:sym typeface="Roboto"/>
                </a:endParaRPr>
              </a:p>
            </p:txBody>
          </p:sp>
        </p:grpSp>
      </p:grpSp>
    </p:spTree>
    <p:extLst>
      <p:ext uri="{BB962C8B-B14F-4D97-AF65-F5344CB8AC3E}">
        <p14:creationId xmlns:p14="http://schemas.microsoft.com/office/powerpoint/2010/main" val="39249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0141-9966-5449-9879-823387615758}"/>
              </a:ext>
            </a:extLst>
          </p:cNvPr>
          <p:cNvSpPr>
            <a:spLocks noGrp="1"/>
          </p:cNvSpPr>
          <p:nvPr>
            <p:ph type="title"/>
          </p:nvPr>
        </p:nvSpPr>
        <p:spPr/>
        <p:txBody>
          <a:bodyPr/>
          <a:lstStyle/>
          <a:p>
            <a:r>
              <a:rPr lang="en-GB"/>
              <a:t>Thank you!</a:t>
            </a:r>
          </a:p>
        </p:txBody>
      </p:sp>
    </p:spTree>
    <p:extLst>
      <p:ext uri="{BB962C8B-B14F-4D97-AF65-F5344CB8AC3E}">
        <p14:creationId xmlns:p14="http://schemas.microsoft.com/office/powerpoint/2010/main" val="38194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C2D1-8923-8D44-BE46-B1B3AB097F75}"/>
              </a:ext>
            </a:extLst>
          </p:cNvPr>
          <p:cNvSpPr>
            <a:spLocks noGrp="1"/>
          </p:cNvSpPr>
          <p:nvPr>
            <p:ph type="title"/>
          </p:nvPr>
        </p:nvSpPr>
        <p:spPr/>
        <p:txBody>
          <a:bodyPr/>
          <a:lstStyle/>
          <a:p>
            <a:r>
              <a:rPr lang="en-GB" dirty="0"/>
              <a:t>Literature Review</a:t>
            </a:r>
          </a:p>
        </p:txBody>
      </p:sp>
      <p:sp>
        <p:nvSpPr>
          <p:cNvPr id="3" name="Text Placeholder 2">
            <a:extLst>
              <a:ext uri="{FF2B5EF4-FFF2-40B4-BE49-F238E27FC236}">
                <a16:creationId xmlns:a16="http://schemas.microsoft.com/office/drawing/2014/main" id="{2146E730-8AB1-374C-9788-F260F04A283C}"/>
              </a:ext>
            </a:extLst>
          </p:cNvPr>
          <p:cNvSpPr>
            <a:spLocks noGrp="1"/>
          </p:cNvSpPr>
          <p:nvPr>
            <p:ph type="body" idx="1"/>
          </p:nvPr>
        </p:nvSpPr>
        <p:spPr/>
        <p:txBody>
          <a:bodyPr/>
          <a:lstStyle/>
          <a:p>
            <a:r>
              <a:rPr lang="en-GB" dirty="0"/>
              <a:t>And an overview of our proposed solution</a:t>
            </a:r>
          </a:p>
        </p:txBody>
      </p:sp>
    </p:spTree>
    <p:extLst>
      <p:ext uri="{BB962C8B-B14F-4D97-AF65-F5344CB8AC3E}">
        <p14:creationId xmlns:p14="http://schemas.microsoft.com/office/powerpoint/2010/main" val="25287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6ADF-37FE-0E43-8421-650A13EBCF70}"/>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47612872-3B80-4240-A7CD-3CDE607588BF}"/>
              </a:ext>
            </a:extLst>
          </p:cNvPr>
          <p:cNvSpPr>
            <a:spLocks noGrp="1"/>
          </p:cNvSpPr>
          <p:nvPr>
            <p:ph idx="1"/>
          </p:nvPr>
        </p:nvSpPr>
        <p:spPr/>
        <p:txBody>
          <a:bodyPr/>
          <a:lstStyle/>
          <a:p>
            <a:r>
              <a:rPr lang="en-GB" dirty="0"/>
              <a:t>Focus mainly on grading summative assessments</a:t>
            </a:r>
          </a:p>
          <a:p>
            <a:r>
              <a:rPr lang="en-GB" dirty="0"/>
              <a:t>Primary focus is on generating a score, not feedback</a:t>
            </a:r>
          </a:p>
          <a:p>
            <a:r>
              <a:rPr lang="en-GB" b="1" dirty="0"/>
              <a:t>Need for new architecture to fulfil aims of grading FAs</a:t>
            </a:r>
          </a:p>
        </p:txBody>
      </p:sp>
    </p:spTree>
    <p:extLst>
      <p:ext uri="{BB962C8B-B14F-4D97-AF65-F5344CB8AC3E}">
        <p14:creationId xmlns:p14="http://schemas.microsoft.com/office/powerpoint/2010/main" val="174812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740D06-9435-614C-A081-120446A7775A}"/>
              </a:ext>
            </a:extLst>
          </p:cNvPr>
          <p:cNvPicPr>
            <a:picLocks noChangeAspect="1"/>
          </p:cNvPicPr>
          <p:nvPr/>
        </p:nvPicPr>
        <p:blipFill>
          <a:blip r:embed="rId3"/>
          <a:stretch>
            <a:fillRect/>
          </a:stretch>
        </p:blipFill>
        <p:spPr>
          <a:xfrm>
            <a:off x="728699" y="2888803"/>
            <a:ext cx="10734602" cy="1997135"/>
          </a:xfrm>
          <a:prstGeom prst="rect">
            <a:avLst/>
          </a:prstGeom>
        </p:spPr>
      </p:pic>
      <p:sp>
        <p:nvSpPr>
          <p:cNvPr id="2" name="Title 1">
            <a:extLst>
              <a:ext uri="{FF2B5EF4-FFF2-40B4-BE49-F238E27FC236}">
                <a16:creationId xmlns:a16="http://schemas.microsoft.com/office/drawing/2014/main" id="{BCDDE8D3-A055-2643-8073-637B5DF0E1BF}"/>
              </a:ext>
            </a:extLst>
          </p:cNvPr>
          <p:cNvSpPr>
            <a:spLocks noGrp="1"/>
          </p:cNvSpPr>
          <p:nvPr>
            <p:ph type="title"/>
          </p:nvPr>
        </p:nvSpPr>
        <p:spPr/>
        <p:txBody>
          <a:bodyPr/>
          <a:lstStyle/>
          <a:p>
            <a:r>
              <a:rPr lang="en-GB"/>
              <a:t>Proposed Solution: Automatic Grading</a:t>
            </a:r>
          </a:p>
        </p:txBody>
      </p:sp>
      <p:sp>
        <p:nvSpPr>
          <p:cNvPr id="7" name="Rectangle 6">
            <a:extLst>
              <a:ext uri="{FF2B5EF4-FFF2-40B4-BE49-F238E27FC236}">
                <a16:creationId xmlns:a16="http://schemas.microsoft.com/office/drawing/2014/main" id="{8282158B-A914-1243-8578-2A890E76D1AA}"/>
              </a:ext>
            </a:extLst>
          </p:cNvPr>
          <p:cNvSpPr/>
          <p:nvPr/>
        </p:nvSpPr>
        <p:spPr>
          <a:xfrm>
            <a:off x="6354505" y="3835714"/>
            <a:ext cx="5289805" cy="106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9E4B1B-8558-174E-AA73-9D41DB8F1E9C}"/>
              </a:ext>
            </a:extLst>
          </p:cNvPr>
          <p:cNvSpPr/>
          <p:nvPr/>
        </p:nvSpPr>
        <p:spPr>
          <a:xfrm>
            <a:off x="5962190" y="2096954"/>
            <a:ext cx="5659643" cy="1744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E7A5C0-D9D8-DE49-86BC-C9FA3D22BF9A}"/>
              </a:ext>
            </a:extLst>
          </p:cNvPr>
          <p:cNvSpPr/>
          <p:nvPr/>
        </p:nvSpPr>
        <p:spPr>
          <a:xfrm rot="2727462">
            <a:off x="5739496" y="3744142"/>
            <a:ext cx="1560385" cy="68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D8E1DE-8707-1546-BBE7-6365BB50BDC6}"/>
              </a:ext>
            </a:extLst>
          </p:cNvPr>
          <p:cNvSpPr/>
          <p:nvPr/>
        </p:nvSpPr>
        <p:spPr>
          <a:xfrm>
            <a:off x="3157538" y="2520064"/>
            <a:ext cx="3933938" cy="2380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00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740D06-9435-614C-A081-120446A7775A}"/>
              </a:ext>
            </a:extLst>
          </p:cNvPr>
          <p:cNvPicPr>
            <a:picLocks noChangeAspect="1"/>
          </p:cNvPicPr>
          <p:nvPr/>
        </p:nvPicPr>
        <p:blipFill>
          <a:blip r:embed="rId3"/>
          <a:stretch>
            <a:fillRect/>
          </a:stretch>
        </p:blipFill>
        <p:spPr>
          <a:xfrm>
            <a:off x="728699" y="2888803"/>
            <a:ext cx="10734602" cy="1997135"/>
          </a:xfrm>
          <a:prstGeom prst="rect">
            <a:avLst/>
          </a:prstGeom>
        </p:spPr>
      </p:pic>
      <p:sp>
        <p:nvSpPr>
          <p:cNvPr id="2" name="Title 1">
            <a:extLst>
              <a:ext uri="{FF2B5EF4-FFF2-40B4-BE49-F238E27FC236}">
                <a16:creationId xmlns:a16="http://schemas.microsoft.com/office/drawing/2014/main" id="{BCDDE8D3-A055-2643-8073-637B5DF0E1BF}"/>
              </a:ext>
            </a:extLst>
          </p:cNvPr>
          <p:cNvSpPr>
            <a:spLocks noGrp="1"/>
          </p:cNvSpPr>
          <p:nvPr>
            <p:ph type="title"/>
          </p:nvPr>
        </p:nvSpPr>
        <p:spPr/>
        <p:txBody>
          <a:bodyPr/>
          <a:lstStyle/>
          <a:p>
            <a:r>
              <a:rPr lang="en-GB"/>
              <a:t>Proposed Solution: Automatic Grading</a:t>
            </a:r>
          </a:p>
        </p:txBody>
      </p:sp>
      <p:sp>
        <p:nvSpPr>
          <p:cNvPr id="7" name="Rectangle 6">
            <a:extLst>
              <a:ext uri="{FF2B5EF4-FFF2-40B4-BE49-F238E27FC236}">
                <a16:creationId xmlns:a16="http://schemas.microsoft.com/office/drawing/2014/main" id="{8282158B-A914-1243-8578-2A890E76D1AA}"/>
              </a:ext>
            </a:extLst>
          </p:cNvPr>
          <p:cNvSpPr/>
          <p:nvPr/>
        </p:nvSpPr>
        <p:spPr>
          <a:xfrm>
            <a:off x="6354505" y="3835714"/>
            <a:ext cx="5289805" cy="106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9E4B1B-8558-174E-AA73-9D41DB8F1E9C}"/>
              </a:ext>
            </a:extLst>
          </p:cNvPr>
          <p:cNvSpPr/>
          <p:nvPr/>
        </p:nvSpPr>
        <p:spPr>
          <a:xfrm>
            <a:off x="5962190" y="2096954"/>
            <a:ext cx="5659643" cy="1744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E7A5C0-D9D8-DE49-86BC-C9FA3D22BF9A}"/>
              </a:ext>
            </a:extLst>
          </p:cNvPr>
          <p:cNvSpPr/>
          <p:nvPr/>
        </p:nvSpPr>
        <p:spPr>
          <a:xfrm rot="2727462">
            <a:off x="5739496" y="3744142"/>
            <a:ext cx="1560385" cy="68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D8E1DE-8707-1546-BBE7-6365BB50BDC6}"/>
              </a:ext>
            </a:extLst>
          </p:cNvPr>
          <p:cNvSpPr/>
          <p:nvPr/>
        </p:nvSpPr>
        <p:spPr>
          <a:xfrm>
            <a:off x="6354504" y="2520064"/>
            <a:ext cx="736971" cy="2380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0863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740D06-9435-614C-A081-120446A7775A}"/>
              </a:ext>
            </a:extLst>
          </p:cNvPr>
          <p:cNvPicPr>
            <a:picLocks noChangeAspect="1"/>
          </p:cNvPicPr>
          <p:nvPr/>
        </p:nvPicPr>
        <p:blipFill>
          <a:blip r:embed="rId3"/>
          <a:stretch>
            <a:fillRect/>
          </a:stretch>
        </p:blipFill>
        <p:spPr>
          <a:xfrm>
            <a:off x="728699" y="2888803"/>
            <a:ext cx="10734602" cy="1997135"/>
          </a:xfrm>
          <a:prstGeom prst="rect">
            <a:avLst/>
          </a:prstGeom>
        </p:spPr>
      </p:pic>
      <p:sp>
        <p:nvSpPr>
          <p:cNvPr id="2" name="Title 1">
            <a:extLst>
              <a:ext uri="{FF2B5EF4-FFF2-40B4-BE49-F238E27FC236}">
                <a16:creationId xmlns:a16="http://schemas.microsoft.com/office/drawing/2014/main" id="{BCDDE8D3-A055-2643-8073-637B5DF0E1BF}"/>
              </a:ext>
            </a:extLst>
          </p:cNvPr>
          <p:cNvSpPr>
            <a:spLocks noGrp="1"/>
          </p:cNvSpPr>
          <p:nvPr>
            <p:ph type="title"/>
          </p:nvPr>
        </p:nvSpPr>
        <p:spPr/>
        <p:txBody>
          <a:bodyPr/>
          <a:lstStyle/>
          <a:p>
            <a:r>
              <a:rPr lang="en-GB"/>
              <a:t>Proposed Solution: Automatic Grading</a:t>
            </a:r>
          </a:p>
        </p:txBody>
      </p:sp>
      <p:sp>
        <p:nvSpPr>
          <p:cNvPr id="7" name="Rectangle 6">
            <a:extLst>
              <a:ext uri="{FF2B5EF4-FFF2-40B4-BE49-F238E27FC236}">
                <a16:creationId xmlns:a16="http://schemas.microsoft.com/office/drawing/2014/main" id="{8282158B-A914-1243-8578-2A890E76D1AA}"/>
              </a:ext>
            </a:extLst>
          </p:cNvPr>
          <p:cNvSpPr/>
          <p:nvPr/>
        </p:nvSpPr>
        <p:spPr>
          <a:xfrm>
            <a:off x="6354505" y="3835714"/>
            <a:ext cx="5289805" cy="106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9E4B1B-8558-174E-AA73-9D41DB8F1E9C}"/>
              </a:ext>
            </a:extLst>
          </p:cNvPr>
          <p:cNvSpPr/>
          <p:nvPr/>
        </p:nvSpPr>
        <p:spPr>
          <a:xfrm>
            <a:off x="9158288" y="2184400"/>
            <a:ext cx="2463545" cy="165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E7A5C0-D9D8-DE49-86BC-C9FA3D22BF9A}"/>
              </a:ext>
            </a:extLst>
          </p:cNvPr>
          <p:cNvSpPr/>
          <p:nvPr/>
        </p:nvSpPr>
        <p:spPr>
          <a:xfrm rot="2727462">
            <a:off x="5739496" y="3744142"/>
            <a:ext cx="1560385" cy="68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31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nalogousFromLightSeed_2SEEDS">
      <a:dk1>
        <a:srgbClr val="000000"/>
      </a:dk1>
      <a:lt1>
        <a:srgbClr val="FFFFFF"/>
      </a:lt1>
      <a:dk2>
        <a:srgbClr val="243A41"/>
      </a:dk2>
      <a:lt2>
        <a:srgbClr val="E2E5E8"/>
      </a:lt2>
      <a:accent1>
        <a:srgbClr val="BA9B7F"/>
      </a:accent1>
      <a:accent2>
        <a:srgbClr val="C59793"/>
      </a:accent2>
      <a:accent3>
        <a:srgbClr val="A6A27E"/>
      </a:accent3>
      <a:accent4>
        <a:srgbClr val="76ACA3"/>
      </a:accent4>
      <a:accent5>
        <a:srgbClr val="7BA9B8"/>
      </a:accent5>
      <a:accent6>
        <a:srgbClr val="7F93BA"/>
      </a:accent6>
      <a:hlink>
        <a:srgbClr val="5E85A8"/>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2193</Words>
  <Application>Microsoft Macintosh PowerPoint</Application>
  <PresentationFormat>Widescreen</PresentationFormat>
  <Paragraphs>199</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CMU Serif</vt:lpstr>
      <vt:lpstr>CMU Serif Roman</vt:lpstr>
      <vt:lpstr>Arial</vt:lpstr>
      <vt:lpstr>Avenir Next LT Pro</vt:lpstr>
      <vt:lpstr>Calibri</vt:lpstr>
      <vt:lpstr>Roboto</vt:lpstr>
      <vt:lpstr>AccentBoxVTI</vt:lpstr>
      <vt:lpstr>Automatic Grading of Online Formative Assessments using Bidirectional Neural Networks and Attention Mechanism</vt:lpstr>
      <vt:lpstr>Research Aim</vt:lpstr>
      <vt:lpstr>Research Aim</vt:lpstr>
      <vt:lpstr>Research Aim</vt:lpstr>
      <vt:lpstr>Literature Review</vt:lpstr>
      <vt:lpstr>Literature Review</vt:lpstr>
      <vt:lpstr>Proposed Solution: Automatic Grading</vt:lpstr>
      <vt:lpstr>Proposed Solution: Automatic Grading</vt:lpstr>
      <vt:lpstr>Proposed Solution: Automatic Grading</vt:lpstr>
      <vt:lpstr>Proposed Solution: Automatic Grading</vt:lpstr>
      <vt:lpstr>Proposed Solution: Automatic Grading</vt:lpstr>
      <vt:lpstr>Proposed Solution: Automatic Grading</vt:lpstr>
      <vt:lpstr>Methodology</vt:lpstr>
      <vt:lpstr>Datasets and Pre-processing</vt:lpstr>
      <vt:lpstr>Datasets and Pre-processing</vt:lpstr>
      <vt:lpstr>Datasets and Pre-processing</vt:lpstr>
      <vt:lpstr>Datasets and Pre-processing</vt:lpstr>
      <vt:lpstr>Datasets and Pre-processing</vt:lpstr>
      <vt:lpstr>Quantitative Component</vt:lpstr>
      <vt:lpstr>PowerPoint Presentation</vt:lpstr>
      <vt:lpstr>Qualitative Component</vt:lpstr>
      <vt:lpstr>PowerPoint Presentation</vt:lpstr>
      <vt:lpstr>Qualitative Component</vt:lpstr>
      <vt:lpstr>Data and Discussion</vt:lpstr>
      <vt:lpstr>Evaluation Methodology</vt:lpstr>
      <vt:lpstr>Quantitative Component </vt:lpstr>
      <vt:lpstr>Quantitative Component </vt:lpstr>
      <vt:lpstr>Quantitative Component </vt:lpstr>
      <vt:lpstr>Quantitative Component</vt:lpstr>
      <vt:lpstr>Quantitative Component</vt:lpstr>
      <vt:lpstr>Quantitative Component</vt:lpstr>
      <vt:lpstr>Quantitative Component</vt:lpstr>
      <vt:lpstr>Quantitative Component</vt:lpstr>
      <vt:lpstr>Quantitative Component</vt:lpstr>
      <vt:lpstr>Qualitative Component</vt:lpstr>
      <vt:lpstr>Qualitative Component</vt:lpstr>
      <vt:lpstr>Qualitative Component</vt:lpstr>
      <vt:lpstr>Qualitative Component</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Grading of Online Formative Assessments Using Bidirectional Recurrent Neural Networks and Attention Mechanism</dc:title>
  <dc:creator>XAVIER LIEN TONG WEI</dc:creator>
  <cp:lastModifiedBy>Xavier Lien</cp:lastModifiedBy>
  <cp:revision>15</cp:revision>
  <cp:lastPrinted>2020-07-18T05:09:16Z</cp:lastPrinted>
  <dcterms:created xsi:type="dcterms:W3CDTF">2020-07-17T15:28:39Z</dcterms:created>
  <dcterms:modified xsi:type="dcterms:W3CDTF">2022-12-27T19:42:19Z</dcterms:modified>
</cp:coreProperties>
</file>