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9923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37076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722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BF54567-0DE4-3F47-BF90-CB84690072F9}" type="datetimeFigureOut">
              <a:rPr lang="en-US" smtClean="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9282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91537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394456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75506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937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3420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1535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702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421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619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8116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898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smtClean="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3006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354797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32411" y="855617"/>
            <a:ext cx="9662749" cy="2262781"/>
          </a:xfrm>
        </p:spPr>
        <p:txBody>
          <a:bodyPr/>
          <a:lstStyle/>
          <a:p>
            <a:pPr algn="ctr"/>
            <a:r>
              <a:rPr lang="es-ES" b="1" dirty="0" smtClean="0"/>
              <a:t>Incremento poblacional de aves</a:t>
            </a:r>
            <a:endParaRPr lang="es-ES" b="1" dirty="0"/>
          </a:p>
        </p:txBody>
      </p:sp>
      <p:sp>
        <p:nvSpPr>
          <p:cNvPr id="3" name="Subtítulo 2"/>
          <p:cNvSpPr>
            <a:spLocks noGrp="1"/>
          </p:cNvSpPr>
          <p:nvPr>
            <p:ph type="subTitle" idx="1"/>
          </p:nvPr>
        </p:nvSpPr>
        <p:spPr/>
        <p:txBody>
          <a:bodyPr>
            <a:normAutofit/>
          </a:bodyPr>
          <a:lstStyle/>
          <a:p>
            <a:r>
              <a:rPr lang="es-ES" b="1" dirty="0" smtClean="0"/>
              <a:t>PARQUE MACHIA </a:t>
            </a:r>
            <a:endParaRPr lang="es-ES" b="1" dirty="0"/>
          </a:p>
        </p:txBody>
      </p:sp>
    </p:spTree>
    <p:extLst>
      <p:ext uri="{BB962C8B-B14F-4D97-AF65-F5344CB8AC3E}">
        <p14:creationId xmlns:p14="http://schemas.microsoft.com/office/powerpoint/2010/main" val="1280085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CONCLUSIÓN</a:t>
            </a:r>
            <a:br>
              <a:rPr lang="es-ES" b="1" dirty="0"/>
            </a:br>
            <a:endParaRPr lang="es-ES" dirty="0"/>
          </a:p>
        </p:txBody>
      </p:sp>
      <p:sp>
        <p:nvSpPr>
          <p:cNvPr id="3" name="Marcador de contenido 2"/>
          <p:cNvSpPr>
            <a:spLocks noGrp="1"/>
          </p:cNvSpPr>
          <p:nvPr>
            <p:ph idx="1"/>
          </p:nvPr>
        </p:nvSpPr>
        <p:spPr/>
        <p:txBody>
          <a:bodyPr/>
          <a:lstStyle/>
          <a:p>
            <a:r>
              <a:rPr lang="es-BO" dirty="0"/>
              <a:t>Hemos llegado a la conclusión que aplicando la ecuación diferencial por variables separables se logró demostrar que dentro de 8 años los loros (</a:t>
            </a:r>
            <a:r>
              <a:rPr lang="es-BO" dirty="0" err="1"/>
              <a:t>Psittacidae</a:t>
            </a:r>
            <a:r>
              <a:rPr lang="es-BO" dirty="0"/>
              <a:t>) serán de 466 pericos. </a:t>
            </a:r>
            <a:endParaRPr lang="es-ES"/>
          </a:p>
          <a:p>
            <a:endParaRPr lang="es-ES"/>
          </a:p>
        </p:txBody>
      </p:sp>
    </p:spTree>
    <p:extLst>
      <p:ext uri="{BB962C8B-B14F-4D97-AF65-F5344CB8AC3E}">
        <p14:creationId xmlns:p14="http://schemas.microsoft.com/office/powerpoint/2010/main" val="3128802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INTRODUCION</a:t>
            </a:r>
            <a:endParaRPr lang="es-ES" dirty="0"/>
          </a:p>
        </p:txBody>
      </p:sp>
      <p:sp>
        <p:nvSpPr>
          <p:cNvPr id="4" name="Rectángulo 3"/>
          <p:cNvSpPr/>
          <p:nvPr/>
        </p:nvSpPr>
        <p:spPr>
          <a:xfrm>
            <a:off x="1629092" y="2013354"/>
            <a:ext cx="9875520" cy="4680256"/>
          </a:xfrm>
          <a:prstGeom prst="rect">
            <a:avLst/>
          </a:prstGeom>
        </p:spPr>
        <p:txBody>
          <a:bodyPr wrap="square">
            <a:spAutoFit/>
          </a:bodyPr>
          <a:lstStyle/>
          <a:p>
            <a:pPr marL="90170" marR="31115" algn="just">
              <a:lnSpc>
                <a:spcPct val="115000"/>
              </a:lnSpc>
              <a:spcAft>
                <a:spcPts val="1000"/>
              </a:spcAft>
            </a:pPr>
            <a:r>
              <a:rPr lang="es-BO" sz="2800" b="1" dirty="0">
                <a:latin typeface="Calibri" panose="020F0502020204030204" pitchFamily="34" charset="0"/>
                <a:ea typeface="Calibri" panose="020F0502020204030204" pitchFamily="34" charset="0"/>
                <a:cs typeface="Times New Roman" panose="02020603050405020304" pitchFamily="18" charset="0"/>
              </a:rPr>
              <a:t>PARQUE MACHÍA – TRÓPICO DE COCHABAMBA</a:t>
            </a:r>
            <a:endParaRPr lang="es-ES" sz="2800" dirty="0">
              <a:latin typeface="Calibri" panose="020F0502020204030204" pitchFamily="34" charset="0"/>
              <a:ea typeface="Calibri" panose="020F0502020204030204" pitchFamily="34" charset="0"/>
              <a:cs typeface="Times New Roman" panose="02020603050405020304" pitchFamily="18" charset="0"/>
            </a:endParaRPr>
          </a:p>
          <a:p>
            <a:pPr marL="90170" marR="31115" algn="just">
              <a:lnSpc>
                <a:spcPct val="115000"/>
              </a:lnSpc>
              <a:spcAft>
                <a:spcPts val="1000"/>
              </a:spcAft>
            </a:pPr>
            <a:r>
              <a:rPr lang="es-BO" sz="2800" dirty="0">
                <a:latin typeface="Calibri" panose="020F0502020204030204" pitchFamily="34" charset="0"/>
                <a:ea typeface="Calibri" panose="020F0502020204030204" pitchFamily="34" charset="0"/>
                <a:cs typeface="Times New Roman" panose="02020603050405020304" pitchFamily="18" charset="0"/>
              </a:rPr>
              <a:t>El Parque Machía, un Centro de Custodia de Fauna Silvestre de propiedad del estado, tiene una extensión aproximada de 38 hectáreas y está ubicado en Villa </a:t>
            </a:r>
            <a:r>
              <a:rPr lang="es-BO" sz="2800" dirty="0" err="1">
                <a:latin typeface="Calibri" panose="020F0502020204030204" pitchFamily="34" charset="0"/>
                <a:ea typeface="Calibri" panose="020F0502020204030204" pitchFamily="34" charset="0"/>
                <a:cs typeface="Times New Roman" panose="02020603050405020304" pitchFamily="18" charset="0"/>
              </a:rPr>
              <a:t>Tunari</a:t>
            </a:r>
            <a:r>
              <a:rPr lang="es-BO" sz="2800" dirty="0">
                <a:latin typeface="Calibri" panose="020F0502020204030204" pitchFamily="34" charset="0"/>
                <a:ea typeface="Calibri" panose="020F0502020204030204" pitchFamily="34" charset="0"/>
                <a:cs typeface="Times New Roman" panose="02020603050405020304" pitchFamily="18" charset="0"/>
              </a:rPr>
              <a:t> del Chapare, en el departamento de Cochabamba, cabecera de la Amazonia. En 1996 con dos monos araña, un mono capuchino y un mono ardilla, la CIWY inició en el Parque Machía el primer refugio para animales silvestres en Bolivia. Hoy en día el Centro alberga más de 500 animales, de más de 30 especies, incluso cinco amenazadas.</a:t>
            </a:r>
            <a:endParaRPr lang="es-E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521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OBJETIVO</a:t>
            </a:r>
            <a:endParaRPr lang="es-ES" dirty="0"/>
          </a:p>
        </p:txBody>
      </p:sp>
      <p:sp>
        <p:nvSpPr>
          <p:cNvPr id="3" name="Marcador de contenido 2"/>
          <p:cNvSpPr>
            <a:spLocks noGrp="1"/>
          </p:cNvSpPr>
          <p:nvPr>
            <p:ph idx="1"/>
          </p:nvPr>
        </p:nvSpPr>
        <p:spPr>
          <a:xfrm>
            <a:off x="1962195" y="1389017"/>
            <a:ext cx="8915400" cy="3777622"/>
          </a:xfrm>
        </p:spPr>
        <p:txBody>
          <a:bodyPr/>
          <a:lstStyle/>
          <a:p>
            <a:pPr marL="0" indent="0">
              <a:buNone/>
            </a:pPr>
            <a:endParaRPr lang="es-ES" dirty="0"/>
          </a:p>
          <a:p>
            <a:r>
              <a:rPr lang="es-BO" sz="3200" dirty="0"/>
              <a:t>Desarrollar un programa para visualizar gráficamente el incremento poblacional de la manada de Periquito (</a:t>
            </a:r>
            <a:r>
              <a:rPr lang="es-BO" sz="3200" dirty="0" err="1"/>
              <a:t>Forpus</a:t>
            </a:r>
            <a:r>
              <a:rPr lang="es-BO" sz="3200" dirty="0"/>
              <a:t> </a:t>
            </a:r>
            <a:r>
              <a:rPr lang="es-BO" sz="3200" dirty="0" err="1"/>
              <a:t>passerinus</a:t>
            </a:r>
            <a:r>
              <a:rPr lang="es-BO" sz="3200" dirty="0"/>
              <a:t>) El Parque Machía</a:t>
            </a:r>
            <a:endParaRPr lang="es-ES" sz="3200" dirty="0"/>
          </a:p>
          <a:p>
            <a:endParaRPr lang="es-ES" dirty="0"/>
          </a:p>
        </p:txBody>
      </p:sp>
    </p:spTree>
    <p:extLst>
      <p:ext uri="{BB962C8B-B14F-4D97-AF65-F5344CB8AC3E}">
        <p14:creationId xmlns:p14="http://schemas.microsoft.com/office/powerpoint/2010/main" val="934242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SITUACION PROBLEMÁTICA</a:t>
            </a:r>
            <a:br>
              <a:rPr lang="es-ES" b="1" dirty="0"/>
            </a:br>
            <a:r>
              <a:rPr lang="es-BO" dirty="0"/>
              <a:t> </a:t>
            </a:r>
            <a:r>
              <a:rPr lang="es-ES" dirty="0"/>
              <a:t/>
            </a:r>
            <a:br>
              <a:rPr lang="es-ES" dirty="0"/>
            </a:br>
            <a:endParaRPr lang="es-ES" dirty="0"/>
          </a:p>
        </p:txBody>
      </p:sp>
      <p:sp>
        <p:nvSpPr>
          <p:cNvPr id="3" name="Marcador de contenido 2"/>
          <p:cNvSpPr>
            <a:spLocks noGrp="1"/>
          </p:cNvSpPr>
          <p:nvPr>
            <p:ph idx="1"/>
          </p:nvPr>
        </p:nvSpPr>
        <p:spPr>
          <a:xfrm>
            <a:off x="2406332" y="1741714"/>
            <a:ext cx="8915400" cy="3777622"/>
          </a:xfrm>
        </p:spPr>
        <p:txBody>
          <a:bodyPr/>
          <a:lstStyle/>
          <a:p>
            <a:pPr marL="0" indent="0">
              <a:buNone/>
            </a:pPr>
            <a:endParaRPr lang="es-ES" dirty="0"/>
          </a:p>
          <a:p>
            <a:r>
              <a:rPr lang="es-BO" sz="2400" dirty="0"/>
              <a:t>El Parque Machía, un Centro de Custodia de Fauna Silvestre de propiedad del estado, tiene una manada de Periquito (</a:t>
            </a:r>
            <a:r>
              <a:rPr lang="es-BO" sz="2400" dirty="0" err="1"/>
              <a:t>Forpus</a:t>
            </a:r>
            <a:r>
              <a:rPr lang="es-BO" sz="2400" dirty="0"/>
              <a:t> </a:t>
            </a:r>
            <a:r>
              <a:rPr lang="es-BO" sz="2400" dirty="0" err="1"/>
              <a:t>passerinus</a:t>
            </a:r>
            <a:r>
              <a:rPr lang="es-BO" sz="2400" dirty="0"/>
              <a:t>)</a:t>
            </a:r>
            <a:endParaRPr lang="es-ES" sz="2400" dirty="0"/>
          </a:p>
          <a:p>
            <a:r>
              <a:rPr lang="es-BO" sz="2400" dirty="0"/>
              <a:t>es una especie de ave de la familia de los loros (</a:t>
            </a:r>
            <a:r>
              <a:rPr lang="es-BO" sz="2400" dirty="0" err="1"/>
              <a:t>Psittacidae</a:t>
            </a:r>
            <a:r>
              <a:rPr lang="es-BO" sz="2400" dirty="0"/>
              <a:t>). Es típico en zonas tropicales y actualmente tiene una manada de 250, que crece exponencialmente a 12% al año, halle el tamaño de la manada dentro de 8 años.</a:t>
            </a:r>
            <a:endParaRPr lang="es-ES" sz="2400" dirty="0"/>
          </a:p>
          <a:p>
            <a:endParaRPr lang="es-ES" dirty="0"/>
          </a:p>
        </p:txBody>
      </p:sp>
    </p:spTree>
    <p:extLst>
      <p:ext uri="{BB962C8B-B14F-4D97-AF65-F5344CB8AC3E}">
        <p14:creationId xmlns:p14="http://schemas.microsoft.com/office/powerpoint/2010/main" val="2880812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SOLUCION PROBLEMATICA</a:t>
            </a:r>
            <a:br>
              <a:rPr lang="es-ES" b="1" dirty="0"/>
            </a:br>
            <a:endParaRPr lang="es-ES" dirty="0"/>
          </a:p>
        </p:txBody>
      </p:sp>
      <p:sp>
        <p:nvSpPr>
          <p:cNvPr id="6" name="Rectangle 5"/>
          <p:cNvSpPr>
            <a:spLocks noChangeArrowheads="1"/>
          </p:cNvSpPr>
          <p:nvPr/>
        </p:nvSpPr>
        <p:spPr bwMode="auto">
          <a:xfrm>
            <a:off x="1201783" y="3513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2052"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083" y="4514034"/>
            <a:ext cx="2903538" cy="1147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245860" y="1944100"/>
            <a:ext cx="7667484"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l" defTabSz="914400" rtl="0" eaLnBrk="0" fontAlgn="base" latinLnBrk="0" hangingPunct="0">
              <a:lnSpc>
                <a:spcPct val="100000"/>
              </a:lnSpc>
              <a:spcBef>
                <a:spcPct val="0"/>
              </a:spcBef>
              <a:spcAft>
                <a:spcPct val="0"/>
              </a:spcAft>
              <a:buClrTx/>
              <a:buSzTx/>
              <a:buFontTx/>
              <a:buNone/>
              <a:tabLst/>
            </a:pPr>
            <a:r>
              <a:rPr kumimoji="0" lang="es-BO" altLang="es-ES"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r>
            <a:br>
              <a:rPr kumimoji="0" lang="es-BO" altLang="es-ES"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es-BO" altLang="es-ES"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s-BO"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Aplicando las </a:t>
            </a:r>
            <a:r>
              <a:rPr kumimoji="0" lang="es-BO" altLang="es-ES"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Ecuaciones Diferenciales Separables.</a:t>
            </a: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s-ES" altLang="es-ES" sz="2400" b="0" i="0" u="none" strike="noStrike" cap="none" normalizeH="0" baseline="0" dirty="0" smtClean="0">
              <a:ln>
                <a:noFill/>
              </a:ln>
              <a:solidFill>
                <a:schemeClr val="tx1"/>
              </a:solidFill>
              <a:effectLst/>
              <a:latin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BO" altLang="es-ES"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Donde:</a:t>
            </a:r>
            <a:endParaRPr kumimoji="0" lang="es-ES" altLang="es-ES" sz="2400" b="0" i="0" u="none" strike="noStrike" cap="none" normalizeH="0" baseline="0" dirty="0" smtClean="0">
              <a:ln>
                <a:noFill/>
              </a:ln>
              <a:solidFill>
                <a:schemeClr val="tx1"/>
              </a:solidFill>
              <a:effectLst/>
              <a:latin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s-BO"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M: es el tamaño de la población máxima </a:t>
            </a:r>
            <a:r>
              <a:rPr kumimoji="0" lang="es-BO"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(600)</a:t>
            </a:r>
            <a:endParaRPr kumimoji="0" lang="es-ES" altLang="es-ES" sz="2400" b="0" i="0" u="none" strike="noStrike" cap="none" normalizeH="0" baseline="0" dirty="0" smtClean="0">
              <a:ln>
                <a:noFill/>
              </a:ln>
              <a:solidFill>
                <a:schemeClr val="tx1"/>
              </a:solidFill>
              <a:effectLst/>
              <a:latin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s-BO"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y: es el tamaño normal de la población </a:t>
            </a:r>
            <a:r>
              <a:rPr kumimoji="0" lang="es-BO"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(250)</a:t>
            </a:r>
            <a:endParaRPr kumimoji="0" lang="es-ES" altLang="es-ES" sz="2400" b="0" i="0" u="none" strike="noStrike" cap="none" normalizeH="0" baseline="0" dirty="0" smtClean="0">
              <a:ln>
                <a:noFill/>
              </a:ln>
              <a:solidFill>
                <a:schemeClr val="tx1"/>
              </a:solidFill>
              <a:effectLst/>
              <a:latin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s-BO"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k: es la razón de </a:t>
            </a:r>
            <a:r>
              <a:rPr kumimoji="0" lang="es-BO" altLang="es-ES"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crecimiento   (12%)</a:t>
            </a:r>
            <a:endParaRPr kumimoji="0" lang="es-ES" altLang="es-ES" sz="2400" b="0" i="0" u="none" strike="noStrike" cap="none" normalizeH="0" baseline="0" dirty="0" smtClean="0">
              <a:ln>
                <a:noFill/>
              </a:ln>
              <a:solidFill>
                <a:schemeClr val="tx1"/>
              </a:solidFill>
              <a:effectLst/>
              <a:latin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350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36081" y="143691"/>
            <a:ext cx="3955920" cy="1280890"/>
          </a:xfrm>
        </p:spPr>
        <p:txBody>
          <a:bodyPr>
            <a:normAutofit fontScale="90000"/>
          </a:bodyPr>
          <a:lstStyle/>
          <a:p>
            <a:pPr lvl="0" indent="180975" defTabSz="914400" eaLnBrk="0" fontAlgn="base" hangingPunct="0">
              <a:spcAft>
                <a:spcPct val="0"/>
              </a:spcAft>
            </a:pPr>
            <a:r>
              <a:rPr lang="es-BO" altLang="es-ES" sz="1600" b="1" dirty="0">
                <a:solidFill>
                  <a:schemeClr val="tx1"/>
                </a:solidFill>
                <a:latin typeface="Arial" panose="020B0604020202020204" pitchFamily="34" charset="0"/>
                <a:ea typeface="Calibri" panose="020F0502020204030204" pitchFamily="34" charset="0"/>
                <a:cs typeface="Times New Roman" panose="02020603050405020304" pitchFamily="18" charset="0"/>
              </a:rPr>
              <a:t>Donde:</a:t>
            </a:r>
            <a:r>
              <a:rPr lang="es-ES" altLang="es-ES" sz="1600" dirty="0">
                <a:solidFill>
                  <a:schemeClr val="tx1"/>
                </a:solidFill>
                <a:latin typeface="Arial" panose="020B0604020202020204" pitchFamily="34" charset="0"/>
              </a:rPr>
              <a:t/>
            </a:r>
            <a:br>
              <a:rPr lang="es-ES" altLang="es-ES" sz="1600" dirty="0">
                <a:solidFill>
                  <a:schemeClr val="tx1"/>
                </a:solidFill>
                <a:latin typeface="Arial" panose="020B0604020202020204" pitchFamily="34" charset="0"/>
              </a:rPr>
            </a:br>
            <a:r>
              <a:rPr lang="es-BO" altLang="es-ES" sz="1600" dirty="0">
                <a:solidFill>
                  <a:schemeClr val="tx1"/>
                </a:solidFill>
                <a:latin typeface="Arial" panose="020B0604020202020204" pitchFamily="34" charset="0"/>
                <a:ea typeface="Calibri" panose="020F0502020204030204" pitchFamily="34" charset="0"/>
                <a:cs typeface="Times New Roman" panose="02020603050405020304" pitchFamily="18" charset="0"/>
              </a:rPr>
              <a:t>M: es el tamaño de la población máxima  (600)</a:t>
            </a:r>
            <a:r>
              <a:rPr lang="es-ES" altLang="es-ES" sz="1600" dirty="0">
                <a:solidFill>
                  <a:schemeClr val="tx1"/>
                </a:solidFill>
                <a:latin typeface="Arial" panose="020B0604020202020204" pitchFamily="34" charset="0"/>
              </a:rPr>
              <a:t/>
            </a:r>
            <a:br>
              <a:rPr lang="es-ES" altLang="es-ES" sz="1600" dirty="0">
                <a:solidFill>
                  <a:schemeClr val="tx1"/>
                </a:solidFill>
                <a:latin typeface="Arial" panose="020B0604020202020204" pitchFamily="34" charset="0"/>
              </a:rPr>
            </a:br>
            <a:r>
              <a:rPr lang="es-BO" altLang="es-ES" sz="1600" dirty="0">
                <a:solidFill>
                  <a:schemeClr val="tx1"/>
                </a:solidFill>
                <a:latin typeface="Arial" panose="020B0604020202020204" pitchFamily="34" charset="0"/>
                <a:ea typeface="Calibri" panose="020F0502020204030204" pitchFamily="34" charset="0"/>
                <a:cs typeface="Times New Roman" panose="02020603050405020304" pitchFamily="18" charset="0"/>
              </a:rPr>
              <a:t> y: es el tamaño normal de la población   (250)</a:t>
            </a:r>
            <a:r>
              <a:rPr lang="es-ES" altLang="es-ES" sz="1600" dirty="0">
                <a:solidFill>
                  <a:schemeClr val="tx1"/>
                </a:solidFill>
                <a:latin typeface="Arial" panose="020B0604020202020204" pitchFamily="34" charset="0"/>
              </a:rPr>
              <a:t/>
            </a:r>
            <a:br>
              <a:rPr lang="es-ES" altLang="es-ES" sz="1600" dirty="0">
                <a:solidFill>
                  <a:schemeClr val="tx1"/>
                </a:solidFill>
                <a:latin typeface="Arial" panose="020B0604020202020204" pitchFamily="34" charset="0"/>
              </a:rPr>
            </a:br>
            <a:r>
              <a:rPr lang="es-BO" altLang="es-ES" sz="1600" dirty="0">
                <a:solidFill>
                  <a:schemeClr val="tx1"/>
                </a:solidFill>
                <a:latin typeface="Arial" panose="020B0604020202020204" pitchFamily="34" charset="0"/>
                <a:ea typeface="Calibri" panose="020F0502020204030204" pitchFamily="34" charset="0"/>
                <a:cs typeface="Times New Roman" panose="02020603050405020304" pitchFamily="18" charset="0"/>
              </a:rPr>
              <a:t> k: es la razón de crecimiento   (12</a:t>
            </a:r>
            <a:r>
              <a:rPr lang="es-BO" altLang="es-ES" sz="16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-&gt;(0,12)</a:t>
            </a:r>
            <a:r>
              <a:rPr lang="es-ES" altLang="es-ES" dirty="0">
                <a:solidFill>
                  <a:schemeClr val="tx1"/>
                </a:solidFill>
                <a:latin typeface="Arial" panose="020B0604020202020204" pitchFamily="34" charset="0"/>
              </a:rPr>
              <a:t/>
            </a:r>
            <a:br>
              <a:rPr lang="es-ES" altLang="es-ES" dirty="0">
                <a:solidFill>
                  <a:schemeClr val="tx1"/>
                </a:solidFill>
                <a:latin typeface="Arial" panose="020B0604020202020204" pitchFamily="34" charset="0"/>
              </a:rPr>
            </a:br>
            <a:endParaRPr lang="es-ES" dirty="0"/>
          </a:p>
        </p:txBody>
      </p:sp>
      <p:pic>
        <p:nvPicPr>
          <p:cNvPr id="3074"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649" y="790561"/>
            <a:ext cx="3935413"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706" y="2482501"/>
            <a:ext cx="41402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im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5259" y="5615121"/>
            <a:ext cx="5259388"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p:cNvSpPr/>
          <p:nvPr/>
        </p:nvSpPr>
        <p:spPr>
          <a:xfrm>
            <a:off x="2654097" y="1868391"/>
            <a:ext cx="6424195" cy="491673"/>
          </a:xfrm>
          <a:prstGeom prst="rect">
            <a:avLst/>
          </a:prstGeom>
        </p:spPr>
        <p:txBody>
          <a:bodyPr wrap="none">
            <a:spAutoFit/>
          </a:bodyPr>
          <a:lstStyle/>
          <a:p>
            <a:pPr marL="90170" marR="31115" algn="ctr">
              <a:lnSpc>
                <a:spcPct val="115000"/>
              </a:lnSpc>
              <a:spcAft>
                <a:spcPts val="0"/>
              </a:spcAft>
            </a:pPr>
            <a:r>
              <a:rPr lang="es-BO" sz="2400" u="sng" dirty="0">
                <a:latin typeface="Consolas" panose="020B0609020204030204" pitchFamily="49" charset="0"/>
                <a:ea typeface="Calibri" panose="020F0502020204030204" pitchFamily="34" charset="0"/>
                <a:cs typeface="Times New Roman" panose="02020603050405020304" pitchFamily="18" charset="0"/>
              </a:rPr>
              <a:t>Separando las variables e integrando</a:t>
            </a:r>
            <a:endParaRPr lang="es-ES" sz="24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p:cNvSpPr/>
          <p:nvPr/>
        </p:nvSpPr>
        <p:spPr>
          <a:xfrm>
            <a:off x="3285259" y="3430154"/>
            <a:ext cx="4555093" cy="491673"/>
          </a:xfrm>
          <a:prstGeom prst="rect">
            <a:avLst/>
          </a:prstGeom>
        </p:spPr>
        <p:txBody>
          <a:bodyPr wrap="none">
            <a:spAutoFit/>
          </a:bodyPr>
          <a:lstStyle/>
          <a:p>
            <a:pPr marL="90170" marR="31115" algn="ctr">
              <a:lnSpc>
                <a:spcPct val="115000"/>
              </a:lnSpc>
              <a:spcAft>
                <a:spcPts val="0"/>
              </a:spcAft>
            </a:pPr>
            <a:r>
              <a:rPr lang="es-BO" sz="2400" u="sng" dirty="0" smtClean="0">
                <a:latin typeface="Consolas" panose="020B0609020204030204" pitchFamily="49" charset="0"/>
                <a:ea typeface="Calibri" panose="020F0502020204030204" pitchFamily="34" charset="0"/>
                <a:cs typeface="Times New Roman" panose="02020603050405020304" pitchFamily="18" charset="0"/>
              </a:rPr>
              <a:t>Aplicando las integrales </a:t>
            </a:r>
            <a:endParaRPr lang="es-ES" sz="2400" u="sng"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image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5259" y="4053358"/>
            <a:ext cx="46164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ángulo 9"/>
          <p:cNvSpPr/>
          <p:nvPr/>
        </p:nvSpPr>
        <p:spPr>
          <a:xfrm>
            <a:off x="3747588" y="4920093"/>
            <a:ext cx="4045338" cy="517065"/>
          </a:xfrm>
          <a:prstGeom prst="rect">
            <a:avLst/>
          </a:prstGeom>
        </p:spPr>
        <p:txBody>
          <a:bodyPr wrap="none">
            <a:spAutoFit/>
          </a:bodyPr>
          <a:lstStyle/>
          <a:p>
            <a:pPr marL="90170" marR="31115" algn="ctr">
              <a:lnSpc>
                <a:spcPct val="115000"/>
              </a:lnSpc>
              <a:spcAft>
                <a:spcPts val="0"/>
              </a:spcAft>
            </a:pPr>
            <a:r>
              <a:rPr lang="es-BO" sz="2400" u="sng" dirty="0" smtClean="0">
                <a:latin typeface="Consolas" panose="020B0609020204030204" pitchFamily="49" charset="0"/>
                <a:ea typeface="Calibri" panose="020F0502020204030204" pitchFamily="34" charset="0"/>
                <a:cs typeface="Times New Roman" panose="02020603050405020304" pitchFamily="18" charset="0"/>
              </a:rPr>
              <a:t>Multiplicando por (-1)</a:t>
            </a:r>
            <a:endParaRPr lang="es-ES" sz="2400" u="sng"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5595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132" y="2199769"/>
            <a:ext cx="40640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image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874" y="3735455"/>
            <a:ext cx="522446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p:cNvSpPr/>
          <p:nvPr/>
        </p:nvSpPr>
        <p:spPr>
          <a:xfrm>
            <a:off x="3652479" y="4717657"/>
            <a:ext cx="6096000" cy="1494768"/>
          </a:xfrm>
          <a:prstGeom prst="rect">
            <a:avLst/>
          </a:prstGeom>
        </p:spPr>
        <p:txBody>
          <a:bodyPr>
            <a:spAutoFit/>
          </a:bodyPr>
          <a:lstStyle/>
          <a:p>
            <a:pPr marL="90170" marR="31115">
              <a:lnSpc>
                <a:spcPct val="115000"/>
              </a:lnSpc>
              <a:spcAft>
                <a:spcPts val="1000"/>
              </a:spcAft>
            </a:pPr>
            <a:r>
              <a:rPr lang="es-BO" sz="3600" dirty="0" smtClean="0">
                <a:latin typeface="Calibri" panose="020F0502020204030204" pitchFamily="34" charset="0"/>
                <a:ea typeface="Calibri" panose="020F0502020204030204" pitchFamily="34" charset="0"/>
                <a:cs typeface="Times New Roman" panose="02020603050405020304" pitchFamily="18" charset="0"/>
              </a:rPr>
              <a:t> 250 =  600 – A (1)</a:t>
            </a:r>
          </a:p>
          <a:p>
            <a:pPr marL="90170" marR="31115">
              <a:lnSpc>
                <a:spcPct val="115000"/>
              </a:lnSpc>
              <a:spcAft>
                <a:spcPts val="1000"/>
              </a:spcAft>
            </a:pPr>
            <a:r>
              <a:rPr lang="es-BO" sz="3600" dirty="0" smtClean="0">
                <a:latin typeface="Calibri" panose="020F0502020204030204" pitchFamily="34" charset="0"/>
                <a:ea typeface="Calibri" panose="020F0502020204030204" pitchFamily="34" charset="0"/>
                <a:cs typeface="Times New Roman" panose="02020603050405020304" pitchFamily="18" charset="0"/>
              </a:rPr>
              <a:t>      A=350</a:t>
            </a:r>
          </a:p>
        </p:txBody>
      </p:sp>
      <p:pic>
        <p:nvPicPr>
          <p:cNvPr id="6" name="imag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3874" y="1079978"/>
            <a:ext cx="4870450" cy="7540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p:cNvSpPr/>
          <p:nvPr/>
        </p:nvSpPr>
        <p:spPr>
          <a:xfrm>
            <a:off x="3652479" y="136741"/>
            <a:ext cx="3875421" cy="491673"/>
          </a:xfrm>
          <a:prstGeom prst="rect">
            <a:avLst/>
          </a:prstGeom>
        </p:spPr>
        <p:txBody>
          <a:bodyPr wrap="none">
            <a:spAutoFit/>
          </a:bodyPr>
          <a:lstStyle/>
          <a:p>
            <a:pPr marL="90170" marR="31115" algn="ctr">
              <a:lnSpc>
                <a:spcPct val="115000"/>
              </a:lnSpc>
              <a:spcAft>
                <a:spcPts val="0"/>
              </a:spcAft>
            </a:pPr>
            <a:r>
              <a:rPr lang="es-BO" sz="2400" u="sng" dirty="0" smtClean="0">
                <a:latin typeface="Consolas" panose="020B0609020204030204" pitchFamily="49" charset="0"/>
                <a:ea typeface="Calibri" panose="020F0502020204030204" pitchFamily="34" charset="0"/>
                <a:cs typeface="Times New Roman" panose="02020603050405020304" pitchFamily="18" charset="0"/>
              </a:rPr>
              <a:t>Remplazando variables</a:t>
            </a:r>
            <a:endParaRPr lang="es-ES" sz="24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ítulo 1"/>
          <p:cNvSpPr>
            <a:spLocks noGrp="1"/>
          </p:cNvSpPr>
          <p:nvPr>
            <p:ph type="title"/>
          </p:nvPr>
        </p:nvSpPr>
        <p:spPr>
          <a:xfrm>
            <a:off x="8236081" y="143691"/>
            <a:ext cx="3955920" cy="1280890"/>
          </a:xfrm>
        </p:spPr>
        <p:txBody>
          <a:bodyPr>
            <a:normAutofit fontScale="90000"/>
          </a:bodyPr>
          <a:lstStyle/>
          <a:p>
            <a:pPr lvl="0" indent="180975" defTabSz="914400" eaLnBrk="0" fontAlgn="base" hangingPunct="0">
              <a:spcAft>
                <a:spcPct val="0"/>
              </a:spcAft>
            </a:pPr>
            <a:r>
              <a:rPr lang="es-BO" altLang="es-ES" sz="1600" b="1" dirty="0">
                <a:solidFill>
                  <a:schemeClr val="tx1"/>
                </a:solidFill>
                <a:latin typeface="Arial" panose="020B0604020202020204" pitchFamily="34" charset="0"/>
                <a:ea typeface="Calibri" panose="020F0502020204030204" pitchFamily="34" charset="0"/>
                <a:cs typeface="Times New Roman" panose="02020603050405020304" pitchFamily="18" charset="0"/>
              </a:rPr>
              <a:t>Donde:</a:t>
            </a:r>
            <a:r>
              <a:rPr lang="es-ES" altLang="es-ES" sz="1600" dirty="0">
                <a:solidFill>
                  <a:schemeClr val="tx1"/>
                </a:solidFill>
                <a:latin typeface="Arial" panose="020B0604020202020204" pitchFamily="34" charset="0"/>
              </a:rPr>
              <a:t/>
            </a:r>
            <a:br>
              <a:rPr lang="es-ES" altLang="es-ES" sz="1600" dirty="0">
                <a:solidFill>
                  <a:schemeClr val="tx1"/>
                </a:solidFill>
                <a:latin typeface="Arial" panose="020B0604020202020204" pitchFamily="34" charset="0"/>
              </a:rPr>
            </a:br>
            <a:r>
              <a:rPr lang="es-BO" altLang="es-ES" sz="1600" dirty="0">
                <a:solidFill>
                  <a:schemeClr val="tx1"/>
                </a:solidFill>
                <a:latin typeface="Arial" panose="020B0604020202020204" pitchFamily="34" charset="0"/>
                <a:ea typeface="Calibri" panose="020F0502020204030204" pitchFamily="34" charset="0"/>
                <a:cs typeface="Times New Roman" panose="02020603050405020304" pitchFamily="18" charset="0"/>
              </a:rPr>
              <a:t>M: es el tamaño de la población máxima  (600)</a:t>
            </a:r>
            <a:r>
              <a:rPr lang="es-ES" altLang="es-ES" sz="1600" dirty="0">
                <a:solidFill>
                  <a:schemeClr val="tx1"/>
                </a:solidFill>
                <a:latin typeface="Arial" panose="020B0604020202020204" pitchFamily="34" charset="0"/>
              </a:rPr>
              <a:t/>
            </a:r>
            <a:br>
              <a:rPr lang="es-ES" altLang="es-ES" sz="1600" dirty="0">
                <a:solidFill>
                  <a:schemeClr val="tx1"/>
                </a:solidFill>
                <a:latin typeface="Arial" panose="020B0604020202020204" pitchFamily="34" charset="0"/>
              </a:rPr>
            </a:br>
            <a:r>
              <a:rPr lang="es-BO" altLang="es-ES" sz="1600" dirty="0">
                <a:solidFill>
                  <a:schemeClr val="tx1"/>
                </a:solidFill>
                <a:latin typeface="Arial" panose="020B0604020202020204" pitchFamily="34" charset="0"/>
                <a:ea typeface="Calibri" panose="020F0502020204030204" pitchFamily="34" charset="0"/>
                <a:cs typeface="Times New Roman" panose="02020603050405020304" pitchFamily="18" charset="0"/>
              </a:rPr>
              <a:t> y: es el tamaño normal de la población   (250)</a:t>
            </a:r>
            <a:r>
              <a:rPr lang="es-ES" altLang="es-ES" sz="1600" dirty="0">
                <a:solidFill>
                  <a:schemeClr val="tx1"/>
                </a:solidFill>
                <a:latin typeface="Arial" panose="020B0604020202020204" pitchFamily="34" charset="0"/>
              </a:rPr>
              <a:t/>
            </a:r>
            <a:br>
              <a:rPr lang="es-ES" altLang="es-ES" sz="1600" dirty="0">
                <a:solidFill>
                  <a:schemeClr val="tx1"/>
                </a:solidFill>
                <a:latin typeface="Arial" panose="020B0604020202020204" pitchFamily="34" charset="0"/>
              </a:rPr>
            </a:br>
            <a:r>
              <a:rPr lang="es-BO" altLang="es-ES" sz="1600" dirty="0">
                <a:solidFill>
                  <a:schemeClr val="tx1"/>
                </a:solidFill>
                <a:latin typeface="Arial" panose="020B0604020202020204" pitchFamily="34" charset="0"/>
                <a:ea typeface="Calibri" panose="020F0502020204030204" pitchFamily="34" charset="0"/>
                <a:cs typeface="Times New Roman" panose="02020603050405020304" pitchFamily="18" charset="0"/>
              </a:rPr>
              <a:t> k: es la razón de crecimiento   (12</a:t>
            </a:r>
            <a:r>
              <a:rPr lang="es-BO" altLang="es-ES" sz="16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-&gt;(0,12)</a:t>
            </a:r>
            <a:r>
              <a:rPr lang="es-ES" altLang="es-ES" dirty="0">
                <a:solidFill>
                  <a:schemeClr val="tx1"/>
                </a:solidFill>
                <a:latin typeface="Arial" panose="020B0604020202020204" pitchFamily="34" charset="0"/>
              </a:rPr>
              <a:t/>
            </a:r>
            <a:br>
              <a:rPr lang="es-ES" altLang="es-ES" dirty="0">
                <a:solidFill>
                  <a:schemeClr val="tx1"/>
                </a:solidFill>
                <a:latin typeface="Arial" panose="020B0604020202020204" pitchFamily="34" charset="0"/>
              </a:rPr>
            </a:br>
            <a:endParaRPr lang="es-ES" dirty="0"/>
          </a:p>
        </p:txBody>
      </p:sp>
      <p:sp>
        <p:nvSpPr>
          <p:cNvPr id="10" name="Rectángulo 9"/>
          <p:cNvSpPr/>
          <p:nvPr/>
        </p:nvSpPr>
        <p:spPr>
          <a:xfrm>
            <a:off x="3472950" y="3122581"/>
            <a:ext cx="5112297" cy="461665"/>
          </a:xfrm>
          <a:prstGeom prst="rect">
            <a:avLst/>
          </a:prstGeom>
        </p:spPr>
        <p:txBody>
          <a:bodyPr wrap="none">
            <a:spAutoFit/>
          </a:bodyPr>
          <a:lstStyle/>
          <a:p>
            <a:r>
              <a:rPr lang="es-BO" sz="2400" u="sng" dirty="0">
                <a:latin typeface="Consolas" panose="020B0609020204030204" pitchFamily="49" charset="0"/>
              </a:rPr>
              <a:t>Sustituyendo y = 250 en t = 0</a:t>
            </a:r>
            <a:endParaRPr lang="es-ES" sz="2400" u="sng" dirty="0">
              <a:latin typeface="Consolas" panose="020B0609020204030204" pitchFamily="49" charset="0"/>
            </a:endParaRPr>
          </a:p>
        </p:txBody>
      </p:sp>
    </p:spTree>
    <p:extLst>
      <p:ext uri="{BB962C8B-B14F-4D97-AF65-F5344CB8AC3E}">
        <p14:creationId xmlns:p14="http://schemas.microsoft.com/office/powerpoint/2010/main" val="3909395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538549" y="603772"/>
            <a:ext cx="6096000" cy="893834"/>
          </a:xfrm>
          <a:prstGeom prst="rect">
            <a:avLst/>
          </a:prstGeom>
        </p:spPr>
        <p:txBody>
          <a:bodyPr>
            <a:spAutoFit/>
          </a:bodyPr>
          <a:lstStyle/>
          <a:p>
            <a:pPr marL="90170" marR="31115" lvl="0" indent="1270">
              <a:lnSpc>
                <a:spcPct val="93000"/>
              </a:lnSpc>
              <a:spcBef>
                <a:spcPts val="565"/>
              </a:spcBef>
              <a:spcAft>
                <a:spcPts val="1000"/>
              </a:spcAft>
            </a:pPr>
            <a:r>
              <a:rPr lang="es-BO" sz="2800" dirty="0">
                <a:solidFill>
                  <a:prstClr val="black"/>
                </a:solidFill>
                <a:latin typeface="Consolas" panose="020B0609020204030204" pitchFamily="49" charset="0"/>
                <a:ea typeface="Calibri" panose="020F0502020204030204" pitchFamily="34" charset="0"/>
                <a:cs typeface="Times New Roman" panose="02020603050405020304" pitchFamily="18" charset="0"/>
              </a:rPr>
              <a:t>Sustituyendo en la solución de la ecuación diferencial</a:t>
            </a:r>
            <a:endParaRPr lang="es-E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629" y="1930354"/>
            <a:ext cx="40640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p:cNvSpPr/>
          <p:nvPr/>
        </p:nvSpPr>
        <p:spPr>
          <a:xfrm>
            <a:off x="3525481" y="3367251"/>
            <a:ext cx="5670770" cy="658642"/>
          </a:xfrm>
          <a:prstGeom prst="rect">
            <a:avLst/>
          </a:prstGeom>
        </p:spPr>
        <p:txBody>
          <a:bodyPr wrap="square">
            <a:spAutoFit/>
          </a:bodyPr>
          <a:lstStyle/>
          <a:p>
            <a:pPr marL="90170" marR="31115">
              <a:lnSpc>
                <a:spcPct val="115000"/>
              </a:lnSpc>
              <a:spcBef>
                <a:spcPts val="445"/>
              </a:spcBef>
              <a:spcAft>
                <a:spcPts val="1000"/>
              </a:spcAft>
            </a:pPr>
            <a:r>
              <a:rPr lang="es-BO" sz="3200" dirty="0">
                <a:latin typeface="Consolas" panose="020B0609020204030204" pitchFamily="49" charset="0"/>
                <a:ea typeface="Calibri" panose="020F0502020204030204" pitchFamily="34" charset="0"/>
                <a:cs typeface="Times New Roman" panose="02020603050405020304" pitchFamily="18" charset="0"/>
              </a:rPr>
              <a:t>y = 600 - 350 (0.38289) </a:t>
            </a:r>
            <a:endParaRPr lang="es-ES" sz="32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8" name="Título 1"/>
          <p:cNvSpPr>
            <a:spLocks noGrp="1"/>
          </p:cNvSpPr>
          <p:nvPr>
            <p:ph type="title"/>
          </p:nvPr>
        </p:nvSpPr>
        <p:spPr>
          <a:xfrm>
            <a:off x="8236081" y="143691"/>
            <a:ext cx="3955920" cy="1280890"/>
          </a:xfrm>
        </p:spPr>
        <p:txBody>
          <a:bodyPr>
            <a:normAutofit fontScale="90000"/>
          </a:bodyPr>
          <a:lstStyle/>
          <a:p>
            <a:pPr lvl="0" indent="180975" defTabSz="914400" eaLnBrk="0" fontAlgn="base" hangingPunct="0">
              <a:spcAft>
                <a:spcPct val="0"/>
              </a:spcAft>
            </a:pPr>
            <a:r>
              <a:rPr lang="es-BO" altLang="es-ES" sz="1600" b="1" dirty="0">
                <a:solidFill>
                  <a:schemeClr val="tx1"/>
                </a:solidFill>
                <a:latin typeface="Arial" panose="020B0604020202020204" pitchFamily="34" charset="0"/>
                <a:ea typeface="Calibri" panose="020F0502020204030204" pitchFamily="34" charset="0"/>
                <a:cs typeface="Times New Roman" panose="02020603050405020304" pitchFamily="18" charset="0"/>
              </a:rPr>
              <a:t>Donde:</a:t>
            </a:r>
            <a:r>
              <a:rPr lang="es-ES" altLang="es-ES" sz="1600" dirty="0">
                <a:solidFill>
                  <a:schemeClr val="tx1"/>
                </a:solidFill>
                <a:latin typeface="Arial" panose="020B0604020202020204" pitchFamily="34" charset="0"/>
              </a:rPr>
              <a:t/>
            </a:r>
            <a:br>
              <a:rPr lang="es-ES" altLang="es-ES" sz="1600" dirty="0">
                <a:solidFill>
                  <a:schemeClr val="tx1"/>
                </a:solidFill>
                <a:latin typeface="Arial" panose="020B0604020202020204" pitchFamily="34" charset="0"/>
              </a:rPr>
            </a:br>
            <a:r>
              <a:rPr lang="es-BO" altLang="es-ES" sz="1600" dirty="0">
                <a:solidFill>
                  <a:schemeClr val="tx1"/>
                </a:solidFill>
                <a:latin typeface="Arial" panose="020B0604020202020204" pitchFamily="34" charset="0"/>
                <a:ea typeface="Calibri" panose="020F0502020204030204" pitchFamily="34" charset="0"/>
                <a:cs typeface="Times New Roman" panose="02020603050405020304" pitchFamily="18" charset="0"/>
              </a:rPr>
              <a:t>M: es el tamaño de la población máxima  (600)</a:t>
            </a:r>
            <a:r>
              <a:rPr lang="es-ES" altLang="es-ES" sz="1600" dirty="0">
                <a:solidFill>
                  <a:schemeClr val="tx1"/>
                </a:solidFill>
                <a:latin typeface="Arial" panose="020B0604020202020204" pitchFamily="34" charset="0"/>
              </a:rPr>
              <a:t/>
            </a:r>
            <a:br>
              <a:rPr lang="es-ES" altLang="es-ES" sz="1600" dirty="0">
                <a:solidFill>
                  <a:schemeClr val="tx1"/>
                </a:solidFill>
                <a:latin typeface="Arial" panose="020B0604020202020204" pitchFamily="34" charset="0"/>
              </a:rPr>
            </a:br>
            <a:r>
              <a:rPr lang="es-BO" altLang="es-ES" sz="1600" dirty="0">
                <a:solidFill>
                  <a:schemeClr val="tx1"/>
                </a:solidFill>
                <a:latin typeface="Arial" panose="020B0604020202020204" pitchFamily="34" charset="0"/>
                <a:ea typeface="Calibri" panose="020F0502020204030204" pitchFamily="34" charset="0"/>
                <a:cs typeface="Times New Roman" panose="02020603050405020304" pitchFamily="18" charset="0"/>
              </a:rPr>
              <a:t> y: es el tamaño normal de la población   (250)</a:t>
            </a:r>
            <a:r>
              <a:rPr lang="es-ES" altLang="es-ES" sz="1600" dirty="0">
                <a:solidFill>
                  <a:schemeClr val="tx1"/>
                </a:solidFill>
                <a:latin typeface="Arial" panose="020B0604020202020204" pitchFamily="34" charset="0"/>
              </a:rPr>
              <a:t/>
            </a:r>
            <a:br>
              <a:rPr lang="es-ES" altLang="es-ES" sz="1600" dirty="0">
                <a:solidFill>
                  <a:schemeClr val="tx1"/>
                </a:solidFill>
                <a:latin typeface="Arial" panose="020B0604020202020204" pitchFamily="34" charset="0"/>
              </a:rPr>
            </a:br>
            <a:r>
              <a:rPr lang="es-BO" altLang="es-ES" sz="1600" dirty="0">
                <a:solidFill>
                  <a:schemeClr val="tx1"/>
                </a:solidFill>
                <a:latin typeface="Arial" panose="020B0604020202020204" pitchFamily="34" charset="0"/>
                <a:ea typeface="Calibri" panose="020F0502020204030204" pitchFamily="34" charset="0"/>
                <a:cs typeface="Times New Roman" panose="02020603050405020304" pitchFamily="18" charset="0"/>
              </a:rPr>
              <a:t> k: es la razón de crecimiento   (12</a:t>
            </a:r>
            <a:r>
              <a:rPr lang="es-BO" altLang="es-ES" sz="16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-&gt;(0,12)</a:t>
            </a:r>
            <a:br>
              <a:rPr lang="es-BO" altLang="es-ES" sz="16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br>
            <a:r>
              <a:rPr lang="es-BO" altLang="es-ES" sz="16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A: es la constante (350)</a:t>
            </a:r>
            <a:br>
              <a:rPr lang="es-BO" altLang="es-ES" sz="16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br>
            <a:r>
              <a:rPr lang="es-BO" altLang="es-ES" sz="16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t: es el tiempo</a:t>
            </a:r>
            <a:r>
              <a:rPr lang="es-ES" altLang="es-ES" dirty="0">
                <a:solidFill>
                  <a:schemeClr val="tx1"/>
                </a:solidFill>
                <a:latin typeface="Arial" panose="020B0604020202020204" pitchFamily="34" charset="0"/>
              </a:rPr>
              <a:t/>
            </a:r>
            <a:br>
              <a:rPr lang="es-ES" altLang="es-ES" dirty="0">
                <a:solidFill>
                  <a:schemeClr val="tx1"/>
                </a:solidFill>
                <a:latin typeface="Arial" panose="020B0604020202020204" pitchFamily="34" charset="0"/>
              </a:rPr>
            </a:br>
            <a:endParaRPr lang="es-ES" dirty="0"/>
          </a:p>
        </p:txBody>
      </p:sp>
      <p:sp>
        <p:nvSpPr>
          <p:cNvPr id="9" name="Rectángulo 8"/>
          <p:cNvSpPr/>
          <p:nvPr/>
        </p:nvSpPr>
        <p:spPr>
          <a:xfrm>
            <a:off x="3525481" y="4047820"/>
            <a:ext cx="5670770" cy="622606"/>
          </a:xfrm>
          <a:prstGeom prst="rect">
            <a:avLst/>
          </a:prstGeom>
        </p:spPr>
        <p:txBody>
          <a:bodyPr wrap="square">
            <a:spAutoFit/>
          </a:bodyPr>
          <a:lstStyle/>
          <a:p>
            <a:pPr marL="90170" marR="31115">
              <a:lnSpc>
                <a:spcPct val="115000"/>
              </a:lnSpc>
              <a:spcBef>
                <a:spcPts val="445"/>
              </a:spcBef>
              <a:spcAft>
                <a:spcPts val="1000"/>
              </a:spcAft>
            </a:pPr>
            <a:r>
              <a:rPr lang="es-BO" sz="3200" dirty="0">
                <a:latin typeface="Consolas" panose="020B0609020204030204" pitchFamily="49" charset="0"/>
                <a:ea typeface="Calibri" panose="020F0502020204030204" pitchFamily="34" charset="0"/>
                <a:cs typeface="Times New Roman" panose="02020603050405020304" pitchFamily="18" charset="0"/>
              </a:rPr>
              <a:t>y </a:t>
            </a:r>
            <a:r>
              <a:rPr lang="es-BO" sz="3200" dirty="0" smtClean="0">
                <a:latin typeface="Consolas" panose="020B0609020204030204" pitchFamily="49" charset="0"/>
                <a:ea typeface="Calibri" panose="020F0502020204030204" pitchFamily="34" charset="0"/>
                <a:cs typeface="Times New Roman" panose="02020603050405020304" pitchFamily="18" charset="0"/>
              </a:rPr>
              <a:t>= 466 </a:t>
            </a:r>
            <a:endParaRPr lang="es-ES" sz="32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Rectángulo 9"/>
          <p:cNvSpPr/>
          <p:nvPr/>
        </p:nvSpPr>
        <p:spPr>
          <a:xfrm>
            <a:off x="3265262" y="5147056"/>
            <a:ext cx="4832733" cy="821507"/>
          </a:xfrm>
          <a:prstGeom prst="rect">
            <a:avLst/>
          </a:prstGeom>
        </p:spPr>
        <p:txBody>
          <a:bodyPr wrap="none">
            <a:spAutoFit/>
          </a:bodyPr>
          <a:lstStyle/>
          <a:p>
            <a:pPr marL="90170" marR="31115" algn="just">
              <a:lnSpc>
                <a:spcPct val="115000"/>
              </a:lnSpc>
              <a:spcBef>
                <a:spcPts val="445"/>
              </a:spcBef>
              <a:spcAft>
                <a:spcPts val="1000"/>
              </a:spcAft>
              <a:tabLst>
                <a:tab pos="2552700" algn="l"/>
              </a:tabLst>
            </a:pPr>
            <a:r>
              <a:rPr lang="es-BO" sz="4400" u="sng" dirty="0">
                <a:latin typeface="Consolas" panose="020B0609020204030204" pitchFamily="49" charset="0"/>
                <a:ea typeface="Calibri" panose="020F0502020204030204" pitchFamily="34" charset="0"/>
                <a:cs typeface="Times New Roman" panose="02020603050405020304" pitchFamily="18" charset="0"/>
              </a:rPr>
              <a:t>466</a:t>
            </a:r>
            <a:r>
              <a:rPr lang="es-BO" sz="4400" u="sng" spc="315" dirty="0">
                <a:latin typeface="Consolas" panose="020B0609020204030204" pitchFamily="49" charset="0"/>
                <a:ea typeface="Calibri" panose="020F0502020204030204" pitchFamily="34" charset="0"/>
                <a:cs typeface="Times New Roman" panose="02020603050405020304" pitchFamily="18" charset="0"/>
              </a:rPr>
              <a:t> </a:t>
            </a:r>
            <a:r>
              <a:rPr lang="es-BO" sz="4400" u="sng" dirty="0">
                <a:latin typeface="Consolas" panose="020B0609020204030204" pitchFamily="49" charset="0"/>
                <a:ea typeface="Calibri" panose="020F0502020204030204" pitchFamily="34" charset="0"/>
                <a:cs typeface="Times New Roman" panose="02020603050405020304" pitchFamily="18" charset="0"/>
              </a:rPr>
              <a:t>Periquito	</a:t>
            </a:r>
            <a:endParaRPr lang="es-ES" sz="4400" u="sng"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8373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70857" y="245287"/>
            <a:ext cx="8911687" cy="1280890"/>
          </a:xfrm>
        </p:spPr>
        <p:txBody>
          <a:bodyPr/>
          <a:lstStyle/>
          <a:p>
            <a:r>
              <a:rPr lang="es-ES" dirty="0" smtClean="0"/>
              <a:t>programa</a:t>
            </a:r>
            <a:endParaRPr lang="es-ES" dirty="0"/>
          </a:p>
        </p:txBody>
      </p:sp>
      <p:sp>
        <p:nvSpPr>
          <p:cNvPr id="3" name="Marcador de contenido 2"/>
          <p:cNvSpPr>
            <a:spLocks noGrp="1"/>
          </p:cNvSpPr>
          <p:nvPr>
            <p:ph idx="1"/>
          </p:nvPr>
        </p:nvSpPr>
        <p:spPr/>
        <p:txBody>
          <a:bodyPr/>
          <a:lstStyle/>
          <a:p>
            <a:endParaRPr lang="es-ES"/>
          </a:p>
        </p:txBody>
      </p:sp>
      <p:pic>
        <p:nvPicPr>
          <p:cNvPr id="5122" name="Imagen 1"/>
          <p:cNvPicPr>
            <a:picLocks noChangeAspect="1" noChangeArrowheads="1"/>
          </p:cNvPicPr>
          <p:nvPr/>
        </p:nvPicPr>
        <p:blipFill rotWithShape="1">
          <a:blip r:embed="rId2">
            <a:extLst>
              <a:ext uri="{28A0092B-C50C-407E-A947-70E740481C1C}">
                <a14:useLocalDpi xmlns:a14="http://schemas.microsoft.com/office/drawing/2010/main" val="0"/>
              </a:ext>
            </a:extLst>
          </a:blip>
          <a:srcRect l="12500" t="12708" b="5423"/>
          <a:stretch/>
        </p:blipFill>
        <p:spPr bwMode="auto">
          <a:xfrm>
            <a:off x="1284923" y="1188719"/>
            <a:ext cx="10596718" cy="523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739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TotalTime>
  <Words>289</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Century Gothic</vt:lpstr>
      <vt:lpstr>Consolas</vt:lpstr>
      <vt:lpstr>Times New Roman</vt:lpstr>
      <vt:lpstr>Wingdings 3</vt:lpstr>
      <vt:lpstr>Espiral</vt:lpstr>
      <vt:lpstr>Incremento poblacional de aves</vt:lpstr>
      <vt:lpstr>INTRODUCION</vt:lpstr>
      <vt:lpstr>OBJETIVO</vt:lpstr>
      <vt:lpstr>SITUACION PROBLEMÁTICA   </vt:lpstr>
      <vt:lpstr>SOLUCION PROBLEMATICA </vt:lpstr>
      <vt:lpstr>Donde: M: es el tamaño de la población máxima  (600)  y: es el tamaño normal de la población   (250)  k: es la razón de crecimiento   (12%) -&gt;(0,12) </vt:lpstr>
      <vt:lpstr>Donde: M: es el tamaño de la población máxima  (600)  y: es el tamaño normal de la población   (250)  k: es la razón de crecimiento   (12%) -&gt;(0,12) </vt:lpstr>
      <vt:lpstr>Donde: M: es el tamaño de la población máxima  (600)  y: es el tamaño normal de la población   (250)  k: es la razón de crecimiento   (12%) -&gt;(0,12) A: es la constante (350)  t: es el tiempo </vt:lpstr>
      <vt:lpstr>programa</vt:lpstr>
      <vt:lpstr>CONCLUSIÓN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dc:creator>
  <cp:lastModifiedBy>Javier</cp:lastModifiedBy>
  <cp:revision>7</cp:revision>
  <dcterms:created xsi:type="dcterms:W3CDTF">2018-11-28T00:21:00Z</dcterms:created>
  <dcterms:modified xsi:type="dcterms:W3CDTF">2018-11-28T02:07:25Z</dcterms:modified>
</cp:coreProperties>
</file>