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43"/>
  </p:notesMasterIdLst>
  <p:sldIdLst>
    <p:sldId id="307" r:id="rId2"/>
    <p:sldId id="329" r:id="rId3"/>
    <p:sldId id="309" r:id="rId4"/>
    <p:sldId id="366" r:id="rId5"/>
    <p:sldId id="336" r:id="rId6"/>
    <p:sldId id="317" r:id="rId7"/>
    <p:sldId id="334" r:id="rId8"/>
    <p:sldId id="311" r:id="rId9"/>
    <p:sldId id="339" r:id="rId10"/>
    <p:sldId id="341" r:id="rId11"/>
    <p:sldId id="342" r:id="rId12"/>
    <p:sldId id="343" r:id="rId13"/>
    <p:sldId id="344" r:id="rId14"/>
    <p:sldId id="345" r:id="rId15"/>
    <p:sldId id="370" r:id="rId16"/>
    <p:sldId id="371" r:id="rId17"/>
    <p:sldId id="347" r:id="rId18"/>
    <p:sldId id="346" r:id="rId19"/>
    <p:sldId id="349" r:id="rId20"/>
    <p:sldId id="348" r:id="rId21"/>
    <p:sldId id="352" r:id="rId22"/>
    <p:sldId id="353" r:id="rId23"/>
    <p:sldId id="354" r:id="rId24"/>
    <p:sldId id="351" r:id="rId25"/>
    <p:sldId id="350" r:id="rId26"/>
    <p:sldId id="340" r:id="rId27"/>
    <p:sldId id="363" r:id="rId28"/>
    <p:sldId id="364" r:id="rId29"/>
    <p:sldId id="365" r:id="rId30"/>
    <p:sldId id="356" r:id="rId31"/>
    <p:sldId id="355" r:id="rId32"/>
    <p:sldId id="368" r:id="rId33"/>
    <p:sldId id="357" r:id="rId34"/>
    <p:sldId id="367" r:id="rId35"/>
    <p:sldId id="358" r:id="rId36"/>
    <p:sldId id="359" r:id="rId37"/>
    <p:sldId id="360" r:id="rId38"/>
    <p:sldId id="362" r:id="rId39"/>
    <p:sldId id="361" r:id="rId40"/>
    <p:sldId id="369" r:id="rId41"/>
    <p:sldId id="337" r:id="rId42"/>
  </p:sldIdLst>
  <p:sldSz cx="6840538" cy="5130800"/>
  <p:notesSz cx="6858000" cy="9144000"/>
  <p:defaultTextStyle>
    <a:defPPr>
      <a:defRPr lang="zh-CN"/>
    </a:defPPr>
    <a:lvl1pPr marL="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96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29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6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922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55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52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48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81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2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18F"/>
    <a:srgbClr val="D2161A"/>
    <a:srgbClr val="DC2320"/>
    <a:srgbClr val="595959"/>
    <a:srgbClr val="FD625E"/>
    <a:srgbClr val="445F9F"/>
    <a:srgbClr val="85A0CD"/>
    <a:srgbClr val="004070"/>
    <a:srgbClr val="C7D0EA"/>
    <a:srgbClr val="A58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43" autoAdjust="0"/>
  </p:normalViewPr>
  <p:slideViewPr>
    <p:cSldViewPr>
      <p:cViewPr varScale="1">
        <p:scale>
          <a:sx n="97" d="100"/>
          <a:sy n="97" d="100"/>
        </p:scale>
        <p:origin x="1290" y="72"/>
      </p:cViewPr>
      <p:guideLst>
        <p:guide orient="horz" pos="1562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5323898206639"/>
          <c:y val="7.3905194795854515E-2"/>
          <c:w val="0.3658372435407598"/>
          <c:h val="0.852189610408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5323898206639"/>
          <c:y val="7.3905194795854515E-2"/>
          <c:w val="0.3658372435407598"/>
          <c:h val="0.852189610408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11B5-20DB-463B-9B91-749BB8FDB4DC}" type="datetimeFigureOut">
              <a:rPr lang="zh-CN" altLang="en-US" smtClean="0"/>
              <a:pPr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D7DE-DA43-4844-8CBC-CF70E65845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2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1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4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0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01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20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07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6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17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2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6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0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5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1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OQAAAB+LCAAAAAAABACrVlIpqSxIVbJSCs5NLCpxyUxML0rM9SxJzVXSUfJMUbLKK83J0VFyysxLycxLdy/KLy0oVrKKjq0FALpUkis5AAA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" y="0"/>
            <a:ext cx="6839350" cy="5127625"/>
          </a:xfrm>
          <a:prstGeom prst="rect">
            <a:avLst/>
          </a:prstGeom>
          <a:noFill/>
        </p:spPr>
      </p:pic>
      <p:pic>
        <p:nvPicPr>
          <p:cNvPr id="8" name="Picture 3" descr="C:\Users\Administrator\Desktop\0228南方基金PPT方案OK3-4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9894"/>
            <a:ext cx="6839350" cy="105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91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OQAAAB+LCAAAAAAABACrVlIpqSxIVbJSCs5NLCpxyUxML0rM9SxJzVXSUfJMUbLKK83J0VFyysxLycxLdy/KLy0oVrKKjq0FALpUkis5AAAA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70"/>
            <a:ext cx="6839825" cy="5128260"/>
          </a:xfrm>
          <a:prstGeom prst="rect">
            <a:avLst/>
          </a:prstGeom>
        </p:spPr>
      </p:pic>
      <p:pic>
        <p:nvPicPr>
          <p:cNvPr id="14" name="Picture 2" descr="D:\win7我的文档-桌面-收藏夹\Desktop\0608南方基金PPT封面调整-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025" y="4782533"/>
            <a:ext cx="1188000" cy="196687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 flipH="1">
            <a:off x="0" y="4991137"/>
            <a:ext cx="6839824" cy="148589"/>
          </a:xfrm>
          <a:prstGeom prst="rect">
            <a:avLst/>
          </a:prstGeom>
          <a:solidFill>
            <a:srgbClr val="0A319D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5456437" y="4991137"/>
            <a:ext cx="969357" cy="148589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88532" y="3138228"/>
            <a:ext cx="5062759" cy="48013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800" b="1">
                <a:solidFill>
                  <a:srgbClr val="09318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1725176" y="3795388"/>
            <a:ext cx="3389471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6839824" cy="2366579"/>
          </a:xfrm>
          <a:prstGeom prst="rect">
            <a:avLst/>
          </a:prstGeom>
        </p:spPr>
      </p:pic>
      <p:pic>
        <p:nvPicPr>
          <p:cNvPr id="13" name="Picture 4" descr="D:\win7我的文档-桌面-收藏夹\Desktop\0608南方基金PPT封面调整-05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314" y="189136"/>
            <a:ext cx="1804960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924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7"/>
          <p:cNvSpPr txBox="1">
            <a:spLocks/>
          </p:cNvSpPr>
          <p:nvPr userDrawn="1"/>
        </p:nvSpPr>
        <p:spPr>
          <a:xfrm>
            <a:off x="4946798" y="4557632"/>
            <a:ext cx="1596126" cy="273167"/>
          </a:xfrm>
          <a:prstGeom prst="rect">
            <a:avLst/>
          </a:prstGeom>
        </p:spPr>
        <p:txBody>
          <a:bodyPr vert="horz" lIns="53066" tIns="26533" rIns="53066" bIns="26533" rtlCol="0" anchor="ctr"/>
          <a:lstStyle/>
          <a:p>
            <a:pPr marL="0" marR="0" lvl="0" indent="0" algn="r" defTabSz="5305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8D5A7-02BA-408D-B61D-DB9E53D1D692}" type="slidenum">
              <a:rPr kumimoji="0" lang="zh-CN" altLang="en-US" sz="82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5305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82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744861" y="4699284"/>
            <a:ext cx="1080120" cy="43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0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73453" y="1125538"/>
            <a:ext cx="5493632" cy="36004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/>
            </a:lvl1pPr>
            <a:lvl2pPr marL="513481" indent="-171450">
              <a:buFont typeface="Arial" panose="020B0604020202020204" pitchFamily="34" charset="0"/>
              <a:buChar char="•"/>
              <a:defRPr sz="1100"/>
            </a:lvl2pPr>
            <a:lvl3pPr marL="855512" indent="-171450">
              <a:buFont typeface="Arial" panose="020B0604020202020204" pitchFamily="34" charset="0"/>
              <a:buChar char="•"/>
              <a:defRPr sz="1100"/>
            </a:lvl3pPr>
            <a:lvl4pPr marL="1197544" indent="-171450">
              <a:buFont typeface="Arial" panose="020B0604020202020204" pitchFamily="34" charset="0"/>
              <a:buChar char="•"/>
              <a:defRPr sz="1100"/>
            </a:lvl4pPr>
            <a:lvl5pPr marL="1539575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378552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27869" y="1493830"/>
            <a:ext cx="3015963" cy="2800358"/>
          </a:xfrm>
          <a:prstGeom prst="rect">
            <a:avLst/>
          </a:prstGeom>
        </p:spPr>
        <p:txBody>
          <a:bodyPr/>
          <a:lstStyle>
            <a:lvl1pPr>
              <a:defRPr sz="898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255901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166984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3453" y="3105079"/>
            <a:ext cx="5493632" cy="166984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354718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4" name="图表占位符 3"/>
          <p:cNvSpPr>
            <a:spLocks noGrp="1"/>
          </p:cNvSpPr>
          <p:nvPr>
            <p:ph type="chart" sz="quarter" idx="10"/>
          </p:nvPr>
        </p:nvSpPr>
        <p:spPr>
          <a:xfrm>
            <a:off x="408714" y="1211938"/>
            <a:ext cx="1908954" cy="1857518"/>
          </a:xfrm>
          <a:prstGeom prst="rect">
            <a:avLst/>
          </a:prstGeom>
        </p:spPr>
        <p:txBody>
          <a:bodyPr/>
          <a:lstStyle>
            <a:lvl1pPr>
              <a:defRPr sz="89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表占位符 3"/>
          <p:cNvSpPr>
            <a:spLocks noGrp="1"/>
          </p:cNvSpPr>
          <p:nvPr>
            <p:ph type="chart" sz="quarter" idx="11"/>
          </p:nvPr>
        </p:nvSpPr>
        <p:spPr>
          <a:xfrm>
            <a:off x="2479245" y="1211938"/>
            <a:ext cx="1908954" cy="1857518"/>
          </a:xfrm>
          <a:prstGeom prst="rect">
            <a:avLst/>
          </a:prstGeom>
        </p:spPr>
        <p:txBody>
          <a:bodyPr/>
          <a:lstStyle>
            <a:lvl1pPr>
              <a:defRPr sz="89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图表占位符 3"/>
          <p:cNvSpPr>
            <a:spLocks noGrp="1"/>
          </p:cNvSpPr>
          <p:nvPr>
            <p:ph type="chart" sz="quarter" idx="12"/>
          </p:nvPr>
        </p:nvSpPr>
        <p:spPr>
          <a:xfrm>
            <a:off x="4549776" y="1211938"/>
            <a:ext cx="1908954" cy="1857518"/>
          </a:xfrm>
          <a:prstGeom prst="rect">
            <a:avLst/>
          </a:prstGeom>
        </p:spPr>
        <p:txBody>
          <a:bodyPr/>
          <a:lstStyle>
            <a:lvl1pPr>
              <a:defRPr sz="89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13232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白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9"/>
            <a:ext cx="6839350" cy="5127625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23925" y="1826968"/>
            <a:ext cx="3786214" cy="1571636"/>
          </a:xfrm>
          <a:prstGeom prst="rect">
            <a:avLst/>
          </a:prstGeom>
        </p:spPr>
        <p:txBody>
          <a:bodyPr/>
          <a:lstStyle>
            <a:lvl1pPr>
              <a:defRPr sz="6600" b="0">
                <a:solidFill>
                  <a:srgbClr val="00408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7" name="标题 1"/>
          <p:cNvSpPr txBox="1"/>
          <p:nvPr userDrawn="1"/>
        </p:nvSpPr>
        <p:spPr>
          <a:xfrm>
            <a:off x="3315583" y="1487838"/>
            <a:ext cx="4929222" cy="1643074"/>
          </a:xfrm>
          <a:prstGeom prst="rect">
            <a:avLst/>
          </a:prstGeom>
        </p:spPr>
        <p:txBody>
          <a:bodyPr vert="horz" lIns="70948" tIns="35474" rIns="70948" bIns="35474" rtlCol="0" anchor="ctr">
            <a:noAutofit/>
          </a:bodyPr>
          <a:lstStyle>
            <a:lvl1pPr>
              <a:defRPr sz="6600" b="0">
                <a:solidFill>
                  <a:srgbClr val="00408D"/>
                </a:solidFill>
              </a:defRPr>
            </a:lvl1pPr>
          </a:lstStyle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创造卓越价值，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做领先的资产管理整体解决方案提供商。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80577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034039" y="4836752"/>
            <a:ext cx="362798" cy="294048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8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836752"/>
            <a:ext cx="1539121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836752"/>
            <a:ext cx="2308682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34039" y="4836752"/>
            <a:ext cx="362798" cy="29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bg1"/>
                </a:solidFill>
              </a:defRPr>
            </a:lvl1pPr>
          </a:lstStyle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5386755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4" r:id="rId2"/>
    <p:sldLayoutId id="2147483705" r:id="rId3"/>
    <p:sldLayoutId id="2147483710" r:id="rId4"/>
    <p:sldLayoutId id="2147483711" r:id="rId5"/>
    <p:sldLayoutId id="2147483712" r:id="rId6"/>
    <p:sldLayoutId id="2147483727" r:id="rId7"/>
    <p:sldLayoutId id="2147483756" r:id="rId8"/>
  </p:sldLayoutIdLst>
  <p:hf hdr="0" ftr="0" dt="0"/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chart" Target="../charts/chart4.xml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chart" Target="../charts/chart5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3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chart" Target="../charts/chart1.xm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chart" Target="../charts/chart3.xml"/><Relationship Id="rId10" Type="http://schemas.openxmlformats.org/officeDocument/2006/relationships/image" Target="../media/image14.jpeg"/><Relationship Id="rId4" Type="http://schemas.openxmlformats.org/officeDocument/2006/relationships/chart" Target="../charts/chart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3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532" y="3138228"/>
            <a:ext cx="5412057" cy="867930"/>
          </a:xfrm>
        </p:spPr>
        <p:txBody>
          <a:bodyPr/>
          <a:lstStyle/>
          <a:p>
            <a:r>
              <a:rPr lang="zh-TW" altLang="en-US" dirty="0" smtClean="0"/>
              <a:t>异常事件及个股日内成交量预测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628181" y="3821492"/>
            <a:ext cx="3389471" cy="369332"/>
          </a:xfrm>
        </p:spPr>
        <p:txBody>
          <a:bodyPr/>
          <a:lstStyle/>
          <a:p>
            <a:r>
              <a:rPr lang="zh-TW" altLang="en-US" dirty="0" smtClean="0"/>
              <a:t>                   报告人：林生华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2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</p:spPr>
            <p:txBody>
              <a:bodyPr/>
              <a:lstStyle/>
              <a:p>
                <a:r>
                  <a:rPr lang="zh-TW" altLang="en-US" dirty="0" smtClean="0"/>
                  <a:t>上图为所有个股发生异常事件事件当日</a:t>
                </a:r>
                <a:r>
                  <a:rPr lang="en-US" altLang="zh-TW" dirty="0" smtClean="0"/>
                  <a:t>(T0)</a:t>
                </a:r>
                <a:r>
                  <a:rPr lang="zh-TW" altLang="en-US" dirty="0" smtClean="0"/>
                  <a:t>，以及前后五天成交量加总 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并利用</a:t>
                </a:r>
                <a:r>
                  <a:rPr lang="en-US" altLang="zh-TW" dirty="0" smtClean="0"/>
                  <a:t>Pair Sample T-test , </a:t>
                </a:r>
                <a:r>
                  <a:rPr lang="zh-TW" altLang="en-US" dirty="0" smtClean="0"/>
                  <a:t>检定结果为发生大宗交易事件前后有显著差异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1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-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dirty="0" smtClean="0"/>
              </a:p>
              <a:p>
                <a:pPr marL="0" indent="0">
                  <a:buNone/>
                </a:pPr>
                <a:r>
                  <a:rPr lang="en-US" altLang="zh-CN" sz="12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  <a:blipFill>
                <a:blip r:embed="rId3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 smtClean="0"/>
              <a:t> 股权质押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4140348" y="3261411"/>
            <a:ext cx="2700189" cy="2498346"/>
          </a:xfrm>
          <a:prstGeom prst="rect">
            <a:avLst/>
          </a:prstGeom>
        </p:spPr>
        <p:txBody>
          <a:bodyPr/>
          <a:lstStyle>
            <a:lvl1pPr marL="171450" indent="-171450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481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512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544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575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 smtClean="0"/>
              <a:t>下图将事件发生期间成交量转为顺序变量</a:t>
            </a:r>
            <a:endParaRPr lang="en-US" altLang="zh-TW" sz="1200" dirty="0" smtClean="0"/>
          </a:p>
          <a:p>
            <a:r>
              <a:rPr lang="en-US" altLang="zh-TW" sz="1200" dirty="0" smtClean="0"/>
              <a:t>Example:</a:t>
            </a:r>
          </a:p>
          <a:p>
            <a:endParaRPr lang="en-US" altLang="zh-CN" sz="1200" i="1" dirty="0">
              <a:latin typeface="Cambria Math" panose="020405030504060302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41" y="2995973"/>
            <a:ext cx="4461545" cy="214218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73314"/>
              </p:ext>
            </p:extLst>
          </p:nvPr>
        </p:nvGraphicFramePr>
        <p:xfrm>
          <a:off x="3785639" y="3915308"/>
          <a:ext cx="3060232" cy="95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6">
                  <a:extLst>
                    <a:ext uri="{9D8B030D-6E8A-4147-A177-3AD203B41FA5}">
                      <a16:colId xmlns:a16="http://schemas.microsoft.com/office/drawing/2014/main" val="3701241940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5793515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85040776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1601226515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381959872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927561924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905202070"/>
                    </a:ext>
                  </a:extLst>
                </a:gridCol>
              </a:tblGrid>
              <a:tr h="351351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V t-3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t+3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70233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42148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7962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40" y="846253"/>
            <a:ext cx="4461545" cy="21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二、</a:t>
            </a:r>
            <a:r>
              <a:rPr lang="en-US" altLang="zh-TW" dirty="0"/>
              <a:t>1.</a:t>
            </a:r>
            <a:r>
              <a:rPr lang="zh-TW" altLang="en-US" dirty="0" smtClean="0"/>
              <a:t> 股权质押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6208768"/>
              </p:ext>
            </p:extLst>
          </p:nvPr>
        </p:nvGraphicFramePr>
        <p:xfrm>
          <a:off x="408461" y="1552559"/>
          <a:ext cx="1909319" cy="139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占位符 1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703174379"/>
              </p:ext>
            </p:extLst>
          </p:nvPr>
        </p:nvGraphicFramePr>
        <p:xfrm>
          <a:off x="2479264" y="1552559"/>
          <a:ext cx="1909319" cy="139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47" y="3084068"/>
            <a:ext cx="19015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成交量变动比率圆饼图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9160" y="3078231"/>
            <a:ext cx="15338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加入跳空开高条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24358" y="3084069"/>
            <a:ext cx="15338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加入跳空开低条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4" y="1167610"/>
            <a:ext cx="2123553" cy="21705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18" y="1171461"/>
            <a:ext cx="2200116" cy="21792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31" y="1171461"/>
            <a:ext cx="2211842" cy="219746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" y="2981128"/>
            <a:ext cx="5988375" cy="227736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37155" y="1270717"/>
            <a:ext cx="1593430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成交量变动比率圆饼图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04719" y="1275758"/>
            <a:ext cx="1498283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加入跳空开高条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17283" y="1270717"/>
            <a:ext cx="1529936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加入跳空开低条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71180" y="848261"/>
                <a:ext cx="3935016" cy="294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成交量变动比率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0~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−1~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 </m:t>
                        </m:r>
                      </m:den>
                    </m:f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dirty="0" smtClean="0"/>
                  <a:t> 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0" y="848261"/>
                <a:ext cx="3935016" cy="294183"/>
              </a:xfrm>
              <a:prstGeom prst="rect">
                <a:avLst/>
              </a:prstGeom>
              <a:blipFill>
                <a:blip r:embed="rId9"/>
                <a:stretch>
                  <a:fillRect l="-2322" t="-4167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9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5" y="1115359"/>
            <a:ext cx="6840538" cy="315143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二、</a:t>
            </a:r>
            <a:r>
              <a:rPr lang="en-US" altLang="zh-TW" dirty="0"/>
              <a:t>1.</a:t>
            </a:r>
            <a:r>
              <a:rPr lang="zh-TW" altLang="en-US" dirty="0" smtClean="0"/>
              <a:t> 股权质押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347" y="762535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成交量变动率依照产业分类箱线图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56173" y="447519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向右箭號 10">
            <a:hlinkClick r:id="rId4" action="ppaction://hlinksldjump"/>
          </p:cNvPr>
          <p:cNvSpPr/>
          <p:nvPr/>
        </p:nvSpPr>
        <p:spPr>
          <a:xfrm>
            <a:off x="6084070" y="4519968"/>
            <a:ext cx="288032" cy="24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504" y="4058404"/>
            <a:ext cx="58888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>
                <a:latin typeface="+mn-ea"/>
              </a:rPr>
              <a:t>1</a:t>
            </a:r>
            <a:r>
              <a:rPr lang="zh-TW" altLang="en-US" sz="1200" dirty="0" smtClean="0">
                <a:latin typeface="+mn-ea"/>
              </a:rPr>
              <a:t>：  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 smtClean="0">
                <a:latin typeface="+mn-ea"/>
              </a:rPr>
              <a:t>公用事业</a:t>
            </a:r>
            <a:r>
              <a:rPr lang="en-US" altLang="zh-TW" sz="1200" dirty="0">
                <a:latin typeface="+mn-ea"/>
              </a:rPr>
              <a:t>Ⅱ </a:t>
            </a:r>
            <a:r>
              <a:rPr lang="zh-TW" altLang="en-US" sz="1200" dirty="0" smtClean="0">
                <a:latin typeface="+mn-ea"/>
              </a:rPr>
              <a:t>，市值均值较大，但每日成交量变动率较低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8</a:t>
            </a:r>
            <a:r>
              <a:rPr lang="zh-TW" altLang="en-US" sz="1200" dirty="0" smtClean="0">
                <a:latin typeface="+mn-ea"/>
              </a:rPr>
              <a:t>：  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>
                <a:latin typeface="+mn-ea"/>
              </a:rPr>
              <a:t>家庭与个人</a:t>
            </a:r>
            <a:r>
              <a:rPr lang="zh-TW" altLang="en-US" sz="1200" dirty="0" smtClean="0">
                <a:latin typeface="+mn-ea"/>
              </a:rPr>
              <a:t>用品</a:t>
            </a:r>
            <a:r>
              <a:rPr lang="zh-TW" altLang="en-US" sz="1200" dirty="0">
                <a:latin typeface="+mn-ea"/>
              </a:rPr>
              <a:t>，样本不足，样本期间</a:t>
            </a:r>
            <a:r>
              <a:rPr lang="zh-TW" altLang="en-US" sz="1200" dirty="0" smtClean="0">
                <a:latin typeface="+mn-ea"/>
              </a:rPr>
              <a:t>只有二支</a:t>
            </a:r>
            <a:r>
              <a:rPr lang="zh-TW" altLang="en-US" sz="1200" dirty="0">
                <a:latin typeface="+mn-ea"/>
              </a:rPr>
              <a:t>个股发生大宗</a:t>
            </a:r>
            <a:r>
              <a:rPr lang="zh-TW" altLang="en-US" sz="1200" dirty="0" smtClean="0">
                <a:latin typeface="+mn-ea"/>
              </a:rPr>
              <a:t>交易</a:t>
            </a:r>
            <a:endParaRPr lang="en-US" altLang="zh-TW" sz="1200" dirty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14</a:t>
            </a:r>
            <a:r>
              <a:rPr lang="zh-TW" altLang="en-US" sz="1200" dirty="0" smtClean="0">
                <a:latin typeface="+mn-ea"/>
              </a:rPr>
              <a:t>：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 smtClean="0">
                <a:latin typeface="+mn-ea"/>
              </a:rPr>
              <a:t>电信服务</a:t>
            </a:r>
            <a:r>
              <a:rPr lang="en-US" altLang="zh-TW" sz="1200" dirty="0" smtClean="0">
                <a:latin typeface="+mn-ea"/>
              </a:rPr>
              <a:t>Ⅱ</a:t>
            </a:r>
            <a:r>
              <a:rPr lang="zh-TW" altLang="en-US" sz="1200" dirty="0" smtClean="0">
                <a:latin typeface="+mn-ea"/>
              </a:rPr>
              <a:t>，样本不足，样本期间只有一支个股发生大宗交易</a:t>
            </a:r>
            <a:endParaRPr lang="en-US" altLang="zh-TW" sz="1200" dirty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20</a:t>
            </a:r>
            <a:r>
              <a:rPr lang="zh-TW" altLang="en-US" sz="1200" dirty="0" smtClean="0">
                <a:latin typeface="+mn-ea"/>
              </a:rPr>
              <a:t>：</a:t>
            </a:r>
            <a:r>
              <a:rPr lang="en-US" altLang="zh-TW" sz="1200" dirty="0">
                <a:latin typeface="+mn-ea"/>
              </a:rPr>
              <a:t>Wind</a:t>
            </a:r>
            <a:r>
              <a:rPr lang="zh-TW" altLang="en-US" sz="1200" dirty="0">
                <a:latin typeface="+mn-ea"/>
              </a:rPr>
              <a:t>银</a:t>
            </a:r>
            <a:r>
              <a:rPr lang="zh-TW" altLang="en-US" sz="1200" dirty="0" smtClean="0">
                <a:latin typeface="+mn-ea"/>
              </a:rPr>
              <a:t>行，市值较其他行业大，每日成交量变动率也较低</a:t>
            </a:r>
            <a:r>
              <a:rPr lang="en-US" altLang="zh-TW" sz="1200" dirty="0" smtClean="0">
                <a:latin typeface="+mn-ea"/>
              </a:rPr>
              <a:t>(</a:t>
            </a:r>
            <a:r>
              <a:rPr lang="zh-TW" altLang="en-US" sz="1200" dirty="0" smtClean="0">
                <a:latin typeface="+mn-ea"/>
                <a:hlinkClick r:id="rId5" action="ppaction://hlinksldjump"/>
              </a:rPr>
              <a:t>附录</a:t>
            </a:r>
            <a:r>
              <a:rPr lang="en-US" altLang="zh-TW" sz="1200" dirty="0" smtClean="0">
                <a:latin typeface="+mn-ea"/>
              </a:rPr>
              <a:t>)</a:t>
            </a:r>
            <a:endParaRPr lang="en-US" altLang="zh-TW" sz="1200" dirty="0">
              <a:latin typeface="+mn-ea"/>
            </a:endParaRPr>
          </a:p>
          <a:p>
            <a:r>
              <a:rPr lang="zh-TW" altLang="en-US" dirty="0" smtClean="0"/>
              <a:t>部份产业共同</a:t>
            </a:r>
            <a:r>
              <a:rPr lang="zh-TW" altLang="en-US" dirty="0" smtClean="0"/>
              <a:t>特征：日均成交量较其他行业大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63018" y="378194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821088" y="3792163"/>
            <a:ext cx="23397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51330" y="3792163"/>
            <a:ext cx="233971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10720" y="3792163"/>
            <a:ext cx="23397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9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1" y="910440"/>
            <a:ext cx="4986900" cy="21590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二、</a:t>
            </a:r>
            <a:r>
              <a:rPr lang="en-US" altLang="zh-TW" dirty="0"/>
              <a:t>1.</a:t>
            </a:r>
            <a:r>
              <a:rPr lang="zh-TW" altLang="en-US" dirty="0" smtClean="0"/>
              <a:t> 股权质押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47" y="764246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成交量变动率依照市值分类箱线图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1" y="2871637"/>
            <a:ext cx="4986900" cy="24636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1347" y="2871637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成交量变动率依照月份分类箱线图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076453" y="4979028"/>
            <a:ext cx="216024" cy="239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143107" y="4979028"/>
            <a:ext cx="216024" cy="23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561772" y="4979028"/>
            <a:ext cx="216024" cy="239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10900" y="4979028"/>
            <a:ext cx="216024" cy="239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444246" y="4967995"/>
            <a:ext cx="216024" cy="23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二、</a:t>
            </a:r>
            <a:r>
              <a:rPr lang="en-US" altLang="zh-TW" dirty="0"/>
              <a:t>1.</a:t>
            </a:r>
            <a:r>
              <a:rPr lang="zh-TW" altLang="en-US" dirty="0" smtClean="0"/>
              <a:t> 股权质押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1347" y="747107"/>
            <a:ext cx="26853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</a:t>
            </a:r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依照月份分</a:t>
            </a:r>
            <a:r>
              <a:rPr lang="zh-TW" altLang="en-US" sz="1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71" y="1039495"/>
            <a:ext cx="7748251" cy="3686145"/>
          </a:xfrm>
          <a:prstGeom prst="rect">
            <a:avLst/>
          </a:prstGeom>
        </p:spPr>
      </p:pic>
      <p:sp>
        <p:nvSpPr>
          <p:cNvPr id="9" name="向右箭號 8">
            <a:hlinkClick r:id="rId3" action="ppaction://hlinksldjump"/>
          </p:cNvPr>
          <p:cNvSpPr/>
          <p:nvPr/>
        </p:nvSpPr>
        <p:spPr>
          <a:xfrm>
            <a:off x="6084070" y="4519968"/>
            <a:ext cx="288032" cy="24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56" y="3036305"/>
            <a:ext cx="4228474" cy="2114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</p:spPr>
            <p:txBody>
              <a:bodyPr/>
              <a:lstStyle/>
              <a:p>
                <a:r>
                  <a:rPr lang="zh-TW" altLang="en-US" dirty="0" smtClean="0"/>
                  <a:t>上图为所有个股发生异常事件事件当日</a:t>
                </a:r>
                <a:r>
                  <a:rPr lang="en-US" altLang="zh-TW" dirty="0" smtClean="0"/>
                  <a:t>(T0)</a:t>
                </a:r>
                <a:r>
                  <a:rPr lang="zh-TW" altLang="en-US" dirty="0" smtClean="0"/>
                  <a:t>，以及前后五天成交量加总 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并利用</a:t>
                </a:r>
                <a:r>
                  <a:rPr lang="en-US" altLang="zh-TW" dirty="0" smtClean="0"/>
                  <a:t>Pair Sample T-test , </a:t>
                </a:r>
                <a:r>
                  <a:rPr lang="zh-TW" altLang="en-US" dirty="0" smtClean="0"/>
                  <a:t>检定结果为发生大宗交易事件前后有显著差异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1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-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dirty="0" smtClean="0"/>
              </a:p>
              <a:p>
                <a:pPr marL="0" indent="0">
                  <a:buNone/>
                </a:pPr>
                <a:r>
                  <a:rPr lang="en-US" altLang="zh-CN" sz="12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  <a:blipFill>
                <a:blip r:embed="rId4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 smtClean="0"/>
              <a:t> 撤销</a:t>
            </a:r>
            <a:r>
              <a:rPr lang="en-US" altLang="zh-TW" dirty="0" smtClean="0"/>
              <a:t>ST–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4140348" y="3261411"/>
            <a:ext cx="2700189" cy="2498346"/>
          </a:xfrm>
          <a:prstGeom prst="rect">
            <a:avLst/>
          </a:prstGeom>
        </p:spPr>
        <p:txBody>
          <a:bodyPr/>
          <a:lstStyle>
            <a:lvl1pPr marL="171450" indent="-171450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481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512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544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575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 smtClean="0"/>
              <a:t>下图将事件发生期间成交量转为顺序变量</a:t>
            </a:r>
            <a:endParaRPr lang="en-US" altLang="zh-TW" sz="1200" dirty="0" smtClean="0"/>
          </a:p>
          <a:p>
            <a:r>
              <a:rPr lang="en-US" altLang="zh-TW" sz="1200" dirty="0" smtClean="0"/>
              <a:t>Example:</a:t>
            </a:r>
          </a:p>
          <a:p>
            <a:endParaRPr lang="en-US" altLang="zh-CN" sz="1200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785639" y="3915308"/>
          <a:ext cx="3060232" cy="95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6">
                  <a:extLst>
                    <a:ext uri="{9D8B030D-6E8A-4147-A177-3AD203B41FA5}">
                      <a16:colId xmlns:a16="http://schemas.microsoft.com/office/drawing/2014/main" val="3701241940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5793515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85040776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1601226515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381959872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927561924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905202070"/>
                    </a:ext>
                  </a:extLst>
                </a:gridCol>
              </a:tblGrid>
              <a:tr h="351351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V t-3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t+3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70233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42148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796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56" y="775709"/>
            <a:ext cx="4475059" cy="20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88" y="2853432"/>
            <a:ext cx="4554736" cy="2277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</p:spPr>
            <p:txBody>
              <a:bodyPr/>
              <a:lstStyle/>
              <a:p>
                <a:r>
                  <a:rPr lang="zh-TW" altLang="en-US" dirty="0" smtClean="0"/>
                  <a:t>上图为所有个股发生异常事件事件当日</a:t>
                </a:r>
                <a:r>
                  <a:rPr lang="en-US" altLang="zh-TW" dirty="0" smtClean="0"/>
                  <a:t>(T0)</a:t>
                </a:r>
                <a:r>
                  <a:rPr lang="zh-TW" altLang="en-US" dirty="0" smtClean="0"/>
                  <a:t>，以及前后五天成交量加总 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并利用</a:t>
                </a:r>
                <a:r>
                  <a:rPr lang="en-US" altLang="zh-TW" dirty="0" smtClean="0"/>
                  <a:t>Pair Sample T-test , </a:t>
                </a:r>
                <a:r>
                  <a:rPr lang="zh-TW" altLang="en-US" dirty="0" smtClean="0"/>
                  <a:t>检定结果为发生大宗交易事件前后有显著差异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1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-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 smtClean="0"/>
              </a:p>
              <a:p>
                <a:pPr marL="0" indent="0">
                  <a:buNone/>
                </a:pPr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0" dirty="0" smtClean="0"/>
              </a:p>
              <a:p>
                <a:pPr marL="0" indent="0">
                  <a:buNone/>
                </a:pPr>
                <a:r>
                  <a:rPr lang="en-US" altLang="zh-CN" sz="12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40349" y="1003158"/>
                <a:ext cx="2700189" cy="2498346"/>
              </a:xfrm>
              <a:blipFill>
                <a:blip r:embed="rId4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81523"/>
            <a:ext cx="4293058" cy="646331"/>
          </a:xfrm>
        </p:spPr>
        <p:txBody>
          <a:bodyPr/>
          <a:lstStyle/>
          <a:p>
            <a:r>
              <a:rPr lang="zh-TW" altLang="en-US" dirty="0"/>
              <a:t>四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 smtClean="0"/>
              <a:t> 纳入重要指数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单维度统计图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4140348" y="3261411"/>
            <a:ext cx="2700189" cy="2498346"/>
          </a:xfrm>
          <a:prstGeom prst="rect">
            <a:avLst/>
          </a:prstGeom>
        </p:spPr>
        <p:txBody>
          <a:bodyPr/>
          <a:lstStyle>
            <a:lvl1pPr marL="171450" indent="-171450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481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512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544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575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dirty="0" smtClean="0"/>
              <a:t>下图将事件发生期间成交量转为顺序变量</a:t>
            </a:r>
            <a:endParaRPr lang="en-US" altLang="zh-TW" sz="1200" dirty="0" smtClean="0"/>
          </a:p>
          <a:p>
            <a:r>
              <a:rPr lang="en-US" altLang="zh-TW" sz="1200" dirty="0" smtClean="0"/>
              <a:t>Example:</a:t>
            </a:r>
          </a:p>
          <a:p>
            <a:endParaRPr lang="en-US" altLang="zh-CN" sz="1200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785639" y="3915308"/>
          <a:ext cx="3060232" cy="95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6">
                  <a:extLst>
                    <a:ext uri="{9D8B030D-6E8A-4147-A177-3AD203B41FA5}">
                      <a16:colId xmlns:a16="http://schemas.microsoft.com/office/drawing/2014/main" val="3701241940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5793515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85040776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1601226515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381959872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927561924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905202070"/>
                    </a:ext>
                  </a:extLst>
                </a:gridCol>
              </a:tblGrid>
              <a:tr h="351351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V t-3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t+3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70233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42148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7962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88" y="796548"/>
            <a:ext cx="4554736" cy="20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16628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 defTabSz="684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>
                <a:solidFill>
                  <a:srgbClr val="D216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 dirty="0" smtClean="0">
                <a:solidFill>
                  <a:schemeClr val="tx1"/>
                </a:solidFill>
              </a:rPr>
              <a:t>第</a:t>
            </a:r>
            <a:r>
              <a:rPr lang="zh-TW" altLang="en-US" sz="3100" dirty="0" smtClean="0">
                <a:solidFill>
                  <a:schemeClr val="tx1"/>
                </a:solidFill>
              </a:rPr>
              <a:t>二</a:t>
            </a:r>
            <a:r>
              <a:rPr lang="zh-CN" altLang="en-US" sz="3100" dirty="0" smtClean="0">
                <a:solidFill>
                  <a:schemeClr val="tx1"/>
                </a:solidFill>
              </a:rPr>
              <a:t>章节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669906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None/>
              <a:defRPr sz="3200" b="1" kern="1200">
                <a:solidFill>
                  <a:srgbClr val="0931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496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29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426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922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7355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2852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8348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781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异常事件及指标显著性评分系统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一、评分方式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21806" y="909216"/>
                <a:ext cx="5493632" cy="2520280"/>
              </a:xfrm>
            </p:spPr>
            <p:txBody>
              <a:bodyPr/>
              <a:lstStyle/>
              <a:p>
                <a:r>
                  <a:rPr lang="zh-TW" altLang="en-US" sz="1200" b="1" dirty="0" smtClean="0"/>
                  <a:t>评分方式一：</a:t>
                </a:r>
                <a:endParaRPr lang="en-US" altLang="zh-TW" sz="1200" b="1" dirty="0" smtClean="0"/>
              </a:p>
              <a:p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利用</a:t>
                </a:r>
                <a:r>
                  <a:rPr lang="en-US" altLang="zh-TW" dirty="0" smtClean="0"/>
                  <a:t>Pair Sample T-test 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P-Value</a:t>
                </a:r>
                <a:r>
                  <a:rPr lang="zh-TW" altLang="en-US" dirty="0" smtClean="0"/>
                  <a:t>作为评分依据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1.2.3…..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dirty="0" smtClean="0"/>
                  <a:t>      ,       N  =  </a:t>
                </a:r>
                <a:r>
                  <a:rPr lang="zh-TW" altLang="en-US" b="0" dirty="0" smtClean="0"/>
                  <a:t>样本期间内发生异常事件总数</a:t>
                </a: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zh-TW" altLang="en-US" b="0" dirty="0" smtClean="0"/>
                  <a:t>    </a:t>
                </a:r>
                <a:r>
                  <a:rPr lang="en-US" altLang="zh-TW" b="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𝑠𝑡𝑎𝑡𝑖𝑠𝑡𝑖𝑐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𝑠𝑡𝑎𝑡𝑖𝑠𝑡𝑖𝑐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𝑠𝑡𝑎𝑡𝑖𝑠𝑡𝑖𝑐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),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𝑠𝑡𝑎𝑡𝑖𝑠𝑡𝑖𝑐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r>
                  <a:rPr lang="zh-TW" altLang="en-US" sz="1200" b="1" dirty="0" smtClean="0"/>
                  <a:t>得分级距：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21806" y="909216"/>
                <a:ext cx="5493632" cy="2520280"/>
              </a:xfrm>
              <a:blipFill>
                <a:blip r:embed="rId2"/>
                <a:stretch>
                  <a:fillRect t="-725" b="-47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0354"/>
              </p:ext>
            </p:extLst>
          </p:nvPr>
        </p:nvGraphicFramePr>
        <p:xfrm>
          <a:off x="971997" y="4095072"/>
          <a:ext cx="47866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39">
                  <a:extLst>
                    <a:ext uri="{9D8B030D-6E8A-4147-A177-3AD203B41FA5}">
                      <a16:colId xmlns:a16="http://schemas.microsoft.com/office/drawing/2014/main" val="3551873204"/>
                    </a:ext>
                  </a:extLst>
                </a:gridCol>
                <a:gridCol w="957339">
                  <a:extLst>
                    <a:ext uri="{9D8B030D-6E8A-4147-A177-3AD203B41FA5}">
                      <a16:colId xmlns:a16="http://schemas.microsoft.com/office/drawing/2014/main" val="3534187020"/>
                    </a:ext>
                  </a:extLst>
                </a:gridCol>
                <a:gridCol w="957339">
                  <a:extLst>
                    <a:ext uri="{9D8B030D-6E8A-4147-A177-3AD203B41FA5}">
                      <a16:colId xmlns:a16="http://schemas.microsoft.com/office/drawing/2014/main" val="3220212902"/>
                    </a:ext>
                  </a:extLst>
                </a:gridCol>
                <a:gridCol w="957339">
                  <a:extLst>
                    <a:ext uri="{9D8B030D-6E8A-4147-A177-3AD203B41FA5}">
                      <a16:colId xmlns:a16="http://schemas.microsoft.com/office/drawing/2014/main" val="3391010549"/>
                    </a:ext>
                  </a:extLst>
                </a:gridCol>
                <a:gridCol w="957339">
                  <a:extLst>
                    <a:ext uri="{9D8B030D-6E8A-4147-A177-3AD203B41FA5}">
                      <a16:colId xmlns:a16="http://schemas.microsoft.com/office/drawing/2014/main" val="394678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得分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P-value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&lt; 0.01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0.01~0.025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0.025~0.05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0.05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一、评分方式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</p:spPr>
            <p:txBody>
              <a:bodyPr/>
              <a:lstStyle/>
              <a:p>
                <a:r>
                  <a:rPr lang="zh-TW" altLang="en-US" sz="1200" b="1" dirty="0" smtClean="0"/>
                  <a:t>评分方式二：</a:t>
                </a:r>
                <a:endParaRPr lang="en-US" altLang="zh-TW" sz="1200" b="1" dirty="0" smtClean="0"/>
              </a:p>
              <a:p>
                <a:endParaRPr lang="en-US" altLang="zh-TW" sz="1200" b="1" dirty="0"/>
              </a:p>
              <a:p>
                <a:pPr marL="0" indent="0">
                  <a:buNone/>
                </a:pPr>
                <a:r>
                  <a:rPr lang="en-US" altLang="zh-TW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𝑃𝑁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Positives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Negatives</m:t>
                                </m:r>
                              </m:den>
                            </m:f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 ,    </m:t>
                            </m:r>
                            <m:r>
                              <a:rPr lang="zh-TW" altLang="en-US" sz="1200" i="1" dirty="0">
                                <a:latin typeface="Cambria Math" panose="02040503050406030204" pitchFamily="18" charset="0"/>
                              </a:rPr>
                              <m:t>对成交量有正向影响因素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of</m:t>
                                </m:r>
                                <m:r>
                                  <a:rPr lang="zh-TW" altLang="en-US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Negatives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of</m:t>
                                </m:r>
                                <m:r>
                                  <a:rPr lang="zh-TW" altLang="en-US" sz="12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dirty="0"/>
                                  <m:t>Positives</m:t>
                                </m:r>
                              </m:den>
                            </m:f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zh-TW" altLang="en-US" sz="12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1200" i="1" dirty="0">
                                <a:latin typeface="Cambria Math" panose="02040503050406030204" pitchFamily="18" charset="0"/>
                              </a:rPr>
                              <m:t>对成交量有负向影响因素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1200" b="0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 smtClean="0"/>
                  <a:t>     Sum of Positives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   ,  Sum </a:t>
                </a:r>
                <a:r>
                  <a:rPr lang="en-US" altLang="zh-TW" dirty="0"/>
                  <a:t>of </a:t>
                </a:r>
                <a:r>
                  <a:rPr lang="en-US" altLang="zh-TW" dirty="0" smtClean="0"/>
                  <a:t>Negatives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Chg_positive          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1 ,    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&gt;0 ,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0 ,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dirty="0" smtClean="0"/>
                  <a:t>      </a:t>
                </a:r>
                <a:r>
                  <a:rPr lang="en-US" altLang="zh-TW" dirty="0" smtClean="0"/>
                  <a:t>,  Chg_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Negative       </a:t>
                </a:r>
                <a:r>
                  <a:rPr lang="en-US" altLang="zh-TW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1 ,    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0 ,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𝐶h𝑔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0 ,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dirty="0"/>
                  <a:t>   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Chg</a:t>
                </a:r>
                <a:r>
                  <a:rPr lang="zh-TW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0~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TW" altLang="en-US" sz="12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−</m:t>
                        </m:r>
                        <m:r>
                          <a:rPr lang="zh-TW" altLang="en-US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 </m:t>
                        </m:r>
                        <m:r>
                          <a:rPr lang="zh-TW" altLang="en-US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−1~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1200" dirty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US" altLang="zh-TW" sz="1200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−1~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r>
                  <a:rPr lang="zh-TW" altLang="en-US" sz="1200" b="1" dirty="0" smtClean="0"/>
                  <a:t>得分级距：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  <a:blipFill>
                <a:blip r:embed="rId2"/>
                <a:stretch>
                  <a:fillRect t="-864" b="-19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0388"/>
              </p:ext>
            </p:extLst>
          </p:nvPr>
        </p:nvGraphicFramePr>
        <p:xfrm>
          <a:off x="971998" y="405596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68">
                  <a:extLst>
                    <a:ext uri="{9D8B030D-6E8A-4147-A177-3AD203B41FA5}">
                      <a16:colId xmlns:a16="http://schemas.microsoft.com/office/drawing/2014/main" val="3551873204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534187020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220212902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391010549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94678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得分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PN_Rate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2.333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2.333</a:t>
                      </a:r>
                      <a:r>
                        <a:rPr lang="en-US" altLang="zh-TW" sz="1050" baseline="0" dirty="0" smtClean="0"/>
                        <a:t> </a:t>
                      </a:r>
                      <a:r>
                        <a:rPr lang="en-US" altLang="zh-TW" sz="1050" dirty="0" smtClean="0"/>
                        <a:t>~ 1.875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1.875 ~ 1.5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1.5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01316" y="392783"/>
            <a:ext cx="1175522" cy="374030"/>
          </a:xfrm>
          <a:prstGeom prst="rect">
            <a:avLst/>
          </a:prstGeom>
        </p:spPr>
        <p:txBody>
          <a:bodyPr/>
          <a:lstStyle>
            <a:lvl1pPr algn="ctr" defTabSz="709295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040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394" dirty="0"/>
              <a:t>目   录</a:t>
            </a:r>
          </a:p>
        </p:txBody>
      </p:sp>
      <p:sp>
        <p:nvSpPr>
          <p:cNvPr id="20" name="标题 1"/>
          <p:cNvSpPr txBox="1"/>
          <p:nvPr/>
        </p:nvSpPr>
        <p:spPr>
          <a:xfrm>
            <a:off x="401316" y="783450"/>
            <a:ext cx="1175522" cy="374030"/>
          </a:xfrm>
          <a:prstGeom prst="rect">
            <a:avLst/>
          </a:prstGeom>
        </p:spPr>
        <p:txBody>
          <a:bodyPr vert="horz" lIns="53066" tIns="26533" rIns="53066" bIns="26533" rtlCol="0" anchor="ctr">
            <a:noAutofit/>
          </a:bodyPr>
          <a:lstStyle>
            <a:lvl1pPr>
              <a:defRPr sz="3200" b="0">
                <a:solidFill>
                  <a:srgbClr val="457BDA"/>
                </a:solidFill>
              </a:defRPr>
            </a:lvl1pPr>
          </a:lstStyle>
          <a:p>
            <a:pPr algn="ctr" defTabSz="530553">
              <a:spcBef>
                <a:spcPct val="0"/>
              </a:spcBef>
              <a:defRPr/>
            </a:pPr>
            <a:r>
              <a:rPr lang="en-US" altLang="zh-CN" sz="119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lang="zh-CN" altLang="en-US" sz="119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1966373" y="1986867"/>
            <a:ext cx="1870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事件显著性评分系统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2103642" y="2331460"/>
            <a:ext cx="187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评分方式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2103642" y="2645632"/>
            <a:ext cx="187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评分成果展示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1"/>
          <p:cNvSpPr txBox="1"/>
          <p:nvPr/>
        </p:nvSpPr>
        <p:spPr>
          <a:xfrm>
            <a:off x="3986733" y="1986867"/>
            <a:ext cx="1870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日内成交量预测模型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4098170" y="2329916"/>
            <a:ext cx="187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资料选择及模型简介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4098170" y="2657576"/>
            <a:ext cx="187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测成果展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D:\My Documents\Tencent Files\2841505423\FileRecv\0228K3-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408" y="1845193"/>
            <a:ext cx="155930" cy="57448"/>
          </a:xfrm>
          <a:prstGeom prst="rect">
            <a:avLst/>
          </a:prstGeom>
          <a:noFill/>
        </p:spPr>
      </p:pic>
      <p:pic>
        <p:nvPicPr>
          <p:cNvPr id="16" name="Picture 2" descr="D:\My Documents\Tencent Files\2841505423\FileRecv\0228K3-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8768" y="1845193"/>
            <a:ext cx="155930" cy="57448"/>
          </a:xfrm>
          <a:prstGeom prst="rect">
            <a:avLst/>
          </a:prstGeom>
          <a:noFill/>
        </p:spPr>
      </p:pic>
      <p:sp>
        <p:nvSpPr>
          <p:cNvPr id="22" name="TextBox 27"/>
          <p:cNvSpPr txBox="1"/>
          <p:nvPr/>
        </p:nvSpPr>
        <p:spPr>
          <a:xfrm>
            <a:off x="107901" y="1986867"/>
            <a:ext cx="22744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异常事件叙述统计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0" y="2365189"/>
            <a:ext cx="1870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基本叙述统计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" descr="D:\My Documents\Tencent Files\2841505423\FileRecv\0228K3-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09" y="1845320"/>
            <a:ext cx="155930" cy="57448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26225" y="4279900"/>
            <a:ext cx="214313" cy="204788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0" name="TextBox 30"/>
          <p:cNvSpPr txBox="1"/>
          <p:nvPr/>
        </p:nvSpPr>
        <p:spPr>
          <a:xfrm>
            <a:off x="185448" y="2701759"/>
            <a:ext cx="187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单维度叙述统计图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5798307" y="1986867"/>
            <a:ext cx="1870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总结及建议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" descr="D:\My Documents\Tencent Files\2841505423\FileRecv\0228K3-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307" y="1845193"/>
            <a:ext cx="155930" cy="57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85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一、评分方式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版面配置區 3"/>
              <p:cNvSpPr txBox="1">
                <a:spLocks/>
              </p:cNvSpPr>
              <p:nvPr/>
            </p:nvSpPr>
            <p:spPr>
              <a:xfrm>
                <a:off x="107901" y="924120"/>
                <a:ext cx="6624736" cy="4017543"/>
              </a:xfrm>
              <a:prstGeom prst="rect">
                <a:avLst/>
              </a:prstGeom>
            </p:spPr>
            <p:txBody>
              <a:bodyPr/>
              <a:lstStyle>
                <a:lvl1pPr marL="171016" indent="-171016" algn="l" defTabSz="684063" rtl="0" eaLnBrk="1" latinLnBrk="0" hangingPunct="1">
                  <a:lnSpc>
                    <a:spcPct val="90000"/>
                  </a:lnSpc>
                  <a:spcBef>
                    <a:spcPts val="748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3047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5078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97110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9141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1172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3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3204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3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65235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3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07266" indent="-171016" algn="l" defTabSz="684063" rtl="0" eaLnBrk="1" latinLnBrk="0" hangingPunct="1">
                  <a:lnSpc>
                    <a:spcPct val="90000"/>
                  </a:lnSpc>
                  <a:spcBef>
                    <a:spcPts val="374"/>
                  </a:spcBef>
                  <a:buFont typeface="Arial" panose="020B0604020202020204" pitchFamily="34" charset="0"/>
                  <a:buChar char="•"/>
                  <a:defRPr sz="134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1200" b="1" dirty="0" smtClean="0"/>
                  <a:t>评分方式三</a:t>
                </a:r>
                <a:r>
                  <a:rPr lang="zh-TW" altLang="en-US" sz="1200" b="1" dirty="0"/>
                  <a:t> </a:t>
                </a:r>
                <a:r>
                  <a:rPr lang="en-US" altLang="zh-TW" sz="1200" b="1" dirty="0" smtClean="0"/>
                  <a:t>–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b="1" dirty="0" smtClean="0"/>
                  <a:t>Cross-sectional regression </a:t>
                </a:r>
                <a:r>
                  <a:rPr lang="zh-TW" altLang="en-US" sz="1200" b="1" dirty="0" smtClean="0"/>
                  <a:t>模型：</a:t>
                </a:r>
                <a:endParaRPr lang="en-US" altLang="zh-TW" sz="1200" b="1" dirty="0"/>
              </a:p>
              <a:p>
                <a:pPr marL="0" indent="0">
                  <a:buNone/>
                </a:pPr>
                <a:r>
                  <a:rPr lang="zh-TW" altLang="en-US" sz="1200" dirty="0" smtClean="0"/>
                  <a:t>        股票</a:t>
                </a:r>
                <a:r>
                  <a:rPr lang="zh-TW" altLang="en-US" sz="1200" dirty="0"/>
                  <a:t>池 ：中小板块个股</a:t>
                </a:r>
                <a:r>
                  <a:rPr lang="en-US" altLang="zh-TW" sz="1200" dirty="0"/>
                  <a:t>(</a:t>
                </a:r>
                <a:r>
                  <a:rPr lang="zh-TW" altLang="en-US" sz="1200" dirty="0"/>
                  <a:t>含</a:t>
                </a:r>
                <a:r>
                  <a:rPr lang="en-US" altLang="zh-TW" sz="1200" dirty="0"/>
                  <a:t>ST)</a:t>
                </a:r>
                <a:r>
                  <a:rPr lang="zh-TW" altLang="en-US" sz="1200" dirty="0"/>
                  <a:t>，</a:t>
                </a:r>
                <a:r>
                  <a:rPr lang="zh-TW" altLang="en-US" sz="1200" dirty="0" smtClean="0"/>
                  <a:t>共</a:t>
                </a:r>
                <a:r>
                  <a:rPr lang="en-US" altLang="zh-TW" sz="1200" dirty="0" smtClean="0"/>
                  <a:t>660~857</a:t>
                </a:r>
                <a:r>
                  <a:rPr lang="zh-TW" altLang="en-US" sz="1200" dirty="0" smtClean="0"/>
                  <a:t>支</a:t>
                </a:r>
                <a:r>
                  <a:rPr lang="en-US" altLang="zh-TW" sz="1200" dirty="0" smtClean="0"/>
                  <a:t>(</a:t>
                </a:r>
                <a:r>
                  <a:rPr lang="zh-TW" altLang="en-US" sz="1200" dirty="0" smtClean="0"/>
                  <a:t>随时间递增</a:t>
                </a:r>
                <a:r>
                  <a:rPr lang="en-US" altLang="zh-TW" sz="1200" dirty="0" smtClean="0"/>
                  <a:t>)</a:t>
                </a:r>
                <a:r>
                  <a:rPr lang="zh-TW" altLang="en-US" sz="1200" dirty="0" smtClean="0"/>
                  <a:t>，剔除缺值资料</a:t>
                </a:r>
                <a:endParaRPr lang="en-US" altLang="zh-TW" sz="1200" dirty="0" smtClean="0"/>
              </a:p>
              <a:p>
                <a:pPr marL="0" indent="0">
                  <a:buNone/>
                </a:pPr>
                <a:r>
                  <a:rPr lang="zh-TW" altLang="en-US" sz="1200" dirty="0" smtClean="0"/>
                  <a:t>        资</a:t>
                </a:r>
                <a:r>
                  <a:rPr lang="zh-TW" altLang="en-US" sz="1200" dirty="0"/>
                  <a:t>料期间 </a:t>
                </a:r>
                <a:r>
                  <a:rPr lang="zh-TW" altLang="en-US" sz="1200" dirty="0" smtClean="0"/>
                  <a:t>：</a:t>
                </a:r>
                <a:r>
                  <a:rPr lang="en-US" altLang="zh-TW" dirty="0">
                    <a:latin typeface="+mn-ea"/>
                  </a:rPr>
                  <a:t>20140721</a:t>
                </a:r>
                <a:r>
                  <a:rPr lang="zh-TW" altLang="en-US" dirty="0" smtClean="0">
                    <a:latin typeface="+mn-ea"/>
                  </a:rPr>
                  <a:t> </a:t>
                </a:r>
                <a:r>
                  <a:rPr lang="en-US" altLang="zh-TW" dirty="0">
                    <a:latin typeface="+mn-ea"/>
                  </a:rPr>
                  <a:t>~</a:t>
                </a:r>
                <a:r>
                  <a:rPr lang="zh-TW" altLang="en-US" dirty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20180716</a:t>
                </a:r>
                <a:r>
                  <a:rPr lang="zh-TW" altLang="en-US" dirty="0" smtClean="0">
                    <a:latin typeface="+mn-ea"/>
                  </a:rPr>
                  <a:t> </a:t>
                </a:r>
                <a:r>
                  <a:rPr lang="zh-TW" altLang="en-US" sz="1200" dirty="0" smtClean="0"/>
                  <a:t>，共</a:t>
                </a:r>
                <a:r>
                  <a:rPr lang="en-US" altLang="zh-TW" sz="1200" dirty="0" smtClean="0"/>
                  <a:t>974</a:t>
                </a:r>
                <a:r>
                  <a:rPr lang="zh-TW" altLang="en-US" sz="1200" dirty="0" smtClean="0"/>
                  <a:t>期</a:t>
                </a:r>
                <a:endParaRPr lang="en-US" altLang="zh-TW" sz="1200" b="1" dirty="0"/>
              </a:p>
              <a:p>
                <a:pPr marL="0" indent="0">
                  <a:buNone/>
                </a:pPr>
                <a:r>
                  <a:rPr lang="en-US" altLang="zh-TW" sz="1200" b="1" dirty="0"/>
                  <a:t> </a:t>
                </a:r>
                <a:r>
                  <a:rPr lang="en-US" altLang="zh-TW" sz="1200" b="1" dirty="0" smtClean="0"/>
                  <a:t>       </a:t>
                </a:r>
              </a:p>
              <a:p>
                <a:endParaRPr lang="en-US" altLang="zh-TW" sz="1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b="1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1200" b="1" i="1" dirty="0" smtClean="0">
                          <a:latin typeface="Cambria Math" panose="02040503050406030204" pitchFamily="18" charset="0"/>
                        </a:rPr>
                        <m:t>𝒉𝒈</m:t>
                      </m:r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TW" altLang="en-US" sz="12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1200" b="1" dirty="0"/>
                            <m:t> </m:t>
                          </m:r>
                        </m:e>
                      </m:nary>
                      <m:r>
                        <a:rPr lang="en-US" altLang="zh-TW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1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𝑱𝒖𝒎𝒑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1200" b="1" dirty="0"/>
                            <m:t> </m:t>
                          </m:r>
                        </m:e>
                      </m:nary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𝑱𝒖𝒎𝒑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TW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1200" b="1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 smtClean="0"/>
                  <a:t>   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𝑯𝒊𝒈𝒉𝑻𝒉𝒂𝒏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𝑺𝒕𝒅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𝑳𝒐𝒘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𝑻𝒉𝒂𝒏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𝑺𝒕𝒅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TW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dirty="0" smtClean="0"/>
                  <a:t>         </a:t>
                </a:r>
                <a:r>
                  <a:rPr lang="en-US" altLang="zh-TW" b="1" dirty="0" smtClean="0"/>
                  <a:t>E </a:t>
                </a:r>
                <a:r>
                  <a:rPr lang="zh-TW" altLang="en-US" b="1" dirty="0" smtClean="0"/>
                  <a:t>：异常事件</a:t>
                </a:r>
                <a:r>
                  <a:rPr lang="zh-TW" altLang="en-US" b="1" dirty="0"/>
                  <a:t>哑</a:t>
                </a:r>
                <a:r>
                  <a:rPr lang="zh-TW" altLang="en-US" b="1" dirty="0" smtClean="0"/>
                  <a:t>变量</a:t>
                </a:r>
                <a:endParaRPr lang="en-US" altLang="zh-TW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b="1" dirty="0"/>
                  <a:t> </a:t>
                </a:r>
                <a:r>
                  <a:rPr lang="zh-TW" altLang="en-US" b="1" dirty="0" smtClean="0"/>
                  <a:t>        </a:t>
                </a:r>
                <a:r>
                  <a:rPr lang="en-US" altLang="zh-TW" b="1" dirty="0" smtClean="0"/>
                  <a:t>Jump </a:t>
                </a:r>
                <a:r>
                  <a:rPr lang="zh-TW" altLang="en-US" b="1" dirty="0" smtClean="0"/>
                  <a:t>：跳空开高、开低哑变量</a:t>
                </a:r>
                <a:endParaRPr lang="en-US" altLang="zh-TW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b="1" dirty="0"/>
                  <a:t> </a:t>
                </a:r>
                <a:r>
                  <a:rPr lang="zh-TW" altLang="en-US" b="1" dirty="0" smtClean="0"/>
                  <a:t>        </a:t>
                </a:r>
                <a:r>
                  <a:rPr lang="en-US" altLang="zh-TW" b="1" dirty="0" smtClean="0"/>
                  <a:t>E x Jump</a:t>
                </a:r>
                <a:r>
                  <a:rPr lang="zh-TW" altLang="en-US" b="1" dirty="0" smtClean="0"/>
                  <a:t>  ：</a:t>
                </a:r>
                <a:r>
                  <a:rPr lang="zh-TW" altLang="en-US" b="1" dirty="0"/>
                  <a:t>异</a:t>
                </a:r>
                <a:r>
                  <a:rPr lang="zh-TW" altLang="en-US" b="1" dirty="0" smtClean="0"/>
                  <a:t>常事件、跳空交乘哑</a:t>
                </a:r>
                <a:r>
                  <a:rPr lang="zh-TW" altLang="en-US" b="1" dirty="0"/>
                  <a:t>变</a:t>
                </a:r>
                <a:r>
                  <a:rPr lang="zh-TW" altLang="en-US" b="1" dirty="0" smtClean="0"/>
                  <a:t>量</a:t>
                </a:r>
                <a:endParaRPr lang="en-US" altLang="zh-TW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TW" altLang="en-US" b="1" dirty="0"/>
                  <a:t> </a:t>
                </a:r>
                <a:r>
                  <a:rPr lang="zh-TW" altLang="en-US" b="1" dirty="0" smtClean="0"/>
                  <a:t>        </a:t>
                </a:r>
                <a:r>
                  <a:rPr lang="en-US" altLang="zh-TW" b="1" dirty="0" smtClean="0"/>
                  <a:t>Q1</a:t>
                </a:r>
                <a:r>
                  <a:rPr lang="zh-TW" altLang="en-US" b="1" dirty="0" smtClean="0"/>
                  <a:t>、</a:t>
                </a:r>
                <a:r>
                  <a:rPr lang="en-US" altLang="zh-TW" b="1" dirty="0" smtClean="0"/>
                  <a:t>Q5</a:t>
                </a:r>
                <a:r>
                  <a:rPr lang="zh-TW" altLang="en-US" b="1" dirty="0" smtClean="0"/>
                  <a:t> ：市值第一、第五</a:t>
                </a:r>
                <a:r>
                  <a:rPr lang="en-US" altLang="zh-TW" b="1" dirty="0" smtClean="0"/>
                  <a:t>Quintile</a:t>
                </a:r>
                <a:r>
                  <a:rPr lang="zh-TW" altLang="en-US" b="1" dirty="0" smtClean="0"/>
                  <a:t>哑变量</a:t>
                </a:r>
                <a:endParaRPr lang="en-US" altLang="zh-TW" b="1" dirty="0" smtClean="0"/>
              </a:p>
              <a:p>
                <a:pPr marL="0" indent="0">
                  <a:buNone/>
                </a:pPr>
                <a:r>
                  <a:rPr lang="zh-TW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𝑯𝒊𝒈𝒉𝑻𝒉𝒂𝒏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𝑺𝒕𝒅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𝑳𝒐𝒘𝑻𝒉𝒂𝒏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𝑺𝒕𝒅</m:t>
                    </m:r>
                  </m:oMath>
                </a14:m>
                <a:r>
                  <a:rPr lang="zh-TW" altLang="en-US" b="1" dirty="0" smtClean="0"/>
                  <a:t> ：成交量高于、低于历史通道哑变量</a:t>
                </a:r>
                <a:endParaRPr lang="en-US" altLang="zh-TW" b="1" dirty="0" smtClean="0"/>
              </a:p>
              <a:p>
                <a:pPr marL="0" indent="0">
                  <a:buNone/>
                </a:pPr>
                <a:endParaRPr lang="en-US" altLang="zh-TW" b="1" dirty="0" smtClean="0"/>
              </a:p>
              <a:p>
                <a:endParaRPr lang="en-US" altLang="zh-TW" sz="1200" b="1" dirty="0">
                  <a:latin typeface="+mn-ea"/>
                </a:endParaRPr>
              </a:p>
              <a:p>
                <a:pPr marL="0" indent="0">
                  <a:buNone/>
                </a:pPr>
                <a:endParaRPr lang="zh-TW" altLang="en-US" b="1" dirty="0"/>
              </a:p>
            </p:txBody>
          </p:sp>
        </mc:Choice>
        <mc:Fallback>
          <p:sp>
            <p:nvSpPr>
              <p:cNvPr id="6" name="文字版面配置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1" y="924120"/>
                <a:ext cx="6624736" cy="4017543"/>
              </a:xfrm>
              <a:prstGeom prst="rect">
                <a:avLst/>
              </a:prstGeom>
              <a:blipFill>
                <a:blip r:embed="rId2"/>
                <a:stretch>
                  <a:fillRect t="-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一、评分方式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</p:spPr>
            <p:txBody>
              <a:bodyPr/>
              <a:lstStyle/>
              <a:p>
                <a:r>
                  <a:rPr lang="zh-TW" altLang="en-US" sz="1200" b="1" dirty="0" smtClean="0"/>
                  <a:t>评分方式三 </a:t>
                </a:r>
                <a:r>
                  <a:rPr lang="en-US" altLang="zh-TW" sz="1200" b="1" dirty="0" smtClean="0"/>
                  <a:t>–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b="1" dirty="0" smtClean="0"/>
                  <a:t>1 </a:t>
                </a:r>
                <a:r>
                  <a:rPr lang="zh-TW" altLang="en-US" sz="1200" b="1" dirty="0" smtClean="0"/>
                  <a:t>：</a:t>
                </a:r>
                <a:r>
                  <a:rPr lang="en-US" altLang="zh-TW" sz="1200" b="1" dirty="0" err="1" smtClean="0"/>
                  <a:t>FamaT</a:t>
                </a:r>
                <a:r>
                  <a:rPr lang="en-US" altLang="zh-TW" sz="1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</a:t>
                </a:r>
                <a:r>
                  <a:rPr lang="en-US" altLang="zh-TW" dirty="0" err="1" smtClean="0"/>
                  <a:t>Fama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and </a:t>
                </a:r>
                <a:r>
                  <a:rPr lang="en-US" altLang="zh-TW" dirty="0" err="1"/>
                  <a:t>MacBeth</a:t>
                </a:r>
                <a:r>
                  <a:rPr lang="en-US" altLang="zh-TW" dirty="0"/>
                  <a:t> (1973)</a:t>
                </a:r>
                <a:r>
                  <a:rPr lang="zh-TW" altLang="en-US" dirty="0"/>
                  <a:t>所</a:t>
                </a:r>
                <a:r>
                  <a:rPr lang="zh-TW" altLang="en-US" dirty="0" smtClean="0"/>
                  <a:t>提出。記錄每</a:t>
                </a:r>
                <a:r>
                  <a:rPr lang="zh-TW" altLang="en-US" dirty="0"/>
                  <a:t>個月橫斷面迴歸的結果並隨著時間序列</a:t>
                </a:r>
                <a:r>
                  <a:rPr lang="zh-TW" altLang="en-US" dirty="0" smtClean="0"/>
                  <a:t>觀察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:r>
                  <a:rPr lang="zh-TW" altLang="en-US" dirty="0" smtClean="0"/>
                  <a:t>係數</a:t>
                </a:r>
                <a:r>
                  <a:rPr lang="zh-TW" altLang="en-US" dirty="0"/>
                  <a:t>的斜率。比較時間序列所得</a:t>
                </a:r>
                <a:r>
                  <a:rPr lang="zh-TW" altLang="en-US" dirty="0" smtClean="0"/>
                  <a:t>到的</a:t>
                </a:r>
                <a:r>
                  <a:rPr lang="zh-TW" altLang="en-US" dirty="0"/>
                  <a:t>迴歸係數平均與相對於這一串時間序列的</a:t>
                </a:r>
                <a:r>
                  <a:rPr lang="zh-TW" altLang="en-US" dirty="0" smtClean="0"/>
                  <a:t>標準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:r>
                  <a:rPr lang="zh-TW" altLang="en-US" dirty="0" smtClean="0"/>
                  <a:t>差</a:t>
                </a:r>
                <a:r>
                  <a:rPr lang="zh-TW" altLang="en-US" dirty="0"/>
                  <a:t>之間的關係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sz="12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𝑭𝒂𝒎𝒂𝑻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1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TW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TW" sz="1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zh-TW" sz="1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acc>
                      </m:num>
                      <m:den>
                        <m:f>
                          <m:fPr>
                            <m:type m:val="lin"/>
                            <m:ctrlPr>
                              <a:rPr lang="en-US" altLang="zh-TW" sz="1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b="1" i="1">
                                <a:latin typeface="Cambria Math" panose="02040503050406030204" pitchFamily="18" charset="0"/>
                              </a:rPr>
                              <m:t>𝒔𝒕𝒅</m:t>
                            </m:r>
                            <m:r>
                              <a:rPr lang="en-US" altLang="zh-TW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1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TW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1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zh-TW" sz="1400" b="1" dirty="0" smtClean="0"/>
              </a:p>
              <a:p>
                <a:pPr marL="0" indent="0">
                  <a:buNone/>
                </a:pPr>
                <a:r>
                  <a:rPr lang="en-US" altLang="zh-TW" sz="1200" b="1" dirty="0"/>
                  <a:t> </a:t>
                </a:r>
                <a:r>
                  <a:rPr lang="en-US" altLang="zh-TW" sz="1200" b="1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altLang="zh-TW" b="0" dirty="0" smtClean="0"/>
                  <a:t> </a:t>
                </a:r>
                <a:r>
                  <a:rPr lang="zh-TW" altLang="en-US" b="0" dirty="0" smtClean="0"/>
                  <a:t>      ： </a:t>
                </a:r>
                <a:r>
                  <a:rPr lang="en-US" altLang="zh-TW" b="0" dirty="0" smtClean="0"/>
                  <a:t>T</a:t>
                </a:r>
                <a:r>
                  <a:rPr lang="zh-TW" altLang="en-US" b="0" dirty="0" smtClean="0"/>
                  <a:t>个横截面回归系数的均值</a:t>
                </a: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𝒔𝒕𝒅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： 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个横截面回归系数的标准差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b="0" dirty="0"/>
                  <a:t> </a:t>
                </a:r>
                <a:r>
                  <a:rPr lang="zh-TW" altLang="en-US" b="0" dirty="0" smtClean="0"/>
                  <a:t>       </a:t>
                </a:r>
                <a:r>
                  <a:rPr lang="en-US" altLang="zh-TW" b="0" dirty="0" smtClean="0"/>
                  <a:t>T</a:t>
                </a:r>
                <a:r>
                  <a:rPr lang="zh-TW" altLang="en-US" b="0" dirty="0" smtClean="0"/>
                  <a:t> ：横截面回归总数</a:t>
                </a: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k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1.2.3…K</a:t>
                </a:r>
                <a:r>
                  <a:rPr lang="zh-TW" altLang="en-US" dirty="0" smtClean="0"/>
                  <a:t>個迴歸係數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r>
                  <a:rPr lang="zh-TW" altLang="en-US" sz="1200" b="1" dirty="0" smtClean="0"/>
                  <a:t>得分级距：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  <a:blipFill>
                <a:blip r:embed="rId2"/>
                <a:stretch>
                  <a:fillRect t="-864" b="-13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38015"/>
              </p:ext>
            </p:extLst>
          </p:nvPr>
        </p:nvGraphicFramePr>
        <p:xfrm>
          <a:off x="971998" y="405596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68">
                  <a:extLst>
                    <a:ext uri="{9D8B030D-6E8A-4147-A177-3AD203B41FA5}">
                      <a16:colId xmlns:a16="http://schemas.microsoft.com/office/drawing/2014/main" val="3551873204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534187020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220212902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391010549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94678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得分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FamaT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r>
                        <a:rPr lang="en-US" altLang="zh-TW" sz="1050" baseline="0" dirty="0" smtClean="0"/>
                        <a:t> </a:t>
                      </a:r>
                      <a:r>
                        <a:rPr lang="en-US" altLang="zh-TW" sz="1050" dirty="0" smtClean="0"/>
                        <a:t>~ 1.645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1.645 ~ 1.28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1.28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一、评分方式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</p:spPr>
            <p:txBody>
              <a:bodyPr/>
              <a:lstStyle/>
              <a:p>
                <a:r>
                  <a:rPr lang="zh-TW" altLang="en-US" sz="1200" b="1" dirty="0" smtClean="0"/>
                  <a:t>评分方式三 </a:t>
                </a:r>
                <a:r>
                  <a:rPr lang="en-US" altLang="zh-TW" sz="1200" b="1" dirty="0" smtClean="0"/>
                  <a:t>–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b="1" dirty="0" smtClean="0"/>
                  <a:t>2 </a:t>
                </a:r>
                <a:r>
                  <a:rPr lang="zh-TW" altLang="en-US" sz="1200" b="1" dirty="0" smtClean="0"/>
                  <a:t>：正负比率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zh-TW" altLang="en-US" sz="1200" b="1" dirty="0" smtClean="0"/>
                  <a:t>     </a:t>
                </a:r>
                <a:r>
                  <a:rPr lang="zh-TW" altLang="en-US" dirty="0" smtClean="0"/>
                  <a:t>正负比率越高表示系数越维稳定，表示自变数有稳定的正向或负向影响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0" dirty="0" smtClean="0"/>
                  <a:t>     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𝑃𝑁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Positives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Negatives</m:t>
                                </m:r>
                              </m:den>
                            </m:f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,    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对成交量有正向影响因素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of</m:t>
                                </m:r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Negatives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of</m:t>
                                </m:r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dirty="0"/>
                                  <m:t>Positives</m:t>
                                </m:r>
                              </m:den>
                            </m:f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对成交量有负向影响因素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𝑜𝑠𝑖𝑡𝑖𝑣𝑒𝑠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  =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𝐵𝑒𝑡𝑎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𝐵𝑒𝑡𝑎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    </a:t>
                </a:r>
                <a:r>
                  <a:rPr lang="en-US" altLang="zh-TW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&gt;0 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≤0 ,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dirty="0"/>
                  <a:t>      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&lt;0 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≥0 ,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dirty="0"/>
                  <a:t>    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= 1,2,3……T  , T : </a:t>
                </a:r>
                <a:r>
                  <a:rPr lang="zh-TW" altLang="en-US" dirty="0" smtClean="0"/>
                  <a:t>横截面回归总数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共</a:t>
                </a:r>
                <a:r>
                  <a:rPr lang="en-US" altLang="zh-TW" dirty="0" smtClean="0"/>
                  <a:t>974</a:t>
                </a:r>
                <a:r>
                  <a:rPr lang="zh-TW" altLang="en-US" dirty="0" smtClean="0"/>
                  <a:t>日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k=1,2,3……K</a:t>
                </a:r>
                <a:r>
                  <a:rPr lang="zh-TW" altLang="en-US" dirty="0" smtClean="0"/>
                  <a:t>  </a:t>
                </a:r>
                <a:r>
                  <a:rPr lang="en-US" altLang="zh-TW" dirty="0"/>
                  <a:t>, </a:t>
                </a:r>
                <a:r>
                  <a:rPr lang="en-US" altLang="zh-TW" dirty="0" smtClean="0"/>
                  <a:t>K </a:t>
                </a:r>
                <a:r>
                  <a:rPr lang="en-US" altLang="zh-TW" dirty="0"/>
                  <a:t>: </a:t>
                </a:r>
                <a:r>
                  <a:rPr lang="zh-TW" altLang="en-US" dirty="0" smtClean="0"/>
                  <a:t>回归自变数总数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共</a:t>
                </a:r>
                <a:r>
                  <a:rPr lang="en-US" altLang="zh-TW" dirty="0" smtClean="0"/>
                  <a:t>12</a:t>
                </a:r>
                <a:r>
                  <a:rPr lang="zh-TW" altLang="en-US" dirty="0" smtClean="0"/>
                  <a:t>个</a:t>
                </a:r>
                <a:r>
                  <a:rPr lang="en-US" altLang="zh-TW" dirty="0" smtClean="0"/>
                  <a:t>)</a:t>
                </a:r>
                <a:endParaRPr lang="en-US" altLang="zh-TW" b="0" dirty="0" smtClean="0"/>
              </a:p>
              <a:p>
                <a:r>
                  <a:rPr lang="zh-TW" altLang="en-US" sz="1200" b="1" dirty="0" smtClean="0"/>
                  <a:t>得分级距：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  <a:blipFill>
                <a:blip r:embed="rId2"/>
                <a:stretch>
                  <a:fillRect t="-864" b="-7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73968"/>
              </p:ext>
            </p:extLst>
          </p:nvPr>
        </p:nvGraphicFramePr>
        <p:xfrm>
          <a:off x="971998" y="405596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68">
                  <a:extLst>
                    <a:ext uri="{9D8B030D-6E8A-4147-A177-3AD203B41FA5}">
                      <a16:colId xmlns:a16="http://schemas.microsoft.com/office/drawing/2014/main" val="3551873204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534187020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220212902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391010549"/>
                    </a:ext>
                  </a:extLst>
                </a:gridCol>
                <a:gridCol w="1027465">
                  <a:extLst>
                    <a:ext uri="{9D8B030D-6E8A-4147-A177-3AD203B41FA5}">
                      <a16:colId xmlns:a16="http://schemas.microsoft.com/office/drawing/2014/main" val="394678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得分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FamaT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2.333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2.333</a:t>
                      </a:r>
                      <a:r>
                        <a:rPr lang="en-US" altLang="zh-TW" sz="1050" baseline="0" dirty="0" smtClean="0"/>
                        <a:t> </a:t>
                      </a:r>
                      <a:r>
                        <a:rPr lang="en-US" altLang="zh-TW" sz="1050" dirty="0" smtClean="0"/>
                        <a:t>~ 1.875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1.875 ~ 1.5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1.5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一、评分方式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版面配置區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</p:spPr>
            <p:txBody>
              <a:bodyPr/>
              <a:lstStyle/>
              <a:p>
                <a:r>
                  <a:rPr lang="zh-TW" altLang="en-US" sz="1200" b="1" dirty="0" smtClean="0"/>
                  <a:t>评分方式三 </a:t>
                </a:r>
                <a:r>
                  <a:rPr lang="en-US" altLang="zh-TW" sz="1200" b="1" dirty="0" smtClean="0"/>
                  <a:t>–</a:t>
                </a:r>
                <a:r>
                  <a:rPr lang="zh-TW" altLang="en-US" sz="1200" b="1" dirty="0" smtClean="0"/>
                  <a:t> </a:t>
                </a:r>
                <a:r>
                  <a:rPr lang="en-US" altLang="zh-TW" sz="1200" b="1" dirty="0" smtClean="0"/>
                  <a:t>3 </a:t>
                </a:r>
                <a:r>
                  <a:rPr lang="zh-TW" altLang="en-US" sz="1200" b="1" dirty="0" smtClean="0"/>
                  <a:t>：显著比率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zh-TW" altLang="en-US" sz="1200" b="1" dirty="0" smtClean="0"/>
                  <a:t>    </a:t>
                </a:r>
                <a:r>
                  <a:rPr lang="zh-TW" altLang="en-US" dirty="0" smtClean="0"/>
                  <a:t> 每期回归系数显著次数占所有期间的比率，越高则表示该自变数有稳定的显著影响   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力</a:t>
                </a:r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TW" sz="16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TW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1600" i="1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1600" dirty="0"/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    </a:t>
                </a:r>
                <a:r>
                  <a:rPr lang="en-US" altLang="zh-TW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1 ,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𝑣𝑎𝑙𝑢𝑒𝑠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≤0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.05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𝑣𝑎𝑙𝑢𝑒𝑠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&gt;0.05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= 1,2,3……T  , T : </a:t>
                </a:r>
                <a:r>
                  <a:rPr lang="zh-TW" altLang="en-US" dirty="0" smtClean="0"/>
                  <a:t>横截面回归总数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共</a:t>
                </a:r>
                <a:r>
                  <a:rPr lang="en-US" altLang="zh-TW" dirty="0" smtClean="0"/>
                  <a:t>974</a:t>
                </a:r>
                <a:r>
                  <a:rPr lang="zh-TW" altLang="en-US" dirty="0" smtClean="0"/>
                  <a:t>日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k=1,2,3……K</a:t>
                </a:r>
                <a:r>
                  <a:rPr lang="zh-TW" altLang="en-US" dirty="0" smtClean="0"/>
                  <a:t>  </a:t>
                </a:r>
                <a:r>
                  <a:rPr lang="en-US" altLang="zh-TW" dirty="0"/>
                  <a:t>, T : </a:t>
                </a:r>
                <a:r>
                  <a:rPr lang="zh-TW" altLang="en-US" dirty="0" smtClean="0"/>
                  <a:t>回归自变数总数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共</a:t>
                </a:r>
                <a:r>
                  <a:rPr lang="en-US" altLang="zh-TW" dirty="0" smtClean="0"/>
                  <a:t>12</a:t>
                </a:r>
                <a:r>
                  <a:rPr lang="zh-TW" altLang="en-US" dirty="0" smtClean="0"/>
                  <a:t>个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:endParaRPr lang="en-US" altLang="zh-TW" b="0" dirty="0" smtClean="0"/>
              </a:p>
              <a:p>
                <a:r>
                  <a:rPr lang="zh-TW" altLang="en-US" sz="1200" b="1" dirty="0" smtClean="0"/>
                  <a:t>得分级距：</a:t>
                </a:r>
                <a:endParaRPr lang="en-US" altLang="zh-TW" sz="1200" b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21806" y="924121"/>
                <a:ext cx="5493632" cy="2825816"/>
              </a:xfrm>
              <a:blipFill>
                <a:blip r:embed="rId2"/>
                <a:stretch>
                  <a:fillRect t="-864" b="-7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22405"/>
              </p:ext>
            </p:extLst>
          </p:nvPr>
        </p:nvGraphicFramePr>
        <p:xfrm>
          <a:off x="971998" y="4055968"/>
          <a:ext cx="4752526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26">
                  <a:extLst>
                    <a:ext uri="{9D8B030D-6E8A-4147-A177-3AD203B41FA5}">
                      <a16:colId xmlns:a16="http://schemas.microsoft.com/office/drawing/2014/main" val="3551873204"/>
                    </a:ext>
                  </a:extLst>
                </a:gridCol>
                <a:gridCol w="844820">
                  <a:extLst>
                    <a:ext uri="{9D8B030D-6E8A-4147-A177-3AD203B41FA5}">
                      <a16:colId xmlns:a16="http://schemas.microsoft.com/office/drawing/2014/main" val="3534187020"/>
                    </a:ext>
                  </a:extLst>
                </a:gridCol>
                <a:gridCol w="844820">
                  <a:extLst>
                    <a:ext uri="{9D8B030D-6E8A-4147-A177-3AD203B41FA5}">
                      <a16:colId xmlns:a16="http://schemas.microsoft.com/office/drawing/2014/main" val="3220212902"/>
                    </a:ext>
                  </a:extLst>
                </a:gridCol>
                <a:gridCol w="844820">
                  <a:extLst>
                    <a:ext uri="{9D8B030D-6E8A-4147-A177-3AD203B41FA5}">
                      <a16:colId xmlns:a16="http://schemas.microsoft.com/office/drawing/2014/main" val="3391010549"/>
                    </a:ext>
                  </a:extLst>
                </a:gridCol>
                <a:gridCol w="844820">
                  <a:extLst>
                    <a:ext uri="{9D8B030D-6E8A-4147-A177-3AD203B41FA5}">
                      <a16:colId xmlns:a16="http://schemas.microsoft.com/office/drawing/2014/main" val="394678172"/>
                    </a:ext>
                  </a:extLst>
                </a:gridCol>
                <a:gridCol w="844820">
                  <a:extLst>
                    <a:ext uri="{9D8B030D-6E8A-4147-A177-3AD203B41FA5}">
                      <a16:colId xmlns:a16="http://schemas.microsoft.com/office/drawing/2014/main" val="352004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050" dirty="0" smtClean="0"/>
                        <a:t>得分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1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SR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&gt; 0.7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0.7</a:t>
                      </a:r>
                      <a:r>
                        <a:rPr lang="en-US" altLang="zh-TW" sz="1050" baseline="0" dirty="0" smtClean="0"/>
                        <a:t> </a:t>
                      </a:r>
                      <a:r>
                        <a:rPr lang="en-US" altLang="zh-TW" sz="1050" dirty="0" smtClean="0"/>
                        <a:t>~ 0.65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0.65 ~ 0.6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smtClean="0"/>
                        <a:t>0.6 ~ 0.5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&gt; 0.5</a:t>
                      </a:r>
                      <a:endParaRPr lang="zh-TW" altLang="en-US" sz="1050" dirty="0" smtClean="0"/>
                    </a:p>
                    <a:p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2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二、评分结果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41524"/>
              </p:ext>
            </p:extLst>
          </p:nvPr>
        </p:nvGraphicFramePr>
        <p:xfrm>
          <a:off x="15856" y="747269"/>
          <a:ext cx="684054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212">
                  <a:extLst>
                    <a:ext uri="{9D8B030D-6E8A-4147-A177-3AD203B41FA5}">
                      <a16:colId xmlns:a16="http://schemas.microsoft.com/office/drawing/2014/main" val="3704794885"/>
                    </a:ext>
                  </a:extLst>
                </a:gridCol>
                <a:gridCol w="823055">
                  <a:extLst>
                    <a:ext uri="{9D8B030D-6E8A-4147-A177-3AD203B41FA5}">
                      <a16:colId xmlns:a16="http://schemas.microsoft.com/office/drawing/2014/main" val="1966864149"/>
                    </a:ext>
                  </a:extLst>
                </a:gridCol>
                <a:gridCol w="839019">
                  <a:extLst>
                    <a:ext uri="{9D8B030D-6E8A-4147-A177-3AD203B41FA5}">
                      <a16:colId xmlns:a16="http://schemas.microsoft.com/office/drawing/2014/main" val="2691770011"/>
                    </a:ext>
                  </a:extLst>
                </a:gridCol>
                <a:gridCol w="807091">
                  <a:extLst>
                    <a:ext uri="{9D8B030D-6E8A-4147-A177-3AD203B41FA5}">
                      <a16:colId xmlns:a16="http://schemas.microsoft.com/office/drawing/2014/main" val="3595436401"/>
                    </a:ext>
                  </a:extLst>
                </a:gridCol>
                <a:gridCol w="823055">
                  <a:extLst>
                    <a:ext uri="{9D8B030D-6E8A-4147-A177-3AD203B41FA5}">
                      <a16:colId xmlns:a16="http://schemas.microsoft.com/office/drawing/2014/main" val="727518618"/>
                    </a:ext>
                  </a:extLst>
                </a:gridCol>
                <a:gridCol w="823055">
                  <a:extLst>
                    <a:ext uri="{9D8B030D-6E8A-4147-A177-3AD203B41FA5}">
                      <a16:colId xmlns:a16="http://schemas.microsoft.com/office/drawing/2014/main" val="1787919659"/>
                    </a:ext>
                  </a:extLst>
                </a:gridCol>
                <a:gridCol w="823055">
                  <a:extLst>
                    <a:ext uri="{9D8B030D-6E8A-4147-A177-3AD203B41FA5}">
                      <a16:colId xmlns:a16="http://schemas.microsoft.com/office/drawing/2014/main" val="243196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Event&amp;Indicators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latin typeface="+mn-ea"/>
                          <a:ea typeface="+mn-ea"/>
                        </a:rPr>
                        <a:t>PairT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err="1" smtClean="0">
                          <a:latin typeface="+mn-ea"/>
                          <a:ea typeface="+mn-ea"/>
                        </a:rPr>
                        <a:t>PN_Rate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latin typeface="+mn-ea"/>
                          <a:ea typeface="+mn-ea"/>
                        </a:rPr>
                        <a:t>FamaT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正负比率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显著比率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+mn-ea"/>
                          <a:ea typeface="+mn-ea"/>
                        </a:rPr>
                        <a:t>分數加總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BlockTrade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Mortgage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74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JumpHigh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30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JumpLow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6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BlockTrade_x_JumpHigh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9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Mortgage_x_JumpHigh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85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BlockTrade_x_JumpLow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03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Mortgage_x_JumpLow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42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HighThan1Std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005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LowThan1Std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8057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262411" y="1917328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64585" y="414957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4585" y="4523515"/>
            <a:ext cx="360040" cy="202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4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16628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 defTabSz="684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>
                <a:solidFill>
                  <a:srgbClr val="D216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 dirty="0" smtClean="0">
                <a:solidFill>
                  <a:schemeClr val="tx1"/>
                </a:solidFill>
              </a:rPr>
              <a:t>第</a:t>
            </a:r>
            <a:r>
              <a:rPr lang="zh-TW" altLang="en-US" sz="3100" dirty="0" smtClean="0">
                <a:solidFill>
                  <a:schemeClr val="tx1"/>
                </a:solidFill>
              </a:rPr>
              <a:t>三</a:t>
            </a:r>
            <a:r>
              <a:rPr lang="zh-CN" altLang="en-US" sz="3100" dirty="0" smtClean="0">
                <a:solidFill>
                  <a:schemeClr val="tx1"/>
                </a:solidFill>
              </a:rPr>
              <a:t>章节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669906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None/>
              <a:defRPr sz="3200" b="1" kern="1200">
                <a:solidFill>
                  <a:srgbClr val="0931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496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29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426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922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7355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2852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8348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781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日内成交量预测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三、</a:t>
            </a:r>
            <a:r>
              <a:rPr lang="en-US" altLang="zh-TW" dirty="0" smtClean="0"/>
              <a:t>1.</a:t>
            </a:r>
            <a:r>
              <a:rPr lang="zh-TW" altLang="en-US" dirty="0" smtClean="0"/>
              <a:t> 资料选取以及模型简介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73453" y="1318410"/>
            <a:ext cx="5493632" cy="1669845"/>
          </a:xfrm>
        </p:spPr>
        <p:txBody>
          <a:bodyPr/>
          <a:lstStyle/>
          <a:p>
            <a:r>
              <a:rPr lang="zh-TW" altLang="en-US" dirty="0" smtClean="0"/>
              <a:t>股票池 ：中小板块个股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ST)</a:t>
            </a:r>
            <a:r>
              <a:rPr lang="zh-TW" altLang="en-US" dirty="0" smtClean="0"/>
              <a:t>，共</a:t>
            </a:r>
            <a:r>
              <a:rPr lang="en-US" altLang="zh-TW" dirty="0" smtClean="0"/>
              <a:t>307</a:t>
            </a:r>
            <a:r>
              <a:rPr lang="zh-TW" altLang="en-US" dirty="0" smtClean="0"/>
              <a:t>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</a:t>
            </a:r>
            <a:r>
              <a:rPr lang="zh-TW" altLang="en-US" dirty="0" smtClean="0"/>
              <a:t>剔除停牌，缺值之个股</a:t>
            </a:r>
            <a:endParaRPr lang="en-US" altLang="zh-TW" dirty="0" smtClean="0"/>
          </a:p>
          <a:p>
            <a:r>
              <a:rPr lang="zh-TW" altLang="en-US" dirty="0" smtClean="0"/>
              <a:t>资</a:t>
            </a:r>
            <a:r>
              <a:rPr lang="zh-TW" altLang="en-US" dirty="0" smtClean="0"/>
              <a:t>料期间 ：</a:t>
            </a:r>
            <a:r>
              <a:rPr lang="en-US" altLang="zh-TW" dirty="0" smtClean="0"/>
              <a:t>2017/03/21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2018/06/28</a:t>
            </a:r>
          </a:p>
          <a:p>
            <a:r>
              <a:rPr lang="zh-TW" altLang="en-US" dirty="0" smtClean="0"/>
              <a:t>预测模型：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 </a:t>
            </a:r>
            <a:r>
              <a:rPr lang="en-US" altLang="zh-TW" dirty="0" smtClean="0"/>
              <a:t>(Long Short-Term Memory)</a:t>
            </a:r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73453" y="2468369"/>
            <a:ext cx="5493632" cy="1669845"/>
          </a:xfrm>
        </p:spPr>
        <p:txBody>
          <a:bodyPr/>
          <a:lstStyle/>
          <a:p>
            <a:r>
              <a:rPr lang="zh-TW" altLang="en-US" dirty="0" smtClean="0"/>
              <a:t>预测模型简介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属于</a:t>
            </a:r>
            <a:r>
              <a:rPr lang="en-US" altLang="zh-TW" dirty="0" smtClean="0"/>
              <a:t>RNN</a:t>
            </a:r>
            <a:r>
              <a:rPr lang="zh-TW" altLang="en-US" dirty="0" smtClean="0"/>
              <a:t>中的特殊类型，而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</a:t>
            </a:r>
            <a:r>
              <a:rPr lang="zh-CN" altLang="en-US" dirty="0"/>
              <a:t>关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CN" altLang="en-US" dirty="0" smtClean="0"/>
              <a:t>点</a:t>
            </a:r>
            <a:r>
              <a:rPr lang="zh-CN" altLang="en-US" dirty="0"/>
              <a:t>之一就是他们可以用来连</a:t>
            </a:r>
            <a:r>
              <a:rPr lang="zh-CN" altLang="en-US" dirty="0" smtClean="0"/>
              <a:t>接先前的信息到</a:t>
            </a:r>
            <a:endParaRPr lang="en-US" altLang="zh-CN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CN" altLang="en-US" dirty="0" smtClean="0"/>
              <a:t>当</a:t>
            </a:r>
            <a:r>
              <a:rPr lang="zh-CN" altLang="en-US" dirty="0"/>
              <a:t>前的任务</a:t>
            </a:r>
            <a:r>
              <a:rPr lang="zh-CN" altLang="en-US" dirty="0" smtClean="0"/>
              <a:t>上</a:t>
            </a:r>
            <a:r>
              <a:rPr lang="zh-TW" altLang="en-US" dirty="0" smtClean="0"/>
              <a:t>，能更好的预测序列类型的资料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，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解决</a:t>
            </a:r>
            <a:r>
              <a:rPr lang="en-US" altLang="zh-TW" dirty="0" smtClean="0"/>
              <a:t>RNN</a:t>
            </a:r>
            <a:r>
              <a:rPr lang="zh-TW" altLang="en-US" dirty="0" smtClean="0"/>
              <a:t>长期依赖、梯度爆炸、梯度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消失等情况。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文字版面配置區 3"/>
          <p:cNvSpPr txBox="1">
            <a:spLocks/>
          </p:cNvSpPr>
          <p:nvPr/>
        </p:nvSpPr>
        <p:spPr>
          <a:xfrm>
            <a:off x="721806" y="3573512"/>
            <a:ext cx="5493632" cy="1669845"/>
          </a:xfrm>
          <a:prstGeom prst="rect">
            <a:avLst/>
          </a:prstGeom>
        </p:spPr>
        <p:txBody>
          <a:bodyPr/>
          <a:lstStyle>
            <a:lvl1pPr marL="171016" indent="-171016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47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078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110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141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17" y="2277368"/>
            <a:ext cx="2880320" cy="11992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17" y="3667668"/>
            <a:ext cx="2544520" cy="1023117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3564285" y="994802"/>
            <a:ext cx="3108464" cy="1068118"/>
            <a:chOff x="467941" y="909216"/>
            <a:chExt cx="5566098" cy="1287605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971997" y="1629296"/>
              <a:ext cx="5062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971997" y="141327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39949" y="1881453"/>
              <a:ext cx="1512167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20170321</a:t>
              </a:r>
              <a:endParaRPr lang="zh-TW" altLang="en-US" sz="11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28711" y="1881452"/>
              <a:ext cx="1267658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20180122</a:t>
              </a:r>
              <a:endParaRPr lang="zh-TW" altLang="en-US" sz="11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16412" y="1881452"/>
              <a:ext cx="1317626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20180627</a:t>
              </a:r>
              <a:endParaRPr lang="zh-TW" altLang="en-US" sz="1100" dirty="0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3852317" y="141327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148461" y="141327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1692077" y="1197248"/>
              <a:ext cx="1512168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Train period</a:t>
              </a:r>
              <a:endParaRPr lang="zh-TW" altLang="en-US" sz="11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870662" y="1183541"/>
              <a:ext cx="1512167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Test period</a:t>
              </a:r>
              <a:endParaRPr lang="zh-TW" altLang="en-US" sz="11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67941" y="909216"/>
              <a:ext cx="1584176" cy="31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100" dirty="0"/>
                <a:t>资</a:t>
              </a:r>
              <a:r>
                <a:rPr lang="zh-TW" altLang="en-US" sz="1100" dirty="0" smtClean="0"/>
                <a:t>料</a:t>
              </a:r>
              <a:r>
                <a:rPr lang="zh-TW" altLang="en-US" sz="1100" dirty="0"/>
                <a:t>期</a:t>
              </a:r>
              <a:r>
                <a:rPr lang="zh-TW" altLang="en-US" sz="1100" dirty="0" smtClean="0"/>
                <a:t>间</a:t>
              </a:r>
              <a:r>
                <a:rPr lang="zh-TW" altLang="en-US" sz="1100" dirty="0"/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三、</a:t>
            </a:r>
            <a:r>
              <a:rPr lang="en-US" altLang="zh-TW" dirty="0" smtClean="0"/>
              <a:t>2.</a:t>
            </a:r>
            <a:r>
              <a:rPr lang="zh-TW" altLang="en-US" dirty="0" smtClean="0"/>
              <a:t> 预测结果展示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文字版面配置區 3"/>
          <p:cNvSpPr txBox="1">
            <a:spLocks/>
          </p:cNvSpPr>
          <p:nvPr/>
        </p:nvSpPr>
        <p:spPr>
          <a:xfrm>
            <a:off x="721806" y="3573512"/>
            <a:ext cx="5493632" cy="1669845"/>
          </a:xfrm>
          <a:prstGeom prst="rect">
            <a:avLst/>
          </a:prstGeom>
        </p:spPr>
        <p:txBody>
          <a:bodyPr/>
          <a:lstStyle>
            <a:lvl1pPr marL="171016" indent="-171016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47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078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110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141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81" y="2851146"/>
            <a:ext cx="3506138" cy="1730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32186" y="977318"/>
                <a:ext cx="5472608" cy="330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1200" dirty="0" smtClean="0"/>
                  <a:t>对比三个预测方式之误差</a:t>
                </a:r>
                <a:endParaRPr lang="en-US" altLang="zh-TW" sz="1200" dirty="0" smtClean="0"/>
              </a:p>
              <a:p>
                <a:r>
                  <a:rPr lang="zh-TW" altLang="en-US" sz="1200" dirty="0"/>
                  <a:t> </a:t>
                </a:r>
                <a:r>
                  <a:rPr lang="zh-TW" altLang="en-US" sz="1200" dirty="0" smtClean="0"/>
                  <a:t>预测方式一  </a:t>
                </a:r>
                <a:r>
                  <a:rPr lang="en-US" altLang="zh-TW" sz="1200" dirty="0" smtClean="0"/>
                  <a:t>(</a:t>
                </a:r>
                <a:r>
                  <a:rPr lang="zh-TW" altLang="en-US" sz="1200" dirty="0" smtClean="0"/>
                  <a:t>下图蓝色部份</a:t>
                </a:r>
                <a:r>
                  <a:rPr lang="en-US" altLang="zh-TW" sz="1200" dirty="0" smtClean="0"/>
                  <a:t>)</a:t>
                </a:r>
                <a:r>
                  <a:rPr lang="zh-TW" altLang="en-US" sz="1200" dirty="0" smtClean="0"/>
                  <a:t>：以前天交易量作为下一期交易量之预测值</a:t>
                </a:r>
                <a:endParaRPr lang="en-US" altLang="zh-TW" sz="1200" dirty="0" smtClean="0"/>
              </a:p>
              <a:p>
                <a:r>
                  <a:rPr lang="zh-TW" altLang="en-US" sz="1200" dirty="0" smtClean="0"/>
                  <a:t> 预测方式二  </a:t>
                </a:r>
                <a:r>
                  <a:rPr lang="en-US" altLang="zh-TW" sz="1200" dirty="0" smtClean="0"/>
                  <a:t>(</a:t>
                </a:r>
                <a:r>
                  <a:rPr lang="zh-TW" altLang="en-US" sz="1200" dirty="0"/>
                  <a:t>下</a:t>
                </a:r>
                <a:r>
                  <a:rPr lang="zh-TW" altLang="en-US" sz="1200" dirty="0" smtClean="0"/>
                  <a:t>图橙色</a:t>
                </a:r>
                <a:r>
                  <a:rPr lang="zh-TW" altLang="en-US" sz="1200" dirty="0"/>
                  <a:t>部份</a:t>
                </a:r>
                <a:r>
                  <a:rPr lang="en-US" altLang="zh-TW" sz="1200" dirty="0" smtClean="0"/>
                  <a:t>)</a:t>
                </a:r>
                <a:r>
                  <a:rPr lang="zh-TW" altLang="en-US" sz="1200" dirty="0" smtClean="0"/>
                  <a:t>：以随机森林回归作为预测模型</a:t>
                </a:r>
                <a:endParaRPr lang="en-US" altLang="zh-TW" sz="1200" dirty="0" smtClean="0"/>
              </a:p>
              <a:p>
                <a:r>
                  <a:rPr lang="zh-TW" altLang="en-US" sz="1200" dirty="0"/>
                  <a:t> </a:t>
                </a:r>
                <a:r>
                  <a:rPr lang="zh-TW" altLang="en-US" sz="1200" dirty="0" smtClean="0"/>
                  <a:t>                     </a:t>
                </a:r>
                <a:endParaRPr lang="en-US" altLang="zh-TW" sz="12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技术分析指标，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异常事件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因子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跳空因子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，图破成交量通道因子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200" dirty="0" smtClean="0"/>
              </a:p>
              <a:p>
                <a:endParaRPr lang="en-US" altLang="zh-TW" sz="1200" dirty="0"/>
              </a:p>
              <a:p>
                <a:r>
                  <a:rPr lang="zh-TW" altLang="en-US" sz="1200" dirty="0"/>
                  <a:t> 预测</a:t>
                </a:r>
                <a:r>
                  <a:rPr lang="zh-TW" altLang="en-US" sz="1200" dirty="0" smtClean="0"/>
                  <a:t>方式三 </a:t>
                </a:r>
                <a:r>
                  <a:rPr lang="en-US" altLang="zh-TW" sz="1200" dirty="0" smtClean="0"/>
                  <a:t>(</a:t>
                </a:r>
                <a:r>
                  <a:rPr lang="zh-TW" altLang="en-US" sz="1200" dirty="0"/>
                  <a:t>下</a:t>
                </a:r>
                <a:r>
                  <a:rPr lang="zh-TW" altLang="en-US" sz="1200" dirty="0" smtClean="0"/>
                  <a:t>图绿色</a:t>
                </a:r>
                <a:r>
                  <a:rPr lang="zh-TW" altLang="en-US" sz="1200" dirty="0"/>
                  <a:t>部份</a:t>
                </a:r>
                <a:r>
                  <a:rPr lang="en-US" altLang="zh-TW" sz="1200" dirty="0"/>
                  <a:t>)</a:t>
                </a:r>
                <a:r>
                  <a:rPr lang="zh-TW" altLang="en-US" sz="1200" dirty="0" smtClean="0"/>
                  <a:t>：以</a:t>
                </a:r>
                <a:r>
                  <a:rPr lang="en-US" altLang="zh-TW" sz="1200" dirty="0" smtClean="0"/>
                  <a:t>LSTM</a:t>
                </a:r>
                <a:r>
                  <a:rPr lang="zh-TW" altLang="en-US" sz="1200" dirty="0" smtClean="0"/>
                  <a:t>作</a:t>
                </a:r>
                <a:r>
                  <a:rPr lang="zh-TW" altLang="en-US" sz="1200" dirty="0"/>
                  <a:t>为预测</a:t>
                </a:r>
                <a:r>
                  <a:rPr lang="zh-TW" altLang="en-US" sz="1200" dirty="0" smtClean="0"/>
                  <a:t>模型</a:t>
                </a:r>
                <a:endParaRPr lang="en-US" altLang="zh-TW" sz="1200" dirty="0" smtClean="0"/>
              </a:p>
              <a:p>
                <a:endParaRPr lang="en-US" altLang="zh-TW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𝑜𝑙𝑙𝑖𝑛𝑔𝑀𝑒𝑎𝑛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_30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sty m:val="p"/>
                            </m:rP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𝑜𝑙𝑙𝑖𝑛𝑔𝑀𝑒𝑎𝑛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_30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  <m:sub>
                          <m:r>
                            <a:rPr lang="en-US" altLang="zh-TW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200" dirty="0" smtClean="0"/>
              </a:p>
              <a:p>
                <a:endParaRPr lang="en-US" altLang="zh-TW" sz="1200" dirty="0"/>
              </a:p>
              <a:p>
                <a:endParaRPr lang="en-US" altLang="zh-TW" sz="12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200" dirty="0"/>
                  <a:t>误</a:t>
                </a:r>
                <a:r>
                  <a:rPr lang="zh-TW" altLang="en-US" sz="1200" dirty="0" smtClean="0"/>
                  <a:t>差</a:t>
                </a:r>
                <a:r>
                  <a:rPr lang="zh-TW" altLang="en-US" sz="1200" dirty="0"/>
                  <a:t>计</a:t>
                </a:r>
                <a:r>
                  <a:rPr lang="zh-TW" altLang="en-US" sz="1200" dirty="0" smtClean="0"/>
                  <a:t>算方式：</a:t>
                </a:r>
                <a:endParaRPr lang="en-US" altLang="zh-TW" sz="1200" dirty="0" smtClean="0"/>
              </a:p>
              <a:p>
                <a:endParaRPr lang="en-US" altLang="zh-TW" sz="1200" dirty="0" smtClean="0"/>
              </a:p>
              <a:p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i="1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1200" b="0" i="1" dirty="0" smtClean="0">
                        <a:latin typeface="Cambria Math" panose="02040503050406030204" pitchFamily="18" charset="0"/>
                      </a:rPr>
                      <m:t>𝑟𝑟𝑜𝑟</m:t>
                    </m:r>
                    <m:r>
                      <a:rPr lang="en-US" altLang="zh-TW" sz="1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1200" dirty="0" smtClean="0"/>
                  <a:t> - 1</a:t>
                </a:r>
                <a:endParaRPr lang="en-US" altLang="zh-TW" sz="1200" dirty="0"/>
              </a:p>
              <a:p>
                <a:endParaRPr lang="zh-TW" altLang="en-US" sz="12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6" y="977318"/>
                <a:ext cx="5472608" cy="3306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16628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 defTabSz="684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>
                <a:solidFill>
                  <a:srgbClr val="D216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 dirty="0" smtClean="0">
                <a:solidFill>
                  <a:schemeClr val="tx1"/>
                </a:solidFill>
              </a:rPr>
              <a:t>第</a:t>
            </a:r>
            <a:r>
              <a:rPr lang="zh-TW" altLang="en-US" sz="3100" dirty="0">
                <a:solidFill>
                  <a:schemeClr val="tx1"/>
                </a:solidFill>
              </a:rPr>
              <a:t>四</a:t>
            </a:r>
            <a:r>
              <a:rPr lang="zh-CN" altLang="en-US" sz="3100" dirty="0" smtClean="0">
                <a:solidFill>
                  <a:schemeClr val="tx1"/>
                </a:solidFill>
              </a:rPr>
              <a:t>章节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669906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None/>
              <a:defRPr sz="3200" b="1" kern="1200">
                <a:solidFill>
                  <a:srgbClr val="0931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496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29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426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922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7355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2852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8348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781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总结及建议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四、总结及建议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文字版面配置區 3"/>
          <p:cNvSpPr txBox="1">
            <a:spLocks/>
          </p:cNvSpPr>
          <p:nvPr/>
        </p:nvSpPr>
        <p:spPr>
          <a:xfrm>
            <a:off x="721806" y="3573512"/>
            <a:ext cx="5493632" cy="1669845"/>
          </a:xfrm>
          <a:prstGeom prst="rect">
            <a:avLst/>
          </a:prstGeom>
        </p:spPr>
        <p:txBody>
          <a:bodyPr/>
          <a:lstStyle>
            <a:lvl1pPr marL="171016" indent="-171016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47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078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110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141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86016" y="3134551"/>
            <a:ext cx="5493632" cy="16698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b="1" dirty="0" smtClean="0"/>
              <a:t>模型部份：</a:t>
            </a:r>
            <a:endParaRPr lang="en-US" altLang="zh-TW" sz="1400" b="1" dirty="0" smtClean="0"/>
          </a:p>
          <a:p>
            <a:r>
              <a:rPr lang="zh-TW" altLang="en-US" sz="1200" dirty="0" smtClean="0"/>
              <a:t>增加</a:t>
            </a:r>
            <a:r>
              <a:rPr lang="en-US" altLang="zh-TW" sz="1200" dirty="0" smtClean="0"/>
              <a:t>LSTM</a:t>
            </a:r>
            <a:r>
              <a:rPr lang="zh-TW" altLang="en-US" sz="1200" dirty="0" smtClean="0"/>
              <a:t>输入特征值，参数调整，过拟合检验</a:t>
            </a:r>
            <a:endParaRPr lang="en-US" altLang="zh-TW" sz="1200" dirty="0" smtClean="0"/>
          </a:p>
          <a:p>
            <a:r>
              <a:rPr lang="zh-TW" altLang="en-US" sz="1200" dirty="0" smtClean="0"/>
              <a:t>预测日内每一时间段的交易总量，及利用日内成交量指标修正预测值</a:t>
            </a:r>
            <a:endParaRPr lang="en-US" altLang="zh-TW" sz="1200" dirty="0" smtClean="0"/>
          </a:p>
          <a:p>
            <a:r>
              <a:rPr lang="zh-TW" altLang="en-US" sz="1200" dirty="0" smtClean="0"/>
              <a:t>纳入财务因子、技术分析因子，并以合理方式</a:t>
            </a:r>
            <a:r>
              <a:rPr lang="en-US" altLang="zh-TW" sz="1200" dirty="0" smtClean="0"/>
              <a:t>(PCA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IC</a:t>
            </a:r>
            <a:r>
              <a:rPr lang="zh-TW" altLang="en-US" sz="1200" dirty="0" smtClean="0"/>
              <a:t>等等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降维成单一因子</a:t>
            </a:r>
            <a:endParaRPr lang="en-US" altLang="zh-TW" sz="1200" dirty="0" smtClean="0"/>
          </a:p>
          <a:p>
            <a:r>
              <a:rPr lang="zh-TW" altLang="en-US" sz="1200" dirty="0" smtClean="0"/>
              <a:t>未来可使用爬虫等技术截取新闻面资料，增加有显著影响力的因子，例如投资人情绪、利好利空因子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86016" y="1245225"/>
            <a:ext cx="5493632" cy="16698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b="1" dirty="0" smtClean="0"/>
              <a:t>异常事件影响：</a:t>
            </a:r>
            <a:endParaRPr lang="en-US" altLang="zh-TW" sz="1400" b="1" dirty="0" smtClean="0"/>
          </a:p>
          <a:p>
            <a:r>
              <a:rPr lang="zh-TW" altLang="en-US" sz="1200" dirty="0" smtClean="0"/>
              <a:t>选取有确切揭露时间之异常事件资料</a:t>
            </a:r>
            <a:endParaRPr lang="en-US" altLang="zh-TW" sz="1200" dirty="0" smtClean="0"/>
          </a:p>
          <a:p>
            <a:r>
              <a:rPr lang="zh-TW" altLang="en-US" sz="1200" dirty="0" smtClean="0"/>
              <a:t>对异常事件公告</a:t>
            </a:r>
            <a:r>
              <a:rPr lang="zh-TW" altLang="en-US" sz="1200" dirty="0"/>
              <a:t>事</a:t>
            </a:r>
            <a:r>
              <a:rPr lang="zh-TW" altLang="en-US" sz="1200" dirty="0" smtClean="0"/>
              <a:t>项做文字探勘，例如：大宗交易数额、股权质押数额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65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16628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 defTabSz="684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>
                <a:solidFill>
                  <a:srgbClr val="D216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 dirty="0" smtClean="0">
                <a:solidFill>
                  <a:schemeClr val="tx1"/>
                </a:solidFill>
              </a:rPr>
              <a:t>第一章节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669906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None/>
              <a:defRPr sz="3200" b="1" kern="1200">
                <a:solidFill>
                  <a:srgbClr val="0931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496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29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426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922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7355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2852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8348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781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 smtClean="0">
                <a:solidFill>
                  <a:schemeClr val="tx1"/>
                </a:solidFill>
              </a:rPr>
              <a:t>异常事件叙述统计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16628" y="1636706"/>
            <a:ext cx="2207282" cy="554264"/>
          </a:xfrm>
          <a:prstGeom prst="rect">
            <a:avLst/>
          </a:prstGeom>
        </p:spPr>
        <p:txBody>
          <a:bodyPr anchor="ctr"/>
          <a:lstStyle>
            <a:lvl1pPr algn="ctr" defTabSz="6840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>
                <a:solidFill>
                  <a:srgbClr val="D2161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100" dirty="0" smtClean="0">
                <a:solidFill>
                  <a:schemeClr val="tx1"/>
                </a:solidFill>
              </a:rPr>
              <a:t>附录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669906" y="2279648"/>
            <a:ext cx="5500726" cy="571504"/>
          </a:xfrm>
          <a:prstGeom prst="rect">
            <a:avLst/>
          </a:prstGeom>
        </p:spPr>
        <p:txBody>
          <a:bodyPr anchor="ctr"/>
          <a:lstStyle>
            <a:lvl1pPr marL="0" indent="0" algn="ctr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None/>
              <a:defRPr sz="3200" b="1" kern="1200">
                <a:solidFill>
                  <a:srgbClr val="0931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496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29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426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922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7355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28520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8348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7815" indent="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</a:t>
            </a:r>
            <a:r>
              <a:rPr lang="zh-TW" altLang="en-US" dirty="0" smtClean="0"/>
              <a:t>产业分类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77807"/>
              </p:ext>
            </p:extLst>
          </p:nvPr>
        </p:nvGraphicFramePr>
        <p:xfrm>
          <a:off x="3420269" y="909216"/>
          <a:ext cx="3073905" cy="2144395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3168448065"/>
                    </a:ext>
                  </a:extLst>
                </a:gridCol>
                <a:gridCol w="1255965">
                  <a:extLst>
                    <a:ext uri="{9D8B030D-6E8A-4147-A177-3AD203B41FA5}">
                      <a16:colId xmlns:a16="http://schemas.microsoft.com/office/drawing/2014/main" val="354219442"/>
                    </a:ext>
                  </a:extLst>
                </a:gridCol>
                <a:gridCol w="1255965">
                  <a:extLst>
                    <a:ext uri="{9D8B030D-6E8A-4147-A177-3AD203B41FA5}">
                      <a16:colId xmlns:a16="http://schemas.microsoft.com/office/drawing/2014/main" val="361505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1" u="none" strike="noStrike">
                          <a:solidFill>
                            <a:srgbClr val="666666"/>
                          </a:solidFill>
                          <a:effectLst/>
                        </a:rPr>
                        <a:t>银行</a:t>
                      </a:r>
                      <a:endParaRPr lang="zh-TW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多元化银行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区域性银行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信用合作社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其他存款类机构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2842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31867"/>
              </p:ext>
            </p:extLst>
          </p:nvPr>
        </p:nvGraphicFramePr>
        <p:xfrm>
          <a:off x="669770" y="909216"/>
          <a:ext cx="2643030" cy="3370462"/>
        </p:xfrm>
        <a:graphic>
          <a:graphicData uri="http://schemas.openxmlformats.org/drawingml/2006/table">
            <a:tbl>
              <a:tblPr/>
              <a:tblGrid>
                <a:gridCol w="483202">
                  <a:extLst>
                    <a:ext uri="{9D8B030D-6E8A-4147-A177-3AD203B41FA5}">
                      <a16:colId xmlns:a16="http://schemas.microsoft.com/office/drawing/2014/main" val="1418321510"/>
                    </a:ext>
                  </a:extLst>
                </a:gridCol>
                <a:gridCol w="1079914">
                  <a:extLst>
                    <a:ext uri="{9D8B030D-6E8A-4147-A177-3AD203B41FA5}">
                      <a16:colId xmlns:a16="http://schemas.microsoft.com/office/drawing/2014/main" val="3429652811"/>
                    </a:ext>
                  </a:extLst>
                </a:gridCol>
                <a:gridCol w="1079914">
                  <a:extLst>
                    <a:ext uri="{9D8B030D-6E8A-4147-A177-3AD203B41FA5}">
                      <a16:colId xmlns:a16="http://schemas.microsoft.com/office/drawing/2014/main" val="1925337812"/>
                    </a:ext>
                  </a:extLst>
                </a:gridCol>
              </a:tblGrid>
              <a:tr h="3255963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b="1" u="none" strike="noStrike">
                          <a:solidFill>
                            <a:srgbClr val="666666"/>
                          </a:solidFill>
                          <a:effectLst/>
                        </a:rPr>
                        <a:t>多元金融</a:t>
                      </a:r>
                      <a:endParaRPr lang="zh-TW" altLang="en-US" sz="1200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8623" marR="78623" marT="39311" marB="39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200" dirty="0">
                          <a:effectLst/>
                        </a:rPr>
                        <a:t>&gt;</a:t>
                      </a:r>
                    </a:p>
                  </a:txBody>
                  <a:tcPr marL="78623" marR="78623" marT="39311" marB="393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金融控股公司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信托公司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期货公司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资产管理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私募股权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贷款公司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其他多元金融服务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融资租赁</a:t>
                      </a:r>
                      <a:endParaRPr lang="zh-CN" altLang="en-US" sz="1200" dirty="0">
                        <a:effectLst/>
                      </a:endParaRPr>
                    </a:p>
                    <a:p>
                      <a:r>
                        <a:rPr lang="zh-CN" altLang="en-US" sz="1200" dirty="0">
                          <a:effectLst/>
                        </a:rPr>
                        <a:t> </a:t>
                      </a:r>
                    </a:p>
                  </a:txBody>
                  <a:tcPr marL="78623" marR="78623" marT="39311" marB="393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54324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6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3222" y="3912457"/>
            <a:ext cx="34194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4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</a:t>
            </a:r>
            <a:r>
              <a:rPr lang="zh-TW" altLang="en-US" dirty="0" smtClean="0"/>
              <a:t>产业分类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6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882775" y="2741613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556395" y="1269256"/>
            <a:ext cx="34194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88949"/>
              </p:ext>
            </p:extLst>
          </p:nvPr>
        </p:nvGraphicFramePr>
        <p:xfrm>
          <a:off x="284417" y="880661"/>
          <a:ext cx="3033605" cy="3255963"/>
        </p:xfrm>
        <a:graphic>
          <a:graphicData uri="http://schemas.openxmlformats.org/drawingml/2006/table">
            <a:tbl>
              <a:tblPr/>
              <a:tblGrid>
                <a:gridCol w="389669">
                  <a:extLst>
                    <a:ext uri="{9D8B030D-6E8A-4147-A177-3AD203B41FA5}">
                      <a16:colId xmlns:a16="http://schemas.microsoft.com/office/drawing/2014/main" val="384380307"/>
                    </a:ext>
                  </a:extLst>
                </a:gridCol>
                <a:gridCol w="1321968">
                  <a:extLst>
                    <a:ext uri="{9D8B030D-6E8A-4147-A177-3AD203B41FA5}">
                      <a16:colId xmlns:a16="http://schemas.microsoft.com/office/drawing/2014/main" val="3728738626"/>
                    </a:ext>
                  </a:extLst>
                </a:gridCol>
                <a:gridCol w="1321968">
                  <a:extLst>
                    <a:ext uri="{9D8B030D-6E8A-4147-A177-3AD203B41FA5}">
                      <a16:colId xmlns:a16="http://schemas.microsoft.com/office/drawing/2014/main" val="1203611403"/>
                    </a:ext>
                  </a:extLst>
                </a:gridCol>
              </a:tblGrid>
              <a:tr h="3255963"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1200" b="1" u="none" strike="noStrike">
                          <a:solidFill>
                            <a:srgbClr val="666666"/>
                          </a:solidFill>
                          <a:effectLst/>
                        </a:rPr>
                        <a:t>环保</a:t>
                      </a:r>
                      <a:endParaRPr lang="zh-TW" altLang="en-US" sz="1200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83129" marR="83129" marT="41565" marB="415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200" dirty="0">
                          <a:effectLst/>
                        </a:rPr>
                        <a:t>&gt;</a:t>
                      </a:r>
                    </a:p>
                  </a:txBody>
                  <a:tcPr marL="83129" marR="83129" marT="41565" marB="415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废物回收利用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其他环保服务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环保综合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环卫服务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大气治理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固废处理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节能服务</a:t>
                      </a:r>
                      <a:endParaRPr lang="zh-CN" altLang="en-US" sz="1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1200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sz="1200" u="none" strike="noStrike" dirty="0">
                          <a:solidFill>
                            <a:srgbClr val="666666"/>
                          </a:solidFill>
                          <a:effectLst/>
                        </a:rPr>
                        <a:t>水处理</a:t>
                      </a:r>
                      <a:endParaRPr lang="zh-CN" altLang="en-US" sz="1200" dirty="0">
                        <a:effectLst/>
                      </a:endParaRPr>
                    </a:p>
                    <a:p>
                      <a:r>
                        <a:rPr lang="zh-CN" altLang="en-US" sz="1200" dirty="0">
                          <a:effectLst/>
                        </a:rPr>
                        <a:t> </a:t>
                      </a:r>
                    </a:p>
                  </a:txBody>
                  <a:tcPr marL="83129" marR="83129" marT="41565" marB="415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8135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36933"/>
              </p:ext>
            </p:extLst>
          </p:nvPr>
        </p:nvGraphicFramePr>
        <p:xfrm>
          <a:off x="3428958" y="856008"/>
          <a:ext cx="3336877" cy="276028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1829166082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1921384499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2501958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1" u="none" strike="noStrike" dirty="0">
                          <a:solidFill>
                            <a:srgbClr val="666666"/>
                          </a:solidFill>
                          <a:effectLst/>
                        </a:rPr>
                        <a:t>电力</a:t>
                      </a:r>
                      <a:endParaRPr lang="zh-TW" altLang="en-US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火电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水电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热电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新能源发电综合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光伏发电站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风能发电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653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50466"/>
              </p:ext>
            </p:extLst>
          </p:nvPr>
        </p:nvGraphicFramePr>
        <p:xfrm>
          <a:off x="3422761" y="3530430"/>
          <a:ext cx="3336877" cy="1528509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4798841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875827373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3322595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1" u="none" strike="noStrike">
                          <a:solidFill>
                            <a:srgbClr val="666666"/>
                          </a:solidFill>
                          <a:effectLst/>
                        </a:rPr>
                        <a:t>燃气</a:t>
                      </a:r>
                      <a:endParaRPr lang="zh-TW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天然气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其他燃气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燃气综合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0904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66651"/>
              </p:ext>
            </p:extLst>
          </p:nvPr>
        </p:nvGraphicFramePr>
        <p:xfrm>
          <a:off x="485468" y="3711765"/>
          <a:ext cx="3336877" cy="1323213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3939088819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2371811654"/>
                    </a:ext>
                  </a:extLst>
                </a:gridCol>
                <a:gridCol w="1454126">
                  <a:extLst>
                    <a:ext uri="{9D8B030D-6E8A-4147-A177-3AD203B41FA5}">
                      <a16:colId xmlns:a16="http://schemas.microsoft.com/office/drawing/2014/main" val="1812697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TW" altLang="en-US" b="1" u="none" strike="noStrike">
                          <a:solidFill>
                            <a:srgbClr val="666666"/>
                          </a:solidFill>
                          <a:effectLst/>
                        </a:rPr>
                        <a:t>水务</a:t>
                      </a:r>
                      <a:endParaRPr lang="zh-TW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污水处理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市政供水</a:t>
                      </a:r>
                      <a:endParaRPr lang="zh-CN" altLang="en-US" dirty="0">
                        <a:effectLst/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E0E0E0"/>
                          </a:solidFill>
                          <a:effectLst/>
                        </a:rPr>
                        <a:t>|</a:t>
                      </a:r>
                    </a:p>
                    <a:p>
                      <a:r>
                        <a:rPr lang="zh-CN" altLang="en-US" u="none" strike="noStrike" dirty="0">
                          <a:solidFill>
                            <a:srgbClr val="666666"/>
                          </a:solidFill>
                          <a:effectLst/>
                        </a:rPr>
                        <a:t>水务综合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23142"/>
                  </a:ext>
                </a:extLst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86238" y="3712178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967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86238" y="3712178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6238" y="3712178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6238" y="3712178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6238" y="3712178"/>
            <a:ext cx="684053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</p:spPr>
        <p:txBody>
          <a:bodyPr/>
          <a:lstStyle/>
          <a:p>
            <a:r>
              <a:rPr lang="zh-TW" altLang="en-US" dirty="0" smtClean="0"/>
              <a:t>每日成交量变动率统计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45435"/>
              </p:ext>
            </p:extLst>
          </p:nvPr>
        </p:nvGraphicFramePr>
        <p:xfrm>
          <a:off x="253165" y="768119"/>
          <a:ext cx="6336711" cy="9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银行业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702172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6.80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2813.5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1756.0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23.17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03634"/>
              </p:ext>
            </p:extLst>
          </p:nvPr>
        </p:nvGraphicFramePr>
        <p:xfrm>
          <a:off x="251910" y="1724089"/>
          <a:ext cx="633671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2347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家庭个人用品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1650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702048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6.798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-0.999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2813.5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185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1880.0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4.157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-0.975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138.57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05510"/>
              </p:ext>
            </p:extLst>
          </p:nvPr>
        </p:nvGraphicFramePr>
        <p:xfrm>
          <a:off x="251910" y="2704025"/>
          <a:ext cx="6336711" cy="102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4113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多元金融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2860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698430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6.78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-0.26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2813.5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5498.0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509.40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64273"/>
              </p:ext>
            </p:extLst>
          </p:nvPr>
        </p:nvGraphicFramePr>
        <p:xfrm>
          <a:off x="251910" y="3789207"/>
          <a:ext cx="6336711" cy="104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78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电信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702978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6.795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2813.5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39815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950.0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3.573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>
                          <a:effectLst/>
                          <a:latin typeface="+mn-ea"/>
                          <a:ea typeface="+mn-ea"/>
                        </a:rPr>
                        <a:t>-0.247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-0.054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>
                          <a:effectLst/>
                          <a:latin typeface="+mn-ea"/>
                          <a:ea typeface="+mn-ea"/>
                        </a:rPr>
                        <a:t>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dirty="0" smtClean="0">
                          <a:effectLst/>
                          <a:latin typeface="+mn-ea"/>
                          <a:ea typeface="+mn-ea"/>
                        </a:rPr>
                        <a:t>106.28</a:t>
                      </a:r>
                      <a:endParaRPr lang="en-US" altLang="zh-TW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8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</p:spPr>
        <p:txBody>
          <a:bodyPr/>
          <a:lstStyle/>
          <a:p>
            <a:r>
              <a:rPr lang="zh-TW" altLang="en-US" dirty="0" smtClean="0"/>
              <a:t>每日成交量变动率统计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1321"/>
              </p:ext>
            </p:extLst>
          </p:nvPr>
        </p:nvGraphicFramePr>
        <p:xfrm>
          <a:off x="253165" y="768119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公用事业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690376.0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2813.534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13552.0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-0.041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0.270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496.620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特殊行业市值统计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0931"/>
              </p:ext>
            </p:extLst>
          </p:nvPr>
        </p:nvGraphicFramePr>
        <p:xfrm>
          <a:off x="286830" y="2249021"/>
          <a:ext cx="6336711" cy="134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银行业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702172.0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1.104733e+10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1.633970e+10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8.751600e+08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4.564606e+09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6.917203e+09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1.167750e+10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4.087464e+11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4.503934e+10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2.598958e+10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9.455346e+09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2.152639e+10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4.426266e+10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6.490232e+10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1.096076e+1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47174"/>
              </p:ext>
            </p:extLst>
          </p:nvPr>
        </p:nvGraphicFramePr>
        <p:xfrm>
          <a:off x="286831" y="3700018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680081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28077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2347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家庭个人用品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1650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702048.0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1.114220e+10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1.647866e+10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8.751600e+08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4.569120e+09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6.930000e+09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1.175251e+10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4.087464e+11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185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1880.0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7.370329e+09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2.754551e+09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2.043738e+09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4.817864e+09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7.752071e+09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9.665023e+09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1.367526e+10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90436"/>
              </p:ext>
            </p:extLst>
          </p:nvPr>
        </p:nvGraphicFramePr>
        <p:xfrm>
          <a:off x="302527" y="716661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公用事业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690376.0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1.104925e+10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1.582441e+10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8.751600e+08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4.592641e+09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6.950668e+09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1.174894e+10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4.087464e+11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13552.0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1.535435e+10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3.599240e+10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1.333785e+09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3.402000e+09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5.874259e+09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1.084479e+10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2.928575e+11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特殊行业市值统计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36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83690"/>
              </p:ext>
            </p:extLst>
          </p:nvPr>
        </p:nvGraphicFramePr>
        <p:xfrm>
          <a:off x="351347" y="1341263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5471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多元金融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2860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698430.0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1.084960e+10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1.569865e+10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8.751600e+08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4.564382e+09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6.906240e+09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1.160221e+10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4.087464e+11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5498.0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4.702235e+10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4.556996e+10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1.954800e+09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1.891291e+10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3.322724e+10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6.389454e+10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2.846220e+11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72317"/>
              </p:ext>
            </p:extLst>
          </p:nvPr>
        </p:nvGraphicFramePr>
        <p:xfrm>
          <a:off x="302385" y="3166542"/>
          <a:ext cx="6336711" cy="126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2657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电信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702978.0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1.113545e+10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1.646889e+10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8.751600e+08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4.567200e+09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6.930609e+09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1.173956e+10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4.087464e+11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8.676878e+09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3.040565e+09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4.047134e+09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6.305782e+09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7.985352e+09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1.084938e+10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2.150544e+10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7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特殊行</a:t>
            </a:r>
            <a:r>
              <a:rPr lang="zh-TW" altLang="en-US" dirty="0" smtClean="0"/>
              <a:t>业成交量统</a:t>
            </a:r>
            <a:r>
              <a:rPr lang="zh-TW" altLang="en-US" dirty="0"/>
              <a:t>计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44331"/>
              </p:ext>
            </p:extLst>
          </p:nvPr>
        </p:nvGraphicFramePr>
        <p:xfrm>
          <a:off x="242832" y="2061344"/>
          <a:ext cx="6336711" cy="134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银行业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702172.0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11122328.41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17248402.21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2949063.00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6118332.5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12734211.75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856001301.0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32502147.47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31764370.76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705291.0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13667226.75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21755390.5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38446283.50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309146655.0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82117"/>
              </p:ext>
            </p:extLst>
          </p:nvPr>
        </p:nvGraphicFramePr>
        <p:xfrm>
          <a:off x="242833" y="3518594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680081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28077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2347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dirty="0" smtClean="0">
                          <a:latin typeface="+mn-ea"/>
                          <a:ea typeface="+mn-ea"/>
                        </a:rPr>
                        <a:t>家庭个人用品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1650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702048.0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11186081.78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17351447.87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2953690.50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6140572.0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12809142.75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856001301.0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185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1880.0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7284581.47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6389360.37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56901.0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3393007.75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5561060.0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8900249.25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63920223.0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99677"/>
              </p:ext>
            </p:extLst>
          </p:nvPr>
        </p:nvGraphicFramePr>
        <p:xfrm>
          <a:off x="242832" y="697185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45357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100" b="1" dirty="0" smtClean="0">
                          <a:effectLst/>
                          <a:latin typeface="+mn-ea"/>
                          <a:ea typeface="+mn-ea"/>
                        </a:rPr>
                        <a:t>公用事业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3515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690376.0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1.121030e+07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1.740987e+07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2967505.75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6161206.5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12824667.5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856001301.0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13552.0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9.411002e+06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1.266720e+07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6201.0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2449533.75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4980075.5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11125524.5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181730963.0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5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特殊行业成交量统计</a:t>
            </a:r>
            <a:r>
              <a:rPr lang="zh-TW" altLang="en-US" dirty="0" smtClean="0"/>
              <a:t>表</a:t>
            </a:r>
            <a:r>
              <a:rPr lang="en-US" altLang="zh-TW" dirty="0" smtClean="0"/>
              <a:t>-</a:t>
            </a:r>
            <a:r>
              <a:rPr lang="zh-TW" altLang="en-US" dirty="0"/>
              <a:t>大宗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83690"/>
              </p:ext>
            </p:extLst>
          </p:nvPr>
        </p:nvGraphicFramePr>
        <p:xfrm>
          <a:off x="351347" y="1341263"/>
          <a:ext cx="6336711" cy="143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35471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多元金融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2860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698430.0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11006210.09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16841851.47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2945271.75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6107299.0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12684026.00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856001301.0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5498.0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32701716.95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44318530.69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36810.0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5644006.50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16301170.5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42759957.25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746977882.0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72317"/>
              </p:ext>
            </p:extLst>
          </p:nvPr>
        </p:nvGraphicFramePr>
        <p:xfrm>
          <a:off x="302385" y="3166542"/>
          <a:ext cx="6336711" cy="126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79">
                  <a:extLst>
                    <a:ext uri="{9D8B030D-6E8A-4147-A177-3AD203B41FA5}">
                      <a16:colId xmlns:a16="http://schemas.microsoft.com/office/drawing/2014/main" val="3392425717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317746331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32306974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630184663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57684005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92177141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2768659606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3002445118"/>
                    </a:ext>
                  </a:extLst>
                </a:gridCol>
                <a:gridCol w="704079">
                  <a:extLst>
                    <a:ext uri="{9D8B030D-6E8A-4147-A177-3AD203B41FA5}">
                      <a16:colId xmlns:a16="http://schemas.microsoft.com/office/drawing/2014/main" val="1405302266"/>
                    </a:ext>
                  </a:extLst>
                </a:gridCol>
              </a:tblGrid>
              <a:tr h="26572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dirty="0" smtClean="0">
                          <a:latin typeface="+mn-ea"/>
                          <a:ea typeface="+mn-ea"/>
                        </a:rPr>
                        <a:t>电信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 smtClean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altLang="zh-TW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  <a:latin typeface="+mn-ea"/>
                          <a:ea typeface="+mn-ea"/>
                        </a:rPr>
                        <a:t>std</a:t>
                      </a:r>
                      <a:endParaRPr lang="en-US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1">
                          <a:effectLst/>
                          <a:latin typeface="+mn-ea"/>
                          <a:ea typeface="+mn-ea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  <a:latin typeface="+mn-ea"/>
                          <a:ea typeface="+mn-ea"/>
                        </a:rPr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754408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702978.0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11163543.39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17328412.79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336.0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2951694.25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6130296.0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12776638.25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856001301.0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853907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950.0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20143101.24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18083319.44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721490.0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7864252.25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14524006.5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>
                          <a:effectLst/>
                        </a:rPr>
                        <a:t>27318765.25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dirty="0">
                          <a:effectLst/>
                        </a:rPr>
                        <a:t>185868708.0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9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成交量变动率</a:t>
            </a:r>
            <a:r>
              <a:rPr lang="en-US" altLang="zh-TW" dirty="0" smtClean="0"/>
              <a:t>scatter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" y="1125240"/>
            <a:ext cx="6840538" cy="34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</a:t>
            </a:r>
            <a:r>
              <a:rPr lang="zh-TW" altLang="en-US" dirty="0" smtClean="0"/>
              <a:t>、叙述统计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/>
              <a:t>股票池：中小板块个股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ST)</a:t>
            </a:r>
            <a:r>
              <a:rPr lang="zh-TW" altLang="en-US" dirty="0" smtClean="0"/>
              <a:t>，剔除缺值  ，共</a:t>
            </a:r>
            <a:r>
              <a:rPr lang="en-US" altLang="zh-TW" dirty="0" smtClean="0"/>
              <a:t>660</a:t>
            </a:r>
            <a:r>
              <a:rPr lang="zh-TW" altLang="en-US" dirty="0" smtClean="0"/>
              <a:t>支到</a:t>
            </a:r>
            <a:r>
              <a:rPr lang="en-US" altLang="zh-TW" dirty="0" smtClean="0"/>
              <a:t>857</a:t>
            </a:r>
            <a:r>
              <a:rPr lang="zh-TW" altLang="en-US" dirty="0" smtClean="0"/>
              <a:t>支，依时间递增</a:t>
            </a:r>
            <a:endParaRPr lang="en-US" altLang="zh-TW" dirty="0" smtClean="0"/>
          </a:p>
          <a:p>
            <a:r>
              <a:rPr lang="zh-TW" altLang="en-US" dirty="0" smtClean="0"/>
              <a:t>样本期间：</a:t>
            </a:r>
            <a:r>
              <a:rPr lang="en-US" altLang="zh-TW" dirty="0" smtClean="0"/>
              <a:t>20140721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20180716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样本个数：</a:t>
            </a:r>
            <a:r>
              <a:rPr lang="en-US" altLang="zh-TW" dirty="0" smtClean="0"/>
              <a:t>703928</a:t>
            </a:r>
            <a:r>
              <a:rPr lang="zh-TW" altLang="en-US" dirty="0" smtClean="0"/>
              <a:t>个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发生异常事件次数：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大宗交易         ：</a:t>
            </a:r>
            <a:r>
              <a:rPr lang="en-US" altLang="zh-TW" dirty="0" smtClean="0"/>
              <a:t>11849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股权质押         ：</a:t>
            </a:r>
            <a:r>
              <a:rPr lang="en-US" altLang="zh-TW" dirty="0" smtClean="0"/>
              <a:t>7982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撤销</a:t>
            </a:r>
            <a:r>
              <a:rPr lang="en-US" altLang="zh-TW" dirty="0" smtClean="0"/>
              <a:t>ST</a:t>
            </a:r>
            <a:r>
              <a:rPr lang="zh-TW" altLang="en-US" dirty="0" smtClean="0"/>
              <a:t>            ：</a:t>
            </a:r>
            <a:r>
              <a:rPr lang="en-US" altLang="zh-TW" dirty="0" smtClean="0"/>
              <a:t>25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纳入重要指数 ：</a:t>
            </a:r>
            <a:r>
              <a:rPr lang="en-US" altLang="zh-TW" dirty="0" smtClean="0"/>
              <a:t>111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2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7" y="887515"/>
            <a:ext cx="1008112" cy="76934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53" y="887515"/>
            <a:ext cx="2790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5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034039" y="4836752"/>
            <a:ext cx="362798" cy="294048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925" y="1779582"/>
            <a:ext cx="3786214" cy="1571636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40349" y="837009"/>
                <a:ext cx="2700189" cy="2498346"/>
              </a:xfrm>
            </p:spPr>
            <p:txBody>
              <a:bodyPr/>
              <a:lstStyle/>
              <a:p>
                <a:r>
                  <a:rPr lang="zh-TW" altLang="en-US" dirty="0" smtClean="0"/>
                  <a:t>上图为所有个股发生异常事件事件当日</a:t>
                </a:r>
                <a:r>
                  <a:rPr lang="en-US" altLang="zh-TW" dirty="0" smtClean="0"/>
                  <a:t>(T0)</a:t>
                </a:r>
                <a:r>
                  <a:rPr lang="zh-TW" altLang="en-US" dirty="0" smtClean="0"/>
                  <a:t>，以及前后五天成交</a:t>
                </a:r>
                <a:r>
                  <a:rPr lang="zh-TW" altLang="en-US" dirty="0" smtClean="0">
                    <a:latin typeface="+mj-ea"/>
                    <a:ea typeface="+mj-ea"/>
                  </a:rPr>
                  <a:t>量加总 </a:t>
                </a:r>
                <a:endParaRPr lang="en-US" altLang="zh-TW" dirty="0" smtClean="0">
                  <a:latin typeface="+mj-ea"/>
                  <a:ea typeface="+mj-ea"/>
                </a:endParaRPr>
              </a:p>
              <a:p>
                <a:r>
                  <a:rPr lang="zh-TW" altLang="en-US" dirty="0" smtClean="0">
                    <a:latin typeface="+mj-ea"/>
                    <a:ea typeface="+mj-ea"/>
                  </a:rPr>
                  <a:t>并利用</a:t>
                </a:r>
                <a:r>
                  <a:rPr lang="en-US" altLang="zh-TW" dirty="0" smtClean="0">
                    <a:latin typeface="+mj-ea"/>
                    <a:ea typeface="+mj-ea"/>
                  </a:rPr>
                  <a:t>Pair Sample T-test , </a:t>
                </a:r>
                <a:r>
                  <a:rPr lang="zh-TW" altLang="en-US" dirty="0" smtClean="0">
                    <a:latin typeface="+mj-ea"/>
                    <a:ea typeface="+mj-ea"/>
                  </a:rPr>
                  <a:t>检定结果为发生大宗</a:t>
                </a:r>
                <a:r>
                  <a:rPr lang="zh-TW" altLang="en-US" dirty="0" smtClean="0"/>
                  <a:t>交易事件前后有显著差</a:t>
                </a:r>
                <a:r>
                  <a:rPr lang="zh-TW" altLang="en-US" dirty="0" smtClean="0"/>
                  <a:t>异</a:t>
                </a:r>
                <a:endParaRPr lang="en-US" altLang="zh-TW" dirty="0"/>
              </a:p>
              <a:p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sz="1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zh-TW" altLang="en-US" sz="12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 smtClean="0"/>
                  <a:t>-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="0" dirty="0" smtClean="0"/>
                  <a:t> </a:t>
                </a:r>
                <a:r>
                  <a:rPr lang="zh-TW" altLang="en-US" sz="1200" b="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2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zh-TW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N</a:t>
                </a:r>
                <a:r>
                  <a:rPr lang="zh-TW" altLang="en-US" dirty="0" smtClean="0"/>
                  <a:t>：样本期间所有个股发生大宗交易  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  <a:r>
                  <a:rPr lang="zh-TW" altLang="en-US" dirty="0" smtClean="0"/>
                  <a:t>      事件总次数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40349" y="837009"/>
                <a:ext cx="2700189" cy="2498346"/>
              </a:xfrm>
              <a:blipFill>
                <a:blip r:embed="rId3"/>
                <a:stretch>
                  <a:fillRect t="-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 大宗交易 </a:t>
            </a:r>
            <a:r>
              <a:rPr lang="en-US" altLang="zh-TW" dirty="0"/>
              <a:t>–</a:t>
            </a:r>
            <a:r>
              <a:rPr lang="zh-TW" altLang="en-US" dirty="0"/>
              <a:t> 单维度统计图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39" y="765200"/>
            <a:ext cx="4461545" cy="22307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39" y="2995973"/>
            <a:ext cx="4461545" cy="2085021"/>
          </a:xfrm>
          <a:prstGeom prst="rect">
            <a:avLst/>
          </a:prstGeom>
        </p:spPr>
      </p:pic>
      <p:sp>
        <p:nvSpPr>
          <p:cNvPr id="8" name="文本占位符 3"/>
          <p:cNvSpPr txBox="1">
            <a:spLocks/>
          </p:cNvSpPr>
          <p:nvPr/>
        </p:nvSpPr>
        <p:spPr>
          <a:xfrm>
            <a:off x="4140348" y="3261411"/>
            <a:ext cx="2700189" cy="2498346"/>
          </a:xfrm>
          <a:prstGeom prst="rect">
            <a:avLst/>
          </a:prstGeom>
        </p:spPr>
        <p:txBody>
          <a:bodyPr/>
          <a:lstStyle>
            <a:lvl1pPr marL="171450" indent="-171450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481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512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544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575" indent="-171450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+mn-ea"/>
              </a:rPr>
              <a:t>下图将事件发生期间成交量转为顺序变量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/>
              <a:t>Example:</a:t>
            </a:r>
          </a:p>
          <a:p>
            <a:endParaRPr lang="en-US" altLang="zh-CN" sz="1200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73314"/>
              </p:ext>
            </p:extLst>
          </p:nvPr>
        </p:nvGraphicFramePr>
        <p:xfrm>
          <a:off x="3785639" y="3915308"/>
          <a:ext cx="3060232" cy="95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76">
                  <a:extLst>
                    <a:ext uri="{9D8B030D-6E8A-4147-A177-3AD203B41FA5}">
                      <a16:colId xmlns:a16="http://schemas.microsoft.com/office/drawing/2014/main" val="3701241940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5793515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850407766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1601226515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2381959872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927561924"/>
                    </a:ext>
                  </a:extLst>
                </a:gridCol>
                <a:gridCol w="437176">
                  <a:extLst>
                    <a:ext uri="{9D8B030D-6E8A-4147-A177-3AD203B41FA5}">
                      <a16:colId xmlns:a16="http://schemas.microsoft.com/office/drawing/2014/main" val="3905202070"/>
                    </a:ext>
                  </a:extLst>
                </a:gridCol>
              </a:tblGrid>
              <a:tr h="351351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V t-3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t-1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t0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t+2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4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V t+3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70233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42148"/>
                  </a:ext>
                </a:extLst>
              </a:tr>
              <a:tr h="2850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4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7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</a:t>
            </a:r>
            <a:r>
              <a:rPr lang="en-US" altLang="zh-TW" dirty="0"/>
              <a:t>1.</a:t>
            </a:r>
            <a:r>
              <a:rPr lang="zh-TW" altLang="en-US" dirty="0"/>
              <a:t> 大宗交易 </a:t>
            </a:r>
            <a:r>
              <a:rPr lang="en-US" altLang="zh-TW" dirty="0"/>
              <a:t>–</a:t>
            </a:r>
            <a:r>
              <a:rPr lang="zh-TW" altLang="en-US" dirty="0"/>
              <a:t> 单维度统计图</a:t>
            </a:r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6208768"/>
              </p:ext>
            </p:extLst>
          </p:nvPr>
        </p:nvGraphicFramePr>
        <p:xfrm>
          <a:off x="408461" y="1552559"/>
          <a:ext cx="1909319" cy="139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占位符 1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703174379"/>
              </p:ext>
            </p:extLst>
          </p:nvPr>
        </p:nvGraphicFramePr>
        <p:xfrm>
          <a:off x="2479264" y="1552559"/>
          <a:ext cx="1909319" cy="139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图表占位符 20"/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2300201956"/>
              </p:ext>
            </p:extLst>
          </p:nvPr>
        </p:nvGraphicFramePr>
        <p:xfrm>
          <a:off x="4550068" y="1552559"/>
          <a:ext cx="1908132" cy="139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6" y="1202380"/>
            <a:ext cx="2174590" cy="21823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80" y="1199024"/>
            <a:ext cx="2213992" cy="22139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89" y="1186557"/>
            <a:ext cx="2182848" cy="2213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1180" y="848261"/>
                <a:ext cx="3935016" cy="294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成交量变动比率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0~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sz="12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−1~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 </m:t>
                        </m:r>
                      </m:den>
                    </m:f>
                    <m:r>
                      <a:rPr lang="en-US" altLang="zh-TW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zh-TW" alt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dirty="0" smtClean="0"/>
                  <a:t> 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0" y="848261"/>
                <a:ext cx="3935016" cy="294183"/>
              </a:xfrm>
              <a:prstGeom prst="rect">
                <a:avLst/>
              </a:prstGeom>
              <a:blipFill>
                <a:blip r:embed="rId9"/>
                <a:stretch>
                  <a:fillRect l="-2322" t="-4167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2" y="2961205"/>
            <a:ext cx="6588621" cy="2277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76971" y="1298643"/>
            <a:ext cx="1593430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成交量变动比率圆饼图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4535" y="1303684"/>
            <a:ext cx="1498283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加入跳空开高条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7099" y="1298643"/>
            <a:ext cx="1529936" cy="253916"/>
          </a:xfrm>
          <a:prstGeom prst="rect">
            <a:avLst/>
          </a:prstGeom>
          <a:ln>
            <a:solidFill>
              <a:srgbClr val="09318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05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加入跳空开低条</a:t>
            </a:r>
            <a:r>
              <a:rPr lang="zh-TW" altLang="en-US" sz="105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" y="662264"/>
            <a:ext cx="6840538" cy="342026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</a:t>
            </a:r>
            <a:r>
              <a:rPr lang="en-US" altLang="zh-TW" dirty="0"/>
              <a:t>1.</a:t>
            </a:r>
            <a:r>
              <a:rPr lang="zh-TW" altLang="en-US" dirty="0"/>
              <a:t> 大宗交易 </a:t>
            </a:r>
            <a:r>
              <a:rPr lang="en-US" altLang="zh-TW" dirty="0"/>
              <a:t>–</a:t>
            </a:r>
            <a:r>
              <a:rPr lang="zh-TW" altLang="en-US" dirty="0"/>
              <a:t> 单维度统计图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347" y="762535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成交量变动率依照产业分类箱线图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向右箭號 2">
            <a:hlinkClick r:id="rId4" action="ppaction://hlinksldjump"/>
          </p:cNvPr>
          <p:cNvSpPr/>
          <p:nvPr/>
        </p:nvSpPr>
        <p:spPr>
          <a:xfrm>
            <a:off x="6034039" y="4581624"/>
            <a:ext cx="362798" cy="255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052117" y="357351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852317" y="3579284"/>
            <a:ext cx="23397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484165" y="3573512"/>
            <a:ext cx="233971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242207" y="3573512"/>
            <a:ext cx="23397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504" y="4058404"/>
            <a:ext cx="58888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n-ea"/>
              </a:rPr>
              <a:t>产业</a:t>
            </a:r>
            <a:r>
              <a:rPr lang="en-US" altLang="zh-TW" sz="1200" dirty="0" smtClean="0">
                <a:latin typeface="+mn-ea"/>
              </a:rPr>
              <a:t>6</a:t>
            </a:r>
            <a:r>
              <a:rPr lang="zh-TW" altLang="en-US" sz="1200" dirty="0" smtClean="0">
                <a:latin typeface="+mn-ea"/>
              </a:rPr>
              <a:t>：  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>
                <a:latin typeface="+mn-ea"/>
              </a:rPr>
              <a:t>多元</a:t>
            </a:r>
            <a:r>
              <a:rPr lang="zh-TW" altLang="en-US" sz="1200" dirty="0" smtClean="0">
                <a:latin typeface="+mn-ea"/>
              </a:rPr>
              <a:t>金融，</a:t>
            </a:r>
            <a:r>
              <a:rPr lang="zh-TW" altLang="en-US" sz="1200" dirty="0" smtClean="0">
                <a:latin typeface="+mn-ea"/>
              </a:rPr>
              <a:t>市值</a:t>
            </a:r>
            <a:r>
              <a:rPr lang="zh-TW" altLang="en-US" sz="1200" dirty="0" smtClean="0">
                <a:latin typeface="+mn-ea"/>
              </a:rPr>
              <a:t>均</a:t>
            </a:r>
            <a:r>
              <a:rPr lang="zh-TW" altLang="en-US" sz="1200" dirty="0">
                <a:latin typeface="+mn-ea"/>
              </a:rPr>
              <a:t>值</a:t>
            </a:r>
            <a:r>
              <a:rPr lang="zh-TW" altLang="en-US" sz="1200" dirty="0" smtClean="0">
                <a:latin typeface="+mn-ea"/>
              </a:rPr>
              <a:t>较</a:t>
            </a:r>
            <a:r>
              <a:rPr lang="zh-TW" altLang="en-US" sz="1200" dirty="0" smtClean="0">
                <a:latin typeface="+mn-ea"/>
              </a:rPr>
              <a:t>大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8</a:t>
            </a:r>
            <a:r>
              <a:rPr lang="zh-TW" altLang="en-US" sz="1200" dirty="0" smtClean="0">
                <a:latin typeface="+mn-ea"/>
              </a:rPr>
              <a:t>：  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>
                <a:latin typeface="+mn-ea"/>
              </a:rPr>
              <a:t>家庭与个人</a:t>
            </a:r>
            <a:r>
              <a:rPr lang="zh-TW" altLang="en-US" sz="1200" dirty="0" smtClean="0">
                <a:latin typeface="+mn-ea"/>
              </a:rPr>
              <a:t>用品</a:t>
            </a:r>
            <a:r>
              <a:rPr lang="zh-TW" altLang="en-US" sz="1200" dirty="0">
                <a:latin typeface="+mn-ea"/>
              </a:rPr>
              <a:t>，样本不足，样本期间</a:t>
            </a:r>
            <a:r>
              <a:rPr lang="zh-TW" altLang="en-US" sz="1200" dirty="0" smtClean="0">
                <a:latin typeface="+mn-ea"/>
              </a:rPr>
              <a:t>只有二支</a:t>
            </a:r>
            <a:r>
              <a:rPr lang="zh-TW" altLang="en-US" sz="1200" dirty="0">
                <a:latin typeface="+mn-ea"/>
              </a:rPr>
              <a:t>个股发生大宗</a:t>
            </a:r>
            <a:r>
              <a:rPr lang="zh-TW" altLang="en-US" sz="1200" dirty="0" smtClean="0">
                <a:latin typeface="+mn-ea"/>
              </a:rPr>
              <a:t>交易</a:t>
            </a:r>
            <a:endParaRPr lang="en-US" altLang="zh-TW" sz="1200" dirty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14</a:t>
            </a:r>
            <a:r>
              <a:rPr lang="zh-TW" altLang="en-US" sz="1200" dirty="0" smtClean="0">
                <a:latin typeface="+mn-ea"/>
              </a:rPr>
              <a:t>：</a:t>
            </a:r>
            <a:r>
              <a:rPr lang="en-US" altLang="zh-TW" sz="1200" dirty="0" smtClean="0">
                <a:latin typeface="+mn-ea"/>
              </a:rPr>
              <a:t>Wind</a:t>
            </a:r>
            <a:r>
              <a:rPr lang="zh-TW" altLang="en-US" sz="1200" dirty="0" smtClean="0">
                <a:latin typeface="+mn-ea"/>
              </a:rPr>
              <a:t>电信服务</a:t>
            </a:r>
            <a:r>
              <a:rPr lang="en-US" altLang="zh-TW" sz="1200" dirty="0" smtClean="0">
                <a:latin typeface="+mn-ea"/>
              </a:rPr>
              <a:t>Ⅱ</a:t>
            </a:r>
            <a:r>
              <a:rPr lang="zh-TW" altLang="en-US" sz="1200" dirty="0" smtClean="0">
                <a:latin typeface="+mn-ea"/>
              </a:rPr>
              <a:t>，样本不足，样本期间只有一支个股发生大宗交易</a:t>
            </a:r>
            <a:endParaRPr lang="en-US" altLang="zh-TW" sz="1200" dirty="0">
              <a:latin typeface="+mn-ea"/>
            </a:endParaRPr>
          </a:p>
          <a:p>
            <a:r>
              <a:rPr lang="zh-TW" altLang="en-US" sz="1200" dirty="0">
                <a:latin typeface="+mn-ea"/>
              </a:rPr>
              <a:t>产</a:t>
            </a:r>
            <a:r>
              <a:rPr lang="zh-TW" altLang="en-US" sz="1200" dirty="0" smtClean="0">
                <a:latin typeface="+mn-ea"/>
              </a:rPr>
              <a:t>业</a:t>
            </a:r>
            <a:r>
              <a:rPr lang="en-US" altLang="zh-TW" sz="1200" dirty="0" smtClean="0">
                <a:latin typeface="+mn-ea"/>
              </a:rPr>
              <a:t>20</a:t>
            </a:r>
            <a:r>
              <a:rPr lang="zh-TW" altLang="en-US" sz="1200" dirty="0" smtClean="0">
                <a:latin typeface="+mn-ea"/>
              </a:rPr>
              <a:t>：</a:t>
            </a:r>
            <a:r>
              <a:rPr lang="en-US" altLang="zh-TW" sz="1200" dirty="0">
                <a:latin typeface="+mn-ea"/>
              </a:rPr>
              <a:t>Wind</a:t>
            </a:r>
            <a:r>
              <a:rPr lang="zh-TW" altLang="en-US" sz="1200" dirty="0">
                <a:latin typeface="+mn-ea"/>
              </a:rPr>
              <a:t>银</a:t>
            </a:r>
            <a:r>
              <a:rPr lang="zh-TW" altLang="en-US" sz="1200" dirty="0" smtClean="0">
                <a:latin typeface="+mn-ea"/>
              </a:rPr>
              <a:t>行，市值较其他行业大，每日成交量变动率也较低</a:t>
            </a:r>
            <a:r>
              <a:rPr lang="en-US" altLang="zh-TW" sz="1200" dirty="0" smtClean="0">
                <a:latin typeface="+mn-ea"/>
              </a:rPr>
              <a:t>(</a:t>
            </a:r>
            <a:r>
              <a:rPr lang="zh-TW" altLang="en-US" sz="1200" dirty="0" smtClean="0">
                <a:latin typeface="+mn-ea"/>
                <a:hlinkClick r:id="rId5" action="ppaction://hlinksldjump"/>
              </a:rPr>
              <a:t>附录</a:t>
            </a:r>
            <a:r>
              <a:rPr lang="en-US" altLang="zh-TW" sz="1200" dirty="0" smtClean="0">
                <a:latin typeface="+mn-ea"/>
              </a:rPr>
              <a:t>)</a:t>
            </a:r>
            <a:endParaRPr lang="en-US" altLang="zh-TW" sz="1200" dirty="0">
              <a:latin typeface="+mn-ea"/>
            </a:endParaRPr>
          </a:p>
          <a:p>
            <a:r>
              <a:rPr lang="zh-TW" altLang="en-US" dirty="0" smtClean="0"/>
              <a:t>共同特征：日均成交量较其他行业</a:t>
            </a:r>
            <a:r>
              <a:rPr lang="zh-TW" altLang="en-US" dirty="0" smtClean="0"/>
              <a:t>大，除样本不足产业外市值均直接较大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一、</a:t>
            </a:r>
            <a:r>
              <a:rPr lang="en-US" altLang="zh-TW" dirty="0"/>
              <a:t>1.</a:t>
            </a:r>
            <a:r>
              <a:rPr lang="zh-TW" altLang="en-US" dirty="0"/>
              <a:t> 大宗交易 </a:t>
            </a:r>
            <a:r>
              <a:rPr lang="en-US" altLang="zh-TW" dirty="0"/>
              <a:t>–</a:t>
            </a:r>
            <a:r>
              <a:rPr lang="zh-TW" altLang="en-US" dirty="0"/>
              <a:t> 单维度统计图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TextBox 7"/>
          <p:cNvSpPr txBox="1"/>
          <p:nvPr/>
        </p:nvSpPr>
        <p:spPr>
          <a:xfrm>
            <a:off x="3527135" y="2405102"/>
            <a:ext cx="2618207" cy="26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二级副标题文案</a:t>
            </a:r>
            <a:endParaRPr lang="en-US" altLang="zh-CN" sz="11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20" y="857256"/>
            <a:ext cx="4891386" cy="21605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1347" y="764246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成交量变动率依照市值分类箱线图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66" y="2922348"/>
            <a:ext cx="4978435" cy="23465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1347" y="2871637"/>
            <a:ext cx="2852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成交量变动率依照月份分类箱线图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3852317" y="2670111"/>
            <a:ext cx="216024" cy="201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926126" y="4878457"/>
            <a:ext cx="216024" cy="20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288795" y="4868979"/>
            <a:ext cx="216024" cy="20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48334" y="4878457"/>
            <a:ext cx="216024" cy="20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44405" y="3164025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可能影响因素：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年报 ，二月到四月底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一季报，四月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中季报，八月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三季报，十月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营收预告，二月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过年行情，一月二月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172175" y="4878457"/>
            <a:ext cx="216024" cy="201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163" y="1197248"/>
            <a:ext cx="7704855" cy="342026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一、</a:t>
            </a:r>
            <a:r>
              <a:rPr lang="en-US" altLang="zh-TW" dirty="0"/>
              <a:t>1.</a:t>
            </a:r>
            <a:r>
              <a:rPr lang="zh-TW" altLang="en-US" dirty="0"/>
              <a:t> 大宗交易 </a:t>
            </a:r>
            <a:r>
              <a:rPr lang="en-US" altLang="zh-TW" dirty="0"/>
              <a:t>–</a:t>
            </a:r>
            <a:r>
              <a:rPr lang="zh-TW" altLang="en-US" dirty="0"/>
              <a:t> 单维度统计图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1347" y="747107"/>
            <a:ext cx="26853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成交量变动率</a:t>
            </a:r>
            <a:r>
              <a:rPr lang="zh-TW" altLang="en-US" sz="13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依照月份分</a:t>
            </a:r>
            <a:r>
              <a:rPr lang="zh-TW" altLang="en-US" sz="13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类箱线图</a:t>
            </a:r>
            <a:endParaRPr lang="en-US" altLang="zh-CN" sz="13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向右箭號 8">
            <a:hlinkClick r:id="rId3" action="ppaction://hlinksldjump"/>
          </p:cNvPr>
          <p:cNvSpPr/>
          <p:nvPr/>
        </p:nvSpPr>
        <p:spPr>
          <a:xfrm>
            <a:off x="6084070" y="4519968"/>
            <a:ext cx="288032" cy="24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南方基金2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5A5A5"/>
      </a:accent2>
      <a:accent3>
        <a:srgbClr val="96C5FF"/>
      </a:accent3>
      <a:accent4>
        <a:srgbClr val="C6C1C7"/>
      </a:accent4>
      <a:accent5>
        <a:srgbClr val="A584A2"/>
      </a:accent5>
      <a:accent6>
        <a:srgbClr val="FD625E"/>
      </a:accent6>
      <a:hlink>
        <a:srgbClr val="17365D"/>
      </a:hlink>
      <a:folHlink>
        <a:srgbClr val="6565FF"/>
      </a:folHlink>
    </a:clrScheme>
    <a:fontScheme name="自定义 2">
      <a:majorFont>
        <a:latin typeface="Arial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8642</TotalTime>
  <Words>2870</Words>
  <Application>Microsoft Office PowerPoint</Application>
  <PresentationFormat>自訂</PresentationFormat>
  <Paragraphs>1006</Paragraphs>
  <Slides>41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Arial Unicode MS</vt:lpstr>
      <vt:lpstr>Microsoft YaHei</vt:lpstr>
      <vt:lpstr>SimSun</vt:lpstr>
      <vt:lpstr>Arial</vt:lpstr>
      <vt:lpstr>Calibri</vt:lpstr>
      <vt:lpstr>Cambria Math</vt:lpstr>
      <vt:lpstr>Office 主题</vt:lpstr>
      <vt:lpstr>异常事件及个股日内成交量预测</vt:lpstr>
      <vt:lpstr>PowerPoint 簡報</vt:lpstr>
      <vt:lpstr>PowerPoint 簡報</vt:lpstr>
      <vt:lpstr>一、叙述统计</vt:lpstr>
      <vt:lpstr>一、1. 大宗交易 – 单维度统计图</vt:lpstr>
      <vt:lpstr>一、1. 大宗交易 – 单维度统计图</vt:lpstr>
      <vt:lpstr>一、1. 大宗交易 – 单维度统计图</vt:lpstr>
      <vt:lpstr>一、1. 大宗交易 – 单维度统计图</vt:lpstr>
      <vt:lpstr>一、1. 大宗交易 – 单维度统计图</vt:lpstr>
      <vt:lpstr>二、1. 股权质押– 单维度统计图</vt:lpstr>
      <vt:lpstr>二、1. 股权质押– 单维度统计图</vt:lpstr>
      <vt:lpstr>二、1. 股权质押– 单维度统计图</vt:lpstr>
      <vt:lpstr>二、1. 股权质押– 单维度统计图</vt:lpstr>
      <vt:lpstr>二、1. 股权质押 – 单维度统计图</vt:lpstr>
      <vt:lpstr>三、1. 撤销ST– 单维度统计图</vt:lpstr>
      <vt:lpstr>四、1. 纳入重要指数– 单维度统计图</vt:lpstr>
      <vt:lpstr>PowerPoint 簡報</vt:lpstr>
      <vt:lpstr>一、评分方式</vt:lpstr>
      <vt:lpstr>一、评分方式</vt:lpstr>
      <vt:lpstr>一、评分方式</vt:lpstr>
      <vt:lpstr>一、评分方式</vt:lpstr>
      <vt:lpstr>一、评分方式</vt:lpstr>
      <vt:lpstr>一、评分方式</vt:lpstr>
      <vt:lpstr>二、评分结果</vt:lpstr>
      <vt:lpstr>PowerPoint 簡報</vt:lpstr>
      <vt:lpstr>三、1. 资料选取以及模型简介</vt:lpstr>
      <vt:lpstr>三、2. 预测结果展示</vt:lpstr>
      <vt:lpstr>PowerPoint 簡報</vt:lpstr>
      <vt:lpstr>四、总结及建议</vt:lpstr>
      <vt:lpstr>PowerPoint 簡報</vt:lpstr>
      <vt:lpstr>Wind产业分类</vt:lpstr>
      <vt:lpstr>Wind产业分类</vt:lpstr>
      <vt:lpstr>每日成交量变动率统计表</vt:lpstr>
      <vt:lpstr>每日成交量变动率统计表</vt:lpstr>
      <vt:lpstr>特殊行业市值统计表</vt:lpstr>
      <vt:lpstr>特殊行业市值统计表</vt:lpstr>
      <vt:lpstr>特殊行业成交量统计表</vt:lpstr>
      <vt:lpstr>特殊行业成交量统计表-大宗</vt:lpstr>
      <vt:lpstr>成交量变动率scatter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user</cp:lastModifiedBy>
  <cp:revision>422</cp:revision>
  <dcterms:created xsi:type="dcterms:W3CDTF">2017-03-21T06:04:00Z</dcterms:created>
  <dcterms:modified xsi:type="dcterms:W3CDTF">2018-08-14T07:33:40Z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