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3"/>
  </p:notesMasterIdLst>
  <p:sldIdLst>
    <p:sldId id="266" r:id="rId2"/>
    <p:sldId id="256" r:id="rId3"/>
    <p:sldId id="257" r:id="rId4"/>
    <p:sldId id="258" r:id="rId5"/>
    <p:sldId id="259" r:id="rId6"/>
    <p:sldId id="260" r:id="rId7"/>
    <p:sldId id="261" r:id="rId8"/>
    <p:sldId id="262" r:id="rId9"/>
    <p:sldId id="263" r:id="rId10"/>
    <p:sldId id="264" r:id="rId11"/>
    <p:sldId id="265"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tandardavsnitt" id="{10DEC6CD-62FE-4EBB-B1A5-21C3626BE0E6}">
          <p14:sldIdLst>
            <p14:sldId id="266"/>
            <p14:sldId id="256"/>
            <p14:sldId id="257"/>
            <p14:sldId id="258"/>
            <p14:sldId id="259"/>
            <p14:sldId id="260"/>
            <p14:sldId id="261"/>
            <p14:sldId id="262"/>
            <p14:sldId id="263"/>
            <p14:sldId id="264"/>
            <p14:sldId id="26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652" autoAdjust="0"/>
    <p:restoredTop sz="72564" autoAdjust="0"/>
  </p:normalViewPr>
  <p:slideViewPr>
    <p:cSldViewPr snapToGrid="0">
      <p:cViewPr varScale="1">
        <p:scale>
          <a:sx n="83" d="100"/>
          <a:sy n="83" d="100"/>
        </p:scale>
        <p:origin x="77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sidhuvud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sv-SE"/>
          </a:p>
        </p:txBody>
      </p:sp>
      <p:sp>
        <p:nvSpPr>
          <p:cNvPr id="3" name="Platshållare fö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0322D59-BB7A-452D-8429-A5B97E34AA73}" type="datetimeFigureOut">
              <a:rPr lang="sv-SE" smtClean="0"/>
              <a:t>2020-10-13</a:t>
            </a:fld>
            <a:endParaRPr lang="sv-SE"/>
          </a:p>
        </p:txBody>
      </p:sp>
      <p:sp>
        <p:nvSpPr>
          <p:cNvPr id="4" name="Platshållare för bildobjekt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sv-SE"/>
          </a:p>
        </p:txBody>
      </p:sp>
      <p:sp>
        <p:nvSpPr>
          <p:cNvPr id="5" name="Platshållare för anteckninga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6" name="Platshållare för sidfo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sv-SE"/>
          </a:p>
        </p:txBody>
      </p:sp>
      <p:sp>
        <p:nvSpPr>
          <p:cNvPr id="7" name="Platshållare för bild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B48834B-4414-476A-ABF9-909658961835}" type="slidenum">
              <a:rPr lang="sv-SE" smtClean="0"/>
              <a:t>‹#›</a:t>
            </a:fld>
            <a:endParaRPr lang="sv-SE"/>
          </a:p>
        </p:txBody>
      </p:sp>
    </p:spTree>
    <p:extLst>
      <p:ext uri="{BB962C8B-B14F-4D97-AF65-F5344CB8AC3E}">
        <p14:creationId xmlns:p14="http://schemas.microsoft.com/office/powerpoint/2010/main" val="16134735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dirty="0"/>
          </a:p>
        </p:txBody>
      </p:sp>
      <p:sp>
        <p:nvSpPr>
          <p:cNvPr id="4" name="Platshållare för bildnummer 3"/>
          <p:cNvSpPr>
            <a:spLocks noGrp="1"/>
          </p:cNvSpPr>
          <p:nvPr>
            <p:ph type="sldNum" sz="quarter" idx="5"/>
          </p:nvPr>
        </p:nvSpPr>
        <p:spPr/>
        <p:txBody>
          <a:bodyPr/>
          <a:lstStyle/>
          <a:p>
            <a:fld id="{EB48834B-4414-476A-ABF9-909658961835}" type="slidenum">
              <a:rPr lang="sv-SE" smtClean="0"/>
              <a:t>1</a:t>
            </a:fld>
            <a:endParaRPr lang="sv-SE"/>
          </a:p>
        </p:txBody>
      </p:sp>
    </p:spTree>
    <p:extLst>
      <p:ext uri="{BB962C8B-B14F-4D97-AF65-F5344CB8AC3E}">
        <p14:creationId xmlns:p14="http://schemas.microsoft.com/office/powerpoint/2010/main" val="1281599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b="0" dirty="0">
                <a:solidFill>
                  <a:srgbClr val="D4D4D4"/>
                </a:solidFill>
                <a:effectLst/>
                <a:latin typeface="Consolas" panose="020B0609020204030204" pitchFamily="49" charset="0"/>
              </a:rPr>
              <a:t>Jag upptäckte vid </a:t>
            </a:r>
            <a:r>
              <a:rPr lang="sv-SE" b="0" dirty="0" err="1">
                <a:solidFill>
                  <a:srgbClr val="D4D4D4"/>
                </a:solidFill>
                <a:effectLst/>
                <a:latin typeface="Consolas" panose="020B0609020204030204" pitchFamily="49" charset="0"/>
              </a:rPr>
              <a:t>utveckligen</a:t>
            </a:r>
            <a:r>
              <a:rPr lang="sv-SE" b="0" dirty="0">
                <a:solidFill>
                  <a:srgbClr val="D4D4D4"/>
                </a:solidFill>
                <a:effectLst/>
                <a:latin typeface="Consolas" panose="020B0609020204030204" pitchFamily="49" charset="0"/>
              </a:rPr>
              <a:t> av applikationen att både </a:t>
            </a:r>
            <a:r>
              <a:rPr lang="sv-SE" b="0" dirty="0" err="1">
                <a:solidFill>
                  <a:srgbClr val="D4D4D4"/>
                </a:solidFill>
                <a:effectLst/>
                <a:latin typeface="Consolas" panose="020B0609020204030204" pitchFamily="49" charset="0"/>
              </a:rPr>
              <a:t>dishTemplate</a:t>
            </a:r>
            <a:r>
              <a:rPr lang="sv-SE" b="0" dirty="0">
                <a:solidFill>
                  <a:srgbClr val="D4D4D4"/>
                </a:solidFill>
                <a:effectLst/>
                <a:latin typeface="Consolas" panose="020B0609020204030204" pitchFamily="49" charset="0"/>
              </a:rPr>
              <a:t> och </a:t>
            </a:r>
            <a:r>
              <a:rPr lang="sv-SE" b="0" dirty="0" err="1">
                <a:solidFill>
                  <a:srgbClr val="D4D4D4"/>
                </a:solidFill>
                <a:effectLst/>
                <a:latin typeface="Consolas" panose="020B0609020204030204" pitchFamily="49" charset="0"/>
              </a:rPr>
              <a:t>foodTypeTemplate</a:t>
            </a:r>
            <a:r>
              <a:rPr lang="sv-SE" b="0" dirty="0">
                <a:solidFill>
                  <a:srgbClr val="D4D4D4"/>
                </a:solidFill>
                <a:effectLst/>
                <a:latin typeface="Consolas" panose="020B0609020204030204" pitchFamily="49" charset="0"/>
              </a:rPr>
              <a:t> klasserna behövde metoder att kunna kommunicera med själva användaren, och där av behövde lägga till metoderna: </a:t>
            </a:r>
            <a:r>
              <a:rPr lang="sv-SE" b="0" dirty="0" err="1">
                <a:solidFill>
                  <a:srgbClr val="D4D4D4"/>
                </a:solidFill>
                <a:effectLst/>
                <a:latin typeface="Consolas" panose="020B0609020204030204" pitchFamily="49" charset="0"/>
              </a:rPr>
              <a:t>askUserForFoodType</a:t>
            </a:r>
            <a:r>
              <a:rPr lang="sv-SE" b="0" dirty="0">
                <a:solidFill>
                  <a:srgbClr val="D4D4D4"/>
                </a:solidFill>
                <a:effectLst/>
                <a:latin typeface="Consolas" panose="020B0609020204030204" pitchFamily="49" charset="0"/>
              </a:rPr>
              <a:t> och </a:t>
            </a:r>
            <a:r>
              <a:rPr lang="sv-SE" b="0" dirty="0" err="1">
                <a:solidFill>
                  <a:srgbClr val="D4D4D4"/>
                </a:solidFill>
                <a:effectLst/>
                <a:latin typeface="Consolas" panose="020B0609020204030204" pitchFamily="49" charset="0"/>
              </a:rPr>
              <a:t>askUserForDishType</a:t>
            </a:r>
            <a:r>
              <a:rPr lang="sv-SE" b="0" dirty="0">
                <a:solidFill>
                  <a:srgbClr val="D4D4D4"/>
                </a:solidFill>
                <a:effectLst/>
                <a:latin typeface="Consolas" panose="020B0609020204030204" pitchFamily="49" charset="0"/>
              </a:rPr>
              <a:t>.</a:t>
            </a:r>
          </a:p>
          <a:p>
            <a:r>
              <a:rPr lang="sv-SE" b="0" dirty="0">
                <a:solidFill>
                  <a:srgbClr val="D4D4D4"/>
                </a:solidFill>
                <a:effectLst/>
                <a:latin typeface="Consolas" panose="020B0609020204030204" pitchFamily="49" charset="0"/>
              </a:rPr>
              <a:t>Där av har jag två versioner av klassdiagrammet:</a:t>
            </a:r>
          </a:p>
          <a:p>
            <a:endParaRPr lang="sv-SE" dirty="0"/>
          </a:p>
        </p:txBody>
      </p:sp>
      <p:sp>
        <p:nvSpPr>
          <p:cNvPr id="4" name="Platshållare för bildnummer 3"/>
          <p:cNvSpPr>
            <a:spLocks noGrp="1"/>
          </p:cNvSpPr>
          <p:nvPr>
            <p:ph type="sldNum" sz="quarter" idx="5"/>
          </p:nvPr>
        </p:nvSpPr>
        <p:spPr/>
        <p:txBody>
          <a:bodyPr/>
          <a:lstStyle/>
          <a:p>
            <a:fld id="{EB48834B-4414-476A-ABF9-909658961835}" type="slidenum">
              <a:rPr lang="sv-SE" smtClean="0"/>
              <a:t>10</a:t>
            </a:fld>
            <a:endParaRPr lang="sv-SE"/>
          </a:p>
        </p:txBody>
      </p:sp>
    </p:spTree>
    <p:extLst>
      <p:ext uri="{BB962C8B-B14F-4D97-AF65-F5344CB8AC3E}">
        <p14:creationId xmlns:p14="http://schemas.microsoft.com/office/powerpoint/2010/main" val="22912288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dirty="0"/>
          </a:p>
        </p:txBody>
      </p:sp>
      <p:sp>
        <p:nvSpPr>
          <p:cNvPr id="4" name="Platshållare för bildnummer 3"/>
          <p:cNvSpPr>
            <a:spLocks noGrp="1"/>
          </p:cNvSpPr>
          <p:nvPr>
            <p:ph type="sldNum" sz="quarter" idx="5"/>
          </p:nvPr>
        </p:nvSpPr>
        <p:spPr/>
        <p:txBody>
          <a:bodyPr/>
          <a:lstStyle/>
          <a:p>
            <a:fld id="{EB48834B-4414-476A-ABF9-909658961835}" type="slidenum">
              <a:rPr lang="sv-SE" smtClean="0"/>
              <a:t>11</a:t>
            </a:fld>
            <a:endParaRPr lang="sv-SE"/>
          </a:p>
        </p:txBody>
      </p:sp>
    </p:spTree>
    <p:extLst>
      <p:ext uri="{BB962C8B-B14F-4D97-AF65-F5344CB8AC3E}">
        <p14:creationId xmlns:p14="http://schemas.microsoft.com/office/powerpoint/2010/main" val="40465446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dirty="0"/>
          </a:p>
        </p:txBody>
      </p:sp>
      <p:sp>
        <p:nvSpPr>
          <p:cNvPr id="4" name="Platshållare för bildnummer 3"/>
          <p:cNvSpPr>
            <a:spLocks noGrp="1"/>
          </p:cNvSpPr>
          <p:nvPr>
            <p:ph type="sldNum" sz="quarter" idx="5"/>
          </p:nvPr>
        </p:nvSpPr>
        <p:spPr/>
        <p:txBody>
          <a:bodyPr/>
          <a:lstStyle/>
          <a:p>
            <a:fld id="{EB48834B-4414-476A-ABF9-909658961835}" type="slidenum">
              <a:rPr lang="sv-SE" smtClean="0"/>
              <a:t>2</a:t>
            </a:fld>
            <a:endParaRPr lang="sv-SE"/>
          </a:p>
        </p:txBody>
      </p:sp>
    </p:spTree>
    <p:extLst>
      <p:ext uri="{BB962C8B-B14F-4D97-AF65-F5344CB8AC3E}">
        <p14:creationId xmlns:p14="http://schemas.microsoft.com/office/powerpoint/2010/main" val="37387181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b="1" dirty="0">
                <a:solidFill>
                  <a:srgbClr val="569CD6"/>
                </a:solidFill>
                <a:effectLst/>
                <a:latin typeface="Consolas" panose="020B0609020204030204" pitchFamily="49" charset="0"/>
              </a:rPr>
              <a:t>**</a:t>
            </a:r>
            <a:r>
              <a:rPr lang="sv-SE" b="1" dirty="0" err="1">
                <a:solidFill>
                  <a:srgbClr val="569CD6"/>
                </a:solidFill>
                <a:effectLst/>
                <a:latin typeface="Consolas" panose="020B0609020204030204" pitchFamily="49" charset="0"/>
              </a:rPr>
              <a:t>Factory</a:t>
            </a:r>
            <a:r>
              <a:rPr lang="sv-SE" b="1" dirty="0">
                <a:solidFill>
                  <a:srgbClr val="569CD6"/>
                </a:solidFill>
                <a:effectLst/>
                <a:latin typeface="Consolas" panose="020B0609020204030204" pitchFamily="49" charset="0"/>
              </a:rPr>
              <a:t> </a:t>
            </a:r>
            <a:r>
              <a:rPr lang="sv-SE" b="1" dirty="0" err="1">
                <a:solidFill>
                  <a:srgbClr val="569CD6"/>
                </a:solidFill>
                <a:effectLst/>
                <a:latin typeface="Consolas" panose="020B0609020204030204" pitchFamily="49" charset="0"/>
              </a:rPr>
              <a:t>pattern</a:t>
            </a:r>
            <a:r>
              <a:rPr lang="sv-SE" b="1" dirty="0">
                <a:solidFill>
                  <a:srgbClr val="569CD6"/>
                </a:solidFill>
                <a:effectLst/>
                <a:latin typeface="Consolas" panose="020B0609020204030204" pitchFamily="49" charset="0"/>
              </a:rPr>
              <a:t>**</a:t>
            </a:r>
            <a:r>
              <a:rPr lang="sv-SE" b="0" dirty="0">
                <a:solidFill>
                  <a:srgbClr val="D4D4D4"/>
                </a:solidFill>
                <a:effectLst/>
                <a:latin typeface="Consolas" panose="020B0609020204030204" pitchFamily="49" charset="0"/>
              </a:rPr>
              <a:t> är ett designmönster som används för att skapa en instans av en klass och gömma själva instansen för skapandet av objektet för användaren. Detta ger utvecklaren då möjlighet att utöka </a:t>
            </a:r>
            <a:r>
              <a:rPr lang="sv-SE" b="0" dirty="0" err="1">
                <a:solidFill>
                  <a:srgbClr val="D4D4D4"/>
                </a:solidFill>
                <a:effectLst/>
                <a:latin typeface="Consolas" panose="020B0609020204030204" pitchFamily="49" charset="0"/>
              </a:rPr>
              <a:t>factoryn</a:t>
            </a:r>
            <a:r>
              <a:rPr lang="sv-SE" b="0" dirty="0">
                <a:solidFill>
                  <a:srgbClr val="D4D4D4"/>
                </a:solidFill>
                <a:effectLst/>
                <a:latin typeface="Consolas" panose="020B0609020204030204" pitchFamily="49" charset="0"/>
              </a:rPr>
              <a:t> utan att befintlig kod som använder </a:t>
            </a:r>
            <a:r>
              <a:rPr lang="sv-SE" b="0" dirty="0" err="1">
                <a:solidFill>
                  <a:srgbClr val="D4D4D4"/>
                </a:solidFill>
                <a:effectLst/>
                <a:latin typeface="Consolas" panose="020B0609020204030204" pitchFamily="49" charset="0"/>
              </a:rPr>
              <a:t>factoryt</a:t>
            </a:r>
            <a:r>
              <a:rPr lang="sv-SE" b="0" dirty="0">
                <a:solidFill>
                  <a:srgbClr val="D4D4D4"/>
                </a:solidFill>
                <a:effectLst/>
                <a:latin typeface="Consolas" panose="020B0609020204030204" pitchFamily="49" charset="0"/>
              </a:rPr>
              <a:t> blir påverkad.</a:t>
            </a:r>
          </a:p>
          <a:p>
            <a:br>
              <a:rPr lang="sv-SE" b="0" dirty="0">
                <a:solidFill>
                  <a:srgbClr val="D4D4D4"/>
                </a:solidFill>
                <a:effectLst/>
                <a:latin typeface="Consolas" panose="020B0609020204030204" pitchFamily="49" charset="0"/>
              </a:rPr>
            </a:br>
            <a:r>
              <a:rPr lang="sv-SE" b="0" dirty="0">
                <a:solidFill>
                  <a:srgbClr val="D4D4D4"/>
                </a:solidFill>
                <a:effectLst/>
                <a:latin typeface="Consolas" panose="020B0609020204030204" pitchFamily="49" charset="0"/>
              </a:rPr>
              <a:t>Praktiskt exempel, tänk dig att du har en </a:t>
            </a:r>
            <a:r>
              <a:rPr lang="sv-SE" b="0" dirty="0" err="1">
                <a:solidFill>
                  <a:srgbClr val="D4D4D4"/>
                </a:solidFill>
                <a:effectLst/>
                <a:latin typeface="Consolas" panose="020B0609020204030204" pitchFamily="49" charset="0"/>
              </a:rPr>
              <a:t>hamburgarresturang</a:t>
            </a:r>
            <a:r>
              <a:rPr lang="sv-SE" b="0" dirty="0">
                <a:solidFill>
                  <a:srgbClr val="D4D4D4"/>
                </a:solidFill>
                <a:effectLst/>
                <a:latin typeface="Consolas" panose="020B0609020204030204" pitchFamily="49" charset="0"/>
              </a:rPr>
              <a:t>, där kunder kan beställa olika hamburgare. Där hamburgare har olika innehåll.</a:t>
            </a:r>
          </a:p>
          <a:p>
            <a:endParaRPr lang="sv-SE" dirty="0"/>
          </a:p>
          <a:p>
            <a:r>
              <a:rPr lang="sv-SE" b="0" dirty="0">
                <a:solidFill>
                  <a:srgbClr val="D4D4D4"/>
                </a:solidFill>
                <a:effectLst/>
                <a:latin typeface="Consolas" panose="020B0609020204030204" pitchFamily="49" charset="0"/>
              </a:rPr>
              <a:t>I och med att vi använder oss av </a:t>
            </a:r>
            <a:r>
              <a:rPr lang="sv-SE" b="0" dirty="0" err="1">
                <a:solidFill>
                  <a:srgbClr val="D4D4D4"/>
                </a:solidFill>
                <a:effectLst/>
                <a:latin typeface="Consolas" panose="020B0609020204030204" pitchFamily="49" charset="0"/>
              </a:rPr>
              <a:t>Factory</a:t>
            </a:r>
            <a:r>
              <a:rPr lang="sv-SE" b="0" dirty="0">
                <a:solidFill>
                  <a:srgbClr val="D4D4D4"/>
                </a:solidFill>
                <a:effectLst/>
                <a:latin typeface="Consolas" panose="020B0609020204030204" pitchFamily="49" charset="0"/>
              </a:rPr>
              <a:t> </a:t>
            </a:r>
            <a:r>
              <a:rPr lang="sv-SE" b="0" dirty="0" err="1">
                <a:solidFill>
                  <a:srgbClr val="D4D4D4"/>
                </a:solidFill>
                <a:effectLst/>
                <a:latin typeface="Consolas" panose="020B0609020204030204" pitchFamily="49" charset="0"/>
              </a:rPr>
              <a:t>pattern</a:t>
            </a:r>
            <a:r>
              <a:rPr lang="sv-SE" b="0" dirty="0">
                <a:solidFill>
                  <a:srgbClr val="D4D4D4"/>
                </a:solidFill>
                <a:effectLst/>
                <a:latin typeface="Consolas" panose="020B0609020204030204" pitchFamily="49" charset="0"/>
              </a:rPr>
              <a:t>, gör att vi också kan utöka vår </a:t>
            </a:r>
            <a:r>
              <a:rPr lang="sv-SE" b="0" dirty="0" err="1">
                <a:solidFill>
                  <a:srgbClr val="D4D4D4"/>
                </a:solidFill>
                <a:effectLst/>
                <a:latin typeface="Consolas" panose="020B0609020204030204" pitchFamily="49" charset="0"/>
              </a:rPr>
              <a:t>factory</a:t>
            </a:r>
            <a:r>
              <a:rPr lang="sv-SE" b="0" dirty="0">
                <a:solidFill>
                  <a:srgbClr val="D4D4D4"/>
                </a:solidFill>
                <a:effectLst/>
                <a:latin typeface="Consolas" panose="020B0609020204030204" pitchFamily="49" charset="0"/>
              </a:rPr>
              <a:t> enkelt, utan att påverka befintlig </a:t>
            </a:r>
            <a:r>
              <a:rPr lang="sv-SE" b="0" dirty="0" err="1">
                <a:solidFill>
                  <a:srgbClr val="D4D4D4"/>
                </a:solidFill>
                <a:effectLst/>
                <a:latin typeface="Consolas" panose="020B0609020204030204" pitchFamily="49" charset="0"/>
              </a:rPr>
              <a:t>kodbas</a:t>
            </a:r>
            <a:r>
              <a:rPr lang="sv-SE" b="0" dirty="0">
                <a:solidFill>
                  <a:srgbClr val="D4D4D4"/>
                </a:solidFill>
                <a:effectLst/>
                <a:latin typeface="Consolas" panose="020B0609020204030204" pitchFamily="49" charset="0"/>
              </a:rPr>
              <a:t>. </a:t>
            </a:r>
          </a:p>
          <a:p>
            <a:r>
              <a:rPr lang="sv-SE" b="0" dirty="0">
                <a:solidFill>
                  <a:srgbClr val="D4D4D4"/>
                </a:solidFill>
                <a:effectLst/>
                <a:latin typeface="Consolas" panose="020B0609020204030204" pitchFamily="49" charset="0"/>
              </a:rPr>
              <a:t>Om vi skulle vilja lägga till exempelvis, Vegan </a:t>
            </a:r>
            <a:r>
              <a:rPr lang="sv-SE" b="0" dirty="0" err="1">
                <a:solidFill>
                  <a:srgbClr val="D4D4D4"/>
                </a:solidFill>
                <a:effectLst/>
                <a:latin typeface="Consolas" panose="020B0609020204030204" pitchFamily="49" charset="0"/>
              </a:rPr>
              <a:t>burger</a:t>
            </a:r>
            <a:r>
              <a:rPr lang="sv-SE" b="0" dirty="0">
                <a:solidFill>
                  <a:srgbClr val="D4D4D4"/>
                </a:solidFill>
                <a:effectLst/>
                <a:latin typeface="Consolas" panose="020B0609020204030204" pitchFamily="49" charset="0"/>
              </a:rPr>
              <a:t>, så skapar vi en </a:t>
            </a:r>
            <a:r>
              <a:rPr lang="sv-SE" b="0" dirty="0" err="1">
                <a:solidFill>
                  <a:srgbClr val="D4D4D4"/>
                </a:solidFill>
                <a:effectLst/>
                <a:latin typeface="Consolas" panose="020B0609020204030204" pitchFamily="49" charset="0"/>
              </a:rPr>
              <a:t>veganBurger</a:t>
            </a:r>
            <a:r>
              <a:rPr lang="sv-SE" b="0" dirty="0">
                <a:solidFill>
                  <a:srgbClr val="D4D4D4"/>
                </a:solidFill>
                <a:effectLst/>
                <a:latin typeface="Consolas" panose="020B0609020204030204" pitchFamily="49" charset="0"/>
              </a:rPr>
              <a:t> klass och lägger till den i </a:t>
            </a:r>
            <a:r>
              <a:rPr lang="sv-SE" b="0" dirty="0" err="1">
                <a:solidFill>
                  <a:srgbClr val="D4D4D4"/>
                </a:solidFill>
                <a:effectLst/>
                <a:latin typeface="Consolas" panose="020B0609020204030204" pitchFamily="49" charset="0"/>
              </a:rPr>
              <a:t>allowedBurgers</a:t>
            </a:r>
            <a:r>
              <a:rPr lang="sv-SE" b="0" dirty="0">
                <a:solidFill>
                  <a:srgbClr val="D4D4D4"/>
                </a:solidFill>
                <a:effectLst/>
                <a:latin typeface="Consolas" panose="020B0609020204030204" pitchFamily="49" charset="0"/>
              </a:rPr>
              <a:t>.</a:t>
            </a:r>
          </a:p>
          <a:p>
            <a:r>
              <a:rPr lang="sv-SE" b="0" dirty="0">
                <a:solidFill>
                  <a:srgbClr val="D4D4D4"/>
                </a:solidFill>
                <a:effectLst/>
                <a:latin typeface="Consolas" panose="020B0609020204030204" pitchFamily="49" charset="0"/>
              </a:rPr>
              <a:t>Ex.</a:t>
            </a:r>
          </a:p>
          <a:p>
            <a:endParaRPr lang="sv-SE" dirty="0"/>
          </a:p>
        </p:txBody>
      </p:sp>
      <p:sp>
        <p:nvSpPr>
          <p:cNvPr id="4" name="Platshållare för bildnummer 3"/>
          <p:cNvSpPr>
            <a:spLocks noGrp="1"/>
          </p:cNvSpPr>
          <p:nvPr>
            <p:ph type="sldNum" sz="quarter" idx="5"/>
          </p:nvPr>
        </p:nvSpPr>
        <p:spPr/>
        <p:txBody>
          <a:bodyPr/>
          <a:lstStyle/>
          <a:p>
            <a:fld id="{EB48834B-4414-476A-ABF9-909658961835}" type="slidenum">
              <a:rPr lang="sv-SE" smtClean="0"/>
              <a:t>3</a:t>
            </a:fld>
            <a:endParaRPr lang="sv-SE"/>
          </a:p>
        </p:txBody>
      </p:sp>
    </p:spTree>
    <p:extLst>
      <p:ext uri="{BB962C8B-B14F-4D97-AF65-F5344CB8AC3E}">
        <p14:creationId xmlns:p14="http://schemas.microsoft.com/office/powerpoint/2010/main" val="42903714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b="1" dirty="0">
                <a:solidFill>
                  <a:srgbClr val="569CD6"/>
                </a:solidFill>
                <a:effectLst/>
                <a:latin typeface="Consolas" panose="020B0609020204030204" pitchFamily="49" charset="0"/>
              </a:rPr>
              <a:t>**</a:t>
            </a:r>
            <a:r>
              <a:rPr lang="sv-SE" b="1" dirty="0" err="1">
                <a:solidFill>
                  <a:srgbClr val="569CD6"/>
                </a:solidFill>
                <a:effectLst/>
                <a:latin typeface="Consolas" panose="020B0609020204030204" pitchFamily="49" charset="0"/>
              </a:rPr>
              <a:t>Facade</a:t>
            </a:r>
            <a:r>
              <a:rPr lang="sv-SE" b="1" dirty="0">
                <a:solidFill>
                  <a:srgbClr val="569CD6"/>
                </a:solidFill>
                <a:effectLst/>
                <a:latin typeface="Consolas" panose="020B0609020204030204" pitchFamily="49" charset="0"/>
              </a:rPr>
              <a:t> </a:t>
            </a:r>
            <a:r>
              <a:rPr lang="sv-SE" b="1" dirty="0" err="1">
                <a:solidFill>
                  <a:srgbClr val="569CD6"/>
                </a:solidFill>
                <a:effectLst/>
                <a:latin typeface="Consolas" panose="020B0609020204030204" pitchFamily="49" charset="0"/>
              </a:rPr>
              <a:t>Pattern</a:t>
            </a:r>
            <a:r>
              <a:rPr lang="sv-SE" b="1" dirty="0">
                <a:solidFill>
                  <a:srgbClr val="569CD6"/>
                </a:solidFill>
                <a:effectLst/>
                <a:latin typeface="Consolas" panose="020B0609020204030204" pitchFamily="49" charset="0"/>
              </a:rPr>
              <a:t>**</a:t>
            </a:r>
            <a:r>
              <a:rPr lang="sv-SE" b="0" dirty="0">
                <a:solidFill>
                  <a:srgbClr val="D4D4D4"/>
                </a:solidFill>
                <a:effectLst/>
                <a:latin typeface="Consolas" panose="020B0609020204030204" pitchFamily="49" charset="0"/>
              </a:rPr>
              <a:t> är ett strukturerat designmönster, där hela poängen egentligen är att göra en metod eller klass mindre abstrakt för användaren.</a:t>
            </a:r>
          </a:p>
          <a:p>
            <a:endParaRPr lang="sv-SE" dirty="0"/>
          </a:p>
          <a:p>
            <a:r>
              <a:rPr lang="sv-SE" b="0" dirty="0">
                <a:solidFill>
                  <a:srgbClr val="D4D4D4"/>
                </a:solidFill>
                <a:effectLst/>
                <a:latin typeface="Consolas" panose="020B0609020204030204" pitchFamily="49" charset="0"/>
              </a:rPr>
              <a:t>Ett praktiskt exempel är t.ex. när du ska göra ett POST anrop med hjälp av </a:t>
            </a:r>
            <a:r>
              <a:rPr lang="sv-SE" b="0" dirty="0" err="1">
                <a:solidFill>
                  <a:srgbClr val="D4D4D4"/>
                </a:solidFill>
                <a:effectLst/>
                <a:latin typeface="Consolas" panose="020B0609020204030204" pitchFamily="49" charset="0"/>
              </a:rPr>
              <a:t>fetch</a:t>
            </a:r>
            <a:r>
              <a:rPr lang="sv-SE" b="0" dirty="0">
                <a:solidFill>
                  <a:srgbClr val="D4D4D4"/>
                </a:solidFill>
                <a:effectLst/>
                <a:latin typeface="Consolas" panose="020B0609020204030204" pitchFamily="49" charset="0"/>
              </a:rPr>
              <a:t> så behöver du ha med en del overhead information för att utföra ett post-</a:t>
            </a:r>
            <a:r>
              <a:rPr lang="sv-SE" b="0" dirty="0" err="1">
                <a:solidFill>
                  <a:srgbClr val="D4D4D4"/>
                </a:solidFill>
                <a:effectLst/>
                <a:latin typeface="Consolas" panose="020B0609020204030204" pitchFamily="49" charset="0"/>
              </a:rPr>
              <a:t>anropp</a:t>
            </a:r>
            <a:r>
              <a:rPr lang="sv-SE" b="0" dirty="0">
                <a:solidFill>
                  <a:srgbClr val="D4D4D4"/>
                </a:solidFill>
                <a:effectLst/>
                <a:latin typeface="Consolas" panose="020B0609020204030204" pitchFamily="49" charset="0"/>
              </a:rPr>
              <a:t>.</a:t>
            </a:r>
          </a:p>
          <a:p>
            <a:r>
              <a:rPr lang="sv-SE" b="0" dirty="0">
                <a:solidFill>
                  <a:srgbClr val="D4D4D4"/>
                </a:solidFill>
                <a:effectLst/>
                <a:latin typeface="Consolas" panose="020B0609020204030204" pitchFamily="49" charset="0"/>
              </a:rPr>
              <a:t>Om du redan vet att du alltid kommer posta med samma overhead information, så kan du bygga en fasad för den </a:t>
            </a:r>
            <a:r>
              <a:rPr lang="sv-SE" b="0" dirty="0" err="1">
                <a:solidFill>
                  <a:srgbClr val="D4D4D4"/>
                </a:solidFill>
                <a:effectLst/>
                <a:latin typeface="Consolas" panose="020B0609020204030204" pitchFamily="49" charset="0"/>
              </a:rPr>
              <a:t>orginella</a:t>
            </a:r>
            <a:r>
              <a:rPr lang="sv-SE" b="0" dirty="0">
                <a:solidFill>
                  <a:srgbClr val="D4D4D4"/>
                </a:solidFill>
                <a:effectLst/>
                <a:latin typeface="Consolas" panose="020B0609020204030204" pitchFamily="49" charset="0"/>
              </a:rPr>
              <a:t> funktionen.</a:t>
            </a:r>
          </a:p>
          <a:p>
            <a:endParaRPr lang="sv-SE" dirty="0"/>
          </a:p>
        </p:txBody>
      </p:sp>
      <p:sp>
        <p:nvSpPr>
          <p:cNvPr id="4" name="Platshållare för bildnummer 3"/>
          <p:cNvSpPr>
            <a:spLocks noGrp="1"/>
          </p:cNvSpPr>
          <p:nvPr>
            <p:ph type="sldNum" sz="quarter" idx="5"/>
          </p:nvPr>
        </p:nvSpPr>
        <p:spPr/>
        <p:txBody>
          <a:bodyPr/>
          <a:lstStyle/>
          <a:p>
            <a:fld id="{EB48834B-4414-476A-ABF9-909658961835}" type="slidenum">
              <a:rPr lang="sv-SE" smtClean="0"/>
              <a:t>4</a:t>
            </a:fld>
            <a:endParaRPr lang="sv-SE"/>
          </a:p>
        </p:txBody>
      </p:sp>
    </p:spTree>
    <p:extLst>
      <p:ext uri="{BB962C8B-B14F-4D97-AF65-F5344CB8AC3E}">
        <p14:creationId xmlns:p14="http://schemas.microsoft.com/office/powerpoint/2010/main" val="21451145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b="1" dirty="0">
                <a:solidFill>
                  <a:srgbClr val="569CD6"/>
                </a:solidFill>
                <a:effectLst/>
                <a:latin typeface="Consolas" panose="020B0609020204030204" pitchFamily="49" charset="0"/>
              </a:rPr>
              <a:t>**</a:t>
            </a:r>
            <a:r>
              <a:rPr lang="sv-SE" b="1" dirty="0" err="1">
                <a:solidFill>
                  <a:srgbClr val="569CD6"/>
                </a:solidFill>
                <a:effectLst/>
                <a:latin typeface="Consolas" panose="020B0609020204030204" pitchFamily="49" charset="0"/>
              </a:rPr>
              <a:t>Constructor</a:t>
            </a:r>
            <a:r>
              <a:rPr lang="sv-SE" b="1" dirty="0">
                <a:solidFill>
                  <a:srgbClr val="569CD6"/>
                </a:solidFill>
                <a:effectLst/>
                <a:latin typeface="Consolas" panose="020B0609020204030204" pitchFamily="49" charset="0"/>
              </a:rPr>
              <a:t> </a:t>
            </a:r>
            <a:r>
              <a:rPr lang="sv-SE" b="1" dirty="0" err="1">
                <a:solidFill>
                  <a:srgbClr val="569CD6"/>
                </a:solidFill>
                <a:effectLst/>
                <a:latin typeface="Consolas" panose="020B0609020204030204" pitchFamily="49" charset="0"/>
              </a:rPr>
              <a:t>pattern</a:t>
            </a:r>
            <a:r>
              <a:rPr lang="sv-SE" b="1" dirty="0">
                <a:solidFill>
                  <a:srgbClr val="569CD6"/>
                </a:solidFill>
                <a:effectLst/>
                <a:latin typeface="Consolas" panose="020B0609020204030204" pitchFamily="49" charset="0"/>
              </a:rPr>
              <a:t>**</a:t>
            </a:r>
            <a:r>
              <a:rPr lang="sv-SE" b="0" dirty="0">
                <a:solidFill>
                  <a:srgbClr val="D4D4D4"/>
                </a:solidFill>
                <a:effectLst/>
                <a:latin typeface="Consolas" panose="020B0609020204030204" pitchFamily="49" charset="0"/>
              </a:rPr>
              <a:t> tillhör kategorien skapande mönster och förbereder objektet för användning, som att sätta default värden, direkt exekvera en metod när objektet skapas och / eller sätta värden på egenskaper i ett objekt baserat på inkomna argument.</a:t>
            </a:r>
          </a:p>
          <a:p>
            <a:endParaRPr lang="sv-SE" dirty="0"/>
          </a:p>
        </p:txBody>
      </p:sp>
      <p:sp>
        <p:nvSpPr>
          <p:cNvPr id="4" name="Platshållare för bildnummer 3"/>
          <p:cNvSpPr>
            <a:spLocks noGrp="1"/>
          </p:cNvSpPr>
          <p:nvPr>
            <p:ph type="sldNum" sz="quarter" idx="5"/>
          </p:nvPr>
        </p:nvSpPr>
        <p:spPr/>
        <p:txBody>
          <a:bodyPr/>
          <a:lstStyle/>
          <a:p>
            <a:fld id="{EB48834B-4414-476A-ABF9-909658961835}" type="slidenum">
              <a:rPr lang="sv-SE" smtClean="0"/>
              <a:t>5</a:t>
            </a:fld>
            <a:endParaRPr lang="sv-SE"/>
          </a:p>
        </p:txBody>
      </p:sp>
    </p:spTree>
    <p:extLst>
      <p:ext uri="{BB962C8B-B14F-4D97-AF65-F5344CB8AC3E}">
        <p14:creationId xmlns:p14="http://schemas.microsoft.com/office/powerpoint/2010/main" val="18045124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a:t>Jag började projektet att göra en påhittad intervju med en ägare på </a:t>
            </a:r>
            <a:r>
              <a:rPr lang="sv-SE" dirty="0" err="1"/>
              <a:t>pizzaresturang</a:t>
            </a:r>
            <a:r>
              <a:rPr lang="sv-SE" dirty="0"/>
              <a:t>.</a:t>
            </a:r>
          </a:p>
        </p:txBody>
      </p:sp>
      <p:sp>
        <p:nvSpPr>
          <p:cNvPr id="4" name="Platshållare för bildnummer 3"/>
          <p:cNvSpPr>
            <a:spLocks noGrp="1"/>
          </p:cNvSpPr>
          <p:nvPr>
            <p:ph type="sldNum" sz="quarter" idx="5"/>
          </p:nvPr>
        </p:nvSpPr>
        <p:spPr/>
        <p:txBody>
          <a:bodyPr/>
          <a:lstStyle/>
          <a:p>
            <a:fld id="{EB48834B-4414-476A-ABF9-909658961835}" type="slidenum">
              <a:rPr lang="sv-SE" smtClean="0"/>
              <a:t>6</a:t>
            </a:fld>
            <a:endParaRPr lang="sv-SE"/>
          </a:p>
        </p:txBody>
      </p:sp>
    </p:spTree>
    <p:extLst>
      <p:ext uri="{BB962C8B-B14F-4D97-AF65-F5344CB8AC3E}">
        <p14:creationId xmlns:p14="http://schemas.microsoft.com/office/powerpoint/2010/main" val="35685954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a:t>Utifrån intervjun så kan vi få fram följande:</a:t>
            </a:r>
          </a:p>
          <a:p>
            <a:pPr marL="171450" indent="-171450">
              <a:buFontTx/>
              <a:buChar char="-"/>
            </a:pPr>
            <a:r>
              <a:rPr lang="sv-SE" dirty="0"/>
              <a:t>Vem är produkten för och varför produkten behövs</a:t>
            </a:r>
          </a:p>
          <a:p>
            <a:pPr marL="0" indent="0">
              <a:buFontTx/>
              <a:buNone/>
            </a:pPr>
            <a:endParaRPr lang="sv-SE" dirty="0"/>
          </a:p>
        </p:txBody>
      </p:sp>
      <p:sp>
        <p:nvSpPr>
          <p:cNvPr id="4" name="Platshållare för bildnummer 3"/>
          <p:cNvSpPr>
            <a:spLocks noGrp="1"/>
          </p:cNvSpPr>
          <p:nvPr>
            <p:ph type="sldNum" sz="quarter" idx="5"/>
          </p:nvPr>
        </p:nvSpPr>
        <p:spPr/>
        <p:txBody>
          <a:bodyPr/>
          <a:lstStyle/>
          <a:p>
            <a:fld id="{EB48834B-4414-476A-ABF9-909658961835}" type="slidenum">
              <a:rPr lang="sv-SE" smtClean="0"/>
              <a:t>7</a:t>
            </a:fld>
            <a:endParaRPr lang="sv-SE"/>
          </a:p>
        </p:txBody>
      </p:sp>
    </p:spTree>
    <p:extLst>
      <p:ext uri="{BB962C8B-B14F-4D97-AF65-F5344CB8AC3E}">
        <p14:creationId xmlns:p14="http://schemas.microsoft.com/office/powerpoint/2010/main" val="5147916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a:t>Utifrån intervjun så har vi tre punkter som vi kan förhålla oss till.</a:t>
            </a:r>
          </a:p>
        </p:txBody>
      </p:sp>
      <p:sp>
        <p:nvSpPr>
          <p:cNvPr id="4" name="Platshållare för bildnummer 3"/>
          <p:cNvSpPr>
            <a:spLocks noGrp="1"/>
          </p:cNvSpPr>
          <p:nvPr>
            <p:ph type="sldNum" sz="quarter" idx="5"/>
          </p:nvPr>
        </p:nvSpPr>
        <p:spPr/>
        <p:txBody>
          <a:bodyPr/>
          <a:lstStyle/>
          <a:p>
            <a:fld id="{EB48834B-4414-476A-ABF9-909658961835}" type="slidenum">
              <a:rPr lang="sv-SE" smtClean="0"/>
              <a:t>8</a:t>
            </a:fld>
            <a:endParaRPr lang="sv-SE"/>
          </a:p>
        </p:txBody>
      </p:sp>
    </p:spTree>
    <p:extLst>
      <p:ext uri="{BB962C8B-B14F-4D97-AF65-F5344CB8AC3E}">
        <p14:creationId xmlns:p14="http://schemas.microsoft.com/office/powerpoint/2010/main" val="27503770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b="0" dirty="0">
                <a:solidFill>
                  <a:srgbClr val="D4D4D4"/>
                </a:solidFill>
                <a:effectLst/>
                <a:latin typeface="Consolas" panose="020B0609020204030204" pitchFamily="49" charset="0"/>
              </a:rPr>
              <a:t>I utvecklingsprojektet, så är planen att använda mig av designmönstret </a:t>
            </a:r>
            <a:r>
              <a:rPr lang="sv-SE" b="0" dirty="0" err="1">
                <a:solidFill>
                  <a:srgbClr val="D4D4D4"/>
                </a:solidFill>
                <a:effectLst/>
                <a:latin typeface="Consolas" panose="020B0609020204030204" pitchFamily="49" charset="0"/>
              </a:rPr>
              <a:t>Factory</a:t>
            </a:r>
            <a:r>
              <a:rPr lang="sv-SE" b="0" dirty="0">
                <a:solidFill>
                  <a:srgbClr val="D4D4D4"/>
                </a:solidFill>
                <a:effectLst/>
                <a:latin typeface="Consolas" panose="020B0609020204030204" pitchFamily="49" charset="0"/>
              </a:rPr>
              <a:t> </a:t>
            </a:r>
            <a:r>
              <a:rPr lang="sv-SE" b="0" dirty="0" err="1">
                <a:solidFill>
                  <a:srgbClr val="D4D4D4"/>
                </a:solidFill>
                <a:effectLst/>
                <a:latin typeface="Consolas" panose="020B0609020204030204" pitchFamily="49" charset="0"/>
              </a:rPr>
              <a:t>pattern</a:t>
            </a:r>
            <a:r>
              <a:rPr lang="sv-SE" b="0" dirty="0">
                <a:solidFill>
                  <a:srgbClr val="D4D4D4"/>
                </a:solidFill>
                <a:effectLst/>
                <a:latin typeface="Consolas" panose="020B0609020204030204" pitchFamily="49" charset="0"/>
              </a:rPr>
              <a:t>. Orsaken är att detta </a:t>
            </a:r>
            <a:r>
              <a:rPr lang="sv-SE" b="0" dirty="0" err="1">
                <a:solidFill>
                  <a:srgbClr val="D4D4D4"/>
                </a:solidFill>
                <a:effectLst/>
                <a:latin typeface="Consolas" panose="020B0609020204030204" pitchFamily="49" charset="0"/>
              </a:rPr>
              <a:t>designpattern</a:t>
            </a:r>
            <a:r>
              <a:rPr lang="sv-SE" b="0" dirty="0">
                <a:solidFill>
                  <a:srgbClr val="D4D4D4"/>
                </a:solidFill>
                <a:effectLst/>
                <a:latin typeface="Consolas" panose="020B0609020204030204" pitchFamily="49" charset="0"/>
              </a:rPr>
              <a:t> gör det enklare att skapa olika objekt beroende på användarens inmatning av data, vilket är ett av kraven från intervjun med ägaren.</a:t>
            </a:r>
          </a:p>
          <a:p>
            <a:br>
              <a:rPr lang="sv-SE" b="0" dirty="0">
                <a:solidFill>
                  <a:srgbClr val="D4D4D4"/>
                </a:solidFill>
                <a:effectLst/>
                <a:latin typeface="Consolas" panose="020B0609020204030204" pitchFamily="49" charset="0"/>
              </a:rPr>
            </a:br>
            <a:r>
              <a:rPr lang="sv-SE" b="0" dirty="0">
                <a:solidFill>
                  <a:srgbClr val="D4D4D4"/>
                </a:solidFill>
                <a:effectLst/>
                <a:latin typeface="Consolas" panose="020B0609020204030204" pitchFamily="49" charset="0"/>
              </a:rPr>
              <a:t>Utöver </a:t>
            </a:r>
            <a:r>
              <a:rPr lang="sv-SE" b="0" dirty="0" err="1">
                <a:solidFill>
                  <a:srgbClr val="D4D4D4"/>
                </a:solidFill>
                <a:effectLst/>
                <a:latin typeface="Consolas" panose="020B0609020204030204" pitchFamily="49" charset="0"/>
              </a:rPr>
              <a:t>Factory</a:t>
            </a:r>
            <a:r>
              <a:rPr lang="sv-SE" b="0" dirty="0">
                <a:solidFill>
                  <a:srgbClr val="D4D4D4"/>
                </a:solidFill>
                <a:effectLst/>
                <a:latin typeface="Consolas" panose="020B0609020204030204" pitchFamily="49" charset="0"/>
              </a:rPr>
              <a:t> </a:t>
            </a:r>
            <a:r>
              <a:rPr lang="sv-SE" b="0" dirty="0" err="1">
                <a:solidFill>
                  <a:srgbClr val="D4D4D4"/>
                </a:solidFill>
                <a:effectLst/>
                <a:latin typeface="Consolas" panose="020B0609020204030204" pitchFamily="49" charset="0"/>
              </a:rPr>
              <a:t>pattern</a:t>
            </a:r>
            <a:r>
              <a:rPr lang="sv-SE" b="0" dirty="0">
                <a:solidFill>
                  <a:srgbClr val="D4D4D4"/>
                </a:solidFill>
                <a:effectLst/>
                <a:latin typeface="Consolas" panose="020B0609020204030204" pitchFamily="49" charset="0"/>
              </a:rPr>
              <a:t> så kommer jag också använda mig av </a:t>
            </a:r>
            <a:r>
              <a:rPr lang="sv-SE" b="0" dirty="0" err="1">
                <a:solidFill>
                  <a:srgbClr val="D4D4D4"/>
                </a:solidFill>
                <a:effectLst/>
                <a:latin typeface="Consolas" panose="020B0609020204030204" pitchFamily="49" charset="0"/>
              </a:rPr>
              <a:t>Facade</a:t>
            </a:r>
            <a:r>
              <a:rPr lang="sv-SE" b="0" dirty="0">
                <a:solidFill>
                  <a:srgbClr val="D4D4D4"/>
                </a:solidFill>
                <a:effectLst/>
                <a:latin typeface="Consolas" panose="020B0609020204030204" pitchFamily="49" charset="0"/>
              </a:rPr>
              <a:t> </a:t>
            </a:r>
            <a:r>
              <a:rPr lang="sv-SE" b="0" dirty="0" err="1">
                <a:solidFill>
                  <a:srgbClr val="D4D4D4"/>
                </a:solidFill>
                <a:effectLst/>
                <a:latin typeface="Consolas" panose="020B0609020204030204" pitchFamily="49" charset="0"/>
              </a:rPr>
              <a:t>pattern</a:t>
            </a:r>
            <a:r>
              <a:rPr lang="sv-SE" b="0" dirty="0">
                <a:solidFill>
                  <a:srgbClr val="D4D4D4"/>
                </a:solidFill>
                <a:effectLst/>
                <a:latin typeface="Consolas" panose="020B0609020204030204" pitchFamily="49" charset="0"/>
              </a:rPr>
              <a:t> för att förenkla två komplicerade funktioner.</a:t>
            </a:r>
          </a:p>
          <a:p>
            <a:br>
              <a:rPr lang="sv-SE" b="0" dirty="0">
                <a:solidFill>
                  <a:srgbClr val="D4D4D4"/>
                </a:solidFill>
                <a:effectLst/>
                <a:latin typeface="Consolas" panose="020B0609020204030204" pitchFamily="49" charset="0"/>
              </a:rPr>
            </a:br>
            <a:r>
              <a:rPr lang="sv-SE" b="0" dirty="0">
                <a:solidFill>
                  <a:srgbClr val="D4D4D4"/>
                </a:solidFill>
                <a:effectLst/>
                <a:latin typeface="Consolas" panose="020B0609020204030204" pitchFamily="49" charset="0"/>
              </a:rPr>
              <a:t>Där första är en modul som heter </a:t>
            </a:r>
            <a:r>
              <a:rPr lang="sv-SE" b="0" dirty="0">
                <a:solidFill>
                  <a:srgbClr val="CE9178"/>
                </a:solidFill>
                <a:effectLst/>
                <a:latin typeface="Consolas" panose="020B0609020204030204" pitchFamily="49" charset="0"/>
              </a:rPr>
              <a:t>`</a:t>
            </a:r>
            <a:r>
              <a:rPr lang="sv-SE" b="0" dirty="0" err="1">
                <a:solidFill>
                  <a:srgbClr val="CE9178"/>
                </a:solidFill>
                <a:effectLst/>
                <a:latin typeface="Consolas" panose="020B0609020204030204" pitchFamily="49" charset="0"/>
              </a:rPr>
              <a:t>readline</a:t>
            </a:r>
            <a:r>
              <a:rPr lang="sv-SE" b="0" dirty="0">
                <a:solidFill>
                  <a:srgbClr val="CE9178"/>
                </a:solidFill>
                <a:effectLst/>
                <a:latin typeface="Consolas" panose="020B0609020204030204" pitchFamily="49" charset="0"/>
              </a:rPr>
              <a:t>`</a:t>
            </a:r>
            <a:r>
              <a:rPr lang="sv-SE" b="0" dirty="0">
                <a:solidFill>
                  <a:srgbClr val="D4D4D4"/>
                </a:solidFill>
                <a:effectLst/>
                <a:latin typeface="Consolas" panose="020B0609020204030204" pitchFamily="49" charset="0"/>
              </a:rPr>
              <a:t>, som innehåller en metod jag vill använda som heter </a:t>
            </a:r>
            <a:r>
              <a:rPr lang="sv-SE" b="0" dirty="0">
                <a:solidFill>
                  <a:srgbClr val="CE9178"/>
                </a:solidFill>
                <a:effectLst/>
                <a:latin typeface="Consolas" panose="020B0609020204030204" pitchFamily="49" charset="0"/>
              </a:rPr>
              <a:t>`</a:t>
            </a:r>
            <a:r>
              <a:rPr lang="sv-SE" b="0" dirty="0" err="1">
                <a:solidFill>
                  <a:srgbClr val="CE9178"/>
                </a:solidFill>
                <a:effectLst/>
                <a:latin typeface="Consolas" panose="020B0609020204030204" pitchFamily="49" charset="0"/>
              </a:rPr>
              <a:t>question</a:t>
            </a:r>
            <a:r>
              <a:rPr lang="sv-SE" b="0" dirty="0">
                <a:solidFill>
                  <a:srgbClr val="CE9178"/>
                </a:solidFill>
                <a:effectLst/>
                <a:latin typeface="Consolas" panose="020B0609020204030204" pitchFamily="49" charset="0"/>
              </a:rPr>
              <a:t>`</a:t>
            </a:r>
            <a:r>
              <a:rPr lang="sv-SE" b="0" dirty="0">
                <a:solidFill>
                  <a:srgbClr val="D4D4D4"/>
                </a:solidFill>
                <a:effectLst/>
                <a:latin typeface="Consolas" panose="020B0609020204030204" pitchFamily="49" charset="0"/>
              </a:rPr>
              <a:t>. Tyvärr är inte </a:t>
            </a:r>
            <a:r>
              <a:rPr lang="sv-SE" b="0" dirty="0" err="1">
                <a:solidFill>
                  <a:srgbClr val="D4D4D4"/>
                </a:solidFill>
                <a:effectLst/>
                <a:latin typeface="Consolas" panose="020B0609020204030204" pitchFamily="49" charset="0"/>
              </a:rPr>
              <a:t>readline</a:t>
            </a:r>
            <a:r>
              <a:rPr lang="sv-SE" b="0" dirty="0">
                <a:solidFill>
                  <a:srgbClr val="D4D4D4"/>
                </a:solidFill>
                <a:effectLst/>
                <a:latin typeface="Consolas" panose="020B0609020204030204" pitchFamily="49" charset="0"/>
              </a:rPr>
              <a:t> modulen asynkront så jag behöver göra så att min kod inte fortsätter när denna metod kallas på. </a:t>
            </a:r>
          </a:p>
          <a:p>
            <a:br>
              <a:rPr lang="sv-SE" b="0" dirty="0">
                <a:solidFill>
                  <a:srgbClr val="D4D4D4"/>
                </a:solidFill>
                <a:effectLst/>
                <a:latin typeface="Consolas" panose="020B0609020204030204" pitchFamily="49" charset="0"/>
              </a:rPr>
            </a:br>
            <a:r>
              <a:rPr lang="sv-SE" b="0" dirty="0">
                <a:solidFill>
                  <a:srgbClr val="D4D4D4"/>
                </a:solidFill>
                <a:effectLst/>
                <a:latin typeface="Consolas" panose="020B0609020204030204" pitchFamily="49" charset="0"/>
              </a:rPr>
              <a:t>Den andra funktionen så behöver jag ett lättare sätt att kontrollera att användarens inmatade data är validerad.</a:t>
            </a:r>
          </a:p>
          <a:p>
            <a:endParaRPr lang="sv-SE" dirty="0"/>
          </a:p>
        </p:txBody>
      </p:sp>
      <p:sp>
        <p:nvSpPr>
          <p:cNvPr id="4" name="Platshållare för bildnummer 3"/>
          <p:cNvSpPr>
            <a:spLocks noGrp="1"/>
          </p:cNvSpPr>
          <p:nvPr>
            <p:ph type="sldNum" sz="quarter" idx="5"/>
          </p:nvPr>
        </p:nvSpPr>
        <p:spPr/>
        <p:txBody>
          <a:bodyPr/>
          <a:lstStyle/>
          <a:p>
            <a:fld id="{EB48834B-4414-476A-ABF9-909658961835}" type="slidenum">
              <a:rPr lang="sv-SE" smtClean="0"/>
              <a:t>9</a:t>
            </a:fld>
            <a:endParaRPr lang="sv-SE"/>
          </a:p>
        </p:txBody>
      </p:sp>
    </p:spTree>
    <p:extLst>
      <p:ext uri="{BB962C8B-B14F-4D97-AF65-F5344CB8AC3E}">
        <p14:creationId xmlns:p14="http://schemas.microsoft.com/office/powerpoint/2010/main" val="2208779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Rubrikbild">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sv-SE"/>
              <a:t>Klicka här för att ändra mall för rubrikformat</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sv-SE"/>
              <a:t>Klicka här för att ändra mall för underrubrikformat</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abild med bild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a:t>Klicka här för att ändra mall för rubrikformat</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sv-SE"/>
              <a:t>Klicka på ikonen för att lägga till en bild</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sv-SE"/>
              <a:t>Klicka här för att ändra format på bakgrundstexten</a:t>
            </a:r>
          </a:p>
        </p:txBody>
      </p:sp>
      <p:sp>
        <p:nvSpPr>
          <p:cNvPr id="3" name="Date Placeholder 2"/>
          <p:cNvSpPr>
            <a:spLocks noGrp="1"/>
          </p:cNvSpPr>
          <p:nvPr>
            <p:ph type="dt" sz="half" idx="10"/>
          </p:nvPr>
        </p:nvSpPr>
        <p:spPr/>
        <p:txBody>
          <a:bodyPr/>
          <a:lstStyle/>
          <a:p>
            <a:fld id="{B61BEF0D-F0BB-DE4B-95CE-6DB70DBA9567}" type="datetimeFigureOut">
              <a:rPr lang="en-US" dirty="0"/>
              <a:pPr/>
              <a:t>10/13/2020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el och bildtext">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sv-SE"/>
              <a:t>Klicka här för att ändra mall för rubrikformat</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sv-SE"/>
              <a:t>Klicka här för att ändra format på bakgrundstexten</a:t>
            </a:r>
          </a:p>
        </p:txBody>
      </p:sp>
      <p:sp>
        <p:nvSpPr>
          <p:cNvPr id="4" name="Date Placeholder 3"/>
          <p:cNvSpPr>
            <a:spLocks noGrp="1"/>
          </p:cNvSpPr>
          <p:nvPr>
            <p:ph type="dt" sz="half" idx="10"/>
          </p:nvPr>
        </p:nvSpPr>
        <p:spPr/>
        <p:txBody>
          <a:bodyPr/>
          <a:lstStyle/>
          <a:p>
            <a:fld id="{B61BEF0D-F0BB-DE4B-95CE-6DB70DBA9567}" type="datetimeFigureOut">
              <a:rPr lang="en-US" dirty="0"/>
              <a:pPr/>
              <a:t>10/13/2020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 med beskrivning">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sv-SE"/>
              <a:t>Klicka här för att ändra mall för rubrikformat</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sv-SE"/>
              <a:t>Klicka här för att ändra format på bakgrundstexten</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sv-SE"/>
              <a:t>Klicka här för att ändra format på bakgrundstexten</a:t>
            </a:r>
          </a:p>
        </p:txBody>
      </p:sp>
      <p:sp>
        <p:nvSpPr>
          <p:cNvPr id="4" name="Date Placeholder 3"/>
          <p:cNvSpPr>
            <a:spLocks noGrp="1"/>
          </p:cNvSpPr>
          <p:nvPr>
            <p:ph type="dt" sz="half" idx="10"/>
          </p:nvPr>
        </p:nvSpPr>
        <p:spPr/>
        <p:txBody>
          <a:bodyPr/>
          <a:lstStyle/>
          <a:p>
            <a:fld id="{B61BEF0D-F0BB-DE4B-95CE-6DB70DBA9567}" type="datetimeFigureOut">
              <a:rPr lang="en-US" dirty="0"/>
              <a:pPr/>
              <a:t>10/13/2020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nkort">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sv-SE"/>
              <a:t>Klicka här för att ändra mall för rubrikformat</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sv-SE"/>
              <a:t>Klicka här för att ändra format på bakgrundstexten</a:t>
            </a:r>
          </a:p>
        </p:txBody>
      </p:sp>
      <p:sp>
        <p:nvSpPr>
          <p:cNvPr id="4" name="Date Placeholder 3"/>
          <p:cNvSpPr>
            <a:spLocks noGrp="1"/>
          </p:cNvSpPr>
          <p:nvPr>
            <p:ph type="dt" sz="half" idx="10"/>
          </p:nvPr>
        </p:nvSpPr>
        <p:spPr/>
        <p:txBody>
          <a:bodyPr/>
          <a:lstStyle/>
          <a:p>
            <a:fld id="{B61BEF0D-F0BB-DE4B-95CE-6DB70DBA9567}" type="datetimeFigureOut">
              <a:rPr lang="en-US" dirty="0"/>
              <a:pPr/>
              <a:t>10/13/2020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Namnkort för citat">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sv-SE"/>
              <a:t>Klicka här för att ändra mall för rubrikformat</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sv-SE"/>
              <a:t>Klicka här för att ändra format på bakgrundstexten</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sv-SE"/>
              <a:t>Klicka här för att ändra format på bakgrundstexten</a:t>
            </a:r>
          </a:p>
        </p:txBody>
      </p:sp>
      <p:sp>
        <p:nvSpPr>
          <p:cNvPr id="4" name="Date Placeholder 3"/>
          <p:cNvSpPr>
            <a:spLocks noGrp="1"/>
          </p:cNvSpPr>
          <p:nvPr>
            <p:ph type="dt" sz="half" idx="10"/>
          </p:nvPr>
        </p:nvSpPr>
        <p:spPr/>
        <p:txBody>
          <a:bodyPr/>
          <a:lstStyle/>
          <a:p>
            <a:fld id="{B61BEF0D-F0BB-DE4B-95CE-6DB70DBA9567}" type="datetimeFigureOut">
              <a:rPr lang="en-US" dirty="0"/>
              <a:pPr/>
              <a:t>10/13/2020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Sant eller falskt">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sv-SE"/>
              <a:t>Klicka här för att ändra mall för rubrikformat</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sv-SE"/>
              <a:t>Klicka här för att ändra format på bakgrundstexten</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sv-SE"/>
              <a:t>Klicka här för att ändra format på bakgrundstexten</a:t>
            </a:r>
          </a:p>
        </p:txBody>
      </p:sp>
      <p:sp>
        <p:nvSpPr>
          <p:cNvPr id="4" name="Date Placeholder 3"/>
          <p:cNvSpPr>
            <a:spLocks noGrp="1"/>
          </p:cNvSpPr>
          <p:nvPr>
            <p:ph type="dt" sz="half" idx="10"/>
          </p:nvPr>
        </p:nvSpPr>
        <p:spPr/>
        <p:txBody>
          <a:bodyPr/>
          <a:lstStyle/>
          <a:p>
            <a:fld id="{B61BEF0D-F0BB-DE4B-95CE-6DB70DBA9567}" type="datetimeFigureOut">
              <a:rPr lang="en-US" dirty="0"/>
              <a:pPr/>
              <a:t>10/13/2020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Rubrik och lodrä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sv-SE"/>
              <a:t>Klicka här för att ändra mall för rubrikformat</a:t>
            </a:r>
            <a:endParaRPr lang="en-US" dirty="0"/>
          </a:p>
        </p:txBody>
      </p:sp>
      <p:sp>
        <p:nvSpPr>
          <p:cNvPr id="3" name="Vertical Text Placeholder 2"/>
          <p:cNvSpPr>
            <a:spLocks noGrp="1"/>
          </p:cNvSpPr>
          <p:nvPr>
            <p:ph type="body" orient="vert" idx="1"/>
          </p:nvPr>
        </p:nvSpPr>
        <p:spPr/>
        <p:txBody>
          <a:bodyPr vert="eaVert" anchor="t"/>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Lodrät rubrik och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sv-SE"/>
              <a:t>Klicka här för att ändra mall för rubrikformat</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Rubrik och innehål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a:t>Klicka här för att ändra mall för rubrikformat</a:t>
            </a:r>
            <a:endParaRPr lang="en-US" dirty="0"/>
          </a:p>
        </p:txBody>
      </p:sp>
      <p:sp>
        <p:nvSpPr>
          <p:cNvPr id="3" name="Content Placeholder 2"/>
          <p:cNvSpPr>
            <a:spLocks noGrp="1"/>
          </p:cNvSpPr>
          <p:nvPr>
            <p:ph idx="1"/>
          </p:nvPr>
        </p:nvSpPr>
        <p:spPr/>
        <p:txBody>
          <a:bodyPr anchor="ct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vsnittsrubrik">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sv-SE"/>
              <a:t>Klicka här för att ändra mall för rubrikformat</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sv-SE"/>
              <a:t>Klicka här för att ändra format på bakgrundstexten</a:t>
            </a:r>
          </a:p>
        </p:txBody>
      </p:sp>
      <p:sp>
        <p:nvSpPr>
          <p:cNvPr id="4" name="Date Placeholder 3"/>
          <p:cNvSpPr>
            <a:spLocks noGrp="1"/>
          </p:cNvSpPr>
          <p:nvPr>
            <p:ph type="dt" sz="half" idx="10"/>
          </p:nvPr>
        </p:nvSpPr>
        <p:spPr/>
        <p:txBody>
          <a:bodyPr/>
          <a:lstStyle/>
          <a:p>
            <a:fld id="{B61BEF0D-F0BB-DE4B-95CE-6DB70DBA9567}" type="datetimeFigureOut">
              <a:rPr lang="en-US" dirty="0"/>
              <a:pPr/>
              <a:t>10/13/2020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vå dela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a:t>Klicka här för att ändra mall för rubrikformat</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10/13/2020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Jämförels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sv-SE"/>
              <a:t>Klicka här för att ändra mall för rubrikformat</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a:t>Klicka här för att ändra format på bakgrundstexten</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a:t>Klicka här för att ändra format på bakgrundstexten</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10/13/2020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Endast rub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a:t>Klicka här för att ändra mall för rubrikformat</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10/13/2020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10/13/2020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Text med bildtext">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sv-SE"/>
              <a:t>Klicka här för att ändra mall för rubrikformat</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v-SE"/>
              <a:t>Klicka här för att ändra format på bakgrundstexten</a:t>
            </a:r>
          </a:p>
        </p:txBody>
      </p:sp>
      <p:sp>
        <p:nvSpPr>
          <p:cNvPr id="5" name="Date Placeholder 4"/>
          <p:cNvSpPr>
            <a:spLocks noGrp="1"/>
          </p:cNvSpPr>
          <p:nvPr>
            <p:ph type="dt" sz="half" idx="10"/>
          </p:nvPr>
        </p:nvSpPr>
        <p:spPr/>
        <p:txBody>
          <a:bodyPr/>
          <a:lstStyle/>
          <a:p>
            <a:fld id="{B61BEF0D-F0BB-DE4B-95CE-6DB70DBA9567}" type="datetimeFigureOut">
              <a:rPr lang="en-US" dirty="0"/>
              <a:pPr/>
              <a:t>10/13/2020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ed bildtext">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sv-SE"/>
              <a:t>Klicka här för att ändra mall för rubrikformat</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sv-SE"/>
              <a:t>Klicka på ikonen för att lägga till en bild</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v-SE"/>
              <a:t>Klicka här för att ändra format på bakgrundstexten</a:t>
            </a:r>
          </a:p>
        </p:txBody>
      </p:sp>
      <p:sp>
        <p:nvSpPr>
          <p:cNvPr id="5" name="Date Placeholder 4"/>
          <p:cNvSpPr>
            <a:spLocks noGrp="1"/>
          </p:cNvSpPr>
          <p:nvPr>
            <p:ph type="dt" sz="half" idx="10"/>
          </p:nvPr>
        </p:nvSpPr>
        <p:spPr/>
        <p:txBody>
          <a:bodyPr/>
          <a:lstStyle/>
          <a:p>
            <a:fld id="{B61BEF0D-F0BB-DE4B-95CE-6DB70DBA9567}" type="datetimeFigureOut">
              <a:rPr lang="en-US" dirty="0"/>
              <a:pPr/>
              <a:t>10/13/2020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sv-SE"/>
              <a:t>Klicka här för att ändra mall för rubrikformat</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10/13/2020</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7A318F2F-D1FC-4825-8BE0-995AA86F297E}"/>
              </a:ext>
            </a:extLst>
          </p:cNvPr>
          <p:cNvSpPr>
            <a:spLocks noGrp="1"/>
          </p:cNvSpPr>
          <p:nvPr>
            <p:ph type="title"/>
          </p:nvPr>
        </p:nvSpPr>
        <p:spPr/>
        <p:txBody>
          <a:bodyPr/>
          <a:lstStyle/>
          <a:p>
            <a:r>
              <a:rPr lang="sv-SE" dirty="0"/>
              <a:t>Vem är jag</a:t>
            </a:r>
          </a:p>
        </p:txBody>
      </p:sp>
      <p:sp>
        <p:nvSpPr>
          <p:cNvPr id="3" name="Platshållare för innehåll 2">
            <a:extLst>
              <a:ext uri="{FF2B5EF4-FFF2-40B4-BE49-F238E27FC236}">
                <a16:creationId xmlns:a16="http://schemas.microsoft.com/office/drawing/2014/main" id="{7BFE4FA8-3C58-4422-A256-073C06333A76}"/>
              </a:ext>
            </a:extLst>
          </p:cNvPr>
          <p:cNvSpPr>
            <a:spLocks noGrp="1"/>
          </p:cNvSpPr>
          <p:nvPr>
            <p:ph idx="1"/>
          </p:nvPr>
        </p:nvSpPr>
        <p:spPr/>
        <p:txBody>
          <a:bodyPr/>
          <a:lstStyle/>
          <a:p>
            <a:r>
              <a:rPr lang="sv-SE" dirty="0"/>
              <a:t>Stephan Ljungros</a:t>
            </a:r>
          </a:p>
          <a:p>
            <a:r>
              <a:rPr lang="sv-SE" dirty="0"/>
              <a:t>Jag är en professionell </a:t>
            </a:r>
            <a:r>
              <a:rPr lang="sv-SE" dirty="0" err="1"/>
              <a:t>Among</a:t>
            </a:r>
            <a:r>
              <a:rPr lang="sv-SE" dirty="0"/>
              <a:t> Us spelare</a:t>
            </a:r>
          </a:p>
          <a:p>
            <a:pPr lvl="1"/>
            <a:r>
              <a:rPr lang="sv-SE" dirty="0"/>
              <a:t>Alexander är Sus</a:t>
            </a:r>
          </a:p>
          <a:p>
            <a:r>
              <a:rPr lang="sv-SE" dirty="0"/>
              <a:t>Varför är jag här</a:t>
            </a:r>
          </a:p>
          <a:p>
            <a:pPr lvl="1"/>
            <a:r>
              <a:rPr lang="sv-SE" dirty="0"/>
              <a:t>Gå igenom 3 olika </a:t>
            </a:r>
            <a:r>
              <a:rPr lang="sv-SE" dirty="0" err="1"/>
              <a:t>patterns</a:t>
            </a:r>
            <a:endParaRPr lang="sv-SE" dirty="0"/>
          </a:p>
          <a:p>
            <a:pPr lvl="1"/>
            <a:r>
              <a:rPr lang="sv-SE" dirty="0"/>
              <a:t>Gå igenom ett utvecklingsprojekt</a:t>
            </a:r>
          </a:p>
          <a:p>
            <a:endParaRPr lang="sv-SE" dirty="0"/>
          </a:p>
        </p:txBody>
      </p:sp>
      <p:pic>
        <p:nvPicPr>
          <p:cNvPr id="5" name="Bildobjekt 4" descr="En bild som visar person, person, inomhus, framsida&#10;&#10;Automatiskt genererad beskrivning">
            <a:extLst>
              <a:ext uri="{FF2B5EF4-FFF2-40B4-BE49-F238E27FC236}">
                <a16:creationId xmlns:a16="http://schemas.microsoft.com/office/drawing/2014/main" id="{E63611CF-DE5D-4906-A8DC-3F5240F62C91}"/>
              </a:ext>
            </a:extLst>
          </p:cNvPr>
          <p:cNvPicPr>
            <a:picLocks noChangeAspect="1"/>
          </p:cNvPicPr>
          <p:nvPr/>
        </p:nvPicPr>
        <p:blipFill>
          <a:blip r:embed="rId3"/>
          <a:stretch>
            <a:fillRect/>
          </a:stretch>
        </p:blipFill>
        <p:spPr>
          <a:xfrm>
            <a:off x="8355200" y="4301067"/>
            <a:ext cx="3836800" cy="2556933"/>
          </a:xfrm>
          <a:prstGeom prst="rect">
            <a:avLst/>
          </a:prstGeom>
        </p:spPr>
      </p:pic>
    </p:spTree>
    <p:extLst>
      <p:ext uri="{BB962C8B-B14F-4D97-AF65-F5344CB8AC3E}">
        <p14:creationId xmlns:p14="http://schemas.microsoft.com/office/powerpoint/2010/main" val="1964619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32BDCB65-F411-4E08-9413-C7A81E5A41B4}"/>
              </a:ext>
            </a:extLst>
          </p:cNvPr>
          <p:cNvSpPr>
            <a:spLocks noGrp="1"/>
          </p:cNvSpPr>
          <p:nvPr>
            <p:ph type="title"/>
          </p:nvPr>
        </p:nvSpPr>
        <p:spPr/>
        <p:txBody>
          <a:bodyPr/>
          <a:lstStyle/>
          <a:p>
            <a:r>
              <a:rPr lang="sv-SE" dirty="0"/>
              <a:t>Klassdiagram</a:t>
            </a:r>
          </a:p>
        </p:txBody>
      </p:sp>
      <p:pic>
        <p:nvPicPr>
          <p:cNvPr id="5" name="Platshållare för innehåll 4">
            <a:extLst>
              <a:ext uri="{FF2B5EF4-FFF2-40B4-BE49-F238E27FC236}">
                <a16:creationId xmlns:a16="http://schemas.microsoft.com/office/drawing/2014/main" id="{F2EDF2E3-4D1D-4345-87C3-ECBBFA32D5AC}"/>
              </a:ext>
            </a:extLst>
          </p:cNvPr>
          <p:cNvPicPr>
            <a:picLocks noGrp="1" noChangeAspect="1"/>
          </p:cNvPicPr>
          <p:nvPr>
            <p:ph idx="1"/>
          </p:nvPr>
        </p:nvPicPr>
        <p:blipFill>
          <a:blip r:embed="rId3"/>
          <a:stretch>
            <a:fillRect/>
          </a:stretch>
        </p:blipFill>
        <p:spPr>
          <a:xfrm>
            <a:off x="4659110" y="-1"/>
            <a:ext cx="7052209" cy="6858001"/>
          </a:xfrm>
        </p:spPr>
      </p:pic>
      <p:pic>
        <p:nvPicPr>
          <p:cNvPr id="7" name="Bildobjekt 6" descr="En bild som visar text&#10;&#10;Automatiskt genererad beskrivning">
            <a:extLst>
              <a:ext uri="{FF2B5EF4-FFF2-40B4-BE49-F238E27FC236}">
                <a16:creationId xmlns:a16="http://schemas.microsoft.com/office/drawing/2014/main" id="{1B3DE162-5443-46A9-B843-A7E2718FCB19}"/>
              </a:ext>
            </a:extLst>
          </p:cNvPr>
          <p:cNvPicPr>
            <a:picLocks noChangeAspect="1"/>
          </p:cNvPicPr>
          <p:nvPr/>
        </p:nvPicPr>
        <p:blipFill>
          <a:blip r:embed="rId4"/>
          <a:stretch>
            <a:fillRect/>
          </a:stretch>
        </p:blipFill>
        <p:spPr>
          <a:xfrm>
            <a:off x="4659110" y="0"/>
            <a:ext cx="6976420" cy="6904374"/>
          </a:xfrm>
          <a:prstGeom prst="rect">
            <a:avLst/>
          </a:prstGeom>
        </p:spPr>
      </p:pic>
    </p:spTree>
    <p:extLst>
      <p:ext uri="{BB962C8B-B14F-4D97-AF65-F5344CB8AC3E}">
        <p14:creationId xmlns:p14="http://schemas.microsoft.com/office/powerpoint/2010/main" val="2460300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5"/>
                                        </p:tgtEl>
                                      </p:cBhvr>
                                    </p:animEffect>
                                    <p:set>
                                      <p:cBhvr>
                                        <p:cTn id="7" dur="1" fill="hold">
                                          <p:stCondLst>
                                            <p:cond delay="499"/>
                                          </p:stCondLst>
                                        </p:cTn>
                                        <p:tgtEl>
                                          <p:spTgt spid="5"/>
                                        </p:tgtEl>
                                        <p:attrNameLst>
                                          <p:attrName>style.visibility</p:attrName>
                                        </p:attrNameLst>
                                      </p:cBhvr>
                                      <p:to>
                                        <p:strVal val="hidden"/>
                                      </p:to>
                                    </p:se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220CE5E0-64B0-43B4-A335-9B615C9D8482}"/>
              </a:ext>
            </a:extLst>
          </p:cNvPr>
          <p:cNvSpPr>
            <a:spLocks noGrp="1"/>
          </p:cNvSpPr>
          <p:nvPr>
            <p:ph type="title"/>
          </p:nvPr>
        </p:nvSpPr>
        <p:spPr/>
        <p:txBody>
          <a:bodyPr/>
          <a:lstStyle/>
          <a:p>
            <a:r>
              <a:rPr lang="sv-SE" dirty="0"/>
              <a:t>Aktivitetsdiagram</a:t>
            </a:r>
          </a:p>
        </p:txBody>
      </p:sp>
      <p:pic>
        <p:nvPicPr>
          <p:cNvPr id="7" name="Bildobjekt 6">
            <a:extLst>
              <a:ext uri="{FF2B5EF4-FFF2-40B4-BE49-F238E27FC236}">
                <a16:creationId xmlns:a16="http://schemas.microsoft.com/office/drawing/2014/main" id="{987BEFD0-C084-4D2C-8EE0-B2454440E66C}"/>
              </a:ext>
            </a:extLst>
          </p:cNvPr>
          <p:cNvPicPr>
            <a:picLocks noChangeAspect="1"/>
          </p:cNvPicPr>
          <p:nvPr/>
        </p:nvPicPr>
        <p:blipFill>
          <a:blip r:embed="rId3"/>
          <a:stretch>
            <a:fillRect/>
          </a:stretch>
        </p:blipFill>
        <p:spPr>
          <a:xfrm>
            <a:off x="7669171" y="0"/>
            <a:ext cx="1925720" cy="6858000"/>
          </a:xfrm>
          <a:prstGeom prst="rect">
            <a:avLst/>
          </a:prstGeom>
        </p:spPr>
      </p:pic>
      <p:sp>
        <p:nvSpPr>
          <p:cNvPr id="10" name="textruta 9">
            <a:extLst>
              <a:ext uri="{FF2B5EF4-FFF2-40B4-BE49-F238E27FC236}">
                <a16:creationId xmlns:a16="http://schemas.microsoft.com/office/drawing/2014/main" id="{99D48E95-EA4C-41A3-86CB-ADE204CCEA60}"/>
              </a:ext>
            </a:extLst>
          </p:cNvPr>
          <p:cNvSpPr txBox="1"/>
          <p:nvPr/>
        </p:nvSpPr>
        <p:spPr>
          <a:xfrm>
            <a:off x="307180" y="221455"/>
            <a:ext cx="6805545" cy="3323987"/>
          </a:xfrm>
          <a:prstGeom prst="rect">
            <a:avLst/>
          </a:prstGeom>
          <a:noFill/>
        </p:spPr>
        <p:txBody>
          <a:bodyPr wrap="square" rtlCol="0">
            <a:spAutoFit/>
          </a:bodyPr>
          <a:lstStyle/>
          <a:p>
            <a:r>
              <a:rPr lang="sv-SE" sz="1400" b="0" dirty="0">
                <a:solidFill>
                  <a:srgbClr val="6796E6"/>
                </a:solidFill>
                <a:effectLst/>
                <a:latin typeface="Consolas" panose="020B0609020204030204" pitchFamily="49" charset="0"/>
              </a:rPr>
              <a:t>1.</a:t>
            </a:r>
            <a:r>
              <a:rPr lang="sv-SE" sz="1400" b="0" dirty="0">
                <a:solidFill>
                  <a:srgbClr val="D4D4D4"/>
                </a:solidFill>
                <a:effectLst/>
                <a:latin typeface="Consolas" panose="020B0609020204030204" pitchFamily="49" charset="0"/>
              </a:rPr>
              <a:t> Användaren startar själva applikationen med </a:t>
            </a:r>
            <a:r>
              <a:rPr lang="sv-SE" sz="1400" b="0" dirty="0">
                <a:solidFill>
                  <a:srgbClr val="CE9178"/>
                </a:solidFill>
                <a:effectLst/>
                <a:latin typeface="Consolas" panose="020B0609020204030204" pitchFamily="49" charset="0"/>
              </a:rPr>
              <a:t>`</a:t>
            </a:r>
            <a:r>
              <a:rPr lang="sv-SE" sz="1400" b="0" dirty="0" err="1">
                <a:solidFill>
                  <a:srgbClr val="CE9178"/>
                </a:solidFill>
                <a:effectLst/>
                <a:latin typeface="Consolas" panose="020B0609020204030204" pitchFamily="49" charset="0"/>
              </a:rPr>
              <a:t>node</a:t>
            </a:r>
            <a:r>
              <a:rPr lang="sv-SE" sz="1400" b="0" dirty="0">
                <a:solidFill>
                  <a:srgbClr val="CE9178"/>
                </a:solidFill>
                <a:effectLst/>
                <a:latin typeface="Consolas" panose="020B0609020204030204" pitchFamily="49" charset="0"/>
              </a:rPr>
              <a:t> ./app.js`</a:t>
            </a:r>
            <a:endParaRPr lang="sv-SE" sz="1400" b="0" dirty="0">
              <a:solidFill>
                <a:srgbClr val="D4D4D4"/>
              </a:solidFill>
              <a:effectLst/>
              <a:latin typeface="Consolas" panose="020B0609020204030204" pitchFamily="49" charset="0"/>
            </a:endParaRPr>
          </a:p>
          <a:p>
            <a:r>
              <a:rPr lang="sv-SE" sz="1400" b="0" dirty="0">
                <a:solidFill>
                  <a:srgbClr val="6796E6"/>
                </a:solidFill>
                <a:effectLst/>
                <a:latin typeface="Consolas" panose="020B0609020204030204" pitchFamily="49" charset="0"/>
              </a:rPr>
              <a:t>2.</a:t>
            </a:r>
            <a:r>
              <a:rPr lang="sv-SE" sz="1400" b="0" dirty="0">
                <a:solidFill>
                  <a:srgbClr val="D4D4D4"/>
                </a:solidFill>
                <a:effectLst/>
                <a:latin typeface="Consolas" panose="020B0609020204030204" pitchFamily="49" charset="0"/>
              </a:rPr>
              <a:t> Applikationen skriver ut en meny, där användaren får välja olika typer av rätter. Just i dagsläget har </a:t>
            </a:r>
            <a:r>
              <a:rPr lang="sv-SE" sz="1400" b="0" dirty="0" err="1">
                <a:solidFill>
                  <a:srgbClr val="D4D4D4"/>
                </a:solidFill>
                <a:effectLst/>
                <a:latin typeface="Consolas" panose="020B0609020204030204" pitchFamily="49" charset="0"/>
              </a:rPr>
              <a:t>resturangen</a:t>
            </a:r>
            <a:r>
              <a:rPr lang="sv-SE" sz="1400" b="0" dirty="0">
                <a:solidFill>
                  <a:srgbClr val="D4D4D4"/>
                </a:solidFill>
                <a:effectLst/>
                <a:latin typeface="Consolas" panose="020B0609020204030204" pitchFamily="49" charset="0"/>
              </a:rPr>
              <a:t> bara Pizza</a:t>
            </a:r>
          </a:p>
          <a:p>
            <a:r>
              <a:rPr lang="sv-SE" sz="1400" b="0" dirty="0">
                <a:solidFill>
                  <a:srgbClr val="6796E6"/>
                </a:solidFill>
                <a:effectLst/>
                <a:latin typeface="Consolas" panose="020B0609020204030204" pitchFamily="49" charset="0"/>
              </a:rPr>
              <a:t>3.</a:t>
            </a:r>
            <a:r>
              <a:rPr lang="sv-SE" sz="1400" b="0" dirty="0">
                <a:solidFill>
                  <a:srgbClr val="D4D4D4"/>
                </a:solidFill>
                <a:effectLst/>
                <a:latin typeface="Consolas" panose="020B0609020204030204" pitchFamily="49" charset="0"/>
              </a:rPr>
              <a:t> Applikationen efterfrågar inmatning från användaren om vilken </a:t>
            </a:r>
          </a:p>
          <a:p>
            <a:r>
              <a:rPr lang="sv-SE" sz="1400" b="0" dirty="0" err="1">
                <a:solidFill>
                  <a:srgbClr val="D4D4D4"/>
                </a:solidFill>
                <a:effectLst/>
                <a:latin typeface="Consolas" panose="020B0609020204030204" pitchFamily="49" charset="0"/>
              </a:rPr>
              <a:t>rätttyp</a:t>
            </a:r>
            <a:r>
              <a:rPr lang="sv-SE" sz="1400" b="0" dirty="0">
                <a:solidFill>
                  <a:srgbClr val="D4D4D4"/>
                </a:solidFill>
                <a:effectLst/>
                <a:latin typeface="Consolas" panose="020B0609020204030204" pitchFamily="49" charset="0"/>
              </a:rPr>
              <a:t> användaren vill ha</a:t>
            </a:r>
          </a:p>
          <a:p>
            <a:r>
              <a:rPr lang="sv-SE" sz="1400" b="0" dirty="0">
                <a:solidFill>
                  <a:srgbClr val="6796E6"/>
                </a:solidFill>
                <a:effectLst/>
                <a:latin typeface="Consolas" panose="020B0609020204030204" pitchFamily="49" charset="0"/>
              </a:rPr>
              <a:t>4.</a:t>
            </a:r>
            <a:r>
              <a:rPr lang="sv-SE" sz="1400" b="0" dirty="0">
                <a:solidFill>
                  <a:srgbClr val="D4D4D4"/>
                </a:solidFill>
                <a:effectLst/>
                <a:latin typeface="Consolas" panose="020B0609020204030204" pitchFamily="49" charset="0"/>
              </a:rPr>
              <a:t> Applikationen kontrollerar om inmatningen är korrekt eller inte. Om det inte är korrekt skall applikationen gå tillbaka till punk 3</a:t>
            </a:r>
          </a:p>
          <a:p>
            <a:r>
              <a:rPr lang="sv-SE" sz="1400" b="0" dirty="0">
                <a:solidFill>
                  <a:srgbClr val="6796E6"/>
                </a:solidFill>
                <a:effectLst/>
                <a:latin typeface="Consolas" panose="020B0609020204030204" pitchFamily="49" charset="0"/>
              </a:rPr>
              <a:t>5.</a:t>
            </a:r>
            <a:r>
              <a:rPr lang="sv-SE" sz="1400" b="0" dirty="0">
                <a:solidFill>
                  <a:srgbClr val="D4D4D4"/>
                </a:solidFill>
                <a:effectLst/>
                <a:latin typeface="Consolas" panose="020B0609020204030204" pitchFamily="49" charset="0"/>
              </a:rPr>
              <a:t> Applikationen skapar objektet som användaren har valt</a:t>
            </a:r>
          </a:p>
          <a:p>
            <a:r>
              <a:rPr lang="sv-SE" sz="1400" b="0" dirty="0">
                <a:solidFill>
                  <a:srgbClr val="6796E6"/>
                </a:solidFill>
                <a:effectLst/>
                <a:latin typeface="Consolas" panose="020B0609020204030204" pitchFamily="49" charset="0"/>
              </a:rPr>
              <a:t>6.</a:t>
            </a:r>
            <a:r>
              <a:rPr lang="sv-SE" sz="1400" b="0" dirty="0">
                <a:solidFill>
                  <a:srgbClr val="D4D4D4"/>
                </a:solidFill>
                <a:effectLst/>
                <a:latin typeface="Consolas" panose="020B0609020204030204" pitchFamily="49" charset="0"/>
              </a:rPr>
              <a:t> Applikationen skriver ut vilka rätter som finns att välja</a:t>
            </a:r>
          </a:p>
          <a:p>
            <a:r>
              <a:rPr lang="sv-SE" sz="1400" b="0" dirty="0">
                <a:solidFill>
                  <a:srgbClr val="6796E6"/>
                </a:solidFill>
                <a:effectLst/>
                <a:latin typeface="Consolas" panose="020B0609020204030204" pitchFamily="49" charset="0"/>
              </a:rPr>
              <a:t>7.</a:t>
            </a:r>
            <a:r>
              <a:rPr lang="sv-SE" sz="1400" b="0" dirty="0">
                <a:solidFill>
                  <a:srgbClr val="D4D4D4"/>
                </a:solidFill>
                <a:effectLst/>
                <a:latin typeface="Consolas" panose="020B0609020204030204" pitchFamily="49" charset="0"/>
              </a:rPr>
              <a:t> Applikationen efterfrågar inmatning från användaren om vilken rätt användaren vill ha</a:t>
            </a:r>
          </a:p>
          <a:p>
            <a:r>
              <a:rPr lang="sv-SE" sz="1400" b="0" dirty="0">
                <a:solidFill>
                  <a:srgbClr val="6796E6"/>
                </a:solidFill>
                <a:effectLst/>
                <a:latin typeface="Consolas" panose="020B0609020204030204" pitchFamily="49" charset="0"/>
              </a:rPr>
              <a:t>8.</a:t>
            </a:r>
            <a:r>
              <a:rPr lang="sv-SE" sz="1400" b="0" dirty="0">
                <a:solidFill>
                  <a:srgbClr val="D4D4D4"/>
                </a:solidFill>
                <a:effectLst/>
                <a:latin typeface="Consolas" panose="020B0609020204030204" pitchFamily="49" charset="0"/>
              </a:rPr>
              <a:t> Applikationen kontrollerar om inmatningen är korrekt eller inte. Om det inte är korrekt skall applikationen gå tillbaka till punk 7</a:t>
            </a:r>
          </a:p>
          <a:p>
            <a:r>
              <a:rPr lang="sv-SE" sz="1400" b="0" dirty="0">
                <a:solidFill>
                  <a:srgbClr val="6796E6"/>
                </a:solidFill>
                <a:effectLst/>
                <a:latin typeface="Consolas" panose="020B0609020204030204" pitchFamily="49" charset="0"/>
              </a:rPr>
              <a:t>9.</a:t>
            </a:r>
            <a:r>
              <a:rPr lang="sv-SE" sz="1400" b="0" dirty="0">
                <a:solidFill>
                  <a:srgbClr val="D4D4D4"/>
                </a:solidFill>
                <a:effectLst/>
                <a:latin typeface="Consolas" panose="020B0609020204030204" pitchFamily="49" charset="0"/>
              </a:rPr>
              <a:t> Applikationen skriver ut valet</a:t>
            </a:r>
          </a:p>
          <a:p>
            <a:r>
              <a:rPr lang="sv-SE" sz="1400" b="0" dirty="0">
                <a:solidFill>
                  <a:srgbClr val="6796E6"/>
                </a:solidFill>
                <a:effectLst/>
                <a:latin typeface="Consolas" panose="020B0609020204030204" pitchFamily="49" charset="0"/>
              </a:rPr>
              <a:t>10.</a:t>
            </a:r>
            <a:r>
              <a:rPr lang="sv-SE" sz="1400" b="0" dirty="0">
                <a:solidFill>
                  <a:srgbClr val="D4D4D4"/>
                </a:solidFill>
                <a:effectLst/>
                <a:latin typeface="Consolas" panose="020B0609020204030204" pitchFamily="49" charset="0"/>
              </a:rPr>
              <a:t> Applikationen stängs av</a:t>
            </a:r>
          </a:p>
        </p:txBody>
      </p:sp>
    </p:spTree>
    <p:extLst>
      <p:ext uri="{BB962C8B-B14F-4D97-AF65-F5344CB8AC3E}">
        <p14:creationId xmlns:p14="http://schemas.microsoft.com/office/powerpoint/2010/main" val="27892761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32F40552-F3BA-4B53-918C-143037DAB6FE}"/>
              </a:ext>
            </a:extLst>
          </p:cNvPr>
          <p:cNvSpPr>
            <a:spLocks noGrp="1"/>
          </p:cNvSpPr>
          <p:nvPr>
            <p:ph type="ctrTitle"/>
          </p:nvPr>
        </p:nvSpPr>
        <p:spPr/>
        <p:txBody>
          <a:bodyPr/>
          <a:lstStyle/>
          <a:p>
            <a:r>
              <a:rPr lang="sv-SE" dirty="0"/>
              <a:t>Valda </a:t>
            </a:r>
            <a:r>
              <a:rPr lang="sv-SE" dirty="0" err="1"/>
              <a:t>patterns</a:t>
            </a:r>
            <a:endParaRPr lang="sv-SE" dirty="0"/>
          </a:p>
        </p:txBody>
      </p:sp>
      <p:sp>
        <p:nvSpPr>
          <p:cNvPr id="4" name="textruta 3">
            <a:extLst>
              <a:ext uri="{FF2B5EF4-FFF2-40B4-BE49-F238E27FC236}">
                <a16:creationId xmlns:a16="http://schemas.microsoft.com/office/drawing/2014/main" id="{EA9EF6EB-2984-4DF7-A0B3-94E139953534}"/>
              </a:ext>
            </a:extLst>
          </p:cNvPr>
          <p:cNvSpPr txBox="1"/>
          <p:nvPr/>
        </p:nvSpPr>
        <p:spPr>
          <a:xfrm>
            <a:off x="684212" y="3820562"/>
            <a:ext cx="5411788" cy="923330"/>
          </a:xfrm>
          <a:prstGeom prst="rect">
            <a:avLst/>
          </a:prstGeom>
          <a:noFill/>
        </p:spPr>
        <p:txBody>
          <a:bodyPr wrap="square" rtlCol="0">
            <a:spAutoFit/>
          </a:bodyPr>
          <a:lstStyle/>
          <a:p>
            <a:pPr marL="285750" indent="-285750">
              <a:buFont typeface="Arial" panose="020B0604020202020204" pitchFamily="34" charset="0"/>
              <a:buChar char="•"/>
            </a:pPr>
            <a:r>
              <a:rPr lang="sv-SE" dirty="0" err="1"/>
              <a:t>Factory</a:t>
            </a:r>
            <a:r>
              <a:rPr lang="sv-SE" dirty="0"/>
              <a:t> </a:t>
            </a:r>
            <a:r>
              <a:rPr lang="sv-SE" dirty="0" err="1"/>
              <a:t>Pattern</a:t>
            </a:r>
            <a:endParaRPr lang="sv-SE" dirty="0"/>
          </a:p>
          <a:p>
            <a:pPr marL="285750" indent="-285750">
              <a:buFont typeface="Arial" panose="020B0604020202020204" pitchFamily="34" charset="0"/>
              <a:buChar char="•"/>
            </a:pPr>
            <a:r>
              <a:rPr lang="sv-SE" dirty="0" err="1"/>
              <a:t>Facade</a:t>
            </a:r>
            <a:r>
              <a:rPr lang="sv-SE" dirty="0"/>
              <a:t> </a:t>
            </a:r>
            <a:r>
              <a:rPr lang="sv-SE" dirty="0" err="1"/>
              <a:t>Pattern</a:t>
            </a:r>
            <a:endParaRPr lang="sv-SE" dirty="0"/>
          </a:p>
          <a:p>
            <a:pPr marL="285750" indent="-285750">
              <a:buFont typeface="Arial" panose="020B0604020202020204" pitchFamily="34" charset="0"/>
              <a:buChar char="•"/>
            </a:pPr>
            <a:r>
              <a:rPr lang="sv-SE" dirty="0" err="1"/>
              <a:t>Constructor</a:t>
            </a:r>
            <a:r>
              <a:rPr lang="sv-SE" dirty="0"/>
              <a:t> </a:t>
            </a:r>
            <a:r>
              <a:rPr lang="sv-SE" dirty="0" err="1"/>
              <a:t>Pattern</a:t>
            </a:r>
            <a:endParaRPr lang="sv-SE" dirty="0"/>
          </a:p>
        </p:txBody>
      </p:sp>
    </p:spTree>
    <p:extLst>
      <p:ext uri="{BB962C8B-B14F-4D97-AF65-F5344CB8AC3E}">
        <p14:creationId xmlns:p14="http://schemas.microsoft.com/office/powerpoint/2010/main" val="12326841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6E2BF230-C4C8-443D-B8D2-0057C37CD237}"/>
              </a:ext>
            </a:extLst>
          </p:cNvPr>
          <p:cNvSpPr>
            <a:spLocks noGrp="1"/>
          </p:cNvSpPr>
          <p:nvPr>
            <p:ph type="title"/>
          </p:nvPr>
        </p:nvSpPr>
        <p:spPr/>
        <p:txBody>
          <a:bodyPr/>
          <a:lstStyle/>
          <a:p>
            <a:r>
              <a:rPr lang="sv-SE" dirty="0" err="1"/>
              <a:t>Factory</a:t>
            </a:r>
            <a:r>
              <a:rPr lang="sv-SE" dirty="0"/>
              <a:t> </a:t>
            </a:r>
            <a:r>
              <a:rPr lang="sv-SE" dirty="0" err="1"/>
              <a:t>pattern</a:t>
            </a:r>
            <a:endParaRPr lang="sv-SE" dirty="0"/>
          </a:p>
        </p:txBody>
      </p:sp>
      <p:pic>
        <p:nvPicPr>
          <p:cNvPr id="4" name="Platshållare för innehåll 3">
            <a:extLst>
              <a:ext uri="{FF2B5EF4-FFF2-40B4-BE49-F238E27FC236}">
                <a16:creationId xmlns:a16="http://schemas.microsoft.com/office/drawing/2014/main" id="{188ACC3E-4DAC-4C26-AB83-11081F43B072}"/>
              </a:ext>
            </a:extLst>
          </p:cNvPr>
          <p:cNvPicPr>
            <a:picLocks noGrp="1" noChangeAspect="1"/>
          </p:cNvPicPr>
          <p:nvPr>
            <p:ph idx="1"/>
          </p:nvPr>
        </p:nvPicPr>
        <p:blipFill>
          <a:blip r:embed="rId3"/>
          <a:stretch>
            <a:fillRect/>
          </a:stretch>
        </p:blipFill>
        <p:spPr>
          <a:xfrm>
            <a:off x="5476572" y="-1"/>
            <a:ext cx="4637443" cy="6858001"/>
          </a:xfrm>
          <a:prstGeom prst="rect">
            <a:avLst/>
          </a:prstGeom>
        </p:spPr>
      </p:pic>
      <p:sp>
        <p:nvSpPr>
          <p:cNvPr id="5" name="textruta 4">
            <a:extLst>
              <a:ext uri="{FF2B5EF4-FFF2-40B4-BE49-F238E27FC236}">
                <a16:creationId xmlns:a16="http://schemas.microsoft.com/office/drawing/2014/main" id="{C7FAC168-BCFB-4D86-B18D-D433481406F4}"/>
              </a:ext>
            </a:extLst>
          </p:cNvPr>
          <p:cNvSpPr txBox="1"/>
          <p:nvPr/>
        </p:nvSpPr>
        <p:spPr>
          <a:xfrm>
            <a:off x="371192" y="380246"/>
            <a:ext cx="4637443" cy="1477328"/>
          </a:xfrm>
          <a:prstGeom prst="rect">
            <a:avLst/>
          </a:prstGeom>
          <a:noFill/>
        </p:spPr>
        <p:txBody>
          <a:bodyPr wrap="square" rtlCol="0">
            <a:spAutoFit/>
          </a:bodyPr>
          <a:lstStyle/>
          <a:p>
            <a:pPr marL="285750" indent="-285750">
              <a:buFont typeface="Arial" panose="020B0604020202020204" pitchFamily="34" charset="0"/>
              <a:buChar char="•"/>
            </a:pPr>
            <a:r>
              <a:rPr lang="sv-SE" dirty="0"/>
              <a:t>Är ett skapande mönster</a:t>
            </a:r>
          </a:p>
          <a:p>
            <a:pPr marL="285750" indent="-285750">
              <a:buFont typeface="Arial" panose="020B0604020202020204" pitchFamily="34" charset="0"/>
              <a:buChar char="•"/>
            </a:pPr>
            <a:r>
              <a:rPr lang="sv-SE" dirty="0"/>
              <a:t>Syftet är att kunna dynamiskt skapa instanser av en klass</a:t>
            </a:r>
          </a:p>
          <a:p>
            <a:pPr marL="285750" indent="-285750">
              <a:buFont typeface="Arial" panose="020B0604020202020204" pitchFamily="34" charset="0"/>
              <a:buChar char="•"/>
            </a:pPr>
            <a:r>
              <a:rPr lang="sv-SE" dirty="0"/>
              <a:t>Lätt att utöka en </a:t>
            </a:r>
            <a:r>
              <a:rPr lang="sv-SE" dirty="0" err="1"/>
              <a:t>factory</a:t>
            </a:r>
            <a:r>
              <a:rPr lang="sv-SE" dirty="0"/>
              <a:t> utan att påverka befintlig kod</a:t>
            </a:r>
          </a:p>
        </p:txBody>
      </p:sp>
      <p:pic>
        <p:nvPicPr>
          <p:cNvPr id="6" name="Bildobjekt 5">
            <a:extLst>
              <a:ext uri="{FF2B5EF4-FFF2-40B4-BE49-F238E27FC236}">
                <a16:creationId xmlns:a16="http://schemas.microsoft.com/office/drawing/2014/main" id="{47DDD4DA-C0A2-4A64-A445-2ED203BC3B77}"/>
              </a:ext>
            </a:extLst>
          </p:cNvPr>
          <p:cNvPicPr>
            <a:picLocks noChangeAspect="1"/>
          </p:cNvPicPr>
          <p:nvPr/>
        </p:nvPicPr>
        <p:blipFill>
          <a:blip r:embed="rId4"/>
          <a:stretch>
            <a:fillRect/>
          </a:stretch>
        </p:blipFill>
        <p:spPr>
          <a:xfrm>
            <a:off x="17985" y="2667803"/>
            <a:ext cx="5458587" cy="1819529"/>
          </a:xfrm>
          <a:prstGeom prst="rect">
            <a:avLst/>
          </a:prstGeom>
        </p:spPr>
      </p:pic>
      <p:pic>
        <p:nvPicPr>
          <p:cNvPr id="7" name="Bildobjekt 6">
            <a:extLst>
              <a:ext uri="{FF2B5EF4-FFF2-40B4-BE49-F238E27FC236}">
                <a16:creationId xmlns:a16="http://schemas.microsoft.com/office/drawing/2014/main" id="{4BBB00E9-E563-4D47-9A5E-98C000D35B0E}"/>
              </a:ext>
            </a:extLst>
          </p:cNvPr>
          <p:cNvPicPr>
            <a:picLocks noChangeAspect="1"/>
          </p:cNvPicPr>
          <p:nvPr/>
        </p:nvPicPr>
        <p:blipFill>
          <a:blip r:embed="rId5"/>
          <a:stretch>
            <a:fillRect/>
          </a:stretch>
        </p:blipFill>
        <p:spPr>
          <a:xfrm>
            <a:off x="5476572" y="1123883"/>
            <a:ext cx="6430272" cy="4744112"/>
          </a:xfrm>
          <a:prstGeom prst="rect">
            <a:avLst/>
          </a:prstGeom>
        </p:spPr>
      </p:pic>
    </p:spTree>
    <p:extLst>
      <p:ext uri="{BB962C8B-B14F-4D97-AF65-F5344CB8AC3E}">
        <p14:creationId xmlns:p14="http://schemas.microsoft.com/office/powerpoint/2010/main" val="2983249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4"/>
                                        </p:tgtEl>
                                      </p:cBhvr>
                                    </p:animEffect>
                                    <p:set>
                                      <p:cBhvr>
                                        <p:cTn id="12" dur="1" fill="hold">
                                          <p:stCondLst>
                                            <p:cond delay="499"/>
                                          </p:stCondLst>
                                        </p:cTn>
                                        <p:tgtEl>
                                          <p:spTgt spid="4"/>
                                        </p:tgtEl>
                                        <p:attrNameLst>
                                          <p:attrName>style.visibility</p:attrName>
                                        </p:attrNameLst>
                                      </p:cBhvr>
                                      <p:to>
                                        <p:strVal val="hidden"/>
                                      </p:to>
                                    </p:set>
                                  </p:childTnLst>
                                </p:cTn>
                              </p:par>
                              <p:par>
                                <p:cTn id="13" presetID="10"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F98AF244-D3E2-4CD2-9F48-8C8ED8B4ED34}"/>
              </a:ext>
            </a:extLst>
          </p:cNvPr>
          <p:cNvSpPr>
            <a:spLocks noGrp="1"/>
          </p:cNvSpPr>
          <p:nvPr>
            <p:ph type="title"/>
          </p:nvPr>
        </p:nvSpPr>
        <p:spPr/>
        <p:txBody>
          <a:bodyPr/>
          <a:lstStyle/>
          <a:p>
            <a:r>
              <a:rPr lang="sv-SE" dirty="0" err="1"/>
              <a:t>Facade</a:t>
            </a:r>
            <a:r>
              <a:rPr lang="sv-SE" dirty="0"/>
              <a:t> </a:t>
            </a:r>
            <a:r>
              <a:rPr lang="sv-SE" dirty="0" err="1"/>
              <a:t>pattern</a:t>
            </a:r>
            <a:endParaRPr lang="sv-SE" dirty="0"/>
          </a:p>
        </p:txBody>
      </p:sp>
      <p:pic>
        <p:nvPicPr>
          <p:cNvPr id="4" name="Bildobjekt 3">
            <a:extLst>
              <a:ext uri="{FF2B5EF4-FFF2-40B4-BE49-F238E27FC236}">
                <a16:creationId xmlns:a16="http://schemas.microsoft.com/office/drawing/2014/main" id="{40D9B4EC-D3E7-4E2C-94C5-E38D8BF1DD3A}"/>
              </a:ext>
            </a:extLst>
          </p:cNvPr>
          <p:cNvPicPr>
            <a:picLocks noChangeAspect="1"/>
          </p:cNvPicPr>
          <p:nvPr/>
        </p:nvPicPr>
        <p:blipFill>
          <a:blip r:embed="rId3"/>
          <a:stretch>
            <a:fillRect/>
          </a:stretch>
        </p:blipFill>
        <p:spPr>
          <a:xfrm>
            <a:off x="5861645" y="405060"/>
            <a:ext cx="5430008" cy="4563112"/>
          </a:xfrm>
          <a:prstGeom prst="rect">
            <a:avLst/>
          </a:prstGeom>
        </p:spPr>
      </p:pic>
      <p:sp>
        <p:nvSpPr>
          <p:cNvPr id="5" name="textruta 4">
            <a:extLst>
              <a:ext uri="{FF2B5EF4-FFF2-40B4-BE49-F238E27FC236}">
                <a16:creationId xmlns:a16="http://schemas.microsoft.com/office/drawing/2014/main" id="{87CEF8DF-37A3-451D-BB4A-640B956FDF75}"/>
              </a:ext>
            </a:extLst>
          </p:cNvPr>
          <p:cNvSpPr txBox="1"/>
          <p:nvPr/>
        </p:nvSpPr>
        <p:spPr>
          <a:xfrm>
            <a:off x="425513" y="405060"/>
            <a:ext cx="5142368" cy="923330"/>
          </a:xfrm>
          <a:prstGeom prst="rect">
            <a:avLst/>
          </a:prstGeom>
          <a:noFill/>
        </p:spPr>
        <p:txBody>
          <a:bodyPr wrap="square" rtlCol="0">
            <a:spAutoFit/>
          </a:bodyPr>
          <a:lstStyle/>
          <a:p>
            <a:pPr marL="285750" indent="-285750">
              <a:buFont typeface="Arial" panose="020B0604020202020204" pitchFamily="34" charset="0"/>
              <a:buChar char="•"/>
            </a:pPr>
            <a:r>
              <a:rPr lang="sv-SE" dirty="0"/>
              <a:t>Är ett strukturerat mönster</a:t>
            </a:r>
          </a:p>
          <a:p>
            <a:pPr marL="285750" indent="-285750">
              <a:buFont typeface="Arial" panose="020B0604020202020204" pitchFamily="34" charset="0"/>
              <a:buChar char="•"/>
            </a:pPr>
            <a:r>
              <a:rPr lang="sv-SE" dirty="0"/>
              <a:t>Används för att abstrahera bort komplexitet av en klass eller funktion</a:t>
            </a:r>
          </a:p>
        </p:txBody>
      </p:sp>
    </p:spTree>
    <p:extLst>
      <p:ext uri="{BB962C8B-B14F-4D97-AF65-F5344CB8AC3E}">
        <p14:creationId xmlns:p14="http://schemas.microsoft.com/office/powerpoint/2010/main" val="38291638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CCEA4638-2D0D-4743-8EB3-EA1EE624E9FC}"/>
              </a:ext>
            </a:extLst>
          </p:cNvPr>
          <p:cNvSpPr>
            <a:spLocks noGrp="1"/>
          </p:cNvSpPr>
          <p:nvPr>
            <p:ph type="title"/>
          </p:nvPr>
        </p:nvSpPr>
        <p:spPr/>
        <p:txBody>
          <a:bodyPr/>
          <a:lstStyle/>
          <a:p>
            <a:r>
              <a:rPr lang="sv-SE" dirty="0" err="1"/>
              <a:t>Constructor</a:t>
            </a:r>
            <a:r>
              <a:rPr lang="sv-SE" dirty="0"/>
              <a:t> </a:t>
            </a:r>
            <a:r>
              <a:rPr lang="sv-SE" dirty="0" err="1"/>
              <a:t>Pattern</a:t>
            </a:r>
            <a:endParaRPr lang="sv-SE" dirty="0"/>
          </a:p>
        </p:txBody>
      </p:sp>
      <p:sp>
        <p:nvSpPr>
          <p:cNvPr id="5" name="textruta 4">
            <a:extLst>
              <a:ext uri="{FF2B5EF4-FFF2-40B4-BE49-F238E27FC236}">
                <a16:creationId xmlns:a16="http://schemas.microsoft.com/office/drawing/2014/main" id="{D1E82FB7-E7BF-4D1D-8040-BD03AC36865C}"/>
              </a:ext>
            </a:extLst>
          </p:cNvPr>
          <p:cNvSpPr txBox="1"/>
          <p:nvPr/>
        </p:nvSpPr>
        <p:spPr>
          <a:xfrm>
            <a:off x="684212" y="298764"/>
            <a:ext cx="5182434" cy="2031325"/>
          </a:xfrm>
          <a:prstGeom prst="rect">
            <a:avLst/>
          </a:prstGeom>
          <a:noFill/>
        </p:spPr>
        <p:txBody>
          <a:bodyPr wrap="square" rtlCol="0">
            <a:spAutoFit/>
          </a:bodyPr>
          <a:lstStyle/>
          <a:p>
            <a:pPr marL="285750" indent="-285750">
              <a:buFont typeface="Arial" panose="020B0604020202020204" pitchFamily="34" charset="0"/>
              <a:buChar char="•"/>
            </a:pPr>
            <a:r>
              <a:rPr lang="sv-SE" dirty="0"/>
              <a:t>Är ett skapande mönster</a:t>
            </a:r>
          </a:p>
          <a:p>
            <a:pPr marL="285750" indent="-285750">
              <a:buFont typeface="Arial" panose="020B0604020202020204" pitchFamily="34" charset="0"/>
              <a:buChar char="•"/>
            </a:pPr>
            <a:r>
              <a:rPr lang="sv-SE" dirty="0"/>
              <a:t>Används för att göra ett eller flera av följande:</a:t>
            </a:r>
          </a:p>
          <a:p>
            <a:pPr marL="742950" lvl="1" indent="-285750">
              <a:buFont typeface="Arial" panose="020B0604020202020204" pitchFamily="34" charset="0"/>
              <a:buChar char="•"/>
            </a:pPr>
            <a:r>
              <a:rPr lang="sv-SE" dirty="0"/>
              <a:t>Sätta default värden</a:t>
            </a:r>
          </a:p>
          <a:p>
            <a:pPr marL="742950" lvl="1" indent="-285750">
              <a:buFont typeface="Arial" panose="020B0604020202020204" pitchFamily="34" charset="0"/>
              <a:buChar char="•"/>
            </a:pPr>
            <a:r>
              <a:rPr lang="sv-SE" dirty="0"/>
              <a:t>Sätta värden för baserat på inkomna argument</a:t>
            </a:r>
          </a:p>
          <a:p>
            <a:pPr marL="742950" lvl="1" indent="-285750">
              <a:buFont typeface="Arial" panose="020B0604020202020204" pitchFamily="34" charset="0"/>
              <a:buChar char="•"/>
            </a:pPr>
            <a:r>
              <a:rPr lang="sv-SE" dirty="0"/>
              <a:t>Exekvera en eller flera metoder</a:t>
            </a:r>
          </a:p>
        </p:txBody>
      </p:sp>
      <p:pic>
        <p:nvPicPr>
          <p:cNvPr id="6" name="Bildobjekt 5">
            <a:extLst>
              <a:ext uri="{FF2B5EF4-FFF2-40B4-BE49-F238E27FC236}">
                <a16:creationId xmlns:a16="http://schemas.microsoft.com/office/drawing/2014/main" id="{1AFF8E89-33A5-4EFD-AB3E-8263A06474F9}"/>
              </a:ext>
            </a:extLst>
          </p:cNvPr>
          <p:cNvPicPr>
            <a:picLocks noChangeAspect="1"/>
          </p:cNvPicPr>
          <p:nvPr/>
        </p:nvPicPr>
        <p:blipFill>
          <a:blip r:embed="rId3"/>
          <a:stretch>
            <a:fillRect/>
          </a:stretch>
        </p:blipFill>
        <p:spPr>
          <a:xfrm>
            <a:off x="6172209" y="1119542"/>
            <a:ext cx="5410955" cy="1409897"/>
          </a:xfrm>
          <a:prstGeom prst="rect">
            <a:avLst/>
          </a:prstGeom>
        </p:spPr>
      </p:pic>
      <p:pic>
        <p:nvPicPr>
          <p:cNvPr id="7" name="Bildobjekt 6">
            <a:extLst>
              <a:ext uri="{FF2B5EF4-FFF2-40B4-BE49-F238E27FC236}">
                <a16:creationId xmlns:a16="http://schemas.microsoft.com/office/drawing/2014/main" id="{B8FF94AE-A1E2-4FC9-A485-418F2DEA9A50}"/>
              </a:ext>
            </a:extLst>
          </p:cNvPr>
          <p:cNvPicPr>
            <a:picLocks noChangeAspect="1"/>
          </p:cNvPicPr>
          <p:nvPr/>
        </p:nvPicPr>
        <p:blipFill>
          <a:blip r:embed="rId4"/>
          <a:stretch>
            <a:fillRect/>
          </a:stretch>
        </p:blipFill>
        <p:spPr>
          <a:xfrm>
            <a:off x="6172209" y="3713102"/>
            <a:ext cx="5258534" cy="1143160"/>
          </a:xfrm>
          <a:prstGeom prst="rect">
            <a:avLst/>
          </a:prstGeom>
        </p:spPr>
      </p:pic>
      <p:sp>
        <p:nvSpPr>
          <p:cNvPr id="8" name="textruta 7">
            <a:extLst>
              <a:ext uri="{FF2B5EF4-FFF2-40B4-BE49-F238E27FC236}">
                <a16:creationId xmlns:a16="http://schemas.microsoft.com/office/drawing/2014/main" id="{98D41B49-354A-416A-B609-622914811E4A}"/>
              </a:ext>
            </a:extLst>
          </p:cNvPr>
          <p:cNvSpPr txBox="1"/>
          <p:nvPr/>
        </p:nvSpPr>
        <p:spPr>
          <a:xfrm>
            <a:off x="6172209" y="645779"/>
            <a:ext cx="4691949" cy="369332"/>
          </a:xfrm>
          <a:prstGeom prst="rect">
            <a:avLst/>
          </a:prstGeom>
          <a:noFill/>
        </p:spPr>
        <p:txBody>
          <a:bodyPr wrap="square" rtlCol="0">
            <a:spAutoFit/>
          </a:bodyPr>
          <a:lstStyle/>
          <a:p>
            <a:r>
              <a:rPr lang="sv-SE" dirty="0"/>
              <a:t>PRE-ES6</a:t>
            </a:r>
          </a:p>
        </p:txBody>
      </p:sp>
      <p:sp>
        <p:nvSpPr>
          <p:cNvPr id="10" name="textruta 9">
            <a:extLst>
              <a:ext uri="{FF2B5EF4-FFF2-40B4-BE49-F238E27FC236}">
                <a16:creationId xmlns:a16="http://schemas.microsoft.com/office/drawing/2014/main" id="{E1692D5C-B9EF-4FCA-9E3E-16B45CDABB39}"/>
              </a:ext>
            </a:extLst>
          </p:cNvPr>
          <p:cNvSpPr txBox="1"/>
          <p:nvPr/>
        </p:nvSpPr>
        <p:spPr>
          <a:xfrm>
            <a:off x="6096000" y="3244334"/>
            <a:ext cx="4691949" cy="369332"/>
          </a:xfrm>
          <a:prstGeom prst="rect">
            <a:avLst/>
          </a:prstGeom>
          <a:noFill/>
        </p:spPr>
        <p:txBody>
          <a:bodyPr wrap="square" rtlCol="0">
            <a:spAutoFit/>
          </a:bodyPr>
          <a:lstStyle/>
          <a:p>
            <a:r>
              <a:rPr lang="sv-SE" dirty="0"/>
              <a:t>ES6</a:t>
            </a:r>
          </a:p>
        </p:txBody>
      </p:sp>
    </p:spTree>
    <p:extLst>
      <p:ext uri="{BB962C8B-B14F-4D97-AF65-F5344CB8AC3E}">
        <p14:creationId xmlns:p14="http://schemas.microsoft.com/office/powerpoint/2010/main" val="3108428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par>
                                <p:cTn id="16" presetID="10" presetClass="entr" presetSubtype="0" fill="hold"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8915DE88-F7F7-4347-8F06-12AC261FAE15}"/>
              </a:ext>
            </a:extLst>
          </p:cNvPr>
          <p:cNvSpPr>
            <a:spLocks noGrp="1"/>
          </p:cNvSpPr>
          <p:nvPr>
            <p:ph type="title"/>
          </p:nvPr>
        </p:nvSpPr>
        <p:spPr>
          <a:xfrm>
            <a:off x="684212" y="4737393"/>
            <a:ext cx="8534400" cy="1507067"/>
          </a:xfrm>
        </p:spPr>
        <p:txBody>
          <a:bodyPr/>
          <a:lstStyle/>
          <a:p>
            <a:r>
              <a:rPr lang="sv-SE" dirty="0" err="1"/>
              <a:t>UtvecklingsProjekt</a:t>
            </a:r>
            <a:br>
              <a:rPr lang="sv-SE" dirty="0"/>
            </a:br>
            <a:r>
              <a:rPr lang="sv-SE" dirty="0"/>
              <a:t>intervju</a:t>
            </a:r>
          </a:p>
        </p:txBody>
      </p:sp>
      <p:sp>
        <p:nvSpPr>
          <p:cNvPr id="4" name="textruta 3">
            <a:extLst>
              <a:ext uri="{FF2B5EF4-FFF2-40B4-BE49-F238E27FC236}">
                <a16:creationId xmlns:a16="http://schemas.microsoft.com/office/drawing/2014/main" id="{E9DC41F7-C929-4DA6-9BC1-3D0A570BF729}"/>
              </a:ext>
            </a:extLst>
          </p:cNvPr>
          <p:cNvSpPr txBox="1"/>
          <p:nvPr/>
        </p:nvSpPr>
        <p:spPr>
          <a:xfrm>
            <a:off x="684212" y="1367073"/>
            <a:ext cx="9636738" cy="3139321"/>
          </a:xfrm>
          <a:prstGeom prst="rect">
            <a:avLst/>
          </a:prstGeom>
          <a:noFill/>
        </p:spPr>
        <p:txBody>
          <a:bodyPr wrap="square" rtlCol="0">
            <a:spAutoFit/>
          </a:bodyPr>
          <a:lstStyle/>
          <a:p>
            <a:r>
              <a:rPr lang="sv-SE" b="0" dirty="0">
                <a:solidFill>
                  <a:srgbClr val="D4D4D4"/>
                </a:solidFill>
                <a:effectLst/>
                <a:latin typeface="Consolas" panose="020B0609020204030204" pitchFamily="49" charset="0"/>
              </a:rPr>
              <a:t>Jag äger idag en </a:t>
            </a:r>
            <a:r>
              <a:rPr lang="sv-SE" b="0" dirty="0" err="1">
                <a:solidFill>
                  <a:srgbClr val="D4D4D4"/>
                </a:solidFill>
                <a:effectLst/>
                <a:latin typeface="Consolas" panose="020B0609020204030204" pitchFamily="49" charset="0"/>
              </a:rPr>
              <a:t>pizzaresturang</a:t>
            </a:r>
            <a:r>
              <a:rPr lang="sv-SE" b="0" dirty="0">
                <a:solidFill>
                  <a:srgbClr val="D4D4D4"/>
                </a:solidFill>
                <a:effectLst/>
                <a:latin typeface="Consolas" panose="020B0609020204030204" pitchFamily="49" charset="0"/>
              </a:rPr>
              <a:t> där jag vill att sina matgäster snabbt och enkelt skall kunna få fram en lista på olika pizzor och priser på pizzorna, samt produkternas innehåll för att spara tid för personalen att upprepa</a:t>
            </a:r>
          </a:p>
          <a:p>
            <a:r>
              <a:rPr lang="sv-SE" b="0" dirty="0">
                <a:solidFill>
                  <a:srgbClr val="D4D4D4"/>
                </a:solidFill>
                <a:effectLst/>
                <a:latin typeface="Consolas" panose="020B0609020204030204" pitchFamily="49" charset="0"/>
              </a:rPr>
              <a:t>sig vad varje produkt innehåller. Sedan skall matgästerna kunna beställa en specifik pizza. Jag vill i framtiden också kunna enkelt utöka utbudet till andra typer av rätter, exempelvis hamburgare och / eller asiatiskt eller </a:t>
            </a:r>
          </a:p>
          <a:p>
            <a:r>
              <a:rPr lang="sv-SE" b="0" dirty="0">
                <a:solidFill>
                  <a:srgbClr val="D4D4D4"/>
                </a:solidFill>
                <a:effectLst/>
                <a:latin typeface="Consolas" panose="020B0609020204030204" pitchFamily="49" charset="0"/>
              </a:rPr>
              <a:t>någon annan typ av rätt.</a:t>
            </a:r>
          </a:p>
          <a:p>
            <a:br>
              <a:rPr lang="sv-SE" b="0" dirty="0">
                <a:solidFill>
                  <a:srgbClr val="D4D4D4"/>
                </a:solidFill>
                <a:effectLst/>
                <a:latin typeface="Consolas" panose="020B0609020204030204" pitchFamily="49" charset="0"/>
              </a:rPr>
            </a:br>
            <a:r>
              <a:rPr lang="sv-SE" b="0" dirty="0">
                <a:solidFill>
                  <a:srgbClr val="D4D4D4"/>
                </a:solidFill>
                <a:effectLst/>
                <a:latin typeface="Consolas" panose="020B0609020204030204" pitchFamily="49" charset="0"/>
              </a:rPr>
              <a:t>Om jag utökar med andra typer av rätter, så vill jag att matgästerna ska få välja vilken typ av rätt som skall visa. Klienten ska bara kunna välja en rätt.</a:t>
            </a:r>
          </a:p>
        </p:txBody>
      </p:sp>
    </p:spTree>
    <p:extLst>
      <p:ext uri="{BB962C8B-B14F-4D97-AF65-F5344CB8AC3E}">
        <p14:creationId xmlns:p14="http://schemas.microsoft.com/office/powerpoint/2010/main" val="34846949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8147019B-9C56-4EC8-B4A8-6C196F528DB5}"/>
              </a:ext>
            </a:extLst>
          </p:cNvPr>
          <p:cNvSpPr>
            <a:spLocks noGrp="1"/>
          </p:cNvSpPr>
          <p:nvPr>
            <p:ph type="title"/>
          </p:nvPr>
        </p:nvSpPr>
        <p:spPr/>
        <p:txBody>
          <a:bodyPr/>
          <a:lstStyle/>
          <a:p>
            <a:r>
              <a:rPr lang="sv-SE" dirty="0"/>
              <a:t>Strategin</a:t>
            </a:r>
          </a:p>
        </p:txBody>
      </p:sp>
      <p:sp>
        <p:nvSpPr>
          <p:cNvPr id="3" name="Platshållare för innehåll 2">
            <a:extLst>
              <a:ext uri="{FF2B5EF4-FFF2-40B4-BE49-F238E27FC236}">
                <a16:creationId xmlns:a16="http://schemas.microsoft.com/office/drawing/2014/main" id="{6049AC9C-3203-4EE8-8995-4F037DC3E8DB}"/>
              </a:ext>
            </a:extLst>
          </p:cNvPr>
          <p:cNvSpPr>
            <a:spLocks noGrp="1"/>
          </p:cNvSpPr>
          <p:nvPr>
            <p:ph idx="1"/>
          </p:nvPr>
        </p:nvSpPr>
        <p:spPr/>
        <p:txBody>
          <a:bodyPr/>
          <a:lstStyle/>
          <a:p>
            <a:r>
              <a:rPr lang="sv-SE" dirty="0"/>
              <a:t>Vem är produkten för</a:t>
            </a:r>
          </a:p>
          <a:p>
            <a:pPr lvl="1"/>
            <a:r>
              <a:rPr lang="sv-SE" dirty="0"/>
              <a:t>Produkten kommer att användas av matgästerna</a:t>
            </a:r>
          </a:p>
          <a:p>
            <a:r>
              <a:rPr lang="sv-SE" dirty="0"/>
              <a:t>Varför behövs produkten</a:t>
            </a:r>
          </a:p>
          <a:p>
            <a:pPr lvl="1"/>
            <a:r>
              <a:rPr lang="sv-SE" dirty="0"/>
              <a:t>Den ger matgästerna möjligheten att enklare och snabbare kunna beställa sin rätt</a:t>
            </a:r>
          </a:p>
          <a:p>
            <a:pPr lvl="1"/>
            <a:r>
              <a:rPr lang="sv-SE" dirty="0"/>
              <a:t>Lättar för personalen för de vanligaste frågorna, så som pris och vad rätten innehåller</a:t>
            </a:r>
          </a:p>
        </p:txBody>
      </p:sp>
    </p:spTree>
    <p:extLst>
      <p:ext uri="{BB962C8B-B14F-4D97-AF65-F5344CB8AC3E}">
        <p14:creationId xmlns:p14="http://schemas.microsoft.com/office/powerpoint/2010/main" val="24963150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8C211C07-32A3-410D-BF6B-415AEE8C3F02}"/>
              </a:ext>
            </a:extLst>
          </p:cNvPr>
          <p:cNvSpPr>
            <a:spLocks noGrp="1"/>
          </p:cNvSpPr>
          <p:nvPr>
            <p:ph type="title"/>
          </p:nvPr>
        </p:nvSpPr>
        <p:spPr/>
        <p:txBody>
          <a:bodyPr/>
          <a:lstStyle/>
          <a:p>
            <a:r>
              <a:rPr lang="sv-SE" dirty="0"/>
              <a:t>omfattning</a:t>
            </a:r>
          </a:p>
        </p:txBody>
      </p:sp>
      <p:sp>
        <p:nvSpPr>
          <p:cNvPr id="3" name="Platshållare för innehåll 2">
            <a:extLst>
              <a:ext uri="{FF2B5EF4-FFF2-40B4-BE49-F238E27FC236}">
                <a16:creationId xmlns:a16="http://schemas.microsoft.com/office/drawing/2014/main" id="{75B58010-06A7-496F-A11B-B5E0834306E9}"/>
              </a:ext>
            </a:extLst>
          </p:cNvPr>
          <p:cNvSpPr>
            <a:spLocks noGrp="1"/>
          </p:cNvSpPr>
          <p:nvPr>
            <p:ph idx="1"/>
          </p:nvPr>
        </p:nvSpPr>
        <p:spPr/>
        <p:txBody>
          <a:bodyPr/>
          <a:lstStyle/>
          <a:p>
            <a:r>
              <a:rPr lang="sv-SE" dirty="0"/>
              <a:t>Innehåll</a:t>
            </a:r>
          </a:p>
          <a:p>
            <a:pPr lvl="1"/>
            <a:r>
              <a:rPr lang="sv-SE" dirty="0"/>
              <a:t>Önskar att </a:t>
            </a:r>
            <a:r>
              <a:rPr lang="sv-SE" dirty="0" err="1"/>
              <a:t>appen</a:t>
            </a:r>
            <a:r>
              <a:rPr lang="sv-SE" dirty="0"/>
              <a:t> skall visa en lista på olika rätter med namn, innehåll och pris</a:t>
            </a:r>
          </a:p>
          <a:p>
            <a:r>
              <a:rPr lang="sv-SE" dirty="0"/>
              <a:t>Funktionalitet</a:t>
            </a:r>
          </a:p>
          <a:p>
            <a:pPr lvl="1"/>
            <a:r>
              <a:rPr lang="sv-SE" dirty="0"/>
              <a:t>Matgästerna skall kunna beställa en rätt</a:t>
            </a:r>
          </a:p>
          <a:p>
            <a:pPr lvl="1"/>
            <a:r>
              <a:rPr lang="sv-SE" dirty="0" err="1"/>
              <a:t>Appen</a:t>
            </a:r>
            <a:r>
              <a:rPr lang="sv-SE" dirty="0"/>
              <a:t> ska enkelt kunna utökas med andra typer av rätter</a:t>
            </a:r>
          </a:p>
        </p:txBody>
      </p:sp>
    </p:spTree>
    <p:extLst>
      <p:ext uri="{BB962C8B-B14F-4D97-AF65-F5344CB8AC3E}">
        <p14:creationId xmlns:p14="http://schemas.microsoft.com/office/powerpoint/2010/main" val="22185341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489B5654-7C23-47C5-B5C4-1BFDA1FD4ECE}"/>
              </a:ext>
            </a:extLst>
          </p:cNvPr>
          <p:cNvSpPr>
            <a:spLocks noGrp="1"/>
          </p:cNvSpPr>
          <p:nvPr>
            <p:ph type="title"/>
          </p:nvPr>
        </p:nvSpPr>
        <p:spPr/>
        <p:txBody>
          <a:bodyPr/>
          <a:lstStyle/>
          <a:p>
            <a:r>
              <a:rPr lang="sv-SE" dirty="0"/>
              <a:t>Dokumentation</a:t>
            </a:r>
          </a:p>
        </p:txBody>
      </p:sp>
      <p:sp>
        <p:nvSpPr>
          <p:cNvPr id="3" name="Platshållare för innehåll 2">
            <a:extLst>
              <a:ext uri="{FF2B5EF4-FFF2-40B4-BE49-F238E27FC236}">
                <a16:creationId xmlns:a16="http://schemas.microsoft.com/office/drawing/2014/main" id="{4EAFDEC4-C267-4894-A0A7-90D630030855}"/>
              </a:ext>
            </a:extLst>
          </p:cNvPr>
          <p:cNvSpPr>
            <a:spLocks noGrp="1"/>
          </p:cNvSpPr>
          <p:nvPr>
            <p:ph idx="1"/>
          </p:nvPr>
        </p:nvSpPr>
        <p:spPr/>
        <p:txBody>
          <a:bodyPr/>
          <a:lstStyle/>
          <a:p>
            <a:r>
              <a:rPr lang="sv-SE" dirty="0"/>
              <a:t>Använda mig av </a:t>
            </a:r>
            <a:r>
              <a:rPr lang="sv-SE" dirty="0" err="1"/>
              <a:t>Factory</a:t>
            </a:r>
            <a:r>
              <a:rPr lang="sv-SE" dirty="0"/>
              <a:t> </a:t>
            </a:r>
            <a:r>
              <a:rPr lang="sv-SE" dirty="0" err="1"/>
              <a:t>pattern</a:t>
            </a:r>
            <a:endParaRPr lang="sv-SE" dirty="0"/>
          </a:p>
          <a:p>
            <a:pPr lvl="1"/>
            <a:r>
              <a:rPr lang="sv-SE" dirty="0"/>
              <a:t>För att enklare skapa objekt beroende på användarens inmatning</a:t>
            </a:r>
          </a:p>
          <a:p>
            <a:r>
              <a:rPr lang="sv-SE" dirty="0"/>
              <a:t>Använda mig av </a:t>
            </a:r>
            <a:r>
              <a:rPr lang="sv-SE" dirty="0" err="1"/>
              <a:t>Facade</a:t>
            </a:r>
            <a:r>
              <a:rPr lang="sv-SE" dirty="0"/>
              <a:t> </a:t>
            </a:r>
            <a:r>
              <a:rPr lang="sv-SE" dirty="0" err="1"/>
              <a:t>pattern</a:t>
            </a:r>
            <a:endParaRPr lang="sv-SE" dirty="0"/>
          </a:p>
          <a:p>
            <a:pPr lvl="1"/>
            <a:r>
              <a:rPr lang="sv-SE" dirty="0"/>
              <a:t>För att abstrahera komplexiteten av funktionen </a:t>
            </a:r>
            <a:r>
              <a:rPr lang="sv-SE" b="1" dirty="0" err="1"/>
              <a:t>readline</a:t>
            </a:r>
            <a:endParaRPr lang="sv-SE" b="1" dirty="0"/>
          </a:p>
          <a:p>
            <a:r>
              <a:rPr lang="sv-SE" dirty="0"/>
              <a:t>Inte planerat, men även </a:t>
            </a:r>
            <a:r>
              <a:rPr lang="sv-SE" dirty="0" err="1"/>
              <a:t>Prototype</a:t>
            </a:r>
            <a:r>
              <a:rPr lang="sv-SE" dirty="0"/>
              <a:t> </a:t>
            </a:r>
            <a:r>
              <a:rPr lang="sv-SE" dirty="0" err="1"/>
              <a:t>pattern</a:t>
            </a:r>
            <a:r>
              <a:rPr lang="sv-SE" dirty="0"/>
              <a:t> användes i projektet</a:t>
            </a:r>
          </a:p>
        </p:txBody>
      </p:sp>
    </p:spTree>
    <p:extLst>
      <p:ext uri="{BB962C8B-B14F-4D97-AF65-F5344CB8AC3E}">
        <p14:creationId xmlns:p14="http://schemas.microsoft.com/office/powerpoint/2010/main" val="1431619577"/>
      </p:ext>
    </p:extLst>
  </p:cSld>
  <p:clrMapOvr>
    <a:masterClrMapping/>
  </p:clrMapOvr>
</p:sld>
</file>

<file path=ppt/theme/theme1.xml><?xml version="1.0" encoding="utf-8"?>
<a:theme xmlns:a="http://schemas.openxmlformats.org/drawingml/2006/main" name="Sektor">
  <a:themeElements>
    <a:clrScheme name="Slice">
      <a:dk1>
        <a:sysClr val="windowText" lastClr="000000"/>
      </a:dk1>
      <a:lt1>
        <a:sysClr val="window" lastClr="FFFFFF"/>
      </a:lt1>
      <a:dk2>
        <a:srgbClr val="AD2E03"/>
      </a:dk2>
      <a:lt2>
        <a:srgbClr val="D75626"/>
      </a:lt2>
      <a:accent1>
        <a:srgbClr val="760603"/>
      </a:accent1>
      <a:accent2>
        <a:srgbClr val="FA9C1F"/>
      </a:accent2>
      <a:accent3>
        <a:srgbClr val="D9BB55"/>
      </a:accent3>
      <a:accent4>
        <a:srgbClr val="829551"/>
      </a:accent4>
      <a:accent5>
        <a:srgbClr val="58A28B"/>
      </a:accent5>
      <a:accent6>
        <a:srgbClr val="426480"/>
      </a:accent6>
      <a:hlink>
        <a:srgbClr val="460402"/>
      </a:hlink>
      <a:folHlink>
        <a:srgbClr val="991111"/>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142000"/>
                <a:satMod val="200000"/>
                <a:lumMod val="118000"/>
              </a:schemeClr>
            </a:gs>
            <a:gs pos="100000">
              <a:schemeClr val="phClr">
                <a:shade val="94000"/>
                <a:hueMod val="22000"/>
                <a:satMod val="220000"/>
                <a:lumMod val="62000"/>
              </a:schemeClr>
            </a:gs>
          </a:gsLst>
          <a:lin ang="6120000" scaled="1"/>
        </a:gradFill>
        <a:gradFill rotWithShape="1">
          <a:gsLst>
            <a:gs pos="0">
              <a:schemeClr val="phClr">
                <a:tint val="97000"/>
                <a:hueMod val="142000"/>
                <a:satMod val="200000"/>
                <a:lumMod val="118000"/>
              </a:schemeClr>
            </a:gs>
            <a:gs pos="100000">
              <a:schemeClr val="phClr">
                <a:shade val="92000"/>
                <a:hueMod val="22000"/>
                <a:satMod val="220000"/>
                <a:lumMod val="62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2903AAAE-3EA5-424A-B142-CC51DC1F897D}"/>
    </a:ext>
  </a:extLst>
</a:theme>
</file>

<file path=ppt/theme/theme2.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484</TotalTime>
  <Words>962</Words>
  <Application>Microsoft Office PowerPoint</Application>
  <PresentationFormat>Bredbild</PresentationFormat>
  <Paragraphs>94</Paragraphs>
  <Slides>11</Slides>
  <Notes>11</Notes>
  <HiddenSlides>0</HiddenSlides>
  <MMClips>0</MMClips>
  <ScaleCrop>false</ScaleCrop>
  <HeadingPairs>
    <vt:vector size="6" baseType="variant">
      <vt:variant>
        <vt:lpstr>Använt teckensnitt</vt:lpstr>
      </vt:variant>
      <vt:variant>
        <vt:i4>5</vt:i4>
      </vt:variant>
      <vt:variant>
        <vt:lpstr>Tema</vt:lpstr>
      </vt:variant>
      <vt:variant>
        <vt:i4>1</vt:i4>
      </vt:variant>
      <vt:variant>
        <vt:lpstr>Bildrubriker</vt:lpstr>
      </vt:variant>
      <vt:variant>
        <vt:i4>11</vt:i4>
      </vt:variant>
    </vt:vector>
  </HeadingPairs>
  <TitlesOfParts>
    <vt:vector size="17" baseType="lpstr">
      <vt:lpstr>Arial</vt:lpstr>
      <vt:lpstr>Calibri</vt:lpstr>
      <vt:lpstr>Century Gothic</vt:lpstr>
      <vt:lpstr>Consolas</vt:lpstr>
      <vt:lpstr>Wingdings 3</vt:lpstr>
      <vt:lpstr>Sektor</vt:lpstr>
      <vt:lpstr>Vem är jag</vt:lpstr>
      <vt:lpstr>Valda patterns</vt:lpstr>
      <vt:lpstr>Factory pattern</vt:lpstr>
      <vt:lpstr>Facade pattern</vt:lpstr>
      <vt:lpstr>Constructor Pattern</vt:lpstr>
      <vt:lpstr>UtvecklingsProjekt intervju</vt:lpstr>
      <vt:lpstr>Strategin</vt:lpstr>
      <vt:lpstr>omfattning</vt:lpstr>
      <vt:lpstr>Dokumentation</vt:lpstr>
      <vt:lpstr>Klassdiagram</vt:lpstr>
      <vt:lpstr>Aktivitetsdiagram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LIA-1 på ownit Broadband AB</dc:title>
  <dc:creator>Stephan Ljungros</dc:creator>
  <cp:lastModifiedBy>Stephan Ljungros</cp:lastModifiedBy>
  <cp:revision>15</cp:revision>
  <dcterms:created xsi:type="dcterms:W3CDTF">2020-05-19T11:09:30Z</dcterms:created>
  <dcterms:modified xsi:type="dcterms:W3CDTF">2020-10-13T08:59:56Z</dcterms:modified>
</cp:coreProperties>
</file>