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20.jpg" ContentType="image/png"/>
  <Override PartName="/ppt/media/image22.jpg" ContentType="image/jpeg"/>
  <Override PartName="/ppt/media/image23.jpg" ContentType="image/jpeg"/>
  <Override PartName="/ppt/media/image24.jpg" ContentType="image/jpeg"/>
  <Override PartName="/ppt/media/image25.jpg" ContentType="image/jpeg"/>
  <Override PartName="/ppt/media/image2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69"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73" r:id="rId22"/>
    <p:sldId id="262" r:id="rId23"/>
    <p:sldId id="268" r:id="rId24"/>
    <p:sldId id="257" r:id="rId25"/>
    <p:sldId id="258" r:id="rId26"/>
    <p:sldId id="259" r:id="rId27"/>
    <p:sldId id="260" r:id="rId28"/>
    <p:sldId id="261" r:id="rId29"/>
    <p:sldId id="264" r:id="rId30"/>
    <p:sldId id="265" r:id="rId31"/>
    <p:sldId id="266" r:id="rId32"/>
    <p:sldId id="271" r:id="rId33"/>
    <p:sldId id="27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A4F3733-B024-4E59-BD8B-0B0FC394279A}"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D556E3-8BE6-44F0-9519-ECF0B908FB25}" type="slidenum">
              <a:rPr lang="en-US" smtClean="0"/>
              <a:t>‹#›</a:t>
            </a:fld>
            <a:endParaRPr lang="en-US"/>
          </a:p>
        </p:txBody>
      </p:sp>
    </p:spTree>
    <p:extLst>
      <p:ext uri="{BB962C8B-B14F-4D97-AF65-F5344CB8AC3E}">
        <p14:creationId xmlns:p14="http://schemas.microsoft.com/office/powerpoint/2010/main" val="257679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A4F3733-B024-4E59-BD8B-0B0FC394279A}"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D556E3-8BE6-44F0-9519-ECF0B908FB25}" type="slidenum">
              <a:rPr lang="en-US" smtClean="0"/>
              <a:t>‹#›</a:t>
            </a:fld>
            <a:endParaRPr lang="en-US"/>
          </a:p>
        </p:txBody>
      </p:sp>
    </p:spTree>
    <p:extLst>
      <p:ext uri="{BB962C8B-B14F-4D97-AF65-F5344CB8AC3E}">
        <p14:creationId xmlns:p14="http://schemas.microsoft.com/office/powerpoint/2010/main" val="37670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A4F3733-B024-4E59-BD8B-0B0FC394279A}"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D556E3-8BE6-44F0-9519-ECF0B908FB2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6710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CA4F3733-B024-4E59-BD8B-0B0FC394279A}" type="datetimeFigureOut">
              <a:rPr lang="en-US" smtClean="0"/>
              <a:t>8/5/2015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D556E3-8BE6-44F0-9519-ECF0B908FB25}" type="slidenum">
              <a:rPr lang="en-US" smtClean="0"/>
              <a:t>‹#›</a:t>
            </a:fld>
            <a:endParaRPr lang="en-US"/>
          </a:p>
        </p:txBody>
      </p:sp>
    </p:spTree>
    <p:extLst>
      <p:ext uri="{BB962C8B-B14F-4D97-AF65-F5344CB8AC3E}">
        <p14:creationId xmlns:p14="http://schemas.microsoft.com/office/powerpoint/2010/main" val="2350307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CA4F3733-B024-4E59-BD8B-0B0FC394279A}" type="datetimeFigureOut">
              <a:rPr lang="en-US" smtClean="0"/>
              <a:t>8/5/2015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D556E3-8BE6-44F0-9519-ECF0B908FB2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9634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CA4F3733-B024-4E59-BD8B-0B0FC394279A}" type="datetimeFigureOut">
              <a:rPr lang="en-US" smtClean="0"/>
              <a:t>8/5/2015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D556E3-8BE6-44F0-9519-ECF0B908FB25}" type="slidenum">
              <a:rPr lang="en-US" smtClean="0"/>
              <a:t>‹#›</a:t>
            </a:fld>
            <a:endParaRPr lang="en-US"/>
          </a:p>
        </p:txBody>
      </p:sp>
    </p:spTree>
    <p:extLst>
      <p:ext uri="{BB962C8B-B14F-4D97-AF65-F5344CB8AC3E}">
        <p14:creationId xmlns:p14="http://schemas.microsoft.com/office/powerpoint/2010/main" val="3425481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A4F3733-B024-4E59-BD8B-0B0FC394279A}"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D556E3-8BE6-44F0-9519-ECF0B908FB25}" type="slidenum">
              <a:rPr lang="en-US" smtClean="0"/>
              <a:t>‹#›</a:t>
            </a:fld>
            <a:endParaRPr lang="en-US"/>
          </a:p>
        </p:txBody>
      </p:sp>
    </p:spTree>
    <p:extLst>
      <p:ext uri="{BB962C8B-B14F-4D97-AF65-F5344CB8AC3E}">
        <p14:creationId xmlns:p14="http://schemas.microsoft.com/office/powerpoint/2010/main" val="3718692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A4F3733-B024-4E59-BD8B-0B0FC394279A}"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D556E3-8BE6-44F0-9519-ECF0B908FB25}" type="slidenum">
              <a:rPr lang="en-US" smtClean="0"/>
              <a:t>‹#›</a:t>
            </a:fld>
            <a:endParaRPr lang="en-US"/>
          </a:p>
        </p:txBody>
      </p:sp>
    </p:spTree>
    <p:extLst>
      <p:ext uri="{BB962C8B-B14F-4D97-AF65-F5344CB8AC3E}">
        <p14:creationId xmlns:p14="http://schemas.microsoft.com/office/powerpoint/2010/main" val="1122460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A4F3733-B024-4E59-BD8B-0B0FC394279A}"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D556E3-8BE6-44F0-9519-ECF0B908FB25}" type="slidenum">
              <a:rPr lang="en-US" smtClean="0"/>
              <a:t>‹#›</a:t>
            </a:fld>
            <a:endParaRPr lang="en-US"/>
          </a:p>
        </p:txBody>
      </p:sp>
    </p:spTree>
    <p:extLst>
      <p:ext uri="{BB962C8B-B14F-4D97-AF65-F5344CB8AC3E}">
        <p14:creationId xmlns:p14="http://schemas.microsoft.com/office/powerpoint/2010/main" val="628496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A4F3733-B024-4E59-BD8B-0B0FC394279A}"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D556E3-8BE6-44F0-9519-ECF0B908FB25}" type="slidenum">
              <a:rPr lang="en-US" smtClean="0"/>
              <a:t>‹#›</a:t>
            </a:fld>
            <a:endParaRPr lang="en-US"/>
          </a:p>
        </p:txBody>
      </p:sp>
    </p:spTree>
    <p:extLst>
      <p:ext uri="{BB962C8B-B14F-4D97-AF65-F5344CB8AC3E}">
        <p14:creationId xmlns:p14="http://schemas.microsoft.com/office/powerpoint/2010/main" val="423481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A4F3733-B024-4E59-BD8B-0B0FC394279A}" type="datetimeFigureOut">
              <a:rPr lang="en-US" smtClean="0"/>
              <a:t>8/5/2015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D556E3-8BE6-44F0-9519-ECF0B908FB25}" type="slidenum">
              <a:rPr lang="en-US" smtClean="0"/>
              <a:t>‹#›</a:t>
            </a:fld>
            <a:endParaRPr lang="en-US"/>
          </a:p>
        </p:txBody>
      </p:sp>
    </p:spTree>
    <p:extLst>
      <p:ext uri="{BB962C8B-B14F-4D97-AF65-F5344CB8AC3E}">
        <p14:creationId xmlns:p14="http://schemas.microsoft.com/office/powerpoint/2010/main" val="119422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A4F3733-B024-4E59-BD8B-0B0FC394279A}" type="datetimeFigureOut">
              <a:rPr lang="en-US" smtClean="0"/>
              <a:t>8/5/2015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D556E3-8BE6-44F0-9519-ECF0B908FB25}" type="slidenum">
              <a:rPr lang="en-US" smtClean="0"/>
              <a:t>‹#›</a:t>
            </a:fld>
            <a:endParaRPr lang="en-US"/>
          </a:p>
        </p:txBody>
      </p:sp>
    </p:spTree>
    <p:extLst>
      <p:ext uri="{BB962C8B-B14F-4D97-AF65-F5344CB8AC3E}">
        <p14:creationId xmlns:p14="http://schemas.microsoft.com/office/powerpoint/2010/main" val="1112355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A4F3733-B024-4E59-BD8B-0B0FC394279A}" type="datetimeFigureOut">
              <a:rPr lang="en-US" smtClean="0"/>
              <a:t>8/5/2015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D556E3-8BE6-44F0-9519-ECF0B908FB25}" type="slidenum">
              <a:rPr lang="en-US" smtClean="0"/>
              <a:t>‹#›</a:t>
            </a:fld>
            <a:endParaRPr lang="en-US"/>
          </a:p>
        </p:txBody>
      </p:sp>
    </p:spTree>
    <p:extLst>
      <p:ext uri="{BB962C8B-B14F-4D97-AF65-F5344CB8AC3E}">
        <p14:creationId xmlns:p14="http://schemas.microsoft.com/office/powerpoint/2010/main" val="183887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F3733-B024-4E59-BD8B-0B0FC394279A}" type="datetimeFigureOut">
              <a:rPr lang="en-US" smtClean="0"/>
              <a:t>8/5/2015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D556E3-8BE6-44F0-9519-ECF0B908FB25}" type="slidenum">
              <a:rPr lang="en-US" smtClean="0"/>
              <a:t>‹#›</a:t>
            </a:fld>
            <a:endParaRPr lang="en-US"/>
          </a:p>
        </p:txBody>
      </p:sp>
    </p:spTree>
    <p:extLst>
      <p:ext uri="{BB962C8B-B14F-4D97-AF65-F5344CB8AC3E}">
        <p14:creationId xmlns:p14="http://schemas.microsoft.com/office/powerpoint/2010/main" val="122934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A4F3733-B024-4E59-BD8B-0B0FC394279A}" type="datetimeFigureOut">
              <a:rPr lang="en-US" smtClean="0"/>
              <a:t>8/5/2015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D556E3-8BE6-44F0-9519-ECF0B908FB25}" type="slidenum">
              <a:rPr lang="en-US" smtClean="0"/>
              <a:t>‹#›</a:t>
            </a:fld>
            <a:endParaRPr lang="en-US"/>
          </a:p>
        </p:txBody>
      </p:sp>
    </p:spTree>
    <p:extLst>
      <p:ext uri="{BB962C8B-B14F-4D97-AF65-F5344CB8AC3E}">
        <p14:creationId xmlns:p14="http://schemas.microsoft.com/office/powerpoint/2010/main" val="418341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A4F3733-B024-4E59-BD8B-0B0FC394279A}" type="datetimeFigureOut">
              <a:rPr lang="en-US" smtClean="0"/>
              <a:t>8/5/2015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D556E3-8BE6-44F0-9519-ECF0B908FB25}" type="slidenum">
              <a:rPr lang="en-US" smtClean="0"/>
              <a:t>‹#›</a:t>
            </a:fld>
            <a:endParaRPr lang="en-US"/>
          </a:p>
        </p:txBody>
      </p:sp>
    </p:spTree>
    <p:extLst>
      <p:ext uri="{BB962C8B-B14F-4D97-AF65-F5344CB8AC3E}">
        <p14:creationId xmlns:p14="http://schemas.microsoft.com/office/powerpoint/2010/main" val="221185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4F3733-B024-4E59-BD8B-0B0FC394279A}" type="datetimeFigureOut">
              <a:rPr lang="en-US" smtClean="0"/>
              <a:t>8/5/2015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D556E3-8BE6-44F0-9519-ECF0B908FB25}" type="slidenum">
              <a:rPr lang="en-US" smtClean="0"/>
              <a:t>‹#›</a:t>
            </a:fld>
            <a:endParaRPr lang="en-US"/>
          </a:p>
        </p:txBody>
      </p:sp>
    </p:spTree>
    <p:extLst>
      <p:ext uri="{BB962C8B-B14F-4D97-AF65-F5344CB8AC3E}">
        <p14:creationId xmlns:p14="http://schemas.microsoft.com/office/powerpoint/2010/main" val="8834653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test%20case.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Discount%20Shuttle.mp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76601" y="980422"/>
            <a:ext cx="8915399" cy="1826053"/>
          </a:xfrm>
        </p:spPr>
        <p:txBody>
          <a:bodyPr/>
          <a:lstStyle/>
          <a:p>
            <a:r>
              <a:rPr lang="en-US" dirty="0" smtClean="0"/>
              <a:t>Discount Shuttle</a:t>
            </a:r>
            <a:br>
              <a:rPr lang="en-US" dirty="0" smtClean="0"/>
            </a:br>
            <a:r>
              <a:rPr lang="en-US" dirty="0" smtClean="0"/>
              <a:t>             </a:t>
            </a:r>
            <a:endParaRPr lang="en-US" dirty="0"/>
          </a:p>
        </p:txBody>
      </p:sp>
      <p:sp>
        <p:nvSpPr>
          <p:cNvPr id="3" name="副标题 2"/>
          <p:cNvSpPr>
            <a:spLocks noGrp="1"/>
          </p:cNvSpPr>
          <p:nvPr>
            <p:ph type="subTitle" idx="1"/>
          </p:nvPr>
        </p:nvSpPr>
        <p:spPr>
          <a:xfrm>
            <a:off x="2306473" y="3864353"/>
            <a:ext cx="8915399" cy="1126283"/>
          </a:xfrm>
        </p:spPr>
        <p:txBody>
          <a:bodyPr>
            <a:normAutofit lnSpcReduction="10000"/>
          </a:bodyPr>
          <a:lstStyle/>
          <a:p>
            <a:r>
              <a:rPr lang="en-US" dirty="0" smtClean="0"/>
              <a:t>UI designer:  </a:t>
            </a:r>
            <a:r>
              <a:rPr lang="en-US" dirty="0" err="1" smtClean="0"/>
              <a:t>Jiyu</a:t>
            </a:r>
            <a:r>
              <a:rPr lang="en-US" dirty="0" smtClean="0"/>
              <a:t> Shi</a:t>
            </a:r>
          </a:p>
          <a:p>
            <a:r>
              <a:rPr lang="en-US" dirty="0" smtClean="0"/>
              <a:t>Model designer:  </a:t>
            </a:r>
            <a:r>
              <a:rPr lang="en-US" dirty="0" err="1" smtClean="0"/>
              <a:t>Zhongao</a:t>
            </a:r>
            <a:r>
              <a:rPr lang="en-US" dirty="0" smtClean="0"/>
              <a:t> Tang</a:t>
            </a:r>
          </a:p>
          <a:p>
            <a:r>
              <a:rPr lang="en-US" dirty="0" smtClean="0"/>
              <a:t>Database designer:  </a:t>
            </a:r>
            <a:r>
              <a:rPr lang="en-US" dirty="0" err="1" smtClean="0"/>
              <a:t>Xiaoyu</a:t>
            </a:r>
            <a:r>
              <a:rPr lang="en-US" dirty="0" smtClean="0"/>
              <a:t> Wang</a:t>
            </a:r>
            <a:endParaRPr lang="en-US" dirty="0"/>
          </a:p>
        </p:txBody>
      </p:sp>
      <p:sp>
        <p:nvSpPr>
          <p:cNvPr id="4" name="文本框 3"/>
          <p:cNvSpPr txBox="1"/>
          <p:nvPr/>
        </p:nvSpPr>
        <p:spPr>
          <a:xfrm>
            <a:off x="1678676" y="3150748"/>
            <a:ext cx="7997588" cy="369332"/>
          </a:xfrm>
          <a:prstGeom prst="rect">
            <a:avLst/>
          </a:prstGeom>
          <a:noFill/>
        </p:spPr>
        <p:txBody>
          <a:bodyPr wrap="square" rtlCol="0">
            <a:spAutoFit/>
          </a:bodyPr>
          <a:lstStyle/>
          <a:p>
            <a:r>
              <a:rPr lang="en-US" b="1" dirty="0" smtClean="0"/>
              <a:t>Team member:</a:t>
            </a:r>
            <a:endParaRPr lang="en-US" b="1" dirty="0"/>
          </a:p>
        </p:txBody>
      </p:sp>
      <p:sp>
        <p:nvSpPr>
          <p:cNvPr id="5" name="文本框 4"/>
          <p:cNvSpPr txBox="1"/>
          <p:nvPr/>
        </p:nvSpPr>
        <p:spPr>
          <a:xfrm>
            <a:off x="6141494" y="2260489"/>
            <a:ext cx="4162567" cy="523220"/>
          </a:xfrm>
          <a:prstGeom prst="rect">
            <a:avLst/>
          </a:prstGeom>
          <a:noFill/>
        </p:spPr>
        <p:txBody>
          <a:bodyPr wrap="square" rtlCol="0">
            <a:spAutoFit/>
          </a:bodyPr>
          <a:lstStyle/>
          <a:p>
            <a:r>
              <a:rPr lang="en-US" sz="2800" dirty="0" smtClean="0"/>
              <a:t>By  Captain </a:t>
            </a:r>
            <a:r>
              <a:rPr lang="en-US" sz="2800" dirty="0" err="1" smtClean="0"/>
              <a:t>Teemo</a:t>
            </a:r>
            <a:endParaRPr lang="en-US" sz="2800" dirty="0"/>
          </a:p>
        </p:txBody>
      </p:sp>
    </p:spTree>
    <p:extLst>
      <p:ext uri="{BB962C8B-B14F-4D97-AF65-F5344CB8AC3E}">
        <p14:creationId xmlns:p14="http://schemas.microsoft.com/office/powerpoint/2010/main" val="2858350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86904" y="1724865"/>
            <a:ext cx="2537114" cy="4052455"/>
          </a:xfrm>
          <a:prstGeom prst="rect">
            <a:avLst/>
          </a:prstGeom>
          <a:blipFill>
            <a:blip r:embed="rId2" cstate="print"/>
            <a:stretch>
              <a:fillRect/>
            </a:stretch>
          </a:blipFill>
        </p:spPr>
        <p:txBody>
          <a:bodyPr wrap="square" lIns="0" tIns="0" rIns="0" bIns="0" rtlCol="0">
            <a:noAutofit/>
          </a:bodyPr>
          <a:lstStyle/>
          <a:p>
            <a:endParaRPr sz="1227"/>
          </a:p>
        </p:txBody>
      </p:sp>
      <p:sp>
        <p:nvSpPr>
          <p:cNvPr id="2" name="object 2"/>
          <p:cNvSpPr txBox="1"/>
          <p:nvPr/>
        </p:nvSpPr>
        <p:spPr>
          <a:xfrm>
            <a:off x="1945712" y="878239"/>
            <a:ext cx="4482384" cy="1441880"/>
          </a:xfrm>
          <a:prstGeom prst="rect">
            <a:avLst/>
          </a:prstGeom>
        </p:spPr>
        <p:txBody>
          <a:bodyPr wrap="square" lIns="0" tIns="0" rIns="0" bIns="0" rtlCol="0">
            <a:noAutofit/>
          </a:bodyPr>
          <a:lstStyle/>
          <a:p>
            <a:pPr marL="8659">
              <a:lnSpc>
                <a:spcPts val="859"/>
              </a:lnSpc>
              <a:spcBef>
                <a:spcPts val="43"/>
              </a:spcBef>
            </a:pPr>
            <a:r>
              <a:rPr sz="2000" u="sng" dirty="0">
                <a:latin typeface="Times New Roman"/>
                <a:cs typeface="Times New Roman"/>
              </a:rPr>
              <a:t>7.Customer search detail page: (guest)</a:t>
            </a:r>
            <a:endParaRPr sz="2000" dirty="0">
              <a:latin typeface="Times New Roman"/>
              <a:cs typeface="Times New Roman"/>
            </a:endParaRPr>
          </a:p>
        </p:txBody>
      </p:sp>
    </p:spTree>
    <p:extLst>
      <p:ext uri="{BB962C8B-B14F-4D97-AF65-F5344CB8AC3E}">
        <p14:creationId xmlns:p14="http://schemas.microsoft.com/office/powerpoint/2010/main" val="3789555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186903" y="1688626"/>
            <a:ext cx="2537114" cy="4052455"/>
          </a:xfrm>
          <a:prstGeom prst="rect">
            <a:avLst/>
          </a:prstGeom>
          <a:blipFill>
            <a:blip r:embed="rId2" cstate="print"/>
            <a:stretch>
              <a:fillRect/>
            </a:stretch>
          </a:blipFill>
        </p:spPr>
        <p:txBody>
          <a:bodyPr wrap="square" lIns="0" tIns="0" rIns="0" bIns="0" rtlCol="0">
            <a:noAutofit/>
          </a:bodyPr>
          <a:lstStyle/>
          <a:p>
            <a:endParaRPr sz="1227"/>
          </a:p>
        </p:txBody>
      </p:sp>
      <p:sp>
        <p:nvSpPr>
          <p:cNvPr id="3" name="object 3"/>
          <p:cNvSpPr txBox="1"/>
          <p:nvPr/>
        </p:nvSpPr>
        <p:spPr>
          <a:xfrm>
            <a:off x="1959359" y="973774"/>
            <a:ext cx="4455089" cy="1018799"/>
          </a:xfrm>
          <a:prstGeom prst="rect">
            <a:avLst/>
          </a:prstGeom>
        </p:spPr>
        <p:txBody>
          <a:bodyPr wrap="square" lIns="0" tIns="0" rIns="0" bIns="0" rtlCol="0">
            <a:noAutofit/>
          </a:bodyPr>
          <a:lstStyle/>
          <a:p>
            <a:pPr marL="8659">
              <a:lnSpc>
                <a:spcPts val="859"/>
              </a:lnSpc>
              <a:spcBef>
                <a:spcPts val="43"/>
              </a:spcBef>
            </a:pPr>
            <a:r>
              <a:rPr sz="2000" u="sng" dirty="0">
                <a:latin typeface="Times New Roman"/>
                <a:cs typeface="Times New Roman"/>
              </a:rPr>
              <a:t>8.Customer change password page: (seller)</a:t>
            </a:r>
            <a:endParaRPr sz="2000" dirty="0">
              <a:latin typeface="Times New Roman"/>
              <a:cs typeface="Times New Roman"/>
            </a:endParaRPr>
          </a:p>
        </p:txBody>
      </p:sp>
    </p:spTree>
    <p:extLst>
      <p:ext uri="{BB962C8B-B14F-4D97-AF65-F5344CB8AC3E}">
        <p14:creationId xmlns:p14="http://schemas.microsoft.com/office/powerpoint/2010/main" val="3619778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061114" y="1724400"/>
            <a:ext cx="2537114" cy="4052455"/>
          </a:xfrm>
          <a:prstGeom prst="rect">
            <a:avLst/>
          </a:prstGeom>
          <a:blipFill>
            <a:blip r:embed="rId2" cstate="print"/>
            <a:stretch>
              <a:fillRect/>
            </a:stretch>
          </a:blipFill>
        </p:spPr>
        <p:txBody>
          <a:bodyPr wrap="square" lIns="0" tIns="0" rIns="0" bIns="0" rtlCol="0">
            <a:noAutofit/>
          </a:bodyPr>
          <a:lstStyle/>
          <a:p>
            <a:endParaRPr sz="1227"/>
          </a:p>
        </p:txBody>
      </p:sp>
      <p:sp>
        <p:nvSpPr>
          <p:cNvPr id="4" name="object 2"/>
          <p:cNvSpPr txBox="1"/>
          <p:nvPr/>
        </p:nvSpPr>
        <p:spPr>
          <a:xfrm>
            <a:off x="1843379" y="958587"/>
            <a:ext cx="5908549" cy="1014561"/>
          </a:xfrm>
          <a:prstGeom prst="rect">
            <a:avLst/>
          </a:prstGeom>
        </p:spPr>
        <p:txBody>
          <a:bodyPr wrap="square" lIns="0" tIns="0" rIns="0" bIns="0" rtlCol="0">
            <a:noAutofit/>
          </a:bodyPr>
          <a:lstStyle/>
          <a:p>
            <a:pPr marL="8659">
              <a:lnSpc>
                <a:spcPts val="859"/>
              </a:lnSpc>
              <a:spcBef>
                <a:spcPts val="43"/>
              </a:spcBef>
            </a:pPr>
            <a:r>
              <a:rPr sz="2000" u="sng" dirty="0">
                <a:latin typeface="Times New Roman"/>
                <a:cs typeface="Times New Roman"/>
              </a:rPr>
              <a:t>9.Customer</a:t>
            </a:r>
            <a:r>
              <a:rPr sz="2000" u="sng" spc="-44" dirty="0">
                <a:latin typeface="Times New Roman"/>
                <a:cs typeface="Times New Roman"/>
              </a:rPr>
              <a:t> </a:t>
            </a:r>
            <a:r>
              <a:rPr sz="2000" u="sng" dirty="0">
                <a:latin typeface="Times New Roman"/>
                <a:cs typeface="Times New Roman"/>
              </a:rPr>
              <a:t>About us page:</a:t>
            </a:r>
            <a:endParaRPr sz="2000" dirty="0">
              <a:latin typeface="Times New Roman"/>
              <a:cs typeface="Times New Roman"/>
            </a:endParaRPr>
          </a:p>
        </p:txBody>
      </p:sp>
    </p:spTree>
    <p:extLst>
      <p:ext uri="{BB962C8B-B14F-4D97-AF65-F5344CB8AC3E}">
        <p14:creationId xmlns:p14="http://schemas.microsoft.com/office/powerpoint/2010/main" val="1060086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4335858" y="1544210"/>
            <a:ext cx="2548890" cy="3696479"/>
          </a:xfrm>
          <a:prstGeom prst="rect">
            <a:avLst/>
          </a:prstGeom>
          <a:blipFill>
            <a:blip r:embed="rId2" cstate="print"/>
            <a:stretch>
              <a:fillRect/>
            </a:stretch>
          </a:blipFill>
        </p:spPr>
        <p:txBody>
          <a:bodyPr wrap="square" lIns="0" tIns="0" rIns="0" bIns="0" rtlCol="0">
            <a:noAutofit/>
          </a:bodyPr>
          <a:lstStyle/>
          <a:p>
            <a:endParaRPr sz="1227"/>
          </a:p>
        </p:txBody>
      </p:sp>
      <p:sp>
        <p:nvSpPr>
          <p:cNvPr id="5" name="object 5"/>
          <p:cNvSpPr txBox="1"/>
          <p:nvPr/>
        </p:nvSpPr>
        <p:spPr>
          <a:xfrm>
            <a:off x="4335858" y="954488"/>
            <a:ext cx="478288" cy="112568"/>
          </a:xfrm>
          <a:prstGeom prst="rect">
            <a:avLst/>
          </a:prstGeom>
        </p:spPr>
        <p:txBody>
          <a:bodyPr wrap="square" lIns="0" tIns="0" rIns="0" bIns="0" rtlCol="0">
            <a:noAutofit/>
          </a:bodyPr>
          <a:lstStyle/>
          <a:p>
            <a:pPr marL="8659">
              <a:lnSpc>
                <a:spcPts val="835"/>
              </a:lnSpc>
              <a:spcBef>
                <a:spcPts val="42"/>
              </a:spcBef>
            </a:pPr>
            <a:r>
              <a:rPr sz="409" dirty="0">
                <a:solidFill>
                  <a:srgbClr val="DDDDDD"/>
                </a:solidFill>
                <a:latin typeface="Times New Roman"/>
                <a:cs typeface="Times New Roman"/>
              </a:rPr>
              <a:t>i.;J   </a:t>
            </a:r>
            <a:r>
              <a:rPr sz="409" spc="65" dirty="0">
                <a:solidFill>
                  <a:srgbClr val="DDDDDD"/>
                </a:solidFill>
                <a:latin typeface="Times New Roman"/>
                <a:cs typeface="Times New Roman"/>
              </a:rPr>
              <a:t> </a:t>
            </a:r>
            <a:r>
              <a:rPr sz="614" dirty="0">
                <a:solidFill>
                  <a:srgbClr val="F9F9F9"/>
                </a:solidFill>
                <a:latin typeface="Times New Roman"/>
                <a:cs typeface="Times New Roman"/>
              </a:rPr>
              <a:t>.!.</a:t>
            </a:r>
            <a:r>
              <a:rPr sz="614" spc="132" dirty="0">
                <a:solidFill>
                  <a:srgbClr val="F9F9F9"/>
                </a:solidFill>
                <a:latin typeface="Times New Roman"/>
                <a:cs typeface="Times New Roman"/>
              </a:rPr>
              <a:t> </a:t>
            </a:r>
            <a:r>
              <a:rPr sz="614" dirty="0">
                <a:solidFill>
                  <a:srgbClr val="F9F9F9"/>
                </a:solidFill>
                <a:latin typeface="Times New Roman"/>
                <a:cs typeface="Times New Roman"/>
              </a:rPr>
              <a:t>~  </a:t>
            </a:r>
            <a:r>
              <a:rPr sz="614" spc="57" dirty="0">
                <a:solidFill>
                  <a:srgbClr val="F9F9F9"/>
                </a:solidFill>
                <a:latin typeface="Times New Roman"/>
                <a:cs typeface="Times New Roman"/>
              </a:rPr>
              <a:t> </a:t>
            </a:r>
            <a:r>
              <a:rPr sz="750" dirty="0">
                <a:solidFill>
                  <a:srgbClr val="F9F9F9"/>
                </a:solidFill>
                <a:latin typeface="Times New Roman"/>
                <a:cs typeface="Times New Roman"/>
              </a:rPr>
              <a:t>0 </a:t>
            </a:r>
            <a:r>
              <a:rPr sz="750" spc="66" dirty="0">
                <a:solidFill>
                  <a:srgbClr val="F9F9F9"/>
                </a:solidFill>
                <a:latin typeface="Times New Roman"/>
                <a:cs typeface="Times New Roman"/>
              </a:rPr>
              <a:t> </a:t>
            </a:r>
            <a:r>
              <a:rPr sz="750" dirty="0">
                <a:solidFill>
                  <a:srgbClr val="F9F9F9"/>
                </a:solidFill>
                <a:latin typeface="Times New Roman"/>
                <a:cs typeface="Times New Roman"/>
              </a:rPr>
              <a:t>•</a:t>
            </a:r>
            <a:endParaRPr sz="750">
              <a:latin typeface="Times New Roman"/>
              <a:cs typeface="Times New Roman"/>
            </a:endParaRPr>
          </a:p>
        </p:txBody>
      </p:sp>
      <p:sp>
        <p:nvSpPr>
          <p:cNvPr id="4" name="object 4"/>
          <p:cNvSpPr txBox="1"/>
          <p:nvPr/>
        </p:nvSpPr>
        <p:spPr>
          <a:xfrm>
            <a:off x="6499983" y="954488"/>
            <a:ext cx="313872" cy="112568"/>
          </a:xfrm>
          <a:prstGeom prst="rect">
            <a:avLst/>
          </a:prstGeom>
        </p:spPr>
        <p:txBody>
          <a:bodyPr wrap="square" lIns="0" tIns="0" rIns="0" bIns="0" rtlCol="0">
            <a:noAutofit/>
          </a:bodyPr>
          <a:lstStyle/>
          <a:p>
            <a:pPr marL="8659">
              <a:lnSpc>
                <a:spcPts val="835"/>
              </a:lnSpc>
              <a:spcBef>
                <a:spcPts val="42"/>
              </a:spcBef>
            </a:pPr>
            <a:r>
              <a:rPr sz="750" dirty="0">
                <a:solidFill>
                  <a:srgbClr val="F9F9F9"/>
                </a:solidFill>
                <a:latin typeface="Times New Roman"/>
                <a:cs typeface="Times New Roman"/>
              </a:rPr>
              <a:t>• </a:t>
            </a:r>
            <a:r>
              <a:rPr sz="750" spc="162" dirty="0">
                <a:solidFill>
                  <a:srgbClr val="F9F9F9"/>
                </a:solidFill>
                <a:latin typeface="Times New Roman"/>
                <a:cs typeface="Times New Roman"/>
              </a:rPr>
              <a:t> </a:t>
            </a:r>
            <a:r>
              <a:rPr sz="682" b="1" dirty="0">
                <a:solidFill>
                  <a:srgbClr val="F9F9F9"/>
                </a:solidFill>
                <a:latin typeface="Times New Roman"/>
                <a:cs typeface="Times New Roman"/>
              </a:rPr>
              <a:t>D </a:t>
            </a:r>
            <a:r>
              <a:rPr sz="682" b="1" spc="24" dirty="0">
                <a:solidFill>
                  <a:srgbClr val="F9F9F9"/>
                </a:solidFill>
                <a:latin typeface="Times New Roman"/>
                <a:cs typeface="Times New Roman"/>
              </a:rPr>
              <a:t> </a:t>
            </a:r>
            <a:r>
              <a:rPr sz="477" dirty="0">
                <a:solidFill>
                  <a:srgbClr val="F9F9F9"/>
                </a:solidFill>
                <a:latin typeface="Times New Roman"/>
                <a:cs typeface="Times New Roman"/>
              </a:rPr>
              <a:t>s</a:t>
            </a:r>
            <a:r>
              <a:rPr sz="477" dirty="0">
                <a:solidFill>
                  <a:srgbClr val="DDDDDD"/>
                </a:solidFill>
                <a:latin typeface="Times New Roman"/>
                <a:cs typeface="Times New Roman"/>
              </a:rPr>
              <a:t>:</a:t>
            </a:r>
            <a:r>
              <a:rPr sz="477" dirty="0">
                <a:solidFill>
                  <a:srgbClr val="F9F9F9"/>
                </a:solidFill>
                <a:latin typeface="Times New Roman"/>
                <a:cs typeface="Times New Roman"/>
              </a:rPr>
              <a:t>21</a:t>
            </a:r>
            <a:endParaRPr sz="477">
              <a:latin typeface="Times New Roman"/>
              <a:cs typeface="Times New Roman"/>
            </a:endParaRPr>
          </a:p>
        </p:txBody>
      </p:sp>
      <p:sp>
        <p:nvSpPr>
          <p:cNvPr id="7" name="object 2"/>
          <p:cNvSpPr txBox="1"/>
          <p:nvPr/>
        </p:nvSpPr>
        <p:spPr>
          <a:xfrm>
            <a:off x="1714127" y="795121"/>
            <a:ext cx="4447718" cy="1498177"/>
          </a:xfrm>
          <a:prstGeom prst="rect">
            <a:avLst/>
          </a:prstGeom>
        </p:spPr>
        <p:txBody>
          <a:bodyPr wrap="square" lIns="0" tIns="0" rIns="0" bIns="0" rtlCol="0">
            <a:noAutofit/>
          </a:bodyPr>
          <a:lstStyle/>
          <a:p>
            <a:pPr marL="8659">
              <a:lnSpc>
                <a:spcPts val="859"/>
              </a:lnSpc>
              <a:spcBef>
                <a:spcPts val="43"/>
              </a:spcBef>
            </a:pPr>
            <a:r>
              <a:rPr sz="2000" u="sng" dirty="0">
                <a:latin typeface="Times New Roman"/>
                <a:cs typeface="Times New Roman"/>
              </a:rPr>
              <a:t>10.Customer help page:</a:t>
            </a:r>
            <a:endParaRPr sz="2000" dirty="0">
              <a:latin typeface="Times New Roman"/>
              <a:cs typeface="Times New Roman"/>
            </a:endParaRPr>
          </a:p>
        </p:txBody>
      </p:sp>
    </p:spTree>
    <p:extLst>
      <p:ext uri="{BB962C8B-B14F-4D97-AF65-F5344CB8AC3E}">
        <p14:creationId xmlns:p14="http://schemas.microsoft.com/office/powerpoint/2010/main" val="4096330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249261" y="2267389"/>
            <a:ext cx="2528455" cy="4052455"/>
          </a:xfrm>
          <a:prstGeom prst="rect">
            <a:avLst/>
          </a:prstGeom>
          <a:blipFill>
            <a:blip r:embed="rId2" cstate="print"/>
            <a:stretch>
              <a:fillRect/>
            </a:stretch>
          </a:blipFill>
        </p:spPr>
        <p:txBody>
          <a:bodyPr wrap="square" lIns="0" tIns="0" rIns="0" bIns="0" rtlCol="0">
            <a:noAutofit/>
          </a:bodyPr>
          <a:lstStyle/>
          <a:p>
            <a:endParaRPr sz="1227"/>
          </a:p>
        </p:txBody>
      </p:sp>
      <p:sp>
        <p:nvSpPr>
          <p:cNvPr id="2" name="object 2"/>
          <p:cNvSpPr txBox="1"/>
          <p:nvPr/>
        </p:nvSpPr>
        <p:spPr>
          <a:xfrm>
            <a:off x="1700049" y="918717"/>
            <a:ext cx="6229299" cy="855492"/>
          </a:xfrm>
          <a:prstGeom prst="rect">
            <a:avLst/>
          </a:prstGeom>
        </p:spPr>
        <p:txBody>
          <a:bodyPr wrap="square" lIns="0" tIns="0" rIns="0" bIns="0" rtlCol="0">
            <a:noAutofit/>
          </a:bodyPr>
          <a:lstStyle/>
          <a:p>
            <a:pPr marL="8659">
              <a:lnSpc>
                <a:spcPts val="859"/>
              </a:lnSpc>
              <a:spcBef>
                <a:spcPts val="43"/>
              </a:spcBef>
            </a:pPr>
            <a:r>
              <a:rPr sz="2000" u="sng" spc="-30" dirty="0">
                <a:latin typeface="Times New Roman"/>
                <a:cs typeface="Times New Roman"/>
              </a:rPr>
              <a:t>1</a:t>
            </a:r>
            <a:r>
              <a:rPr sz="2000" u="sng" dirty="0">
                <a:latin typeface="Times New Roman"/>
                <a:cs typeface="Times New Roman"/>
              </a:rPr>
              <a:t>1.Customer</a:t>
            </a:r>
            <a:r>
              <a:rPr sz="2000" u="sng" spc="-44" dirty="0">
                <a:latin typeface="Times New Roman"/>
                <a:cs typeface="Times New Roman"/>
              </a:rPr>
              <a:t> </a:t>
            </a:r>
            <a:r>
              <a:rPr sz="2000" u="sng" dirty="0">
                <a:latin typeface="Times New Roman"/>
                <a:cs typeface="Times New Roman"/>
              </a:rPr>
              <a:t>Account page:</a:t>
            </a:r>
            <a:endParaRPr sz="2000" dirty="0">
              <a:latin typeface="Times New Roman"/>
              <a:cs typeface="Times New Roman"/>
            </a:endParaRPr>
          </a:p>
        </p:txBody>
      </p:sp>
    </p:spTree>
    <p:extLst>
      <p:ext uri="{BB962C8B-B14F-4D97-AF65-F5344CB8AC3E}">
        <p14:creationId xmlns:p14="http://schemas.microsoft.com/office/powerpoint/2010/main" val="336043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240602" y="1746913"/>
            <a:ext cx="2537114" cy="4052455"/>
          </a:xfrm>
          <a:prstGeom prst="rect">
            <a:avLst/>
          </a:prstGeom>
          <a:blipFill>
            <a:blip r:embed="rId2" cstate="print"/>
            <a:stretch>
              <a:fillRect/>
            </a:stretch>
          </a:blipFill>
        </p:spPr>
        <p:txBody>
          <a:bodyPr wrap="square" lIns="0" tIns="0" rIns="0" bIns="0" rtlCol="0">
            <a:noAutofit/>
          </a:bodyPr>
          <a:lstStyle/>
          <a:p>
            <a:endParaRPr sz="1227" dirty="0"/>
          </a:p>
        </p:txBody>
      </p:sp>
      <p:sp>
        <p:nvSpPr>
          <p:cNvPr id="2" name="object 2"/>
          <p:cNvSpPr txBox="1"/>
          <p:nvPr/>
        </p:nvSpPr>
        <p:spPr>
          <a:xfrm>
            <a:off x="1924335" y="904319"/>
            <a:ext cx="5718411" cy="842594"/>
          </a:xfrm>
          <a:prstGeom prst="rect">
            <a:avLst/>
          </a:prstGeom>
        </p:spPr>
        <p:txBody>
          <a:bodyPr wrap="square" lIns="0" tIns="0" rIns="0" bIns="0" rtlCol="0">
            <a:noAutofit/>
          </a:bodyPr>
          <a:lstStyle/>
          <a:p>
            <a:pPr marL="8659">
              <a:lnSpc>
                <a:spcPts val="859"/>
              </a:lnSpc>
              <a:spcBef>
                <a:spcPts val="43"/>
              </a:spcBef>
            </a:pPr>
            <a:r>
              <a:rPr sz="2000" u="sng" dirty="0">
                <a:latin typeface="Times New Roman"/>
                <a:cs typeface="Times New Roman"/>
              </a:rPr>
              <a:t>12.Guest Main page:</a:t>
            </a:r>
            <a:endParaRPr sz="2000" dirty="0">
              <a:latin typeface="Times New Roman"/>
              <a:cs typeface="Times New Roman"/>
            </a:endParaRPr>
          </a:p>
        </p:txBody>
      </p:sp>
    </p:spTree>
    <p:extLst>
      <p:ext uri="{BB962C8B-B14F-4D97-AF65-F5344CB8AC3E}">
        <p14:creationId xmlns:p14="http://schemas.microsoft.com/office/powerpoint/2010/main" val="2323033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300182" y="2227479"/>
            <a:ext cx="2528455" cy="4052455"/>
          </a:xfrm>
          <a:prstGeom prst="rect">
            <a:avLst/>
          </a:prstGeom>
          <a:blipFill>
            <a:blip r:embed="rId2" cstate="print"/>
            <a:stretch>
              <a:fillRect/>
            </a:stretch>
          </a:blipFill>
        </p:spPr>
        <p:txBody>
          <a:bodyPr wrap="square" lIns="0" tIns="0" rIns="0" bIns="0" rtlCol="0">
            <a:noAutofit/>
          </a:bodyPr>
          <a:lstStyle/>
          <a:p>
            <a:endParaRPr sz="1227"/>
          </a:p>
        </p:txBody>
      </p:sp>
      <p:sp>
        <p:nvSpPr>
          <p:cNvPr id="2" name="object 2"/>
          <p:cNvSpPr txBox="1"/>
          <p:nvPr/>
        </p:nvSpPr>
        <p:spPr>
          <a:xfrm>
            <a:off x="1877473" y="905069"/>
            <a:ext cx="4951164" cy="746310"/>
          </a:xfrm>
          <a:prstGeom prst="rect">
            <a:avLst/>
          </a:prstGeom>
        </p:spPr>
        <p:txBody>
          <a:bodyPr wrap="square" lIns="0" tIns="0" rIns="0" bIns="0" rtlCol="0">
            <a:noAutofit/>
          </a:bodyPr>
          <a:lstStyle/>
          <a:p>
            <a:pPr marL="8659">
              <a:lnSpc>
                <a:spcPts val="859"/>
              </a:lnSpc>
              <a:spcBef>
                <a:spcPts val="43"/>
              </a:spcBef>
            </a:pPr>
            <a:r>
              <a:rPr sz="2000" u="sng" dirty="0">
                <a:latin typeface="Times New Roman"/>
                <a:cs typeface="Times New Roman"/>
              </a:rPr>
              <a:t>13.Seller Main page:</a:t>
            </a:r>
            <a:endParaRPr sz="2000" dirty="0">
              <a:latin typeface="Times New Roman"/>
              <a:cs typeface="Times New Roman"/>
            </a:endParaRPr>
          </a:p>
        </p:txBody>
      </p:sp>
    </p:spTree>
    <p:extLst>
      <p:ext uri="{BB962C8B-B14F-4D97-AF65-F5344CB8AC3E}">
        <p14:creationId xmlns:p14="http://schemas.microsoft.com/office/powerpoint/2010/main" val="922363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421409" y="1963753"/>
            <a:ext cx="2537114" cy="4052455"/>
          </a:xfrm>
          <a:prstGeom prst="rect">
            <a:avLst/>
          </a:prstGeom>
          <a:blipFill>
            <a:blip r:embed="rId2" cstate="print"/>
            <a:stretch>
              <a:fillRect/>
            </a:stretch>
          </a:blipFill>
        </p:spPr>
        <p:txBody>
          <a:bodyPr wrap="square" lIns="0" tIns="0" rIns="0" bIns="0" rtlCol="0">
            <a:noAutofit/>
          </a:bodyPr>
          <a:lstStyle/>
          <a:p>
            <a:endParaRPr sz="1227"/>
          </a:p>
        </p:txBody>
      </p:sp>
      <p:sp>
        <p:nvSpPr>
          <p:cNvPr id="2" name="object 2"/>
          <p:cNvSpPr txBox="1"/>
          <p:nvPr/>
        </p:nvSpPr>
        <p:spPr>
          <a:xfrm>
            <a:off x="1643625" y="932364"/>
            <a:ext cx="5314898" cy="500650"/>
          </a:xfrm>
          <a:prstGeom prst="rect">
            <a:avLst/>
          </a:prstGeom>
        </p:spPr>
        <p:txBody>
          <a:bodyPr wrap="square" lIns="0" tIns="0" rIns="0" bIns="0" rtlCol="0">
            <a:noAutofit/>
          </a:bodyPr>
          <a:lstStyle/>
          <a:p>
            <a:pPr marL="8659">
              <a:lnSpc>
                <a:spcPts val="859"/>
              </a:lnSpc>
              <a:spcBef>
                <a:spcPts val="43"/>
              </a:spcBef>
            </a:pPr>
            <a:r>
              <a:rPr sz="2000" u="sng" dirty="0">
                <a:latin typeface="Times New Roman"/>
                <a:cs typeface="Times New Roman"/>
              </a:rPr>
              <a:t>14.Seller</a:t>
            </a:r>
            <a:r>
              <a:rPr sz="2000" u="sng" spc="-44" dirty="0">
                <a:latin typeface="Times New Roman"/>
                <a:cs typeface="Times New Roman"/>
              </a:rPr>
              <a:t> </a:t>
            </a:r>
            <a:r>
              <a:rPr sz="2000" u="sng" dirty="0">
                <a:latin typeface="Times New Roman"/>
                <a:cs typeface="Times New Roman"/>
              </a:rPr>
              <a:t>Account page:</a:t>
            </a:r>
            <a:endParaRPr sz="2000" dirty="0">
              <a:latin typeface="Times New Roman"/>
              <a:cs typeface="Times New Roman"/>
            </a:endParaRPr>
          </a:p>
        </p:txBody>
      </p:sp>
    </p:spTree>
    <p:extLst>
      <p:ext uri="{BB962C8B-B14F-4D97-AF65-F5344CB8AC3E}">
        <p14:creationId xmlns:p14="http://schemas.microsoft.com/office/powerpoint/2010/main" val="11742843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91242" y="2358401"/>
            <a:ext cx="2528455" cy="4052455"/>
          </a:xfrm>
          <a:prstGeom prst="rect">
            <a:avLst/>
          </a:prstGeom>
          <a:blipFill>
            <a:blip r:embed="rId2" cstate="print"/>
            <a:stretch>
              <a:fillRect/>
            </a:stretch>
          </a:blipFill>
        </p:spPr>
        <p:txBody>
          <a:bodyPr wrap="square" lIns="0" tIns="0" rIns="0" bIns="0" rtlCol="0">
            <a:noAutofit/>
          </a:bodyPr>
          <a:lstStyle/>
          <a:p>
            <a:endParaRPr sz="1227"/>
          </a:p>
        </p:txBody>
      </p:sp>
      <p:sp>
        <p:nvSpPr>
          <p:cNvPr id="2" name="object 2"/>
          <p:cNvSpPr txBox="1"/>
          <p:nvPr/>
        </p:nvSpPr>
        <p:spPr>
          <a:xfrm>
            <a:off x="1836528" y="939135"/>
            <a:ext cx="4714397" cy="698596"/>
          </a:xfrm>
          <a:prstGeom prst="rect">
            <a:avLst/>
          </a:prstGeom>
        </p:spPr>
        <p:txBody>
          <a:bodyPr wrap="square" lIns="0" tIns="0" rIns="0" bIns="0" rtlCol="0">
            <a:noAutofit/>
          </a:bodyPr>
          <a:lstStyle/>
          <a:p>
            <a:pPr marL="8659">
              <a:lnSpc>
                <a:spcPts val="859"/>
              </a:lnSpc>
              <a:spcBef>
                <a:spcPts val="43"/>
              </a:spcBef>
            </a:pPr>
            <a:r>
              <a:rPr sz="2000" u="sng" dirty="0">
                <a:latin typeface="Times New Roman"/>
                <a:cs typeface="Times New Roman"/>
              </a:rPr>
              <a:t>15.Seller Post new page:</a:t>
            </a:r>
            <a:endParaRPr sz="2000" dirty="0">
              <a:latin typeface="Times New Roman"/>
              <a:cs typeface="Times New Roman"/>
            </a:endParaRPr>
          </a:p>
        </p:txBody>
      </p:sp>
    </p:spTree>
    <p:extLst>
      <p:ext uri="{BB962C8B-B14F-4D97-AF65-F5344CB8AC3E}">
        <p14:creationId xmlns:p14="http://schemas.microsoft.com/office/powerpoint/2010/main" val="4239456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94876" y="2277651"/>
            <a:ext cx="2537114" cy="4052455"/>
          </a:xfrm>
          <a:prstGeom prst="rect">
            <a:avLst/>
          </a:prstGeom>
          <a:blipFill>
            <a:blip r:embed="rId2" cstate="print"/>
            <a:stretch>
              <a:fillRect/>
            </a:stretch>
          </a:blipFill>
        </p:spPr>
        <p:txBody>
          <a:bodyPr wrap="square" lIns="0" tIns="0" rIns="0" bIns="0" rtlCol="0">
            <a:noAutofit/>
          </a:bodyPr>
          <a:lstStyle/>
          <a:p>
            <a:endParaRPr sz="1227"/>
          </a:p>
        </p:txBody>
      </p:sp>
      <p:sp>
        <p:nvSpPr>
          <p:cNvPr id="2" name="object 2"/>
          <p:cNvSpPr txBox="1"/>
          <p:nvPr/>
        </p:nvSpPr>
        <p:spPr>
          <a:xfrm>
            <a:off x="2013949" y="914400"/>
            <a:ext cx="4687101" cy="532263"/>
          </a:xfrm>
          <a:prstGeom prst="rect">
            <a:avLst/>
          </a:prstGeom>
        </p:spPr>
        <p:txBody>
          <a:bodyPr wrap="square" lIns="0" tIns="0" rIns="0" bIns="0" rtlCol="0">
            <a:noAutofit/>
          </a:bodyPr>
          <a:lstStyle/>
          <a:p>
            <a:pPr marL="8659">
              <a:lnSpc>
                <a:spcPts val="859"/>
              </a:lnSpc>
              <a:spcBef>
                <a:spcPts val="43"/>
              </a:spcBef>
            </a:pPr>
            <a:r>
              <a:rPr sz="2000" u="sng" dirty="0">
                <a:latin typeface="Times New Roman"/>
                <a:cs typeface="Times New Roman"/>
              </a:rPr>
              <a:t>16.Seller Discount Manage page:</a:t>
            </a:r>
            <a:endParaRPr sz="2000" dirty="0">
              <a:latin typeface="Times New Roman"/>
              <a:cs typeface="Times New Roman"/>
            </a:endParaRPr>
          </a:p>
        </p:txBody>
      </p:sp>
    </p:spTree>
    <p:extLst>
      <p:ext uri="{BB962C8B-B14F-4D97-AF65-F5344CB8AC3E}">
        <p14:creationId xmlns:p14="http://schemas.microsoft.com/office/powerpoint/2010/main" val="787863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0412" y="624110"/>
            <a:ext cx="8911687" cy="1280890"/>
          </a:xfrm>
        </p:spPr>
        <p:txBody>
          <a:bodyPr/>
          <a:lstStyle/>
          <a:p>
            <a:r>
              <a:rPr lang="en-US" b="1" dirty="0"/>
              <a:t>Project Overview：</a:t>
            </a:r>
            <a:br>
              <a:rPr lang="en-US" b="1" dirty="0"/>
            </a:br>
            <a:endParaRPr lang="en-US" dirty="0"/>
          </a:p>
        </p:txBody>
      </p:sp>
      <p:sp>
        <p:nvSpPr>
          <p:cNvPr id="4" name="文本框 3"/>
          <p:cNvSpPr txBox="1"/>
          <p:nvPr/>
        </p:nvSpPr>
        <p:spPr>
          <a:xfrm>
            <a:off x="1439463" y="4826675"/>
            <a:ext cx="10427039" cy="2031325"/>
          </a:xfrm>
          <a:prstGeom prst="rect">
            <a:avLst/>
          </a:prstGeom>
          <a:noFill/>
        </p:spPr>
        <p:txBody>
          <a:bodyPr wrap="square" rtlCol="0">
            <a:spAutoFit/>
          </a:bodyPr>
          <a:lstStyle/>
          <a:p>
            <a:pPr algn="just"/>
            <a:r>
              <a:rPr lang="en-US" sz="1400" dirty="0"/>
              <a:t>Generally speaking</a:t>
            </a:r>
            <a:r>
              <a:rPr lang="en-US" sz="1400" dirty="0" smtClean="0"/>
              <a:t>, Discount </a:t>
            </a:r>
            <a:r>
              <a:rPr lang="en-US" sz="1400" dirty="0"/>
              <a:t>Shuttle is designed to collect discount information for </a:t>
            </a:r>
            <a:r>
              <a:rPr lang="en-US" sz="1400" dirty="0" smtClean="0"/>
              <a:t>customer they </a:t>
            </a:r>
            <a:r>
              <a:rPr lang="en-US" sz="1400" dirty="0"/>
              <a:t>are interested in, and to build a platform for seller to attract </a:t>
            </a:r>
            <a:r>
              <a:rPr lang="en-US" sz="1400" dirty="0" smtClean="0"/>
              <a:t>customer. As </a:t>
            </a:r>
            <a:r>
              <a:rPr lang="en-US" sz="1400" dirty="0"/>
              <a:t>a seller, one can simply post the discount information combined with their shop’s </a:t>
            </a:r>
            <a:r>
              <a:rPr lang="en-US" sz="1400" dirty="0" smtClean="0"/>
              <a:t>location, those </a:t>
            </a:r>
            <a:r>
              <a:rPr lang="en-US" sz="1400" dirty="0"/>
              <a:t>data will be send and stored in our server, which is a tomcat server running by a </a:t>
            </a:r>
            <a:r>
              <a:rPr lang="en-US" sz="1400" dirty="0" smtClean="0"/>
              <a:t>laptop. On </a:t>
            </a:r>
            <a:r>
              <a:rPr lang="en-US" sz="1400" dirty="0"/>
              <a:t>the other hand, Discount shuttle allows customer to find their interested discount </a:t>
            </a:r>
            <a:r>
              <a:rPr lang="en-US" sz="1400" dirty="0" smtClean="0"/>
              <a:t>information close </a:t>
            </a:r>
            <a:r>
              <a:rPr lang="en-US" sz="1400" dirty="0"/>
              <a:t>to them</a:t>
            </a:r>
            <a:r>
              <a:rPr lang="en-US" sz="1400" dirty="0" smtClean="0"/>
              <a:t>. They </a:t>
            </a:r>
            <a:r>
              <a:rPr lang="en-US" sz="1400" dirty="0"/>
              <a:t>can get details about the product, the shop, even the way lead to the </a:t>
            </a:r>
            <a:r>
              <a:rPr lang="en-US" sz="1400" dirty="0" smtClean="0"/>
              <a:t>shop. This </a:t>
            </a:r>
            <a:r>
              <a:rPr lang="en-US" sz="1400" dirty="0"/>
              <a:t>idea was generated one day I hang out for dinner with my friends in south side and find </a:t>
            </a:r>
            <a:r>
              <a:rPr lang="en-US" sz="1400" dirty="0" smtClean="0"/>
              <a:t>a supermarket </a:t>
            </a:r>
            <a:r>
              <a:rPr lang="en-US" sz="1400" dirty="0"/>
              <a:t>named ALDI accidentally. I find most of the items there are in discount and </a:t>
            </a:r>
            <a:r>
              <a:rPr lang="en-US" sz="1400" dirty="0" smtClean="0"/>
              <a:t>nearly half </a:t>
            </a:r>
            <a:r>
              <a:rPr lang="en-US" sz="1400" dirty="0"/>
              <a:t>price of those in Giant Eagle where I used to </a:t>
            </a:r>
            <a:r>
              <a:rPr lang="en-US" sz="1400" dirty="0" smtClean="0"/>
              <a:t>shop. As </a:t>
            </a:r>
            <a:r>
              <a:rPr lang="en-US" sz="1400" dirty="0"/>
              <a:t>a student without income, I consider that those information especially discount </a:t>
            </a:r>
            <a:r>
              <a:rPr lang="en-US" sz="1400" dirty="0" smtClean="0"/>
              <a:t>information can </a:t>
            </a:r>
            <a:r>
              <a:rPr lang="en-US" sz="1400" dirty="0"/>
              <a:t>be very important to people like me. they can save lots of money and buy high </a:t>
            </a:r>
            <a:r>
              <a:rPr lang="en-US" sz="1400" dirty="0" smtClean="0"/>
              <a:t>quality products </a:t>
            </a:r>
            <a:r>
              <a:rPr lang="en-US" sz="1400" dirty="0"/>
              <a:t>on the same time.</a:t>
            </a:r>
          </a:p>
        </p:txBody>
      </p:sp>
      <p:pic>
        <p:nvPicPr>
          <p:cNvPr id="5" name="内容占位符 3" descr="C:\Users\wxy\Desktop\App Model.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01301" y="624110"/>
            <a:ext cx="3883688" cy="3811412"/>
          </a:xfrm>
          <a:prstGeom prst="rect">
            <a:avLst/>
          </a:prstGeom>
          <a:noFill/>
          <a:ln>
            <a:noFill/>
          </a:ln>
        </p:spPr>
      </p:pic>
    </p:spTree>
    <p:extLst>
      <p:ext uri="{BB962C8B-B14F-4D97-AF65-F5344CB8AC3E}">
        <p14:creationId xmlns:p14="http://schemas.microsoft.com/office/powerpoint/2010/main" val="3501174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315432" y="2134582"/>
            <a:ext cx="2537114" cy="4052455"/>
          </a:xfrm>
          <a:prstGeom prst="rect">
            <a:avLst/>
          </a:prstGeom>
          <a:blipFill>
            <a:blip r:embed="rId2" cstate="print"/>
            <a:stretch>
              <a:fillRect/>
            </a:stretch>
          </a:blipFill>
        </p:spPr>
        <p:txBody>
          <a:bodyPr wrap="square" lIns="0" tIns="0" rIns="0" bIns="0" rtlCol="0">
            <a:noAutofit/>
          </a:bodyPr>
          <a:lstStyle/>
          <a:p>
            <a:endParaRPr sz="1227"/>
          </a:p>
        </p:txBody>
      </p:sp>
      <p:sp>
        <p:nvSpPr>
          <p:cNvPr id="2" name="object 2"/>
          <p:cNvSpPr txBox="1"/>
          <p:nvPr/>
        </p:nvSpPr>
        <p:spPr>
          <a:xfrm>
            <a:off x="1836529" y="932365"/>
            <a:ext cx="4536976" cy="473355"/>
          </a:xfrm>
          <a:prstGeom prst="rect">
            <a:avLst/>
          </a:prstGeom>
        </p:spPr>
        <p:txBody>
          <a:bodyPr wrap="square" lIns="0" tIns="0" rIns="0" bIns="0" rtlCol="0">
            <a:noAutofit/>
          </a:bodyPr>
          <a:lstStyle/>
          <a:p>
            <a:pPr marL="8659">
              <a:lnSpc>
                <a:spcPts val="859"/>
              </a:lnSpc>
              <a:spcBef>
                <a:spcPts val="43"/>
              </a:spcBef>
            </a:pPr>
            <a:r>
              <a:rPr sz="2000" u="sng" dirty="0">
                <a:latin typeface="Times New Roman"/>
                <a:cs typeface="Times New Roman"/>
              </a:rPr>
              <a:t>17.Seller Discount Manage page:</a:t>
            </a:r>
            <a:endParaRPr sz="2000" dirty="0">
              <a:latin typeface="Times New Roman"/>
              <a:cs typeface="Times New Roman"/>
            </a:endParaRPr>
          </a:p>
        </p:txBody>
      </p:sp>
    </p:spTree>
    <p:extLst>
      <p:ext uri="{BB962C8B-B14F-4D97-AF65-F5344CB8AC3E}">
        <p14:creationId xmlns:p14="http://schemas.microsoft.com/office/powerpoint/2010/main" val="35070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2322" y="1402032"/>
            <a:ext cx="8911687" cy="1280890"/>
          </a:xfrm>
        </p:spPr>
        <p:txBody>
          <a:bodyPr/>
          <a:lstStyle/>
          <a:p>
            <a:r>
              <a:rPr lang="en-US" dirty="0" smtClean="0"/>
              <a:t>Overall relation of three tiers</a:t>
            </a:r>
            <a:endParaRPr lang="en-US" dirty="0"/>
          </a:p>
        </p:txBody>
      </p:sp>
      <p:pic>
        <p:nvPicPr>
          <p:cNvPr id="4" name="内容占位符 3"/>
          <p:cNvPicPr>
            <a:picLocks noGrp="1"/>
          </p:cNvPicPr>
          <p:nvPr>
            <p:ph idx="1"/>
          </p:nvPr>
        </p:nvPicPr>
        <p:blipFill>
          <a:blip r:embed="rId2"/>
          <a:stretch>
            <a:fillRect/>
          </a:stretch>
        </p:blipFill>
        <p:spPr>
          <a:xfrm>
            <a:off x="1692322" y="2251881"/>
            <a:ext cx="8598090" cy="2896357"/>
          </a:xfrm>
          <a:prstGeom prst="rect">
            <a:avLst/>
          </a:prstGeom>
        </p:spPr>
      </p:pic>
      <p:sp>
        <p:nvSpPr>
          <p:cNvPr id="5" name="标题 1"/>
          <p:cNvSpPr txBox="1">
            <a:spLocks/>
          </p:cNvSpPr>
          <p:nvPr/>
        </p:nvSpPr>
        <p:spPr>
          <a:xfrm>
            <a:off x="1535523" y="613599"/>
            <a:ext cx="8911687" cy="72701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Design Review</a:t>
            </a:r>
            <a:br>
              <a:rPr lang="en-US" b="1" dirty="0" smtClean="0"/>
            </a:br>
            <a:endParaRPr lang="en-US" b="1" dirty="0"/>
          </a:p>
        </p:txBody>
      </p:sp>
    </p:spTree>
    <p:extLst>
      <p:ext uri="{BB962C8B-B14F-4D97-AF65-F5344CB8AC3E}">
        <p14:creationId xmlns:p14="http://schemas.microsoft.com/office/powerpoint/2010/main" val="37072779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55774" y="914401"/>
            <a:ext cx="7408345" cy="5943599"/>
          </a:xfrm>
        </p:spPr>
      </p:pic>
      <p:sp>
        <p:nvSpPr>
          <p:cNvPr id="3" name="文本框 2"/>
          <p:cNvSpPr txBox="1"/>
          <p:nvPr/>
        </p:nvSpPr>
        <p:spPr>
          <a:xfrm>
            <a:off x="1195299" y="2010625"/>
            <a:ext cx="3316406" cy="369332"/>
          </a:xfrm>
          <a:prstGeom prst="rect">
            <a:avLst/>
          </a:prstGeom>
          <a:noFill/>
        </p:spPr>
        <p:txBody>
          <a:bodyPr wrap="square" rtlCol="0">
            <a:spAutoFit/>
          </a:bodyPr>
          <a:lstStyle/>
          <a:p>
            <a:r>
              <a:rPr lang="en-US" dirty="0" smtClean="0"/>
              <a:t>Overall page flow</a:t>
            </a:r>
            <a:endParaRPr lang="en-US" dirty="0"/>
          </a:p>
        </p:txBody>
      </p:sp>
      <p:sp>
        <p:nvSpPr>
          <p:cNvPr id="6" name="标题 1"/>
          <p:cNvSpPr>
            <a:spLocks noGrp="1"/>
          </p:cNvSpPr>
          <p:nvPr>
            <p:ph type="title"/>
          </p:nvPr>
        </p:nvSpPr>
        <p:spPr>
          <a:xfrm>
            <a:off x="1678524" y="729735"/>
            <a:ext cx="8911687" cy="1280890"/>
          </a:xfrm>
        </p:spPr>
        <p:txBody>
          <a:bodyPr/>
          <a:lstStyle/>
          <a:p>
            <a:r>
              <a:rPr lang="en-US" dirty="0" smtClean="0"/>
              <a:t>Presentation tier</a:t>
            </a:r>
            <a:endParaRPr lang="en-US" dirty="0"/>
          </a:p>
        </p:txBody>
      </p:sp>
    </p:spTree>
    <p:extLst>
      <p:ext uri="{BB962C8B-B14F-4D97-AF65-F5344CB8AC3E}">
        <p14:creationId xmlns:p14="http://schemas.microsoft.com/office/powerpoint/2010/main" val="1576269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2"/>
          <a:stretch>
            <a:fillRect/>
          </a:stretch>
        </p:blipFill>
        <p:spPr>
          <a:xfrm>
            <a:off x="1555695" y="287175"/>
            <a:ext cx="8297838" cy="6570825"/>
          </a:xfrm>
          <a:prstGeom prst="rect">
            <a:avLst/>
          </a:prstGeom>
        </p:spPr>
      </p:pic>
    </p:spTree>
    <p:extLst>
      <p:ext uri="{BB962C8B-B14F-4D97-AF65-F5344CB8AC3E}">
        <p14:creationId xmlns:p14="http://schemas.microsoft.com/office/powerpoint/2010/main" val="3589224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4598" y="599867"/>
            <a:ext cx="8911687" cy="1280890"/>
          </a:xfrm>
        </p:spPr>
        <p:txBody>
          <a:bodyPr/>
          <a:lstStyle/>
          <a:p>
            <a:r>
              <a:rPr lang="en-US" dirty="0" smtClean="0"/>
              <a:t>Application tier</a:t>
            </a:r>
            <a:endParaRPr lang="en-US" dirty="0"/>
          </a:p>
        </p:txBody>
      </p:sp>
      <p:pic>
        <p:nvPicPr>
          <p:cNvPr id="4" name="Picture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4598" y="1240312"/>
            <a:ext cx="6876196" cy="5447091"/>
          </a:xfrm>
          <a:prstGeom prst="rect">
            <a:avLst/>
          </a:prstGeom>
        </p:spPr>
      </p:pic>
    </p:spTree>
    <p:extLst>
      <p:ext uri="{BB962C8B-B14F-4D97-AF65-F5344CB8AC3E}">
        <p14:creationId xmlns:p14="http://schemas.microsoft.com/office/powerpoint/2010/main" val="472891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Web service</a:t>
            </a:r>
            <a:endParaRPr lang="en-US" dirty="0"/>
          </a:p>
        </p:txBody>
      </p:sp>
      <p:pic>
        <p:nvPicPr>
          <p:cNvPr id="4" name="Picture 1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11437" y="1473957"/>
            <a:ext cx="6482688" cy="5186149"/>
          </a:xfrm>
          <a:prstGeom prst="rect">
            <a:avLst/>
          </a:prstGeom>
        </p:spPr>
      </p:pic>
    </p:spTree>
    <p:extLst>
      <p:ext uri="{BB962C8B-B14F-4D97-AF65-F5344CB8AC3E}">
        <p14:creationId xmlns:p14="http://schemas.microsoft.com/office/powerpoint/2010/main" val="15203907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Model package</a:t>
            </a:r>
            <a:endParaRPr lang="en-US" dirty="0"/>
          </a:p>
        </p:txBody>
      </p:sp>
      <p:pic>
        <p:nvPicPr>
          <p:cNvPr id="4" name="Picture 20"/>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57097" y="1405720"/>
            <a:ext cx="5650173" cy="5308979"/>
          </a:xfrm>
          <a:prstGeom prst="rect">
            <a:avLst/>
          </a:prstGeom>
        </p:spPr>
      </p:pic>
    </p:spTree>
    <p:extLst>
      <p:ext uri="{BB962C8B-B14F-4D97-AF65-F5344CB8AC3E}">
        <p14:creationId xmlns:p14="http://schemas.microsoft.com/office/powerpoint/2010/main" val="2399415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Adapter package</a:t>
            </a:r>
            <a:endParaRPr lang="en-US" dirty="0"/>
          </a:p>
        </p:txBody>
      </p:sp>
      <p:pic>
        <p:nvPicPr>
          <p:cNvPr id="4" name="Picture 11"/>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56346" y="368490"/>
            <a:ext cx="6523630" cy="6277970"/>
          </a:xfrm>
          <a:prstGeom prst="rect">
            <a:avLst/>
          </a:prstGeom>
        </p:spPr>
      </p:pic>
    </p:spTree>
    <p:extLst>
      <p:ext uri="{BB962C8B-B14F-4D97-AF65-F5344CB8AC3E}">
        <p14:creationId xmlns:p14="http://schemas.microsoft.com/office/powerpoint/2010/main" val="2632955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a:t>
            </a:r>
            <a:r>
              <a:rPr lang="en-US" dirty="0" smtClean="0"/>
              <a:t>xception</a:t>
            </a:r>
            <a:endParaRPr lang="en-US" dirty="0"/>
          </a:p>
        </p:txBody>
      </p:sp>
      <p:pic>
        <p:nvPicPr>
          <p:cNvPr id="4" name="Picture 12"/>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78675" y="1690688"/>
            <a:ext cx="4876231" cy="2782473"/>
          </a:xfrm>
          <a:prstGeom prst="rect">
            <a:avLst/>
          </a:prstGeom>
        </p:spPr>
      </p:pic>
    </p:spTree>
    <p:extLst>
      <p:ext uri="{BB962C8B-B14F-4D97-AF65-F5344CB8AC3E}">
        <p14:creationId xmlns:p14="http://schemas.microsoft.com/office/powerpoint/2010/main" val="29709826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9511" y="719645"/>
            <a:ext cx="8911687" cy="1280890"/>
          </a:xfrm>
        </p:spPr>
        <p:txBody>
          <a:bodyPr>
            <a:normAutofit fontScale="90000"/>
          </a:bodyPr>
          <a:lstStyle/>
          <a:p>
            <a:r>
              <a:rPr lang="en-US" sz="4000" dirty="0" smtClean="0"/>
              <a:t>Database tier</a:t>
            </a:r>
            <a:br>
              <a:rPr lang="en-US" sz="4000" dirty="0" smtClean="0"/>
            </a:br>
            <a:r>
              <a:rPr lang="en-US" dirty="0" smtClean="0"/>
              <a:t/>
            </a:r>
            <a:br>
              <a:rPr lang="en-US" dirty="0" smtClean="0"/>
            </a:br>
            <a:r>
              <a:rPr lang="en-US" dirty="0" smtClean="0"/>
              <a:t>1. Requirements</a:t>
            </a:r>
            <a:endParaRPr lang="en-US" dirty="0"/>
          </a:p>
        </p:txBody>
      </p:sp>
      <p:pic>
        <p:nvPicPr>
          <p:cNvPr id="4" name="内容占位符 3" descr="C:\Users\wxy\Desktop\App Model.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17159" y="2133600"/>
            <a:ext cx="3856392" cy="3778250"/>
          </a:xfrm>
          <a:prstGeom prst="rect">
            <a:avLst/>
          </a:prstGeom>
          <a:noFill/>
          <a:ln>
            <a:noFill/>
          </a:ln>
        </p:spPr>
      </p:pic>
    </p:spTree>
    <p:extLst>
      <p:ext uri="{BB962C8B-B14F-4D97-AF65-F5344CB8AC3E}">
        <p14:creationId xmlns:p14="http://schemas.microsoft.com/office/powerpoint/2010/main" val="491620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0286" y="555871"/>
            <a:ext cx="8911687" cy="1280890"/>
          </a:xfrm>
        </p:spPr>
        <p:txBody>
          <a:bodyPr/>
          <a:lstStyle/>
          <a:p>
            <a:r>
              <a:rPr lang="en-US" b="1" dirty="0" smtClean="0"/>
              <a:t>Product Walk through</a:t>
            </a:r>
            <a:endParaRPr lang="en-US" b="1" dirty="0"/>
          </a:p>
        </p:txBody>
      </p:sp>
      <p:sp>
        <p:nvSpPr>
          <p:cNvPr id="4" name="文本框 3">
            <a:hlinkClick r:id="rId2" action="ppaction://hlinkfile"/>
          </p:cNvPr>
          <p:cNvSpPr txBox="1"/>
          <p:nvPr/>
        </p:nvSpPr>
        <p:spPr>
          <a:xfrm>
            <a:off x="1610286" y="1817426"/>
            <a:ext cx="5377218" cy="369332"/>
          </a:xfrm>
          <a:prstGeom prst="rect">
            <a:avLst/>
          </a:prstGeom>
          <a:noFill/>
        </p:spPr>
        <p:txBody>
          <a:bodyPr wrap="square" rtlCol="0">
            <a:spAutoFit/>
          </a:bodyPr>
          <a:lstStyle/>
          <a:p>
            <a:r>
              <a:rPr lang="en-US" dirty="0" smtClean="0"/>
              <a:t>Below are the screen shots of the use case</a:t>
            </a:r>
            <a:endParaRPr lang="en-US" dirty="0"/>
          </a:p>
        </p:txBody>
      </p:sp>
    </p:spTree>
    <p:extLst>
      <p:ext uri="{BB962C8B-B14F-4D97-AF65-F5344CB8AC3E}">
        <p14:creationId xmlns:p14="http://schemas.microsoft.com/office/powerpoint/2010/main" val="13605703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9343" y="686510"/>
            <a:ext cx="8911687" cy="1280890"/>
          </a:xfrm>
        </p:spPr>
        <p:txBody>
          <a:bodyPr/>
          <a:lstStyle/>
          <a:p>
            <a:r>
              <a:rPr lang="en-US" dirty="0" smtClean="0"/>
              <a:t>2. Logic data model</a:t>
            </a:r>
            <a:endParaRPr lang="en-US" dirty="0"/>
          </a:p>
        </p:txBody>
      </p:sp>
      <p:pic>
        <p:nvPicPr>
          <p:cNvPr id="8" name="图片 7"/>
          <p:cNvPicPr/>
          <p:nvPr/>
        </p:nvPicPr>
        <p:blipFill>
          <a:blip r:embed="rId2"/>
          <a:stretch>
            <a:fillRect/>
          </a:stretch>
        </p:blipFill>
        <p:spPr>
          <a:xfrm>
            <a:off x="1719619" y="1801200"/>
            <a:ext cx="8161360" cy="4231109"/>
          </a:xfrm>
          <a:prstGeom prst="rect">
            <a:avLst/>
          </a:prstGeom>
        </p:spPr>
      </p:pic>
      <p:sp>
        <p:nvSpPr>
          <p:cNvPr id="3" name="矩形 2"/>
          <p:cNvSpPr/>
          <p:nvPr/>
        </p:nvSpPr>
        <p:spPr>
          <a:xfrm>
            <a:off x="1464859" y="6172941"/>
            <a:ext cx="6096000" cy="685059"/>
          </a:xfrm>
          <a:prstGeom prst="rect">
            <a:avLst/>
          </a:prstGeom>
        </p:spPr>
        <p:txBody>
          <a:bodyPr>
            <a:spAutoFit/>
          </a:bodyPr>
          <a:lstStyle/>
          <a:p>
            <a:pPr marL="457200" marR="0">
              <a:lnSpc>
                <a:spcPct val="107000"/>
              </a:lnSpc>
              <a:spcBef>
                <a:spcPts val="0"/>
              </a:spcBef>
              <a:spcAft>
                <a:spcPts val="800"/>
              </a:spcAft>
            </a:pPr>
            <a:r>
              <a:rPr lang="en-US" dirty="0">
                <a:latin typeface="Calibri" panose="020F0502020204030204" pitchFamily="34" charset="0"/>
                <a:ea typeface="SimSun" panose="02010600030101010101" pitchFamily="2" charset="-122"/>
                <a:cs typeface="Times New Roman" panose="02020603050405020304" pitchFamily="18" charset="0"/>
              </a:rPr>
              <a:t>A seller may have several products. A seller may be assigned to a type.</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94572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0067" y="665054"/>
            <a:ext cx="8911687" cy="1280890"/>
          </a:xfrm>
        </p:spPr>
        <p:txBody>
          <a:bodyPr>
            <a:normAutofit fontScale="90000"/>
          </a:bodyPr>
          <a:lstStyle/>
          <a:p>
            <a:pPr lvl="0"/>
            <a:r>
              <a:rPr lang="en-US" dirty="0" smtClean="0"/>
              <a:t>3. Database </a:t>
            </a:r>
            <a:r>
              <a:rPr lang="en-US" dirty="0"/>
              <a:t>implementation and its operations</a:t>
            </a:r>
            <a:br>
              <a:rPr lang="en-US" dirty="0"/>
            </a:br>
            <a:endParaRPr lang="en-US" dirty="0"/>
          </a:p>
        </p:txBody>
      </p:sp>
      <p:pic>
        <p:nvPicPr>
          <p:cNvPr id="4" name="内容占位符 3" descr="C:\Users\wxy\Desktop\DB_g.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1940" y="1774209"/>
            <a:ext cx="6537278" cy="4831307"/>
          </a:xfrm>
          <a:prstGeom prst="rect">
            <a:avLst/>
          </a:prstGeom>
          <a:noFill/>
          <a:ln>
            <a:noFill/>
          </a:ln>
        </p:spPr>
      </p:pic>
    </p:spTree>
    <p:extLst>
      <p:ext uri="{BB962C8B-B14F-4D97-AF65-F5344CB8AC3E}">
        <p14:creationId xmlns:p14="http://schemas.microsoft.com/office/powerpoint/2010/main" val="25378951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4878" y="555872"/>
            <a:ext cx="8911687" cy="1280890"/>
          </a:xfrm>
        </p:spPr>
        <p:txBody>
          <a:bodyPr/>
          <a:lstStyle/>
          <a:p>
            <a:r>
              <a:rPr lang="en-US" b="1" dirty="0" smtClean="0"/>
              <a:t>Lessons Learned</a:t>
            </a:r>
            <a:endParaRPr lang="en-US" b="1" dirty="0"/>
          </a:p>
        </p:txBody>
      </p:sp>
      <p:sp>
        <p:nvSpPr>
          <p:cNvPr id="3" name="内容占位符 2"/>
          <p:cNvSpPr>
            <a:spLocks noGrp="1"/>
          </p:cNvSpPr>
          <p:nvPr>
            <p:ph idx="1"/>
          </p:nvPr>
        </p:nvSpPr>
        <p:spPr>
          <a:xfrm>
            <a:off x="1565629" y="1392071"/>
            <a:ext cx="9407171" cy="4858603"/>
          </a:xfrm>
        </p:spPr>
        <p:txBody>
          <a:bodyPr>
            <a:noAutofit/>
          </a:bodyPr>
          <a:lstStyle/>
          <a:p>
            <a:pPr algn="just"/>
            <a:endParaRPr lang="en-US" sz="1050" dirty="0"/>
          </a:p>
          <a:p>
            <a:pPr algn="just"/>
            <a:r>
              <a:rPr lang="en-US" sz="1050" dirty="0"/>
              <a:t> 1. CRDU interfaces learned from project 1 was applied. At server side, there are CRDU interfaces for both customer user and seller user. </a:t>
            </a:r>
          </a:p>
          <a:p>
            <a:pPr algn="just"/>
            <a:r>
              <a:rPr lang="en-US" sz="1050" dirty="0"/>
              <a:t>2. Abstract class design conception learned from mini 1 was applied for encapsulation. In adapter package, there </a:t>
            </a:r>
            <a:r>
              <a:rPr lang="en-US" sz="1050" dirty="0" smtClean="0"/>
              <a:t>are Proxy_customer.java </a:t>
            </a:r>
            <a:r>
              <a:rPr lang="en-US" sz="1050" dirty="0"/>
              <a:t>and Proxy_server.java abstract classes which actually implements all the CRDU interfaces. </a:t>
            </a:r>
          </a:p>
          <a:p>
            <a:pPr algn="just"/>
            <a:r>
              <a:rPr lang="en-US" sz="1050" dirty="0"/>
              <a:t>3. Exception class was installed to react in exception situation caused by requests from client side. </a:t>
            </a:r>
          </a:p>
          <a:p>
            <a:pPr algn="just"/>
            <a:r>
              <a:rPr lang="en-US" sz="1050" dirty="0"/>
              <a:t> 4. Exception handling mainly focuses on how to respond the client app if the request </a:t>
            </a:r>
          </a:p>
          <a:p>
            <a:pPr algn="just"/>
            <a:r>
              <a:rPr lang="en-US" sz="1050" dirty="0"/>
              <a:t> </a:t>
            </a:r>
            <a:r>
              <a:rPr lang="en-US" sz="1050" dirty="0" smtClean="0"/>
              <a:t>5. </a:t>
            </a:r>
            <a:r>
              <a:rPr lang="en-US" sz="1050" dirty="0"/>
              <a:t>There is a servlet package containing servlet classes for interacting with client app. </a:t>
            </a:r>
          </a:p>
          <a:p>
            <a:pPr algn="just"/>
            <a:r>
              <a:rPr lang="en-US" sz="1050" dirty="0"/>
              <a:t> 6</a:t>
            </a:r>
            <a:r>
              <a:rPr lang="en-US" sz="1050" dirty="0" smtClean="0"/>
              <a:t>. </a:t>
            </a:r>
            <a:r>
              <a:rPr lang="en-US" sz="1050" dirty="0"/>
              <a:t>Network operations in an android application must be implemented in a thread class, and main activity should not be stopped to wait for a thread. </a:t>
            </a:r>
            <a:endParaRPr lang="en-US" sz="1050" dirty="0" smtClean="0"/>
          </a:p>
          <a:p>
            <a:pPr algn="just"/>
            <a:r>
              <a:rPr lang="en-US" sz="1050" dirty="0"/>
              <a:t>7</a:t>
            </a:r>
            <a:r>
              <a:rPr lang="en-US" sz="1050" dirty="0" smtClean="0"/>
              <a:t>. </a:t>
            </a:r>
            <a:r>
              <a:rPr lang="en-US" sz="1050" dirty="0"/>
              <a:t>To implement the interaction and message transfer between main activity and thread, we can use Handler class in main activity. Handler can react accordingly when it receives message from a thread. </a:t>
            </a:r>
          </a:p>
          <a:p>
            <a:pPr algn="just"/>
            <a:r>
              <a:rPr lang="en-US" sz="1050" dirty="0"/>
              <a:t>8</a:t>
            </a:r>
            <a:r>
              <a:rPr lang="en-US" sz="1050" dirty="0" smtClean="0"/>
              <a:t>. </a:t>
            </a:r>
            <a:r>
              <a:rPr lang="en-US" sz="1050" dirty="0"/>
              <a:t>CRDU interfaces in adapter package can use methods provided by </a:t>
            </a:r>
            <a:r>
              <a:rPr lang="en-US" sz="1050" dirty="0" err="1"/>
              <a:t>db</a:t>
            </a:r>
            <a:r>
              <a:rPr lang="en-US" sz="1050" dirty="0"/>
              <a:t> package to interact with database. </a:t>
            </a:r>
          </a:p>
          <a:p>
            <a:pPr algn="just"/>
            <a:r>
              <a:rPr lang="en-US" sz="1050" dirty="0"/>
              <a:t>9</a:t>
            </a:r>
            <a:r>
              <a:rPr lang="en-US" sz="1050" dirty="0" smtClean="0"/>
              <a:t>. </a:t>
            </a:r>
            <a:r>
              <a:rPr lang="en-US" sz="1050" dirty="0"/>
              <a:t>There are several kinds of database, including five main types, such as flat, network, hierarchical, relational and Object-oriented. </a:t>
            </a:r>
          </a:p>
          <a:p>
            <a:pPr algn="just"/>
            <a:r>
              <a:rPr lang="en-US" sz="1050" dirty="0" smtClean="0"/>
              <a:t>10. </a:t>
            </a:r>
            <a:r>
              <a:rPr lang="en-US" sz="1050" dirty="0"/>
              <a:t>In this team project, we use relational database. Relational database is an information system that presents information as rows contained in a collection of tables, each table possessing a set of one or more one or more columns. </a:t>
            </a:r>
          </a:p>
          <a:p>
            <a:pPr algn="just"/>
            <a:r>
              <a:rPr lang="en-US" sz="1050" dirty="0" smtClean="0"/>
              <a:t>11. </a:t>
            </a:r>
            <a:r>
              <a:rPr lang="en-US" sz="1050" dirty="0"/>
              <a:t>The first step is to collect requirements. The general requirements is to build a B2C plat form as an android application. </a:t>
            </a:r>
          </a:p>
          <a:p>
            <a:pPr algn="just"/>
            <a:r>
              <a:rPr lang="en-US" sz="1050" dirty="0" smtClean="0"/>
              <a:t>12. </a:t>
            </a:r>
            <a:r>
              <a:rPr lang="en-US" sz="1050" dirty="0"/>
              <a:t>In this application, we have three kind of actors, seller, customer and guest. The guest does not need an account to be stored in the database, so that the database does not have such a table for guest. </a:t>
            </a:r>
          </a:p>
          <a:p>
            <a:pPr algn="just"/>
            <a:r>
              <a:rPr lang="en-US" sz="1050" dirty="0" smtClean="0"/>
              <a:t>13. </a:t>
            </a:r>
            <a:r>
              <a:rPr lang="en-US" sz="1050" dirty="0"/>
              <a:t>Database designing shall obey three normalization rules. </a:t>
            </a:r>
            <a:endParaRPr lang="en-US" sz="1050" dirty="0" smtClean="0"/>
          </a:p>
          <a:p>
            <a:pPr algn="just"/>
            <a:r>
              <a:rPr lang="en-US" sz="1050" dirty="0" smtClean="0"/>
              <a:t>14. </a:t>
            </a:r>
            <a:r>
              <a:rPr lang="en-US" sz="1050" dirty="0"/>
              <a:t>Database will be manipulated through eclipse JDBC. As a consequence, we must provide methods for CRUD functionality. </a:t>
            </a:r>
            <a:endParaRPr lang="en-US" sz="1050" dirty="0" smtClean="0"/>
          </a:p>
          <a:p>
            <a:pPr algn="just"/>
            <a:r>
              <a:rPr lang="en-US" sz="1050" dirty="0" smtClean="0"/>
              <a:t>15. </a:t>
            </a:r>
            <a:r>
              <a:rPr lang="en-US" sz="1050" dirty="0"/>
              <a:t>For the convenience of maintenance, the SQL query are stored in a property file and loaded when needed. </a:t>
            </a:r>
          </a:p>
        </p:txBody>
      </p:sp>
    </p:spTree>
    <p:extLst>
      <p:ext uri="{BB962C8B-B14F-4D97-AF65-F5344CB8AC3E}">
        <p14:creationId xmlns:p14="http://schemas.microsoft.com/office/powerpoint/2010/main" val="2884531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2172" y="665054"/>
            <a:ext cx="8911687" cy="1280890"/>
          </a:xfrm>
        </p:spPr>
        <p:txBody>
          <a:bodyPr/>
          <a:lstStyle/>
          <a:p>
            <a:r>
              <a:rPr lang="en-US" b="1" dirty="0" smtClean="0"/>
              <a:t>Product Demo</a:t>
            </a:r>
            <a:endParaRPr lang="en-US" b="1" dirty="0"/>
          </a:p>
        </p:txBody>
      </p:sp>
      <p:sp>
        <p:nvSpPr>
          <p:cNvPr id="3" name="内容占位符 2"/>
          <p:cNvSpPr>
            <a:spLocks noGrp="1"/>
          </p:cNvSpPr>
          <p:nvPr>
            <p:ph idx="1"/>
          </p:nvPr>
        </p:nvSpPr>
        <p:spPr>
          <a:xfrm>
            <a:off x="1551982" y="2065361"/>
            <a:ext cx="8915400" cy="3777622"/>
          </a:xfrm>
        </p:spPr>
        <p:txBody>
          <a:bodyPr/>
          <a:lstStyle/>
          <a:p>
            <a:r>
              <a:rPr lang="en-US" dirty="0" smtClean="0">
                <a:hlinkClick r:id="rId2" action="ppaction://hlinkfile"/>
              </a:rPr>
              <a:t>This </a:t>
            </a:r>
            <a:r>
              <a:rPr lang="en-US" dirty="0" smtClean="0">
                <a:hlinkClick r:id="rId2" action="ppaction://hlinkfile"/>
              </a:rPr>
              <a:t>is the link of the video showing how to use our product</a:t>
            </a:r>
            <a:endParaRPr lang="en-US" dirty="0"/>
          </a:p>
        </p:txBody>
      </p:sp>
    </p:spTree>
    <p:extLst>
      <p:ext uri="{BB962C8B-B14F-4D97-AF65-F5344CB8AC3E}">
        <p14:creationId xmlns:p14="http://schemas.microsoft.com/office/powerpoint/2010/main" val="1211211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4725330" y="1983319"/>
            <a:ext cx="2537114" cy="4052455"/>
          </a:xfrm>
          <a:prstGeom prst="rect">
            <a:avLst/>
          </a:prstGeom>
          <a:blipFill>
            <a:blip r:embed="rId2" cstate="print"/>
            <a:stretch>
              <a:fillRect/>
            </a:stretch>
          </a:blipFill>
        </p:spPr>
        <p:txBody>
          <a:bodyPr wrap="square" lIns="0" tIns="0" rIns="0" bIns="0" rtlCol="0">
            <a:noAutofit/>
          </a:bodyPr>
          <a:lstStyle/>
          <a:p>
            <a:endParaRPr sz="1227"/>
          </a:p>
        </p:txBody>
      </p:sp>
      <p:sp>
        <p:nvSpPr>
          <p:cNvPr id="2" name="object 2"/>
          <p:cNvSpPr txBox="1"/>
          <p:nvPr/>
        </p:nvSpPr>
        <p:spPr>
          <a:xfrm flipH="1">
            <a:off x="2071632" y="990023"/>
            <a:ext cx="4296092" cy="811481"/>
          </a:xfrm>
          <a:prstGeom prst="rect">
            <a:avLst/>
          </a:prstGeom>
        </p:spPr>
        <p:txBody>
          <a:bodyPr wrap="square" lIns="0" tIns="0" rIns="0" bIns="0" rtlCol="0">
            <a:noAutofit/>
          </a:bodyPr>
          <a:lstStyle/>
          <a:p>
            <a:pPr marL="8659">
              <a:lnSpc>
                <a:spcPts val="859"/>
              </a:lnSpc>
              <a:spcBef>
                <a:spcPts val="43"/>
              </a:spcBef>
            </a:pPr>
            <a:r>
              <a:rPr sz="2000" u="sng" dirty="0">
                <a:latin typeface="Times New Roman"/>
                <a:cs typeface="Times New Roman"/>
              </a:rPr>
              <a:t>1.Main page:</a:t>
            </a:r>
            <a:endParaRPr sz="2000" dirty="0">
              <a:latin typeface="Times New Roman"/>
              <a:cs typeface="Times New Roman"/>
            </a:endParaRPr>
          </a:p>
        </p:txBody>
      </p:sp>
    </p:spTree>
    <p:extLst>
      <p:ext uri="{BB962C8B-B14F-4D97-AF65-F5344CB8AC3E}">
        <p14:creationId xmlns:p14="http://schemas.microsoft.com/office/powerpoint/2010/main" val="218489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597977" y="1662545"/>
            <a:ext cx="2528455" cy="4052455"/>
          </a:xfrm>
          <a:prstGeom prst="rect">
            <a:avLst/>
          </a:prstGeom>
          <a:blipFill>
            <a:blip r:embed="rId2" cstate="print"/>
            <a:stretch>
              <a:fillRect/>
            </a:stretch>
          </a:blipFill>
        </p:spPr>
        <p:txBody>
          <a:bodyPr wrap="square" lIns="0" tIns="0" rIns="0" bIns="0" rtlCol="0">
            <a:noAutofit/>
          </a:bodyPr>
          <a:lstStyle/>
          <a:p>
            <a:endParaRPr sz="1227"/>
          </a:p>
        </p:txBody>
      </p:sp>
      <p:sp>
        <p:nvSpPr>
          <p:cNvPr id="2" name="object 2"/>
          <p:cNvSpPr txBox="1"/>
          <p:nvPr/>
        </p:nvSpPr>
        <p:spPr>
          <a:xfrm>
            <a:off x="2191371" y="1021773"/>
            <a:ext cx="2653585" cy="640772"/>
          </a:xfrm>
          <a:prstGeom prst="rect">
            <a:avLst/>
          </a:prstGeom>
        </p:spPr>
        <p:txBody>
          <a:bodyPr wrap="square" lIns="0" tIns="0" rIns="0" bIns="0" rtlCol="0">
            <a:noAutofit/>
          </a:bodyPr>
          <a:lstStyle/>
          <a:p>
            <a:pPr marL="8659">
              <a:lnSpc>
                <a:spcPts val="859"/>
              </a:lnSpc>
              <a:spcBef>
                <a:spcPts val="43"/>
              </a:spcBef>
            </a:pPr>
            <a:r>
              <a:rPr sz="2000" u="sng" dirty="0">
                <a:latin typeface="Times New Roman"/>
                <a:cs typeface="Times New Roman"/>
              </a:rPr>
              <a:t>2.Main sign up page:</a:t>
            </a:r>
            <a:endParaRPr sz="2000" dirty="0">
              <a:latin typeface="Times New Roman"/>
              <a:cs typeface="Times New Roman"/>
            </a:endParaRPr>
          </a:p>
        </p:txBody>
      </p:sp>
    </p:spTree>
    <p:extLst>
      <p:ext uri="{BB962C8B-B14F-4D97-AF65-F5344CB8AC3E}">
        <p14:creationId xmlns:p14="http://schemas.microsoft.com/office/powerpoint/2010/main" val="493631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675909" y="1662545"/>
            <a:ext cx="2537114" cy="4052455"/>
          </a:xfrm>
          <a:prstGeom prst="rect">
            <a:avLst/>
          </a:prstGeom>
          <a:blipFill>
            <a:blip r:embed="rId2" cstate="print"/>
            <a:stretch>
              <a:fillRect/>
            </a:stretch>
          </a:blipFill>
        </p:spPr>
        <p:txBody>
          <a:bodyPr wrap="square" lIns="0" tIns="0" rIns="0" bIns="0" rtlCol="0">
            <a:noAutofit/>
          </a:bodyPr>
          <a:lstStyle/>
          <a:p>
            <a:endParaRPr sz="1227"/>
          </a:p>
        </p:txBody>
      </p:sp>
      <p:sp>
        <p:nvSpPr>
          <p:cNvPr id="2" name="object 2"/>
          <p:cNvSpPr txBox="1"/>
          <p:nvPr/>
        </p:nvSpPr>
        <p:spPr>
          <a:xfrm>
            <a:off x="1945711" y="973774"/>
            <a:ext cx="4550623" cy="404650"/>
          </a:xfrm>
          <a:prstGeom prst="rect">
            <a:avLst/>
          </a:prstGeom>
        </p:spPr>
        <p:txBody>
          <a:bodyPr wrap="square" lIns="0" tIns="0" rIns="0" bIns="0" rtlCol="0">
            <a:noAutofit/>
          </a:bodyPr>
          <a:lstStyle/>
          <a:p>
            <a:pPr marL="8659">
              <a:lnSpc>
                <a:spcPts val="859"/>
              </a:lnSpc>
              <a:spcBef>
                <a:spcPts val="43"/>
              </a:spcBef>
            </a:pPr>
            <a:r>
              <a:rPr sz="2000" u="sng" dirty="0">
                <a:latin typeface="Times New Roman"/>
                <a:cs typeface="Times New Roman"/>
              </a:rPr>
              <a:t>3.Customer sign up page:</a:t>
            </a:r>
            <a:endParaRPr sz="2000" dirty="0">
              <a:latin typeface="Times New Roman"/>
              <a:cs typeface="Times New Roman"/>
            </a:endParaRPr>
          </a:p>
        </p:txBody>
      </p:sp>
    </p:spTree>
    <p:extLst>
      <p:ext uri="{BB962C8B-B14F-4D97-AF65-F5344CB8AC3E}">
        <p14:creationId xmlns:p14="http://schemas.microsoft.com/office/powerpoint/2010/main" val="2309039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693227" y="1662545"/>
            <a:ext cx="2528455" cy="4052455"/>
          </a:xfrm>
          <a:prstGeom prst="rect">
            <a:avLst/>
          </a:prstGeom>
          <a:blipFill>
            <a:blip r:embed="rId2" cstate="print"/>
            <a:stretch>
              <a:fillRect/>
            </a:stretch>
          </a:blipFill>
        </p:spPr>
        <p:txBody>
          <a:bodyPr wrap="square" lIns="0" tIns="0" rIns="0" bIns="0" rtlCol="0">
            <a:noAutofit/>
          </a:bodyPr>
          <a:lstStyle/>
          <a:p>
            <a:endParaRPr sz="1227"/>
          </a:p>
        </p:txBody>
      </p:sp>
      <p:sp>
        <p:nvSpPr>
          <p:cNvPr id="2" name="object 2"/>
          <p:cNvSpPr txBox="1"/>
          <p:nvPr/>
        </p:nvSpPr>
        <p:spPr>
          <a:xfrm>
            <a:off x="1983448" y="1042477"/>
            <a:ext cx="2694528" cy="510886"/>
          </a:xfrm>
          <a:prstGeom prst="rect">
            <a:avLst/>
          </a:prstGeom>
        </p:spPr>
        <p:txBody>
          <a:bodyPr wrap="square" lIns="0" tIns="0" rIns="0" bIns="0" rtlCol="0">
            <a:noAutofit/>
          </a:bodyPr>
          <a:lstStyle/>
          <a:p>
            <a:pPr marL="8659">
              <a:lnSpc>
                <a:spcPts val="859"/>
              </a:lnSpc>
              <a:spcBef>
                <a:spcPts val="43"/>
              </a:spcBef>
            </a:pPr>
            <a:r>
              <a:rPr sz="2000" u="sng" dirty="0">
                <a:latin typeface="Times New Roman"/>
                <a:cs typeface="Times New Roman"/>
              </a:rPr>
              <a:t>4.Seller sign up page:</a:t>
            </a:r>
            <a:endParaRPr sz="2000" dirty="0">
              <a:latin typeface="Times New Roman"/>
              <a:cs typeface="Times New Roman"/>
            </a:endParaRPr>
          </a:p>
        </p:txBody>
      </p:sp>
    </p:spTree>
    <p:extLst>
      <p:ext uri="{BB962C8B-B14F-4D97-AF65-F5344CB8AC3E}">
        <p14:creationId xmlns:p14="http://schemas.microsoft.com/office/powerpoint/2010/main" val="2591231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476750" y="1454727"/>
            <a:ext cx="2528455" cy="4052455"/>
          </a:xfrm>
          <a:prstGeom prst="rect">
            <a:avLst/>
          </a:prstGeom>
          <a:blipFill>
            <a:blip r:embed="rId2" cstate="print"/>
            <a:stretch>
              <a:fillRect/>
            </a:stretch>
          </a:blipFill>
        </p:spPr>
        <p:txBody>
          <a:bodyPr wrap="square" lIns="0" tIns="0" rIns="0" bIns="0" rtlCol="0">
            <a:noAutofit/>
          </a:bodyPr>
          <a:lstStyle/>
          <a:p>
            <a:endParaRPr sz="1227"/>
          </a:p>
        </p:txBody>
      </p:sp>
      <p:sp>
        <p:nvSpPr>
          <p:cNvPr id="2" name="object 2"/>
          <p:cNvSpPr txBox="1"/>
          <p:nvPr/>
        </p:nvSpPr>
        <p:spPr>
          <a:xfrm>
            <a:off x="1836528" y="880616"/>
            <a:ext cx="3677167" cy="1148221"/>
          </a:xfrm>
          <a:prstGeom prst="rect">
            <a:avLst/>
          </a:prstGeom>
        </p:spPr>
        <p:txBody>
          <a:bodyPr wrap="square" lIns="0" tIns="0" rIns="0" bIns="0" rtlCol="0">
            <a:noAutofit/>
          </a:bodyPr>
          <a:lstStyle/>
          <a:p>
            <a:pPr marL="8659">
              <a:lnSpc>
                <a:spcPts val="859"/>
              </a:lnSpc>
              <a:spcBef>
                <a:spcPts val="43"/>
              </a:spcBef>
            </a:pPr>
            <a:r>
              <a:rPr sz="2000" u="sng" dirty="0">
                <a:latin typeface="Times New Roman"/>
                <a:cs typeface="Times New Roman"/>
              </a:rPr>
              <a:t>5.Customer main page:</a:t>
            </a:r>
            <a:endParaRPr sz="2000" dirty="0">
              <a:latin typeface="Times New Roman"/>
              <a:cs typeface="Times New Roman"/>
            </a:endParaRPr>
          </a:p>
        </p:txBody>
      </p:sp>
    </p:spTree>
    <p:extLst>
      <p:ext uri="{BB962C8B-B14F-4D97-AF65-F5344CB8AC3E}">
        <p14:creationId xmlns:p14="http://schemas.microsoft.com/office/powerpoint/2010/main" val="2333993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130386" y="1385454"/>
            <a:ext cx="2537114" cy="4052455"/>
          </a:xfrm>
          <a:prstGeom prst="rect">
            <a:avLst/>
          </a:prstGeom>
          <a:blipFill>
            <a:blip r:embed="rId2" cstate="print"/>
            <a:stretch>
              <a:fillRect/>
            </a:stretch>
          </a:blipFill>
        </p:spPr>
        <p:txBody>
          <a:bodyPr wrap="square" lIns="0" tIns="0" rIns="0" bIns="0" rtlCol="0">
            <a:noAutofit/>
          </a:bodyPr>
          <a:lstStyle/>
          <a:p>
            <a:endParaRPr sz="1227"/>
          </a:p>
        </p:txBody>
      </p:sp>
      <p:sp>
        <p:nvSpPr>
          <p:cNvPr id="2" name="object 2"/>
          <p:cNvSpPr txBox="1"/>
          <p:nvPr/>
        </p:nvSpPr>
        <p:spPr>
          <a:xfrm>
            <a:off x="1953104" y="893230"/>
            <a:ext cx="4714396" cy="984448"/>
          </a:xfrm>
          <a:prstGeom prst="rect">
            <a:avLst/>
          </a:prstGeom>
        </p:spPr>
        <p:txBody>
          <a:bodyPr wrap="square" lIns="0" tIns="0" rIns="0" bIns="0" rtlCol="0">
            <a:noAutofit/>
          </a:bodyPr>
          <a:lstStyle/>
          <a:p>
            <a:pPr marL="8659">
              <a:lnSpc>
                <a:spcPts val="859"/>
              </a:lnSpc>
              <a:spcBef>
                <a:spcPts val="43"/>
              </a:spcBef>
            </a:pPr>
            <a:r>
              <a:rPr sz="2000" u="sng" dirty="0">
                <a:latin typeface="Times New Roman"/>
                <a:cs typeface="Times New Roman"/>
              </a:rPr>
              <a:t>6.Customer search outcomes page:(guest)</a:t>
            </a:r>
            <a:endParaRPr sz="2000" dirty="0">
              <a:latin typeface="Times New Roman"/>
              <a:cs typeface="Times New Roman"/>
            </a:endParaRPr>
          </a:p>
        </p:txBody>
      </p:sp>
    </p:spTree>
    <p:extLst>
      <p:ext uri="{BB962C8B-B14F-4D97-AF65-F5344CB8AC3E}">
        <p14:creationId xmlns:p14="http://schemas.microsoft.com/office/powerpoint/2010/main" val="2408124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182</TotalTime>
  <Words>789</Words>
  <Application>Microsoft Office PowerPoint</Application>
  <PresentationFormat>宽屏</PresentationFormat>
  <Paragraphs>61</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SimSun</vt:lpstr>
      <vt:lpstr>幼圆</vt:lpstr>
      <vt:lpstr>Arial</vt:lpstr>
      <vt:lpstr>Calibri</vt:lpstr>
      <vt:lpstr>Century Gothic</vt:lpstr>
      <vt:lpstr>Times New Roman</vt:lpstr>
      <vt:lpstr>Wingdings 3</vt:lpstr>
      <vt:lpstr>丝状</vt:lpstr>
      <vt:lpstr>Discount Shuttle              </vt:lpstr>
      <vt:lpstr>Project Overview： </vt:lpstr>
      <vt:lpstr>Product Walk through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Overall relation of three tiers</vt:lpstr>
      <vt:lpstr>Presentation tier</vt:lpstr>
      <vt:lpstr>PowerPoint 演示文稿</vt:lpstr>
      <vt:lpstr>Application tier</vt:lpstr>
      <vt:lpstr>Web service</vt:lpstr>
      <vt:lpstr>Model package</vt:lpstr>
      <vt:lpstr>Adapter package</vt:lpstr>
      <vt:lpstr>Exception</vt:lpstr>
      <vt:lpstr>Database tier  1. Requirements</vt:lpstr>
      <vt:lpstr>2. Logic data model</vt:lpstr>
      <vt:lpstr>3. Database implementation and its operations </vt:lpstr>
      <vt:lpstr>Lessons Learned</vt:lpstr>
      <vt:lpstr>Product 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Discount Shuttle</dc:title>
  <dc:creator>wxy</dc:creator>
  <cp:lastModifiedBy>wxy</cp:lastModifiedBy>
  <cp:revision>18</cp:revision>
  <dcterms:created xsi:type="dcterms:W3CDTF">2015-08-05T16:14:39Z</dcterms:created>
  <dcterms:modified xsi:type="dcterms:W3CDTF">2015-08-05T19:24:21Z</dcterms:modified>
</cp:coreProperties>
</file>