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2"/>
  </p:notesMasterIdLst>
  <p:sldIdLst>
    <p:sldId id="256" r:id="rId2"/>
    <p:sldId id="257" r:id="rId3"/>
    <p:sldId id="290" r:id="rId4"/>
    <p:sldId id="291" r:id="rId5"/>
    <p:sldId id="326" r:id="rId6"/>
    <p:sldId id="327" r:id="rId7"/>
    <p:sldId id="328" r:id="rId8"/>
    <p:sldId id="329" r:id="rId9"/>
    <p:sldId id="292" r:id="rId10"/>
    <p:sldId id="331" r:id="rId11"/>
    <p:sldId id="330" r:id="rId12"/>
    <p:sldId id="334" r:id="rId13"/>
    <p:sldId id="332" r:id="rId14"/>
    <p:sldId id="333" r:id="rId15"/>
    <p:sldId id="335" r:id="rId16"/>
    <p:sldId id="336" r:id="rId17"/>
    <p:sldId id="337" r:id="rId18"/>
    <p:sldId id="338" r:id="rId19"/>
    <p:sldId id="339" r:id="rId20"/>
    <p:sldId id="280" r:id="rId21"/>
  </p:sldIdLst>
  <p:sldSz cx="9144000" cy="5143500" type="screen16x9"/>
  <p:notesSz cx="6858000" cy="9144000"/>
  <p:embeddedFontLst>
    <p:embeddedFont>
      <p:font typeface="Muli" panose="020B0600070205080204" charset="0"/>
      <p:regular r:id="rId23"/>
      <p:bold r:id="rId24"/>
      <p:italic r:id="rId25"/>
      <p:boldItalic r:id="rId26"/>
    </p:embeddedFont>
    <p:embeddedFont>
      <p:font typeface="メイリオ" panose="020B0604030504040204" pitchFamily="50" charset="-128"/>
      <p:regular r:id="rId27"/>
      <p:bold r:id="rId28"/>
      <p:italic r:id="rId29"/>
      <p:boldItalic r:id="rId30"/>
    </p:embeddedFont>
    <p:embeddedFont>
      <p:font typeface="Nixie One" panose="020B060007020508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A2DF9-B850-4299-A085-9E5FDA94D32A}">
  <a:tblStyle styleId="{BA7A2DF9-B850-4299-A085-9E5FDA94D32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Shape 1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7" name="Shape 16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a:endParaRPr/>
          </a:p>
        </p:txBody>
      </p:sp>
      <p:grpSp>
        <p:nvGrpSpPr>
          <p:cNvPr id="347" name="Shape 347"/>
          <p:cNvGrpSpPr/>
          <p:nvPr/>
        </p:nvGrpSpPr>
        <p:grpSpPr>
          <a:xfrm rot="10800000" flipH="1">
            <a:off x="411206" y="1998368"/>
            <a:ext cx="1322798" cy="1145959"/>
            <a:chOff x="4088875" y="1431100"/>
            <a:chExt cx="3293000" cy="2852775"/>
          </a:xfrm>
        </p:grpSpPr>
        <p:sp>
          <p:nvSpPr>
            <p:cNvPr id="348" name="Shape 34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362" name="Shape 36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363" name="Shape 36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95" name="Shape 395"/>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399" name="Shape 399"/>
          <p:cNvGrpSpPr/>
          <p:nvPr/>
        </p:nvGrpSpPr>
        <p:grpSpPr>
          <a:xfrm>
            <a:off x="986833" y="1394517"/>
            <a:ext cx="351203" cy="324660"/>
            <a:chOff x="5975075" y="2327500"/>
            <a:chExt cx="420100" cy="388350"/>
          </a:xfrm>
        </p:grpSpPr>
        <p:sp>
          <p:nvSpPr>
            <p:cNvPr id="400" name="Shape 40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02" name="Shape 402"/>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403" name="Shape 403"/>
          <p:cNvGrpSpPr/>
          <p:nvPr/>
        </p:nvGrpSpPr>
        <p:grpSpPr>
          <a:xfrm>
            <a:off x="295728" y="877705"/>
            <a:ext cx="247468" cy="392302"/>
            <a:chOff x="6718575" y="2318625"/>
            <a:chExt cx="256950" cy="407375"/>
          </a:xfrm>
        </p:grpSpPr>
        <p:sp>
          <p:nvSpPr>
            <p:cNvPr id="404" name="Shape 4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2" name="Shape 412"/>
          <p:cNvGrpSpPr/>
          <p:nvPr/>
        </p:nvGrpSpPr>
        <p:grpSpPr>
          <a:xfrm>
            <a:off x="1229484" y="3310480"/>
            <a:ext cx="342881" cy="350068"/>
            <a:chOff x="3951850" y="2985350"/>
            <a:chExt cx="407950" cy="416500"/>
          </a:xfrm>
        </p:grpSpPr>
        <p:sp>
          <p:nvSpPr>
            <p:cNvPr id="413" name="Shape 41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7" name="Shape 417"/>
          <p:cNvGrpSpPr/>
          <p:nvPr/>
        </p:nvGrpSpPr>
        <p:grpSpPr>
          <a:xfrm rot="10800000" flipH="1">
            <a:off x="-97888" y="626111"/>
            <a:ext cx="1034724" cy="895486"/>
            <a:chOff x="238125" y="1431100"/>
            <a:chExt cx="3296350" cy="2852775"/>
          </a:xfrm>
        </p:grpSpPr>
        <p:sp>
          <p:nvSpPr>
            <p:cNvPr id="418" name="Shape 4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5" name="Shape 4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6" name="Shape 4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7" name="Shape 4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8" name="Shape 4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1" name="Shape 4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59" name="Shape 4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60" name="Shape 4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1" name="Shape 4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2" name="Shape 4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3" name="Shape 4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5" name="Shape 4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6" name="Shape 4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1" name="Shape 4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2" name="Shape 4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80" name="Shape 4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2" name="Shape 4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3" name="Shape 4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4" name="Shape 4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5" name="Shape 4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6" name="Shape 4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7" name="Shape 4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90" name="Shape 4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1" name="Shape 4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2" name="Shape 4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00" name="Shape 500"/>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3" name="Shape 503"/>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505" name="Shape 505"/>
          <p:cNvGrpSpPr/>
          <p:nvPr/>
        </p:nvGrpSpPr>
        <p:grpSpPr>
          <a:xfrm>
            <a:off x="67091" y="1681689"/>
            <a:ext cx="455624" cy="437053"/>
            <a:chOff x="5241175" y="4959100"/>
            <a:chExt cx="539775" cy="517775"/>
          </a:xfrm>
        </p:grpSpPr>
        <p:sp>
          <p:nvSpPr>
            <p:cNvPr id="506" name="Shape 50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7" name="Shape 50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9" name="Shape 50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0" name="Shape 51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1" name="Shape 51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512" name="Shape 512"/>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16" name="Shape 516"/>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a:p>
        </p:txBody>
      </p:sp>
      <p:grpSp>
        <p:nvGrpSpPr>
          <p:cNvPr id="517" name="Shape 517"/>
          <p:cNvGrpSpPr/>
          <p:nvPr/>
        </p:nvGrpSpPr>
        <p:grpSpPr>
          <a:xfrm rot="10800000" flipH="1">
            <a:off x="411206" y="245768"/>
            <a:ext cx="1322798" cy="1145959"/>
            <a:chOff x="4088875" y="1431100"/>
            <a:chExt cx="3293000" cy="2852775"/>
          </a:xfrm>
        </p:grpSpPr>
        <p:sp>
          <p:nvSpPr>
            <p:cNvPr id="518" name="Shape 51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21" name="Shape 52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22" name="Shape 52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23" name="Shape 52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24" name="Shape 52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27" name="Shape 52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28" name="Shape 52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29" name="Shape 52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35" name="Shape 53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38" name="Shape 53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539" name="Shape 53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540" name="Shape 54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541" name="Shape 54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548" name="Shape 54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552" name="Shape 55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60" name="Shape 56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62" name="Shape 56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565" name="Shape 565"/>
          <p:cNvGrpSpPr/>
          <p:nvPr/>
        </p:nvGrpSpPr>
        <p:grpSpPr>
          <a:xfrm rot="10800000" flipH="1">
            <a:off x="7663686" y="3682711"/>
            <a:ext cx="1034724" cy="895486"/>
            <a:chOff x="238125" y="1431100"/>
            <a:chExt cx="3296350" cy="2852775"/>
          </a:xfrm>
        </p:grpSpPr>
        <p:sp>
          <p:nvSpPr>
            <p:cNvPr id="566" name="Shape 566"/>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67" name="Shape 567"/>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68" name="Shape 568"/>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69" name="Shape 569"/>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71" name="Shape 571"/>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3" name="Shape 573"/>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4" name="Shape 574"/>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5" name="Shape 575"/>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8" name="Shape 578"/>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79" name="Shape 579"/>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80" name="Shape 580"/>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2" name="Shape 582"/>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3" name="Shape 583"/>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4" name="Shape 584"/>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5" name="Shape 585"/>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7" name="Shape 587"/>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8" name="Shape 588"/>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90" name="Shape 590"/>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1" name="Shape 591"/>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2" name="Shape 592"/>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4" name="Shape 594"/>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5" name="Shape 595"/>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8" name="Shape 598"/>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10" name="Shape 610"/>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3" name="Shape 613"/>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4" name="Shape 614"/>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6" name="Shape 616"/>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19" name="Shape 619"/>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20" name="Shape 620"/>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2" name="Shape 622"/>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5" name="Shape 625"/>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6" name="Shape 626"/>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7" name="Shape 627"/>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8" name="Shape 628"/>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30" name="Shape 630"/>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1" name="Shape 631"/>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3" name="Shape 633"/>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4" name="Shape 634"/>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5" name="Shape 635"/>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6" name="Shape 636"/>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7" name="Shape 637"/>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39" name="Shape 639"/>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40" name="Shape 640"/>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2" name="Shape 642"/>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643" name="Shape 643"/>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645" name="Shape 645"/>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646" name="Shape 646"/>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648" name="Shape 64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0" name="Shape 65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652" name="Shape 65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654" name="Shape 65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5" name="Shape 65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1729783" y="61067"/>
            <a:ext cx="351203" cy="324660"/>
            <a:chOff x="5975075" y="2327500"/>
            <a:chExt cx="420100" cy="388350"/>
          </a:xfrm>
        </p:grpSpPr>
        <p:sp>
          <p:nvSpPr>
            <p:cNvPr id="657" name="Shape 6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8" name="Shape 6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60" name="Shape 660"/>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661" name="Shape 661"/>
          <p:cNvGrpSpPr/>
          <p:nvPr/>
        </p:nvGrpSpPr>
        <p:grpSpPr>
          <a:xfrm>
            <a:off x="7354067" y="3426714"/>
            <a:ext cx="455624" cy="437053"/>
            <a:chOff x="5241175" y="4959100"/>
            <a:chExt cx="539775" cy="517775"/>
          </a:xfrm>
        </p:grpSpPr>
        <p:sp>
          <p:nvSpPr>
            <p:cNvPr id="662" name="Shape 66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3" name="Shape 66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4" name="Shape 66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68" name="Shape 668"/>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grpSp>
        <p:nvGrpSpPr>
          <p:cNvPr id="669" name="Shape 669"/>
          <p:cNvGrpSpPr/>
          <p:nvPr/>
        </p:nvGrpSpPr>
        <p:grpSpPr>
          <a:xfrm>
            <a:off x="904276" y="515192"/>
            <a:ext cx="382958" cy="607110"/>
            <a:chOff x="6718575" y="2318625"/>
            <a:chExt cx="256950" cy="407375"/>
          </a:xfrm>
        </p:grpSpPr>
        <p:sp>
          <p:nvSpPr>
            <p:cNvPr id="670" name="Shape 67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8" name="Shape 678"/>
          <p:cNvGrpSpPr/>
          <p:nvPr/>
        </p:nvGrpSpPr>
        <p:grpSpPr>
          <a:xfrm>
            <a:off x="335759" y="1840530"/>
            <a:ext cx="342881" cy="350068"/>
            <a:chOff x="3951850" y="2985350"/>
            <a:chExt cx="407950" cy="416500"/>
          </a:xfrm>
        </p:grpSpPr>
        <p:sp>
          <p:nvSpPr>
            <p:cNvPr id="679" name="Shape 6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5" name="Shape 685"/>
          <p:cNvSpPr txBox="1">
            <a:spLocks noGrp="1"/>
          </p:cNvSpPr>
          <p:nvPr>
            <p:ph type="body" idx="1"/>
          </p:nvPr>
        </p:nvSpPr>
        <p:spPr>
          <a:xfrm>
            <a:off x="1734000"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6" name="Shape 686"/>
          <p:cNvSpPr txBox="1">
            <a:spLocks noGrp="1"/>
          </p:cNvSpPr>
          <p:nvPr>
            <p:ph type="body" idx="2"/>
          </p:nvPr>
        </p:nvSpPr>
        <p:spPr>
          <a:xfrm>
            <a:off x="4562087"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687" name="Shape 687"/>
          <p:cNvGrpSpPr/>
          <p:nvPr/>
        </p:nvGrpSpPr>
        <p:grpSpPr>
          <a:xfrm rot="10800000" flipH="1">
            <a:off x="411206" y="245768"/>
            <a:ext cx="1322798" cy="1145959"/>
            <a:chOff x="4088875" y="1431100"/>
            <a:chExt cx="3293000" cy="2852775"/>
          </a:xfrm>
        </p:grpSpPr>
        <p:sp>
          <p:nvSpPr>
            <p:cNvPr id="688" name="Shape 68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690" name="Shape 69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691" name="Shape 69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692" name="Shape 69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693" name="Shape 69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694" name="Shape 69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695" name="Shape 69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696" name="Shape 69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697" name="Shape 69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698" name="Shape 69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699" name="Shape 69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00" name="Shape 70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01" name="Shape 70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02" name="Shape 70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03" name="Shape 70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05" name="Shape 70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06" name="Shape 70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07" name="Shape 70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08" name="Shape 70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09" name="Shape 70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10" name="Shape 71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11" name="Shape 71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12" name="Shape 71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713" name="Shape 71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716" name="Shape 71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717" name="Shape 71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726" name="Shape 72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727" name="Shape 72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728" name="Shape 72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729" name="Shape 72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730" name="Shape 73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735" name="Shape 73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37" name="Shape 73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739" name="Shape 739"/>
          <p:cNvGrpSpPr/>
          <p:nvPr/>
        </p:nvGrpSpPr>
        <p:grpSpPr>
          <a:xfrm>
            <a:off x="1729783" y="61067"/>
            <a:ext cx="351203" cy="324660"/>
            <a:chOff x="5975075" y="2327500"/>
            <a:chExt cx="420100" cy="388350"/>
          </a:xfrm>
        </p:grpSpPr>
        <p:sp>
          <p:nvSpPr>
            <p:cNvPr id="740" name="Shape 74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41" name="Shape 74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742" name="Shape 74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743" name="Shape 743"/>
          <p:cNvGrpSpPr/>
          <p:nvPr/>
        </p:nvGrpSpPr>
        <p:grpSpPr>
          <a:xfrm>
            <a:off x="904276" y="515192"/>
            <a:ext cx="382958" cy="607110"/>
            <a:chOff x="6718575" y="2318625"/>
            <a:chExt cx="256950" cy="407375"/>
          </a:xfrm>
        </p:grpSpPr>
        <p:sp>
          <p:nvSpPr>
            <p:cNvPr id="744" name="Shape 74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335759" y="1840530"/>
            <a:ext cx="342881" cy="350068"/>
            <a:chOff x="3951850" y="2985350"/>
            <a:chExt cx="407950" cy="416500"/>
          </a:xfrm>
        </p:grpSpPr>
        <p:sp>
          <p:nvSpPr>
            <p:cNvPr id="753" name="Shape 75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7" name="Shape 757"/>
          <p:cNvGrpSpPr/>
          <p:nvPr/>
        </p:nvGrpSpPr>
        <p:grpSpPr>
          <a:xfrm rot="10800000" flipH="1">
            <a:off x="7663686" y="3682711"/>
            <a:ext cx="1034724" cy="895486"/>
            <a:chOff x="238125" y="1431100"/>
            <a:chExt cx="3296350" cy="2852775"/>
          </a:xfrm>
        </p:grpSpPr>
        <p:sp>
          <p:nvSpPr>
            <p:cNvPr id="758" name="Shape 75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759" name="Shape 75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760" name="Shape 76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762" name="Shape 76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763" name="Shape 76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764" name="Shape 76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5" name="Shape 76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6" name="Shape 76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7" name="Shape 76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8" name="Shape 76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69" name="Shape 76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70" name="Shape 77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2" name="Shape 77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3" name="Shape 77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4" name="Shape 77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5" name="Shape 77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6" name="Shape 77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7" name="Shape 77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8" name="Shape 77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80" name="Shape 78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1" name="Shape 78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2" name="Shape 78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3" name="Shape 78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4" name="Shape 78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5" name="Shape 78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6" name="Shape 78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7" name="Shape 78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8" name="Shape 78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1" name="Shape 79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2" name="Shape 79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3" name="Shape 79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4" name="Shape 79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5" name="Shape 79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6" name="Shape 79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7" name="Shape 79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8" name="Shape 79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99" name="Shape 79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00" name="Shape 80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1" name="Shape 80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2" name="Shape 80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3" name="Shape 80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4" name="Shape 80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5" name="Shape 80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09" name="Shape 80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10" name="Shape 81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1" name="Shape 81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2" name="Shape 81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3" name="Shape 81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7" name="Shape 81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8" name="Shape 81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19" name="Shape 81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20" name="Shape 82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1" name="Shape 82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2" name="Shape 82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3" name="Shape 82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4" name="Shape 82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5" name="Shape 82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6" name="Shape 82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7" name="Shape 82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8" name="Shape 82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29" name="Shape 82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30" name="Shape 83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1" name="Shape 83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2" name="Shape 83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3" name="Shape 83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4" name="Shape 83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835" name="Shape 83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836" name="Shape 83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837" name="Shape 83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838" name="Shape 83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839" name="Shape 83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840" name="Shape 840"/>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842" name="Shape 842"/>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3" name="Shape 843"/>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845" name="Shape 845"/>
          <p:cNvGrpSpPr/>
          <p:nvPr/>
        </p:nvGrpSpPr>
        <p:grpSpPr>
          <a:xfrm>
            <a:off x="7354067" y="3426714"/>
            <a:ext cx="455624" cy="437053"/>
            <a:chOff x="5241175" y="4959100"/>
            <a:chExt cx="539775" cy="517775"/>
          </a:xfrm>
        </p:grpSpPr>
        <p:sp>
          <p:nvSpPr>
            <p:cNvPr id="846" name="Shape 8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9" name="Shape 8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0" name="Shape 8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1" name="Shape 8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852" name="Shape 852"/>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1096"/>
        <p:cNvGrpSpPr/>
        <p:nvPr/>
      </p:nvGrpSpPr>
      <p:grpSpPr>
        <a:xfrm>
          <a:off x="0" y="0"/>
          <a:ext cx="0" cy="0"/>
          <a:chOff x="0" y="0"/>
          <a:chExt cx="0" cy="0"/>
        </a:xfrm>
      </p:grpSpPr>
      <p:sp>
        <p:nvSpPr>
          <p:cNvPr id="1097" name="Shape 1097"/>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None/>
              <a:defRPr/>
            </a:lvl1pPr>
          </a:lstStyle>
          <a:p>
            <a:endParaRPr/>
          </a:p>
        </p:txBody>
      </p:sp>
      <p:grpSp>
        <p:nvGrpSpPr>
          <p:cNvPr id="1098" name="Shape 1098"/>
          <p:cNvGrpSpPr/>
          <p:nvPr/>
        </p:nvGrpSpPr>
        <p:grpSpPr>
          <a:xfrm rot="10800000" flipH="1">
            <a:off x="411206" y="245768"/>
            <a:ext cx="1322798" cy="1145959"/>
            <a:chOff x="4088875" y="1431100"/>
            <a:chExt cx="3293000" cy="2852775"/>
          </a:xfrm>
        </p:grpSpPr>
        <p:sp>
          <p:nvSpPr>
            <p:cNvPr id="1099" name="Shape 109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00" name="Shape 110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01" name="Shape 110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02" name="Shape 110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03" name="Shape 110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04" name="Shape 110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05" name="Shape 110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06" name="Shape 110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07" name="Shape 110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08" name="Shape 110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09" name="Shape 110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10" name="Shape 111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11" name="Shape 111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12" name="Shape 111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13" name="Shape 111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14" name="Shape 111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15" name="Shape 111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16" name="Shape 111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7" name="Shape 111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18" name="Shape 111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19" name="Shape 111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20" name="Shape 112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21" name="Shape 112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122" name="Shape 112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123" name="Shape 112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124" name="Shape 112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125" name="Shape 112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126" name="Shape 112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127" name="Shape 112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128" name="Shape 112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129" name="Shape 112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130" name="Shape 113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131" name="Shape 113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132" name="Shape 113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133" name="Shape 113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134" name="Shape 113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135" name="Shape 113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136" name="Shape 113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137" name="Shape 113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138" name="Shape 113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139" name="Shape 113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140" name="Shape 114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141" name="Shape 114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142" name="Shape 114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143" name="Shape 114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144" name="Shape 114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145" name="Shape 114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146" name="Shape 114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7" name="Shape 114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48" name="Shape 114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9" name="Shape 114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150" name="Shape 1150"/>
          <p:cNvGrpSpPr/>
          <p:nvPr/>
        </p:nvGrpSpPr>
        <p:grpSpPr>
          <a:xfrm>
            <a:off x="1729783" y="61067"/>
            <a:ext cx="351203" cy="324660"/>
            <a:chOff x="5975075" y="2327500"/>
            <a:chExt cx="420100" cy="388350"/>
          </a:xfrm>
        </p:grpSpPr>
        <p:sp>
          <p:nvSpPr>
            <p:cNvPr id="1151" name="Shape 115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52" name="Shape 115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153" name="Shape 115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1154" name="Shape 1154"/>
          <p:cNvGrpSpPr/>
          <p:nvPr/>
        </p:nvGrpSpPr>
        <p:grpSpPr>
          <a:xfrm>
            <a:off x="904276" y="515192"/>
            <a:ext cx="382958" cy="607110"/>
            <a:chOff x="6718575" y="2318625"/>
            <a:chExt cx="256950" cy="407375"/>
          </a:xfrm>
        </p:grpSpPr>
        <p:sp>
          <p:nvSpPr>
            <p:cNvPr id="1155" name="Shape 115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6" name="Shape 115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7" name="Shape 115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8" name="Shape 115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9" name="Shape 115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0" name="Shape 116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1" name="Shape 116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2" name="Shape 116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3" name="Shape 1163"/>
          <p:cNvGrpSpPr/>
          <p:nvPr/>
        </p:nvGrpSpPr>
        <p:grpSpPr>
          <a:xfrm>
            <a:off x="335759" y="1840530"/>
            <a:ext cx="342881" cy="350068"/>
            <a:chOff x="3951850" y="2985350"/>
            <a:chExt cx="407950" cy="416500"/>
          </a:xfrm>
        </p:grpSpPr>
        <p:sp>
          <p:nvSpPr>
            <p:cNvPr id="1164" name="Shape 116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5" name="Shape 116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6" name="Shape 116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7" name="Shape 116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8" name="Shape 1168"/>
          <p:cNvGrpSpPr/>
          <p:nvPr/>
        </p:nvGrpSpPr>
        <p:grpSpPr>
          <a:xfrm rot="10800000" flipH="1">
            <a:off x="7663686" y="3682711"/>
            <a:ext cx="1034724" cy="895486"/>
            <a:chOff x="238125" y="1431100"/>
            <a:chExt cx="3296350" cy="2852775"/>
          </a:xfrm>
        </p:grpSpPr>
        <p:sp>
          <p:nvSpPr>
            <p:cNvPr id="1169" name="Shape 116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70" name="Shape 117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71" name="Shape 117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72" name="Shape 117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73" name="Shape 117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74" name="Shape 117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75" name="Shape 117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6" name="Shape 117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7" name="Shape 117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8" name="Shape 117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9" name="Shape 117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0" name="Shape 118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1" name="Shape 118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2" name="Shape 118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3" name="Shape 118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4" name="Shape 118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5" name="Shape 118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6" name="Shape 118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7" name="Shape 118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8" name="Shape 118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9" name="Shape 118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0" name="Shape 119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1" name="Shape 119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2" name="Shape 119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3" name="Shape 119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4" name="Shape 119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5" name="Shape 119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6" name="Shape 119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7" name="Shape 119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8" name="Shape 119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9" name="Shape 119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0" name="Shape 120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1" name="Shape 120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2" name="Shape 120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3" name="Shape 120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4" name="Shape 120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5" name="Shape 120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6" name="Shape 120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7" name="Shape 120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8" name="Shape 120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9" name="Shape 120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0" name="Shape 121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1" name="Shape 121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2" name="Shape 121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3" name="Shape 121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4" name="Shape 121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5" name="Shape 121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6" name="Shape 121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7" name="Shape 121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8" name="Shape 121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9" name="Shape 121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0" name="Shape 122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1" name="Shape 122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2" name="Shape 122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3" name="Shape 122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4" name="Shape 122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5" name="Shape 122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6" name="Shape 122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7" name="Shape 122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8" name="Shape 122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9" name="Shape 122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0" name="Shape 123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1" name="Shape 123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2" name="Shape 123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3" name="Shape 123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4" name="Shape 123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5" name="Shape 123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6" name="Shape 123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7" name="Shape 123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8" name="Shape 123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9" name="Shape 123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0" name="Shape 124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1" name="Shape 124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2" name="Shape 124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3" name="Shape 124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4" name="Shape 124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5" name="Shape 124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246" name="Shape 124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247" name="Shape 124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248" name="Shape 124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249" name="Shape 124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250" name="Shape 125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251" name="Shape 12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2" name="Shape 12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253" name="Shape 12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4" name="Shape 12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5" name="Shape 1255"/>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256" name="Shape 1256"/>
          <p:cNvGrpSpPr/>
          <p:nvPr/>
        </p:nvGrpSpPr>
        <p:grpSpPr>
          <a:xfrm>
            <a:off x="7354067" y="3426714"/>
            <a:ext cx="455624" cy="437053"/>
            <a:chOff x="5241175" y="4959100"/>
            <a:chExt cx="539775" cy="517775"/>
          </a:xfrm>
        </p:grpSpPr>
        <p:sp>
          <p:nvSpPr>
            <p:cNvPr id="1257" name="Shape 125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8" name="Shape 125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9" name="Shape 125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0" name="Shape 126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1" name="Shape 126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2" name="Shape 126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263" name="Shape 1263"/>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0175" y="1991825"/>
            <a:ext cx="6343500" cy="1159799"/>
          </a:xfrm>
          <a:prstGeom prst="rect">
            <a:avLst/>
          </a:prstGeom>
        </p:spPr>
        <p:txBody>
          <a:bodyPr lIns="91425" tIns="91425" rIns="91425" bIns="91425" anchor="ctr" anchorCtr="0">
            <a:noAutofit/>
          </a:bodyPr>
          <a:lstStyle/>
          <a:p>
            <a:pPr lvl="0">
              <a:spcBef>
                <a:spcPts val="0"/>
              </a:spcBef>
              <a:buNone/>
            </a:pPr>
            <a:r>
              <a:rPr lang="en-US" altLang="ja-JP" dirty="0">
                <a:latin typeface="メイリオ" panose="020B0604030504040204" pitchFamily="50" charset="-128"/>
                <a:ea typeface="メイリオ" panose="020B0604030504040204" pitchFamily="50" charset="-128"/>
              </a:rPr>
              <a:t>Nablarch</a:t>
            </a:r>
            <a:r>
              <a:rPr lang="en"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勉強会</a:t>
            </a:r>
            <a:endParaRPr lang="en" dirty="0">
              <a:latin typeface="メイリオ" panose="020B0604030504040204" pitchFamily="50" charset="-128"/>
              <a:ea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rest </a:t>
            </a:r>
            <a:r>
              <a:rPr lang="ja-JP" altLang="en-US" sz="2800" dirty="0">
                <a:solidFill>
                  <a:srgbClr val="19BBD5"/>
                </a:solidFill>
                <a:latin typeface="メイリオ" panose="020B0604030504040204" pitchFamily="50" charset="-128"/>
                <a:ea typeface="メイリオ" panose="020B0604030504040204" pitchFamily="50" charset="-128"/>
              </a:rPr>
              <a:t>の 標準 </a:t>
            </a:r>
            <a:r>
              <a:rPr lang="en-US" altLang="ja-JP" sz="2800" dirty="0">
                <a:solidFill>
                  <a:srgbClr val="19BBD5"/>
                </a:solidFill>
                <a:latin typeface="メイリオ" panose="020B0604030504040204" pitchFamily="50" charset="-128"/>
                <a:ea typeface="メイリオ" panose="020B0604030504040204" pitchFamily="50" charset="-128"/>
              </a:rPr>
              <a:t>handler</a:t>
            </a:r>
            <a:endParaRPr lang="en" sz="2800" dirty="0">
              <a:solidFill>
                <a:srgbClr val="19BBD5"/>
              </a:solidFill>
              <a:latin typeface="メイリオ" panose="020B0604030504040204" pitchFamily="50" charset="-128"/>
              <a:ea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530176828"/>
              </p:ext>
            </p:extLst>
          </p:nvPr>
        </p:nvGraphicFramePr>
        <p:xfrm>
          <a:off x="2051199" y="645300"/>
          <a:ext cx="6971776" cy="4352998"/>
        </p:xfrm>
        <a:graphic>
          <a:graphicData uri="http://schemas.openxmlformats.org/drawingml/2006/table">
            <a:tbl>
              <a:tblPr firstRow="1" bandRow="1">
                <a:tableStyleId>{BC89EF96-8CEA-46FF-86C4-4CE0E7609802}</a:tableStyleId>
              </a:tblPr>
              <a:tblGrid>
                <a:gridCol w="523251">
                  <a:extLst>
                    <a:ext uri="{9D8B030D-6E8A-4147-A177-3AD203B41FA5}">
                      <a16:colId xmlns:a16="http://schemas.microsoft.com/office/drawing/2014/main" val="1267704153"/>
                    </a:ext>
                  </a:extLst>
                </a:gridCol>
                <a:gridCol w="1647926">
                  <a:extLst>
                    <a:ext uri="{9D8B030D-6E8A-4147-A177-3AD203B41FA5}">
                      <a16:colId xmlns:a16="http://schemas.microsoft.com/office/drawing/2014/main" val="3753164190"/>
                    </a:ext>
                  </a:extLst>
                </a:gridCol>
                <a:gridCol w="1771425">
                  <a:extLst>
                    <a:ext uri="{9D8B030D-6E8A-4147-A177-3AD203B41FA5}">
                      <a16:colId xmlns:a16="http://schemas.microsoft.com/office/drawing/2014/main" val="1402894586"/>
                    </a:ext>
                  </a:extLst>
                </a:gridCol>
                <a:gridCol w="1514587">
                  <a:extLst>
                    <a:ext uri="{9D8B030D-6E8A-4147-A177-3AD203B41FA5}">
                      <a16:colId xmlns:a16="http://schemas.microsoft.com/office/drawing/2014/main" val="789807236"/>
                    </a:ext>
                  </a:extLst>
                </a:gridCol>
                <a:gridCol w="1514587">
                  <a:extLst>
                    <a:ext uri="{9D8B030D-6E8A-4147-A177-3AD203B41FA5}">
                      <a16:colId xmlns:a16="http://schemas.microsoft.com/office/drawing/2014/main" val="3123583795"/>
                    </a:ext>
                  </a:extLst>
                </a:gridCol>
              </a:tblGrid>
              <a:tr h="296690">
                <a:tc>
                  <a:txBody>
                    <a:bodyPr/>
                    <a:lstStyle/>
                    <a:p>
                      <a:pPr algn="ctr"/>
                      <a:r>
                        <a:rPr kumimoji="1" lang="en-US" altLang="ja-JP" dirty="0">
                          <a:solidFill>
                            <a:schemeClr val="bg1"/>
                          </a:solidFill>
                        </a:rPr>
                        <a:t>No</a:t>
                      </a:r>
                      <a:endParaRPr kumimoji="1" lang="ja-JP" altLang="en-US" dirty="0">
                        <a:solidFill>
                          <a:schemeClr val="bg1"/>
                        </a:solidFill>
                      </a:endParaRPr>
                    </a:p>
                  </a:txBody>
                  <a:tcPr/>
                </a:tc>
                <a:tc>
                  <a:txBody>
                    <a:bodyPr/>
                    <a:lstStyle/>
                    <a:p>
                      <a:pPr algn="ctr"/>
                      <a:r>
                        <a:rPr kumimoji="1" lang="ja-JP" altLang="en-US" dirty="0">
                          <a:solidFill>
                            <a:schemeClr val="bg1"/>
                          </a:solidFill>
                        </a:rPr>
                        <a:t>ハンドラ</a:t>
                      </a:r>
                    </a:p>
                  </a:txBody>
                  <a:tcPr/>
                </a:tc>
                <a:tc>
                  <a:txBody>
                    <a:bodyPr/>
                    <a:lstStyle/>
                    <a:p>
                      <a:pPr algn="ctr"/>
                      <a:r>
                        <a:rPr kumimoji="1" lang="ja-JP" altLang="en-US" dirty="0">
                          <a:solidFill>
                            <a:schemeClr val="bg1"/>
                          </a:solidFill>
                        </a:rPr>
                        <a:t>往路処理</a:t>
                      </a:r>
                    </a:p>
                  </a:txBody>
                  <a:tcPr/>
                </a:tc>
                <a:tc>
                  <a:txBody>
                    <a:bodyPr/>
                    <a:lstStyle/>
                    <a:p>
                      <a:pPr algn="ctr"/>
                      <a:r>
                        <a:rPr kumimoji="1" lang="ja-JP" altLang="en-US" dirty="0">
                          <a:solidFill>
                            <a:schemeClr val="bg1"/>
                          </a:solidFill>
                        </a:rPr>
                        <a:t>復路処理</a:t>
                      </a:r>
                    </a:p>
                  </a:txBody>
                  <a:tcPr/>
                </a:tc>
                <a:tc>
                  <a:txBody>
                    <a:bodyPr/>
                    <a:lstStyle/>
                    <a:p>
                      <a:pPr algn="ctr"/>
                      <a:r>
                        <a:rPr kumimoji="1" lang="ja-JP" altLang="en-US" dirty="0">
                          <a:solidFill>
                            <a:schemeClr val="bg1"/>
                          </a:solidFill>
                        </a:rPr>
                        <a:t>例外処理</a:t>
                      </a:r>
                    </a:p>
                  </a:txBody>
                  <a:tcPr/>
                </a:tc>
                <a:extLst>
                  <a:ext uri="{0D108BD9-81ED-4DB2-BD59-A6C34878D82A}">
                    <a16:rowId xmlns:a16="http://schemas.microsoft.com/office/drawing/2014/main" val="2695908999"/>
                  </a:ext>
                </a:extLst>
              </a:tr>
              <a:tr h="475594">
                <a:tc>
                  <a:txBody>
                    <a:bodyPr/>
                    <a:lstStyle/>
                    <a:p>
                      <a:pPr algn="ctr"/>
                      <a:r>
                        <a:rPr kumimoji="1" lang="ja-JP" altLang="en-US" dirty="0">
                          <a:solidFill>
                            <a:schemeClr val="bg1"/>
                          </a:solidFill>
                        </a:rPr>
                        <a:t>１</a:t>
                      </a:r>
                      <a:endParaRPr kumimoji="1" lang="en-US" altLang="ja-JP" dirty="0">
                        <a:solidFill>
                          <a:schemeClr val="bg1"/>
                        </a:solidFill>
                      </a:endParaRPr>
                    </a:p>
                  </a:txBody>
                  <a:tcPr/>
                </a:tc>
                <a:tc>
                  <a:txBody>
                    <a:bodyPr/>
                    <a:lstStyle/>
                    <a:p>
                      <a:r>
                        <a:rPr kumimoji="1" lang="ja-JP" altLang="en-US" sz="1000" dirty="0">
                          <a:solidFill>
                            <a:schemeClr val="bg1"/>
                          </a:solidFill>
                        </a:rPr>
                        <a:t>グローバルエラーハンドラ</a:t>
                      </a:r>
                      <a:endParaRPr kumimoji="1" lang="en-US" altLang="ja-JP" sz="1000" dirty="0">
                        <a:solidFill>
                          <a:schemeClr val="bg1"/>
                        </a:solidFill>
                      </a:endParaRPr>
                    </a:p>
                  </a:txBody>
                  <a:tcPr/>
                </a:tc>
                <a:tc>
                  <a:txBody>
                    <a:bodyPr/>
                    <a:lstStyle/>
                    <a:p>
                      <a:r>
                        <a:rPr kumimoji="1" lang="ja-JP" altLang="en-US" sz="900" dirty="0">
                          <a:solidFill>
                            <a:schemeClr val="bg1"/>
                          </a:solidFill>
                        </a:rPr>
                        <a:t>なし</a:t>
                      </a:r>
                    </a:p>
                  </a:txBody>
                  <a:tcPr/>
                </a:tc>
                <a:tc>
                  <a:txBody>
                    <a:bodyPr/>
                    <a:lstStyle/>
                    <a:p>
                      <a:r>
                        <a:rPr kumimoji="1" lang="ja-JP" altLang="en-US" sz="900" dirty="0">
                          <a:solidFill>
                            <a:schemeClr val="bg1"/>
                          </a:solidFill>
                        </a:rPr>
                        <a:t>なし</a:t>
                      </a:r>
                    </a:p>
                  </a:txBody>
                  <a:tcPr/>
                </a:tc>
                <a:tc>
                  <a:txBody>
                    <a:bodyPr/>
                    <a:lstStyle/>
                    <a:p>
                      <a:r>
                        <a:rPr kumimoji="1" lang="ja-JP" altLang="en-US" sz="900" dirty="0">
                          <a:solidFill>
                            <a:schemeClr val="bg1"/>
                          </a:solidFill>
                        </a:rPr>
                        <a:t>実行時例外、またはエラーの場合ログ出力を行う。</a:t>
                      </a:r>
                    </a:p>
                  </a:txBody>
                  <a:tcPr/>
                </a:tc>
                <a:extLst>
                  <a:ext uri="{0D108BD9-81ED-4DB2-BD59-A6C34878D82A}">
                    <a16:rowId xmlns:a16="http://schemas.microsoft.com/office/drawing/2014/main" val="3826387764"/>
                  </a:ext>
                </a:extLst>
              </a:tr>
              <a:tr h="623049">
                <a:tc>
                  <a:txBody>
                    <a:bodyPr/>
                    <a:lstStyle/>
                    <a:p>
                      <a:pPr algn="ctr"/>
                      <a:r>
                        <a:rPr kumimoji="1" lang="ja-JP" altLang="en-US" dirty="0">
                          <a:solidFill>
                            <a:schemeClr val="bg1"/>
                          </a:solidFill>
                        </a:rPr>
                        <a:t>２</a:t>
                      </a:r>
                    </a:p>
                  </a:txBody>
                  <a:tcPr/>
                </a:tc>
                <a:tc>
                  <a:txBody>
                    <a:bodyPr/>
                    <a:lstStyle/>
                    <a:p>
                      <a:r>
                        <a:rPr kumimoji="1" lang="en-US" altLang="ja-JP" sz="1000" dirty="0">
                          <a:solidFill>
                            <a:schemeClr val="bg1"/>
                          </a:solidFill>
                        </a:rPr>
                        <a:t>JAX-RS</a:t>
                      </a:r>
                      <a:r>
                        <a:rPr kumimoji="1" lang="ja-JP" altLang="en-US" sz="1000" dirty="0">
                          <a:solidFill>
                            <a:schemeClr val="bg1"/>
                          </a:solidFill>
                        </a:rPr>
                        <a:t>レスポンスハンドラ</a:t>
                      </a:r>
                    </a:p>
                  </a:txBody>
                  <a:tcPr/>
                </a:tc>
                <a:tc>
                  <a:txBody>
                    <a:bodyPr/>
                    <a:lstStyle/>
                    <a:p>
                      <a:r>
                        <a:rPr kumimoji="1" lang="ja-JP" altLang="en-US" sz="900" dirty="0">
                          <a:solidFill>
                            <a:schemeClr val="bg1"/>
                          </a:solidFill>
                        </a:rPr>
                        <a:t>なし</a:t>
                      </a:r>
                    </a:p>
                  </a:txBody>
                  <a:tcPr/>
                </a:tc>
                <a:tc>
                  <a:txBody>
                    <a:bodyPr/>
                    <a:lstStyle/>
                    <a:p>
                      <a:r>
                        <a:rPr kumimoji="1" lang="ja-JP" altLang="en-US" sz="900" dirty="0">
                          <a:solidFill>
                            <a:schemeClr val="bg1"/>
                          </a:solidFill>
                        </a:rPr>
                        <a:t>レスポンスの書き込み処理を行う。</a:t>
                      </a:r>
                    </a:p>
                  </a:txBody>
                  <a:tcPr/>
                </a:tc>
                <a:tc>
                  <a:txBody>
                    <a:bodyPr/>
                    <a:lstStyle/>
                    <a:p>
                      <a:r>
                        <a:rPr kumimoji="1" lang="ja-JP" altLang="en-US" sz="900" dirty="0">
                          <a:solidFill>
                            <a:schemeClr val="bg1"/>
                          </a:solidFill>
                        </a:rPr>
                        <a:t>例外</a:t>
                      </a:r>
                      <a:r>
                        <a:rPr kumimoji="1" lang="en-US" altLang="ja-JP" sz="900" dirty="0">
                          <a:solidFill>
                            <a:schemeClr val="bg1"/>
                          </a:solidFill>
                        </a:rPr>
                        <a:t>(</a:t>
                      </a:r>
                      <a:r>
                        <a:rPr kumimoji="1" lang="ja-JP" altLang="en-US" sz="900" dirty="0">
                          <a:solidFill>
                            <a:schemeClr val="bg1"/>
                          </a:solidFill>
                        </a:rPr>
                        <a:t>エラー</a:t>
                      </a:r>
                      <a:r>
                        <a:rPr kumimoji="1" lang="en-US" altLang="ja-JP" sz="900" dirty="0">
                          <a:solidFill>
                            <a:schemeClr val="bg1"/>
                          </a:solidFill>
                        </a:rPr>
                        <a:t>)</a:t>
                      </a:r>
                      <a:r>
                        <a:rPr kumimoji="1" lang="ja-JP" altLang="en-US" sz="900" dirty="0">
                          <a:solidFill>
                            <a:schemeClr val="bg1"/>
                          </a:solidFill>
                        </a:rPr>
                        <a:t>に対応したレスポンスの生成と書き込み処理とログ出力を行う。</a:t>
                      </a:r>
                    </a:p>
                  </a:txBody>
                  <a:tcPr/>
                </a:tc>
                <a:extLst>
                  <a:ext uri="{0D108BD9-81ED-4DB2-BD59-A6C34878D82A}">
                    <a16:rowId xmlns:a16="http://schemas.microsoft.com/office/drawing/2014/main" val="3256534762"/>
                  </a:ext>
                </a:extLst>
              </a:tr>
              <a:tr h="361420">
                <a:tc>
                  <a:txBody>
                    <a:bodyPr/>
                    <a:lstStyle/>
                    <a:p>
                      <a:pPr algn="ctr"/>
                      <a:r>
                        <a:rPr kumimoji="1" lang="ja-JP" altLang="en-US" dirty="0">
                          <a:solidFill>
                            <a:schemeClr val="bg1"/>
                          </a:solidFill>
                        </a:rPr>
                        <a:t>３</a:t>
                      </a:r>
                    </a:p>
                  </a:txBody>
                  <a:tcPr/>
                </a:tc>
                <a:tc>
                  <a:txBody>
                    <a:bodyPr/>
                    <a:lstStyle/>
                    <a:p>
                      <a:r>
                        <a:rPr kumimoji="1" lang="ja-JP" altLang="en-US" sz="1000" dirty="0">
                          <a:solidFill>
                            <a:schemeClr val="bg1"/>
                          </a:solidFill>
                        </a:rPr>
                        <a:t>データベース接続管理ハンドラ</a:t>
                      </a:r>
                    </a:p>
                  </a:txBody>
                  <a:tcPr/>
                </a:tc>
                <a:tc>
                  <a:txBody>
                    <a:bodyPr/>
                    <a:lstStyle/>
                    <a:p>
                      <a:r>
                        <a:rPr kumimoji="1" lang="en-US" altLang="ja-JP" sz="900" dirty="0">
                          <a:solidFill>
                            <a:schemeClr val="bg1"/>
                          </a:solidFill>
                        </a:rPr>
                        <a:t>DB</a:t>
                      </a:r>
                      <a:r>
                        <a:rPr kumimoji="1" lang="ja-JP" altLang="en-US" sz="900" dirty="0">
                          <a:solidFill>
                            <a:schemeClr val="bg1"/>
                          </a:solidFill>
                        </a:rPr>
                        <a:t>接続を取得する。</a:t>
                      </a:r>
                    </a:p>
                  </a:txBody>
                  <a:tcPr/>
                </a:tc>
                <a:tc>
                  <a:txBody>
                    <a:bodyPr/>
                    <a:lstStyle/>
                    <a:p>
                      <a:r>
                        <a:rPr kumimoji="1" lang="en-US" altLang="ja-JP" sz="900" dirty="0">
                          <a:solidFill>
                            <a:schemeClr val="bg1"/>
                          </a:solidFill>
                        </a:rPr>
                        <a:t>DB</a:t>
                      </a:r>
                      <a:r>
                        <a:rPr kumimoji="1" lang="ja-JP" altLang="en-US" sz="900" dirty="0">
                          <a:solidFill>
                            <a:schemeClr val="bg1"/>
                          </a:solidFill>
                        </a:rPr>
                        <a:t>接続を解放する。</a:t>
                      </a:r>
                    </a:p>
                  </a:txBody>
                  <a:tcPr/>
                </a:tc>
                <a:tc>
                  <a:txBody>
                    <a:bodyPr/>
                    <a:lstStyle/>
                    <a:p>
                      <a:r>
                        <a:rPr kumimoji="1" lang="ja-JP" altLang="en-US" sz="900" dirty="0">
                          <a:solidFill>
                            <a:schemeClr val="bg1"/>
                          </a:solidFill>
                        </a:rPr>
                        <a:t>なし</a:t>
                      </a:r>
                    </a:p>
                  </a:txBody>
                  <a:tcPr/>
                </a:tc>
                <a:extLst>
                  <a:ext uri="{0D108BD9-81ED-4DB2-BD59-A6C34878D82A}">
                    <a16:rowId xmlns:a16="http://schemas.microsoft.com/office/drawing/2014/main" val="2224212622"/>
                  </a:ext>
                </a:extLst>
              </a:tr>
              <a:tr h="475594">
                <a:tc>
                  <a:txBody>
                    <a:bodyPr/>
                    <a:lstStyle/>
                    <a:p>
                      <a:pPr algn="ctr"/>
                      <a:r>
                        <a:rPr kumimoji="1" lang="ja-JP" altLang="en-US" dirty="0">
                          <a:solidFill>
                            <a:schemeClr val="bg1"/>
                          </a:solidFill>
                        </a:rPr>
                        <a:t>４</a:t>
                      </a:r>
                    </a:p>
                  </a:txBody>
                  <a:tcPr/>
                </a:tc>
                <a:tc>
                  <a:txBody>
                    <a:bodyPr/>
                    <a:lstStyle/>
                    <a:p>
                      <a:r>
                        <a:rPr kumimoji="1" lang="ja-JP" altLang="en-US" sz="1000" dirty="0">
                          <a:solidFill>
                            <a:schemeClr val="bg1"/>
                          </a:solidFill>
                        </a:rPr>
                        <a:t>トランザクション制御ハンドラ</a:t>
                      </a:r>
                    </a:p>
                  </a:txBody>
                  <a:tcPr/>
                </a:tc>
                <a:tc>
                  <a:txBody>
                    <a:bodyPr/>
                    <a:lstStyle/>
                    <a:p>
                      <a:r>
                        <a:rPr kumimoji="1" lang="ja-JP" altLang="en-US" sz="900" dirty="0">
                          <a:solidFill>
                            <a:schemeClr val="bg1"/>
                          </a:solidFill>
                        </a:rPr>
                        <a:t>トランザクションを開始する。</a:t>
                      </a:r>
                    </a:p>
                  </a:txBody>
                  <a:tcPr/>
                </a:tc>
                <a:tc>
                  <a:txBody>
                    <a:bodyPr/>
                    <a:lstStyle/>
                    <a:p>
                      <a:r>
                        <a:rPr kumimoji="1" lang="ja-JP" altLang="en-US" sz="900" dirty="0">
                          <a:solidFill>
                            <a:schemeClr val="bg1"/>
                          </a:solidFill>
                        </a:rPr>
                        <a:t>トランザクションをコミットする。</a:t>
                      </a:r>
                    </a:p>
                  </a:txBody>
                  <a:tcPr/>
                </a:tc>
                <a:tc>
                  <a:txBody>
                    <a:bodyPr/>
                    <a:lstStyle/>
                    <a:p>
                      <a:r>
                        <a:rPr kumimoji="1" lang="ja-JP" altLang="en-US" sz="900" dirty="0">
                          <a:solidFill>
                            <a:schemeClr val="bg1"/>
                          </a:solidFill>
                        </a:rPr>
                        <a:t>トランザクションをロールバックする。</a:t>
                      </a:r>
                    </a:p>
                  </a:txBody>
                  <a:tcPr/>
                </a:tc>
                <a:extLst>
                  <a:ext uri="{0D108BD9-81ED-4DB2-BD59-A6C34878D82A}">
                    <a16:rowId xmlns:a16="http://schemas.microsoft.com/office/drawing/2014/main" val="259204465"/>
                  </a:ext>
                </a:extLst>
              </a:tr>
              <a:tr h="489539">
                <a:tc>
                  <a:txBody>
                    <a:bodyPr/>
                    <a:lstStyle/>
                    <a:p>
                      <a:pPr algn="ctr"/>
                      <a:r>
                        <a:rPr kumimoji="1" lang="ja-JP" altLang="en-US" dirty="0">
                          <a:solidFill>
                            <a:schemeClr val="bg1"/>
                          </a:solidFill>
                        </a:rPr>
                        <a:t>５</a:t>
                      </a:r>
                    </a:p>
                  </a:txBody>
                  <a:tcPr/>
                </a:tc>
                <a:tc>
                  <a:txBody>
                    <a:bodyPr/>
                    <a:lstStyle/>
                    <a:p>
                      <a:r>
                        <a:rPr kumimoji="1" lang="ja-JP" altLang="en-US" sz="1000" dirty="0">
                          <a:solidFill>
                            <a:schemeClr val="bg1"/>
                          </a:solidFill>
                        </a:rPr>
                        <a:t>リクエスト</a:t>
                      </a:r>
                      <a:r>
                        <a:rPr kumimoji="1" lang="en-US" altLang="ja-JP" sz="1000" dirty="0">
                          <a:solidFill>
                            <a:schemeClr val="bg1"/>
                          </a:solidFill>
                        </a:rPr>
                        <a:t>URI</a:t>
                      </a:r>
                      <a:r>
                        <a:rPr kumimoji="1" lang="ja-JP" altLang="en-US" sz="1000" dirty="0">
                          <a:solidFill>
                            <a:schemeClr val="bg1"/>
                          </a:solidFill>
                        </a:rPr>
                        <a:t>とアクションを紐付けるハンドラ</a:t>
                      </a:r>
                    </a:p>
                  </a:txBody>
                  <a:tcPr/>
                </a:tc>
                <a:tc>
                  <a:txBody>
                    <a:bodyPr/>
                    <a:lstStyle/>
                    <a:p>
                      <a:r>
                        <a:rPr kumimoji="1" lang="ja-JP" altLang="en-US" sz="900" dirty="0">
                          <a:solidFill>
                            <a:schemeClr val="bg1"/>
                          </a:solidFill>
                        </a:rPr>
                        <a:t>リクエストパスを元に呼び出すアクション</a:t>
                      </a:r>
                      <a:r>
                        <a:rPr kumimoji="1" lang="en-US" altLang="ja-JP" sz="900" dirty="0">
                          <a:solidFill>
                            <a:schemeClr val="bg1"/>
                          </a:solidFill>
                        </a:rPr>
                        <a:t>(</a:t>
                      </a:r>
                      <a:r>
                        <a:rPr kumimoji="1" lang="ja-JP" altLang="en-US" sz="900" dirty="0">
                          <a:solidFill>
                            <a:schemeClr val="bg1"/>
                          </a:solidFill>
                        </a:rPr>
                        <a:t>メソッド</a:t>
                      </a:r>
                      <a:r>
                        <a:rPr kumimoji="1" lang="en-US" altLang="ja-JP" sz="900" dirty="0">
                          <a:solidFill>
                            <a:schemeClr val="bg1"/>
                          </a:solidFill>
                        </a:rPr>
                        <a:t>)</a:t>
                      </a:r>
                      <a:r>
                        <a:rPr kumimoji="1" lang="ja-JP" altLang="en-US" sz="900" dirty="0">
                          <a:solidFill>
                            <a:schemeClr val="bg1"/>
                          </a:solidFill>
                        </a:rPr>
                        <a:t>を決定する。</a:t>
                      </a:r>
                    </a:p>
                  </a:txBody>
                  <a:tcPr/>
                </a:tc>
                <a:tc>
                  <a:txBody>
                    <a:bodyPr/>
                    <a:lstStyle/>
                    <a:p>
                      <a:r>
                        <a:rPr kumimoji="1" lang="ja-JP" altLang="en-US" sz="900" dirty="0">
                          <a:solidFill>
                            <a:schemeClr val="bg1"/>
                          </a:solidFill>
                        </a:rPr>
                        <a:t>なし</a:t>
                      </a:r>
                    </a:p>
                  </a:txBody>
                  <a:tcPr/>
                </a:tc>
                <a:tc>
                  <a:txBody>
                    <a:bodyPr/>
                    <a:lstStyle/>
                    <a:p>
                      <a:r>
                        <a:rPr kumimoji="1" lang="ja-JP" altLang="en-US" sz="900" dirty="0">
                          <a:solidFill>
                            <a:schemeClr val="bg1"/>
                          </a:solidFill>
                        </a:rPr>
                        <a:t>なし</a:t>
                      </a:r>
                    </a:p>
                  </a:txBody>
                  <a:tcPr/>
                </a:tc>
                <a:extLst>
                  <a:ext uri="{0D108BD9-81ED-4DB2-BD59-A6C34878D82A}">
                    <a16:rowId xmlns:a16="http://schemas.microsoft.com/office/drawing/2014/main" val="820613087"/>
                  </a:ext>
                </a:extLst>
              </a:tr>
              <a:tr h="623049">
                <a:tc>
                  <a:txBody>
                    <a:bodyPr/>
                    <a:lstStyle/>
                    <a:p>
                      <a:pPr algn="ctr"/>
                      <a:r>
                        <a:rPr kumimoji="1" lang="ja-JP" altLang="en-US" dirty="0">
                          <a:solidFill>
                            <a:schemeClr val="bg1"/>
                          </a:solidFill>
                        </a:rPr>
                        <a:t>６</a:t>
                      </a:r>
                    </a:p>
                  </a:txBody>
                  <a:tcPr/>
                </a:tc>
                <a:tc>
                  <a:txBody>
                    <a:bodyPr/>
                    <a:lstStyle/>
                    <a:p>
                      <a:r>
                        <a:rPr kumimoji="1" lang="ja-JP" altLang="en-US" sz="1000" dirty="0">
                          <a:solidFill>
                            <a:schemeClr val="bg1"/>
                          </a:solidFill>
                        </a:rPr>
                        <a:t>リクエストボディ変換ハンドラ</a:t>
                      </a:r>
                    </a:p>
                  </a:txBody>
                  <a:tcPr/>
                </a:tc>
                <a:tc>
                  <a:txBody>
                    <a:bodyPr/>
                    <a:lstStyle/>
                    <a:p>
                      <a:r>
                        <a:rPr kumimoji="1" lang="en-US" altLang="ja-JP" sz="900" dirty="0">
                          <a:solidFill>
                            <a:schemeClr val="bg1"/>
                          </a:solidFill>
                        </a:rPr>
                        <a:t>Request body </a:t>
                      </a:r>
                      <a:r>
                        <a:rPr kumimoji="1" lang="ja-JP" altLang="en-US" sz="900" dirty="0">
                          <a:solidFill>
                            <a:schemeClr val="bg1"/>
                          </a:solidFill>
                        </a:rPr>
                        <a:t>をアクションで受け付けるフォームクラスに変換する。</a:t>
                      </a:r>
                    </a:p>
                  </a:txBody>
                  <a:tcPr/>
                </a:tc>
                <a:tc>
                  <a:txBody>
                    <a:bodyPr/>
                    <a:lstStyle/>
                    <a:p>
                      <a:r>
                        <a:rPr kumimoji="1" lang="ja-JP" altLang="en-US" sz="900" dirty="0">
                          <a:solidFill>
                            <a:schemeClr val="bg1"/>
                          </a:solidFill>
                        </a:rPr>
                        <a:t>アクションの処理結果のフォームの内容を</a:t>
                      </a:r>
                      <a:r>
                        <a:rPr kumimoji="1" lang="en-US" altLang="ja-JP" sz="900" dirty="0">
                          <a:solidFill>
                            <a:schemeClr val="bg1"/>
                          </a:solidFill>
                        </a:rPr>
                        <a:t>Response body</a:t>
                      </a:r>
                      <a:r>
                        <a:rPr kumimoji="1" lang="ja-JP" altLang="en-US" sz="900" dirty="0">
                          <a:solidFill>
                            <a:schemeClr val="bg1"/>
                          </a:solidFill>
                        </a:rPr>
                        <a:t>に変換する。</a:t>
                      </a:r>
                    </a:p>
                  </a:txBody>
                  <a:tcPr/>
                </a:tc>
                <a:tc>
                  <a:txBody>
                    <a:bodyPr/>
                    <a:lstStyle/>
                    <a:p>
                      <a:r>
                        <a:rPr kumimoji="1" lang="ja-JP" altLang="en-US" sz="900" dirty="0">
                          <a:solidFill>
                            <a:schemeClr val="bg1"/>
                          </a:solidFill>
                        </a:rPr>
                        <a:t>なし</a:t>
                      </a:r>
                    </a:p>
                  </a:txBody>
                  <a:tcPr/>
                </a:tc>
                <a:extLst>
                  <a:ext uri="{0D108BD9-81ED-4DB2-BD59-A6C34878D82A}">
                    <a16:rowId xmlns:a16="http://schemas.microsoft.com/office/drawing/2014/main" val="3988863658"/>
                  </a:ext>
                </a:extLst>
              </a:tr>
              <a:tr h="489539">
                <a:tc>
                  <a:txBody>
                    <a:bodyPr/>
                    <a:lstStyle/>
                    <a:p>
                      <a:pPr algn="ctr"/>
                      <a:r>
                        <a:rPr kumimoji="1" lang="ja-JP" altLang="en-US" dirty="0">
                          <a:solidFill>
                            <a:schemeClr val="bg1"/>
                          </a:solidFill>
                        </a:rPr>
                        <a:t>７</a:t>
                      </a:r>
                    </a:p>
                  </a:txBody>
                  <a:tcPr/>
                </a:tc>
                <a:tc>
                  <a:txBody>
                    <a:bodyPr/>
                    <a:lstStyle/>
                    <a:p>
                      <a:r>
                        <a:rPr kumimoji="1" lang="en-US" altLang="ja-JP" sz="1000" dirty="0">
                          <a:solidFill>
                            <a:schemeClr val="bg1"/>
                          </a:solidFill>
                        </a:rPr>
                        <a:t>JAX-RS</a:t>
                      </a:r>
                    </a:p>
                    <a:p>
                      <a:r>
                        <a:rPr kumimoji="1" lang="en-US" altLang="ja-JP" sz="1000" dirty="0">
                          <a:solidFill>
                            <a:schemeClr val="bg1"/>
                          </a:solidFill>
                        </a:rPr>
                        <a:t>BeanValidation</a:t>
                      </a:r>
                      <a:r>
                        <a:rPr kumimoji="1" lang="ja-JP" altLang="en-US" sz="1000" dirty="0">
                          <a:solidFill>
                            <a:schemeClr val="bg1"/>
                          </a:solidFill>
                        </a:rPr>
                        <a:t>ハンドラ</a:t>
                      </a:r>
                    </a:p>
                  </a:txBody>
                  <a:tcPr/>
                </a:tc>
                <a:tc>
                  <a:txBody>
                    <a:bodyPr/>
                    <a:lstStyle/>
                    <a:p>
                      <a:r>
                        <a:rPr kumimoji="1" lang="en-US" altLang="ja-JP" sz="900" dirty="0">
                          <a:solidFill>
                            <a:schemeClr val="bg1"/>
                          </a:solidFill>
                        </a:rPr>
                        <a:t>No.6</a:t>
                      </a:r>
                      <a:r>
                        <a:rPr kumimoji="1" lang="ja-JP" altLang="en-US" sz="900" dirty="0">
                          <a:solidFill>
                            <a:schemeClr val="bg1"/>
                          </a:solidFill>
                        </a:rPr>
                        <a:t>で変換したフォームクラスに対してバリデーションを実行する。</a:t>
                      </a:r>
                    </a:p>
                  </a:txBody>
                  <a:tcPr/>
                </a:tc>
                <a:tc>
                  <a:txBody>
                    <a:bodyPr/>
                    <a:lstStyle/>
                    <a:p>
                      <a:endParaRPr kumimoji="1" lang="ja-JP" altLang="en-US" sz="900" dirty="0">
                        <a:solidFill>
                          <a:schemeClr val="bg1"/>
                        </a:solidFill>
                      </a:endParaRPr>
                    </a:p>
                  </a:txBody>
                  <a:tcPr/>
                </a:tc>
                <a:tc>
                  <a:txBody>
                    <a:bodyPr/>
                    <a:lstStyle/>
                    <a:p>
                      <a:endParaRPr kumimoji="1" lang="ja-JP" altLang="en-US" sz="900" dirty="0">
                        <a:solidFill>
                          <a:schemeClr val="bg1"/>
                        </a:solidFill>
                      </a:endParaRPr>
                    </a:p>
                  </a:txBody>
                  <a:tcPr/>
                </a:tc>
                <a:extLst>
                  <a:ext uri="{0D108BD9-81ED-4DB2-BD59-A6C34878D82A}">
                    <a16:rowId xmlns:a16="http://schemas.microsoft.com/office/drawing/2014/main" val="3354768276"/>
                  </a:ext>
                </a:extLst>
              </a:tr>
              <a:tr h="475594">
                <a:tc>
                  <a:txBody>
                    <a:bodyPr/>
                    <a:lstStyle/>
                    <a:p>
                      <a:pPr algn="ctr"/>
                      <a:r>
                        <a:rPr kumimoji="1" lang="ja-JP" altLang="en-US" dirty="0">
                          <a:solidFill>
                            <a:schemeClr val="bg1"/>
                          </a:solidFill>
                        </a:rPr>
                        <a:t>８</a:t>
                      </a:r>
                    </a:p>
                  </a:txBody>
                  <a:tcPr/>
                </a:tc>
                <a:tc>
                  <a:txBody>
                    <a:bodyPr/>
                    <a:lstStyle/>
                    <a:p>
                      <a:r>
                        <a:rPr kumimoji="1" lang="ja-JP" altLang="en-US" sz="1000" dirty="0">
                          <a:solidFill>
                            <a:schemeClr val="bg1"/>
                          </a:solidFill>
                        </a:rPr>
                        <a:t>業務アクション</a:t>
                      </a:r>
                    </a:p>
                  </a:txBody>
                  <a:tcPr/>
                </a:tc>
                <a:tc gridSpan="3">
                  <a:txBody>
                    <a:bodyPr/>
                    <a:lstStyle/>
                    <a:p>
                      <a:r>
                        <a:rPr kumimoji="1" lang="ja-JP" altLang="en-US" sz="900" dirty="0">
                          <a:solidFill>
                            <a:schemeClr val="bg1"/>
                          </a:solidFill>
                        </a:rPr>
                        <a:t>業務ロジック</a:t>
                      </a:r>
                    </a:p>
                  </a:txBody>
                  <a:tcPr/>
                </a:tc>
                <a:tc hMerge="1">
                  <a:txBody>
                    <a:bodyPr/>
                    <a:lstStyle/>
                    <a:p>
                      <a:endParaRPr kumimoji="1" lang="ja-JP" altLang="en-US" sz="900" dirty="0">
                        <a:solidFill>
                          <a:schemeClr val="bg1"/>
                        </a:solidFill>
                      </a:endParaRPr>
                    </a:p>
                  </a:txBody>
                  <a:tcPr/>
                </a:tc>
                <a:tc hMerge="1">
                  <a:txBody>
                    <a:bodyPr/>
                    <a:lstStyle/>
                    <a:p>
                      <a:endParaRPr kumimoji="1" lang="ja-JP" altLang="en-US" sz="900" dirty="0">
                        <a:solidFill>
                          <a:schemeClr val="bg1"/>
                        </a:solidFill>
                      </a:endParaRPr>
                    </a:p>
                  </a:txBody>
                  <a:tcPr/>
                </a:tc>
                <a:extLst>
                  <a:ext uri="{0D108BD9-81ED-4DB2-BD59-A6C34878D82A}">
                    <a16:rowId xmlns:a16="http://schemas.microsoft.com/office/drawing/2014/main" val="2163506103"/>
                  </a:ext>
                </a:extLst>
              </a:tr>
            </a:tbl>
          </a:graphicData>
        </a:graphic>
      </p:graphicFrame>
    </p:spTree>
    <p:extLst>
      <p:ext uri="{BB962C8B-B14F-4D97-AF65-F5344CB8AC3E}">
        <p14:creationId xmlns:p14="http://schemas.microsoft.com/office/powerpoint/2010/main" val="76325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rest </a:t>
            </a:r>
            <a:r>
              <a:rPr lang="ja-JP" altLang="en-US" sz="2800" dirty="0">
                <a:solidFill>
                  <a:srgbClr val="19BBD5"/>
                </a:solidFill>
                <a:latin typeface="メイリオ" panose="020B0604030504040204" pitchFamily="50" charset="-128"/>
                <a:ea typeface="メイリオ" panose="020B0604030504040204" pitchFamily="50" charset="-128"/>
              </a:rPr>
              <a:t>の </a:t>
            </a:r>
            <a:r>
              <a:rPr lang="en-US" altLang="ja-JP" sz="2800" dirty="0">
                <a:solidFill>
                  <a:srgbClr val="19BBD5"/>
                </a:solidFill>
                <a:latin typeface="メイリオ" panose="020B0604030504040204" pitchFamily="50" charset="-128"/>
                <a:ea typeface="メイリオ" panose="020B0604030504040204" pitchFamily="50" charset="-128"/>
              </a:rPr>
              <a:t>PJ</a:t>
            </a:r>
            <a:r>
              <a:rPr lang="ja-JP" altLang="en-US" sz="2800" dirty="0">
                <a:solidFill>
                  <a:srgbClr val="19BBD5"/>
                </a:solidFill>
                <a:latin typeface="メイリオ" panose="020B0604030504040204" pitchFamily="50" charset="-128"/>
                <a:ea typeface="メイリオ" panose="020B0604030504040204" pitchFamily="50" charset="-128"/>
              </a:rPr>
              <a:t>仕様 </a:t>
            </a:r>
            <a:r>
              <a:rPr lang="en-US" altLang="ja-JP" sz="2800" dirty="0">
                <a:solidFill>
                  <a:srgbClr val="19BBD5"/>
                </a:solidFill>
                <a:latin typeface="メイリオ" panose="020B0604030504040204" pitchFamily="50" charset="-128"/>
                <a:ea typeface="メイリオ" panose="020B0604030504040204" pitchFamily="50" charset="-128"/>
              </a:rPr>
              <a:t>handler</a:t>
            </a:r>
            <a:endParaRPr lang="en" sz="2800" dirty="0">
              <a:solidFill>
                <a:srgbClr val="19BBD5"/>
              </a:solidFill>
              <a:latin typeface="メイリオ" panose="020B0604030504040204" pitchFamily="50" charset="-128"/>
              <a:ea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810068171"/>
              </p:ext>
            </p:extLst>
          </p:nvPr>
        </p:nvGraphicFramePr>
        <p:xfrm>
          <a:off x="2051199" y="584768"/>
          <a:ext cx="6971776" cy="4480560"/>
        </p:xfrm>
        <a:graphic>
          <a:graphicData uri="http://schemas.openxmlformats.org/drawingml/2006/table">
            <a:tbl>
              <a:tblPr firstRow="1" bandRow="1">
                <a:tableStyleId>{BC89EF96-8CEA-46FF-86C4-4CE0E7609802}</a:tableStyleId>
              </a:tblPr>
              <a:tblGrid>
                <a:gridCol w="523251">
                  <a:extLst>
                    <a:ext uri="{9D8B030D-6E8A-4147-A177-3AD203B41FA5}">
                      <a16:colId xmlns:a16="http://schemas.microsoft.com/office/drawing/2014/main" val="1267704153"/>
                    </a:ext>
                  </a:extLst>
                </a:gridCol>
                <a:gridCol w="1990826">
                  <a:extLst>
                    <a:ext uri="{9D8B030D-6E8A-4147-A177-3AD203B41FA5}">
                      <a16:colId xmlns:a16="http://schemas.microsoft.com/office/drawing/2014/main" val="3753164190"/>
                    </a:ext>
                  </a:extLst>
                </a:gridCol>
                <a:gridCol w="1428525">
                  <a:extLst>
                    <a:ext uri="{9D8B030D-6E8A-4147-A177-3AD203B41FA5}">
                      <a16:colId xmlns:a16="http://schemas.microsoft.com/office/drawing/2014/main" val="1402894586"/>
                    </a:ext>
                  </a:extLst>
                </a:gridCol>
                <a:gridCol w="1514587">
                  <a:extLst>
                    <a:ext uri="{9D8B030D-6E8A-4147-A177-3AD203B41FA5}">
                      <a16:colId xmlns:a16="http://schemas.microsoft.com/office/drawing/2014/main" val="789807236"/>
                    </a:ext>
                  </a:extLst>
                </a:gridCol>
                <a:gridCol w="1514587">
                  <a:extLst>
                    <a:ext uri="{9D8B030D-6E8A-4147-A177-3AD203B41FA5}">
                      <a16:colId xmlns:a16="http://schemas.microsoft.com/office/drawing/2014/main" val="3123583795"/>
                    </a:ext>
                  </a:extLst>
                </a:gridCol>
              </a:tblGrid>
              <a:tr h="296708">
                <a:tc>
                  <a:txBody>
                    <a:bodyPr/>
                    <a:lstStyle/>
                    <a:p>
                      <a:pPr algn="ctr"/>
                      <a:r>
                        <a:rPr kumimoji="1" lang="en-US" altLang="ja-JP" dirty="0">
                          <a:solidFill>
                            <a:schemeClr val="bg1"/>
                          </a:solidFill>
                        </a:rPr>
                        <a:t>No</a:t>
                      </a:r>
                      <a:endParaRPr kumimoji="1" lang="ja-JP" altLang="en-US" dirty="0">
                        <a:solidFill>
                          <a:schemeClr val="bg1"/>
                        </a:solidFill>
                      </a:endParaRPr>
                    </a:p>
                  </a:txBody>
                  <a:tcPr/>
                </a:tc>
                <a:tc>
                  <a:txBody>
                    <a:bodyPr/>
                    <a:lstStyle/>
                    <a:p>
                      <a:pPr algn="ctr"/>
                      <a:r>
                        <a:rPr kumimoji="1" lang="ja-JP" altLang="en-US" dirty="0">
                          <a:solidFill>
                            <a:schemeClr val="bg1"/>
                          </a:solidFill>
                        </a:rPr>
                        <a:t>ハンドラ</a:t>
                      </a:r>
                    </a:p>
                  </a:txBody>
                  <a:tcPr/>
                </a:tc>
                <a:tc>
                  <a:txBody>
                    <a:bodyPr/>
                    <a:lstStyle/>
                    <a:p>
                      <a:pPr algn="ctr"/>
                      <a:r>
                        <a:rPr kumimoji="1" lang="ja-JP" altLang="en-US" dirty="0">
                          <a:solidFill>
                            <a:schemeClr val="bg1"/>
                          </a:solidFill>
                        </a:rPr>
                        <a:t>往路処理</a:t>
                      </a:r>
                    </a:p>
                  </a:txBody>
                  <a:tcPr/>
                </a:tc>
                <a:tc>
                  <a:txBody>
                    <a:bodyPr/>
                    <a:lstStyle/>
                    <a:p>
                      <a:pPr algn="ctr"/>
                      <a:r>
                        <a:rPr kumimoji="1" lang="ja-JP" altLang="en-US" dirty="0">
                          <a:solidFill>
                            <a:schemeClr val="bg1"/>
                          </a:solidFill>
                        </a:rPr>
                        <a:t>復路処理</a:t>
                      </a:r>
                    </a:p>
                  </a:txBody>
                  <a:tcPr/>
                </a:tc>
                <a:tc>
                  <a:txBody>
                    <a:bodyPr/>
                    <a:lstStyle/>
                    <a:p>
                      <a:pPr algn="ctr"/>
                      <a:r>
                        <a:rPr kumimoji="1" lang="ja-JP" altLang="en-US" dirty="0">
                          <a:solidFill>
                            <a:schemeClr val="bg1"/>
                          </a:solidFill>
                        </a:rPr>
                        <a:t>例外処理</a:t>
                      </a:r>
                    </a:p>
                  </a:txBody>
                  <a:tcPr/>
                </a:tc>
                <a:extLst>
                  <a:ext uri="{0D108BD9-81ED-4DB2-BD59-A6C34878D82A}">
                    <a16:rowId xmlns:a16="http://schemas.microsoft.com/office/drawing/2014/main" val="2695908999"/>
                  </a:ext>
                </a:extLst>
              </a:tr>
              <a:tr h="0">
                <a:tc>
                  <a:txBody>
                    <a:bodyPr/>
                    <a:lstStyle/>
                    <a:p>
                      <a:pPr algn="ctr"/>
                      <a:r>
                        <a:rPr kumimoji="1" lang="en-US" altLang="ja-JP" sz="700" dirty="0">
                          <a:solidFill>
                            <a:schemeClr val="bg1"/>
                          </a:solidFill>
                        </a:rPr>
                        <a:t>1</a:t>
                      </a:r>
                    </a:p>
                  </a:txBody>
                  <a:tcPr/>
                </a:tc>
                <a:tc>
                  <a:txBody>
                    <a:bodyPr/>
                    <a:lstStyle/>
                    <a:p>
                      <a:r>
                        <a:rPr kumimoji="1" lang="ja-JP" altLang="en-US" sz="700" dirty="0">
                          <a:solidFill>
                            <a:schemeClr val="bg1"/>
                          </a:solidFill>
                        </a:rPr>
                        <a:t>グローバルエラーハンドラ</a:t>
                      </a:r>
                      <a:endParaRPr kumimoji="1" lang="en-US" altLang="ja-JP" sz="700" dirty="0">
                        <a:solidFill>
                          <a:schemeClr val="bg1"/>
                        </a:solidFill>
                      </a:endParaRP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実行時例外、またはエラーの場合、ログ出力を行う。</a:t>
                      </a:r>
                      <a:endParaRPr kumimoji="1" lang="ja-JP" altLang="en-US" sz="700" dirty="0">
                        <a:solidFill>
                          <a:schemeClr val="bg1"/>
                        </a:solidFill>
                      </a:endParaRPr>
                    </a:p>
                  </a:txBody>
                  <a:tcPr/>
                </a:tc>
                <a:extLst>
                  <a:ext uri="{0D108BD9-81ED-4DB2-BD59-A6C34878D82A}">
                    <a16:rowId xmlns:a16="http://schemas.microsoft.com/office/drawing/2014/main" val="3826387764"/>
                  </a:ext>
                </a:extLst>
              </a:tr>
              <a:tr h="0">
                <a:tc>
                  <a:txBody>
                    <a:bodyPr/>
                    <a:lstStyle/>
                    <a:p>
                      <a:pPr algn="ctr"/>
                      <a:r>
                        <a:rPr kumimoji="1" lang="en-US" altLang="ja-JP" sz="700" dirty="0">
                          <a:solidFill>
                            <a:schemeClr val="bg1"/>
                          </a:solidFill>
                        </a:rPr>
                        <a:t>2</a:t>
                      </a:r>
                      <a:endParaRPr kumimoji="1" lang="ja-JP" altLang="en-US" sz="700" dirty="0">
                        <a:solidFill>
                          <a:schemeClr val="bg1"/>
                        </a:solidFill>
                      </a:endParaRPr>
                    </a:p>
                  </a:txBody>
                  <a:tcPr/>
                </a:tc>
                <a:tc>
                  <a:txBody>
                    <a:bodyPr/>
                    <a:lstStyle/>
                    <a:p>
                      <a:r>
                        <a:rPr kumimoji="1" lang="ja-JP" altLang="en-US" sz="700" dirty="0">
                          <a:solidFill>
                            <a:schemeClr val="bg1"/>
                          </a:solidFill>
                        </a:rPr>
                        <a:t>スレッドコンテキストハンドラ</a:t>
                      </a:r>
                    </a:p>
                  </a:txBody>
                  <a:tcPr/>
                </a:tc>
                <a:tc>
                  <a:txBody>
                    <a:bodyPr/>
                    <a:lstStyle/>
                    <a:p>
                      <a:r>
                        <a:rPr kumimoji="1" lang="ja-JP" altLang="en-US" sz="700" dirty="0">
                          <a:solidFill>
                            <a:schemeClr val="bg1"/>
                          </a:solidFill>
                        </a:rPr>
                        <a:t>言語、ユーザ</a:t>
                      </a:r>
                      <a:r>
                        <a:rPr kumimoji="1" lang="en-US" altLang="ja-JP" sz="700" dirty="0">
                          <a:solidFill>
                            <a:schemeClr val="bg1"/>
                          </a:solidFill>
                        </a:rPr>
                        <a:t>ID</a:t>
                      </a:r>
                      <a:r>
                        <a:rPr kumimoji="1" lang="ja-JP" altLang="en-US" sz="700" dirty="0" err="1">
                          <a:solidFill>
                            <a:schemeClr val="bg1"/>
                          </a:solidFill>
                        </a:rPr>
                        <a:t>、</a:t>
                      </a:r>
                      <a:r>
                        <a:rPr kumimoji="1" lang="ja-JP" altLang="en-US" sz="700" dirty="0">
                          <a:solidFill>
                            <a:schemeClr val="bg1"/>
                          </a:solidFill>
                        </a:rPr>
                        <a:t>実行</a:t>
                      </a:r>
                      <a:r>
                        <a:rPr kumimoji="1" lang="en-US" altLang="ja-JP" sz="700" dirty="0">
                          <a:solidFill>
                            <a:schemeClr val="bg1"/>
                          </a:solidFill>
                        </a:rPr>
                        <a:t>ID</a:t>
                      </a:r>
                      <a:r>
                        <a:rPr kumimoji="1" lang="ja-JP" altLang="en-US" sz="700" dirty="0">
                          <a:solidFill>
                            <a:schemeClr val="bg1"/>
                          </a:solidFill>
                        </a:rPr>
                        <a:t>を設定する。</a:t>
                      </a: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4077912113"/>
                  </a:ext>
                </a:extLst>
              </a:tr>
              <a:tr h="0">
                <a:tc>
                  <a:txBody>
                    <a:bodyPr/>
                    <a:lstStyle/>
                    <a:p>
                      <a:pPr algn="ctr"/>
                      <a:r>
                        <a:rPr kumimoji="1" lang="en-US" altLang="ja-JP" sz="700" dirty="0">
                          <a:solidFill>
                            <a:schemeClr val="bg1"/>
                          </a:solidFill>
                        </a:rPr>
                        <a:t>3</a:t>
                      </a:r>
                      <a:endParaRPr kumimoji="1" lang="ja-JP" altLang="en-US" sz="700" dirty="0">
                        <a:solidFill>
                          <a:schemeClr val="bg1"/>
                        </a:solidFill>
                      </a:endParaRPr>
                    </a:p>
                  </a:txBody>
                  <a:tcPr/>
                </a:tc>
                <a:tc>
                  <a:txBody>
                    <a:bodyPr/>
                    <a:lstStyle/>
                    <a:p>
                      <a:r>
                        <a:rPr kumimoji="1" lang="ja-JP" altLang="en-US" sz="700" dirty="0">
                          <a:solidFill>
                            <a:schemeClr val="bg1"/>
                          </a:solidFill>
                        </a:rPr>
                        <a:t>アクセスログハンドラ</a:t>
                      </a:r>
                    </a:p>
                  </a:txBody>
                  <a:tcPr/>
                </a:tc>
                <a:tc>
                  <a:txBody>
                    <a:bodyPr/>
                    <a:lstStyle/>
                    <a:p>
                      <a:r>
                        <a:rPr kumimoji="1" lang="en-US" altLang="ja-JP" sz="700" dirty="0">
                          <a:solidFill>
                            <a:schemeClr val="bg1"/>
                          </a:solidFill>
                        </a:rPr>
                        <a:t>BEGIN</a:t>
                      </a:r>
                      <a:r>
                        <a:rPr kumimoji="1" lang="ja-JP" altLang="en-US" sz="700" dirty="0">
                          <a:solidFill>
                            <a:schemeClr val="bg1"/>
                          </a:solidFill>
                        </a:rPr>
                        <a:t>ログを出力する。</a:t>
                      </a:r>
                    </a:p>
                  </a:txBody>
                  <a:tcPr/>
                </a:tc>
                <a:tc>
                  <a:txBody>
                    <a:bodyPr/>
                    <a:lstStyle/>
                    <a:p>
                      <a:r>
                        <a:rPr kumimoji="1" lang="en-US" altLang="ja-JP" sz="700" dirty="0">
                          <a:solidFill>
                            <a:schemeClr val="bg1"/>
                          </a:solidFill>
                        </a:rPr>
                        <a:t>END</a:t>
                      </a:r>
                      <a:r>
                        <a:rPr kumimoji="1" lang="ja-JP" altLang="en-US" sz="700" dirty="0">
                          <a:solidFill>
                            <a:schemeClr val="bg1"/>
                          </a:solidFill>
                        </a:rPr>
                        <a:t>ログを出力する。</a:t>
                      </a: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3707651595"/>
                  </a:ext>
                </a:extLst>
              </a:tr>
              <a:tr h="0">
                <a:tc>
                  <a:txBody>
                    <a:bodyPr/>
                    <a:lstStyle/>
                    <a:p>
                      <a:pPr algn="ctr"/>
                      <a:r>
                        <a:rPr kumimoji="1" lang="en-US" altLang="ja-JP" sz="700" dirty="0">
                          <a:solidFill>
                            <a:schemeClr val="bg1"/>
                          </a:solidFill>
                        </a:rPr>
                        <a:t>4</a:t>
                      </a:r>
                      <a:endParaRPr kumimoji="1" lang="ja-JP" altLang="en-US" sz="700" dirty="0">
                        <a:solidFill>
                          <a:schemeClr val="bg1"/>
                        </a:solidFill>
                      </a:endParaRPr>
                    </a:p>
                  </a:txBody>
                  <a:tcPr/>
                </a:tc>
                <a:tc>
                  <a:txBody>
                    <a:bodyPr/>
                    <a:lstStyle/>
                    <a:p>
                      <a:r>
                        <a:rPr kumimoji="1" lang="en-US" altLang="ja-JP" sz="700" dirty="0">
                          <a:solidFill>
                            <a:schemeClr val="bg1"/>
                          </a:solidFill>
                        </a:rPr>
                        <a:t>JAX-RS</a:t>
                      </a:r>
                      <a:r>
                        <a:rPr kumimoji="1" lang="ja-JP" altLang="en-US" sz="700" dirty="0">
                          <a:solidFill>
                            <a:schemeClr val="bg1"/>
                          </a:solidFill>
                        </a:rPr>
                        <a:t>レスポンスハンドラ</a:t>
                      </a: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レスポンスの書き込み処理を行う。</a:t>
                      </a:r>
                      <a:endParaRPr kumimoji="1" lang="ja-JP" altLang="en-US" sz="700" dirty="0">
                        <a:solidFill>
                          <a:schemeClr val="bg1"/>
                        </a:solidFill>
                      </a:endParaRPr>
                    </a:p>
                  </a:txBody>
                  <a:tcPr/>
                </a:tc>
                <a:tc>
                  <a:txBody>
                    <a:bodyPr/>
                    <a:lstStyle/>
                    <a:p>
                      <a:r>
                        <a:rPr kumimoji="1" lang="ja-JP" altLang="en-US" sz="700" dirty="0">
                          <a:solidFill>
                            <a:schemeClr val="bg1"/>
                          </a:solidFill>
                        </a:rPr>
                        <a:t>例外</a:t>
                      </a:r>
                      <a:r>
                        <a:rPr kumimoji="1" lang="en-US" altLang="ja-JP" sz="700" dirty="0">
                          <a:solidFill>
                            <a:schemeClr val="bg1"/>
                          </a:solidFill>
                        </a:rPr>
                        <a:t>(</a:t>
                      </a:r>
                      <a:r>
                        <a:rPr kumimoji="1" lang="ja-JP" altLang="en-US" sz="700" dirty="0">
                          <a:solidFill>
                            <a:schemeClr val="bg1"/>
                          </a:solidFill>
                        </a:rPr>
                        <a:t>エラー</a:t>
                      </a:r>
                      <a:r>
                        <a:rPr kumimoji="1" lang="en-US" altLang="ja-JP" sz="700" dirty="0">
                          <a:solidFill>
                            <a:schemeClr val="bg1"/>
                          </a:solidFill>
                        </a:rPr>
                        <a:t>)</a:t>
                      </a:r>
                      <a:r>
                        <a:rPr kumimoji="1" lang="ja-JP" altLang="en-US" sz="700" dirty="0">
                          <a:solidFill>
                            <a:schemeClr val="bg1"/>
                          </a:solidFill>
                        </a:rPr>
                        <a:t>に対応したレスポンスの生成と書き込み処理とログ出力処理を行う。</a:t>
                      </a:r>
                      <a:endParaRPr kumimoji="1" lang="ja-JP" altLang="en-US" sz="700" dirty="0">
                        <a:solidFill>
                          <a:schemeClr val="bg1"/>
                        </a:solidFill>
                      </a:endParaRPr>
                    </a:p>
                  </a:txBody>
                  <a:tcPr/>
                </a:tc>
                <a:extLst>
                  <a:ext uri="{0D108BD9-81ED-4DB2-BD59-A6C34878D82A}">
                    <a16:rowId xmlns:a16="http://schemas.microsoft.com/office/drawing/2014/main" val="3256534762"/>
                  </a:ext>
                </a:extLst>
              </a:tr>
              <a:tr h="0">
                <a:tc>
                  <a:txBody>
                    <a:bodyPr/>
                    <a:lstStyle/>
                    <a:p>
                      <a:pPr algn="ctr"/>
                      <a:r>
                        <a:rPr kumimoji="1" lang="en-US" altLang="ja-JP" sz="700" dirty="0">
                          <a:solidFill>
                            <a:schemeClr val="bg1"/>
                          </a:solidFill>
                        </a:rPr>
                        <a:t>6</a:t>
                      </a:r>
                      <a:endParaRPr kumimoji="1" lang="ja-JP" altLang="en-US" sz="700" dirty="0">
                        <a:solidFill>
                          <a:schemeClr val="bg1"/>
                        </a:solidFill>
                      </a:endParaRPr>
                    </a:p>
                  </a:txBody>
                  <a:tcPr/>
                </a:tc>
                <a:tc>
                  <a:txBody>
                    <a:bodyPr/>
                    <a:lstStyle/>
                    <a:p>
                      <a:r>
                        <a:rPr kumimoji="1" lang="ja-JP" altLang="en-US" sz="700" dirty="0">
                          <a:solidFill>
                            <a:schemeClr val="bg1"/>
                          </a:solidFill>
                        </a:rPr>
                        <a:t>データベース接続管理ハンドラ</a:t>
                      </a:r>
                    </a:p>
                  </a:txBody>
                  <a:tcPr/>
                </a:tc>
                <a:tc>
                  <a:txBody>
                    <a:bodyPr/>
                    <a:lstStyle/>
                    <a:p>
                      <a:r>
                        <a:rPr kumimoji="1" lang="en-US" altLang="ja-JP" sz="700" dirty="0">
                          <a:solidFill>
                            <a:schemeClr val="bg1"/>
                          </a:solidFill>
                        </a:rPr>
                        <a:t>DB</a:t>
                      </a:r>
                      <a:r>
                        <a:rPr kumimoji="1" lang="ja-JP" altLang="en-US" sz="700" dirty="0">
                          <a:solidFill>
                            <a:schemeClr val="bg1"/>
                          </a:solidFill>
                        </a:rPr>
                        <a:t>接続を取得する。</a:t>
                      </a:r>
                      <a:endParaRPr kumimoji="1" lang="ja-JP" altLang="en-US" sz="700" dirty="0">
                        <a:solidFill>
                          <a:schemeClr val="bg1"/>
                        </a:solidFill>
                      </a:endParaRPr>
                    </a:p>
                  </a:txBody>
                  <a:tcPr/>
                </a:tc>
                <a:tc>
                  <a:txBody>
                    <a:bodyPr/>
                    <a:lstStyle/>
                    <a:p>
                      <a:r>
                        <a:rPr kumimoji="1" lang="en-US" altLang="ja-JP" sz="700" dirty="0">
                          <a:solidFill>
                            <a:schemeClr val="bg1"/>
                          </a:solidFill>
                        </a:rPr>
                        <a:t>DB</a:t>
                      </a:r>
                      <a:r>
                        <a:rPr kumimoji="1" lang="ja-JP" altLang="en-US" sz="700" dirty="0">
                          <a:solidFill>
                            <a:schemeClr val="bg1"/>
                          </a:solidFill>
                        </a:rPr>
                        <a:t>接続を解放する。</a:t>
                      </a:r>
                      <a:endParaRPr kumimoji="1" lang="ja-JP" altLang="en-US" sz="700" dirty="0">
                        <a:solidFill>
                          <a:schemeClr val="bg1"/>
                        </a:solidFill>
                      </a:endParaRP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2224212622"/>
                  </a:ext>
                </a:extLst>
              </a:tr>
              <a:tr h="0">
                <a:tc>
                  <a:txBody>
                    <a:bodyPr/>
                    <a:lstStyle/>
                    <a:p>
                      <a:pPr algn="ctr"/>
                      <a:r>
                        <a:rPr kumimoji="1" lang="en-US" altLang="ja-JP" sz="700" dirty="0">
                          <a:solidFill>
                            <a:schemeClr val="bg1"/>
                          </a:solidFill>
                        </a:rPr>
                        <a:t>7</a:t>
                      </a:r>
                      <a:endParaRPr kumimoji="1" lang="ja-JP" altLang="en-US" sz="700" dirty="0">
                        <a:solidFill>
                          <a:schemeClr val="bg1"/>
                        </a:solidFill>
                      </a:endParaRPr>
                    </a:p>
                  </a:txBody>
                  <a:tcPr/>
                </a:tc>
                <a:tc>
                  <a:txBody>
                    <a:bodyPr/>
                    <a:lstStyle/>
                    <a:p>
                      <a:r>
                        <a:rPr kumimoji="1" lang="ja-JP" altLang="en-US" sz="700" dirty="0">
                          <a:solidFill>
                            <a:schemeClr val="bg1"/>
                          </a:solidFill>
                        </a:rPr>
                        <a:t>トランザクション制御ハンドラ</a:t>
                      </a:r>
                    </a:p>
                  </a:txBody>
                  <a:tcPr/>
                </a:tc>
                <a:tc>
                  <a:txBody>
                    <a:bodyPr/>
                    <a:lstStyle/>
                    <a:p>
                      <a:r>
                        <a:rPr kumimoji="1" lang="ja-JP" altLang="en-US" sz="700" dirty="0">
                          <a:solidFill>
                            <a:schemeClr val="bg1"/>
                          </a:solidFill>
                        </a:rPr>
                        <a:t>トランザクションを開始する。</a:t>
                      </a:r>
                      <a:endParaRPr kumimoji="1" lang="ja-JP" altLang="en-US" sz="700" dirty="0">
                        <a:solidFill>
                          <a:schemeClr val="bg1"/>
                        </a:solidFill>
                      </a:endParaRPr>
                    </a:p>
                  </a:txBody>
                  <a:tcPr/>
                </a:tc>
                <a:tc>
                  <a:txBody>
                    <a:bodyPr/>
                    <a:lstStyle/>
                    <a:p>
                      <a:r>
                        <a:rPr kumimoji="1" lang="ja-JP" altLang="en-US" sz="700" dirty="0">
                          <a:solidFill>
                            <a:schemeClr val="bg1"/>
                          </a:solidFill>
                        </a:rPr>
                        <a:t>トランザクションをコミットする。</a:t>
                      </a:r>
                      <a:endParaRPr kumimoji="1" lang="ja-JP" altLang="en-US" sz="700" dirty="0">
                        <a:solidFill>
                          <a:schemeClr val="bg1"/>
                        </a:solidFill>
                      </a:endParaRPr>
                    </a:p>
                  </a:txBody>
                  <a:tcPr/>
                </a:tc>
                <a:tc>
                  <a:txBody>
                    <a:bodyPr/>
                    <a:lstStyle/>
                    <a:p>
                      <a:r>
                        <a:rPr kumimoji="1" lang="ja-JP" altLang="en-US" sz="700" dirty="0">
                          <a:solidFill>
                            <a:schemeClr val="bg1"/>
                          </a:solidFill>
                        </a:rPr>
                        <a:t>トランザクションをロールバックする。</a:t>
                      </a:r>
                      <a:endParaRPr kumimoji="1" lang="ja-JP" altLang="en-US" sz="700" dirty="0">
                        <a:solidFill>
                          <a:schemeClr val="bg1"/>
                        </a:solidFill>
                      </a:endParaRPr>
                    </a:p>
                  </a:txBody>
                  <a:tcPr/>
                </a:tc>
                <a:extLst>
                  <a:ext uri="{0D108BD9-81ED-4DB2-BD59-A6C34878D82A}">
                    <a16:rowId xmlns:a16="http://schemas.microsoft.com/office/drawing/2014/main" val="259204465"/>
                  </a:ext>
                </a:extLst>
              </a:tr>
              <a:tr h="0">
                <a:tc>
                  <a:txBody>
                    <a:bodyPr/>
                    <a:lstStyle/>
                    <a:p>
                      <a:pPr algn="ctr"/>
                      <a:r>
                        <a:rPr kumimoji="1" lang="en-US" altLang="ja-JP" sz="700" dirty="0">
                          <a:solidFill>
                            <a:schemeClr val="bg1"/>
                          </a:solidFill>
                        </a:rPr>
                        <a:t>5</a:t>
                      </a:r>
                      <a:endParaRPr kumimoji="1" lang="ja-JP" altLang="en-US" sz="700" dirty="0">
                        <a:solidFill>
                          <a:schemeClr val="bg1"/>
                        </a:solidFill>
                      </a:endParaRPr>
                    </a:p>
                  </a:txBody>
                  <a:tcPr/>
                </a:tc>
                <a:tc>
                  <a:txBody>
                    <a:bodyPr/>
                    <a:lstStyle/>
                    <a:p>
                      <a:r>
                        <a:rPr kumimoji="1" lang="ja-JP" altLang="en-US" sz="700" dirty="0">
                          <a:solidFill>
                            <a:srgbClr val="FF0000"/>
                          </a:solidFill>
                        </a:rPr>
                        <a:t>業務エラーハンドラ</a:t>
                      </a:r>
                    </a:p>
                  </a:txBody>
                  <a:tcPr/>
                </a:tc>
                <a:tc>
                  <a:txBody>
                    <a:bodyPr/>
                    <a:lstStyle/>
                    <a:p>
                      <a:r>
                        <a:rPr kumimoji="1" lang="ja-JP" altLang="en-US" sz="700" dirty="0">
                          <a:solidFill>
                            <a:srgbClr val="FF0000"/>
                          </a:solidFill>
                        </a:rPr>
                        <a:t>なし</a:t>
                      </a:r>
                    </a:p>
                  </a:txBody>
                  <a:tcPr/>
                </a:tc>
                <a:tc>
                  <a:txBody>
                    <a:bodyPr/>
                    <a:lstStyle/>
                    <a:p>
                      <a:r>
                        <a:rPr kumimoji="1" lang="ja-JP" altLang="en-US" sz="700" dirty="0">
                          <a:solidFill>
                            <a:srgbClr val="FF0000"/>
                          </a:solidFill>
                        </a:rPr>
                        <a:t>なし</a:t>
                      </a:r>
                    </a:p>
                  </a:txBody>
                  <a:tcPr/>
                </a:tc>
                <a:tc>
                  <a:txBody>
                    <a:bodyPr/>
                    <a:lstStyle/>
                    <a:p>
                      <a:r>
                        <a:rPr kumimoji="1" lang="ja-JP" altLang="en-US" sz="700" dirty="0">
                          <a:solidFill>
                            <a:srgbClr val="FF0000"/>
                          </a:solidFill>
                        </a:rPr>
                        <a:t>・</a:t>
                      </a:r>
                      <a:r>
                        <a:rPr kumimoji="1" lang="en-US" altLang="ja-JP" sz="700" dirty="0">
                          <a:solidFill>
                            <a:srgbClr val="FF0000"/>
                          </a:solidFill>
                        </a:rPr>
                        <a:t>ApplicationException</a:t>
                      </a:r>
                      <a:r>
                        <a:rPr kumimoji="1" lang="ja-JP" altLang="en-US" sz="700" dirty="0">
                          <a:solidFill>
                            <a:srgbClr val="FF0000"/>
                          </a:solidFill>
                        </a:rPr>
                        <a:t>を補足し、対応するエラーコードを設定したレスポンスを生成する。</a:t>
                      </a:r>
                      <a:endParaRPr kumimoji="1" lang="en-US" altLang="ja-JP" sz="700" dirty="0">
                        <a:solidFill>
                          <a:srgbClr val="FF0000"/>
                        </a:solidFill>
                      </a:endParaRPr>
                    </a:p>
                    <a:p>
                      <a:r>
                        <a:rPr kumimoji="1" lang="ja-JP" altLang="en-US" sz="700" dirty="0">
                          <a:solidFill>
                            <a:srgbClr val="FF0000"/>
                          </a:solidFill>
                        </a:rPr>
                        <a:t>・例外応答取引を履歴に登録する。</a:t>
                      </a:r>
                    </a:p>
                  </a:txBody>
                  <a:tcPr/>
                </a:tc>
                <a:extLst>
                  <a:ext uri="{0D108BD9-81ED-4DB2-BD59-A6C34878D82A}">
                    <a16:rowId xmlns:a16="http://schemas.microsoft.com/office/drawing/2014/main" val="3795299169"/>
                  </a:ext>
                </a:extLst>
              </a:tr>
              <a:tr h="0">
                <a:tc>
                  <a:txBody>
                    <a:bodyPr/>
                    <a:lstStyle/>
                    <a:p>
                      <a:pPr algn="ctr"/>
                      <a:r>
                        <a:rPr kumimoji="1" lang="en-US" altLang="ja-JP" sz="700" dirty="0">
                          <a:solidFill>
                            <a:schemeClr val="bg1"/>
                          </a:solidFill>
                        </a:rPr>
                        <a:t>8</a:t>
                      </a:r>
                      <a:endParaRPr kumimoji="1" lang="ja-JP" altLang="en-US" sz="700" dirty="0">
                        <a:solidFill>
                          <a:schemeClr val="bg1"/>
                        </a:solidFill>
                      </a:endParaRPr>
                    </a:p>
                  </a:txBody>
                  <a:tcPr/>
                </a:tc>
                <a:tc>
                  <a:txBody>
                    <a:bodyPr/>
                    <a:lstStyle/>
                    <a:p>
                      <a:r>
                        <a:rPr kumimoji="1" lang="ja-JP" altLang="en-US" sz="700" dirty="0">
                          <a:solidFill>
                            <a:schemeClr val="bg1"/>
                          </a:solidFill>
                        </a:rPr>
                        <a:t>リクエスト</a:t>
                      </a:r>
                      <a:r>
                        <a:rPr kumimoji="1" lang="en-US" altLang="ja-JP" sz="700" dirty="0">
                          <a:solidFill>
                            <a:schemeClr val="bg1"/>
                          </a:solidFill>
                        </a:rPr>
                        <a:t>URI</a:t>
                      </a:r>
                      <a:r>
                        <a:rPr kumimoji="1" lang="ja-JP" altLang="en-US" sz="700" dirty="0">
                          <a:solidFill>
                            <a:schemeClr val="bg1"/>
                          </a:solidFill>
                        </a:rPr>
                        <a:t>とアクションを紐付けるハンドラ</a:t>
                      </a:r>
                    </a:p>
                  </a:txBody>
                  <a:tcPr/>
                </a:tc>
                <a:tc>
                  <a:txBody>
                    <a:bodyPr/>
                    <a:lstStyle/>
                    <a:p>
                      <a:r>
                        <a:rPr kumimoji="1" lang="ja-JP" altLang="en-US" sz="700" dirty="0">
                          <a:solidFill>
                            <a:schemeClr val="bg1"/>
                          </a:solidFill>
                        </a:rPr>
                        <a:t>・</a:t>
                      </a:r>
                      <a:r>
                        <a:rPr kumimoji="1" lang="ja-JP" altLang="en-US" sz="700" dirty="0">
                          <a:solidFill>
                            <a:schemeClr val="bg1"/>
                          </a:solidFill>
                        </a:rPr>
                        <a:t>リクエストパスをもとに呼び出すアクション</a:t>
                      </a:r>
                      <a:r>
                        <a:rPr kumimoji="1" lang="en-US" altLang="ja-JP" sz="700" dirty="0">
                          <a:solidFill>
                            <a:schemeClr val="bg1"/>
                          </a:solidFill>
                        </a:rPr>
                        <a:t>(</a:t>
                      </a:r>
                      <a:r>
                        <a:rPr kumimoji="1" lang="ja-JP" altLang="en-US" sz="700" dirty="0">
                          <a:solidFill>
                            <a:schemeClr val="bg1"/>
                          </a:solidFill>
                        </a:rPr>
                        <a:t>メソッド</a:t>
                      </a:r>
                      <a:r>
                        <a:rPr kumimoji="1" lang="en-US" altLang="ja-JP" sz="700" dirty="0">
                          <a:solidFill>
                            <a:schemeClr val="bg1"/>
                          </a:solidFill>
                        </a:rPr>
                        <a:t>)</a:t>
                      </a:r>
                      <a:r>
                        <a:rPr kumimoji="1" lang="ja-JP" altLang="en-US" sz="700" dirty="0">
                          <a:solidFill>
                            <a:schemeClr val="bg1"/>
                          </a:solidFill>
                        </a:rPr>
                        <a:t>を決定する。</a:t>
                      </a:r>
                      <a:endParaRPr kumimoji="1" lang="en-US" altLang="ja-JP" sz="700" dirty="0">
                        <a:solidFill>
                          <a:schemeClr val="bg1"/>
                        </a:solidFill>
                      </a:endParaRPr>
                    </a:p>
                    <a:p>
                      <a:r>
                        <a:rPr kumimoji="1" lang="ja-JP" altLang="en-US" sz="700" dirty="0">
                          <a:solidFill>
                            <a:srgbClr val="FF0000"/>
                          </a:solidFill>
                        </a:rPr>
                        <a:t>・ディスパッチログ出力</a:t>
                      </a: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820613087"/>
                  </a:ext>
                </a:extLst>
              </a:tr>
              <a:tr h="0">
                <a:tc>
                  <a:txBody>
                    <a:bodyPr/>
                    <a:lstStyle/>
                    <a:p>
                      <a:pPr algn="ctr"/>
                      <a:r>
                        <a:rPr kumimoji="1" lang="en-US" altLang="ja-JP" sz="700" dirty="0">
                          <a:solidFill>
                            <a:schemeClr val="bg1"/>
                          </a:solidFill>
                        </a:rPr>
                        <a:t>9</a:t>
                      </a:r>
                      <a:endParaRPr kumimoji="1" lang="ja-JP" altLang="en-US" sz="700" dirty="0">
                        <a:solidFill>
                          <a:schemeClr val="bg1"/>
                        </a:solidFill>
                      </a:endParaRPr>
                    </a:p>
                  </a:txBody>
                  <a:tcPr/>
                </a:tc>
                <a:tc>
                  <a:txBody>
                    <a:bodyPr/>
                    <a:lstStyle/>
                    <a:p>
                      <a:r>
                        <a:rPr kumimoji="1" lang="ja-JP" altLang="en-US" sz="700" dirty="0">
                          <a:solidFill>
                            <a:schemeClr val="bg1"/>
                          </a:solidFill>
                        </a:rPr>
                        <a:t>リクエストボディ変換ハンドラ</a:t>
                      </a:r>
                    </a:p>
                  </a:txBody>
                  <a:tcPr/>
                </a:tc>
                <a:tc>
                  <a:txBody>
                    <a:bodyPr/>
                    <a:lstStyle/>
                    <a:p>
                      <a:r>
                        <a:rPr kumimoji="1" lang="ja-JP" altLang="en-US" sz="700" dirty="0">
                          <a:solidFill>
                            <a:schemeClr val="bg1"/>
                          </a:solidFill>
                        </a:rPr>
                        <a:t>・</a:t>
                      </a:r>
                      <a:r>
                        <a:rPr kumimoji="1" lang="en-US" altLang="ja-JP" sz="700" dirty="0">
                          <a:solidFill>
                            <a:schemeClr val="bg1"/>
                          </a:solidFill>
                        </a:rPr>
                        <a:t>request body</a:t>
                      </a:r>
                      <a:r>
                        <a:rPr kumimoji="1" lang="ja-JP" altLang="en-US" sz="700" dirty="0">
                          <a:solidFill>
                            <a:schemeClr val="bg1"/>
                          </a:solidFill>
                        </a:rPr>
                        <a:t>をアクションで受け付けるフォームクラスに変換する。</a:t>
                      </a:r>
                      <a:endParaRPr kumimoji="1" lang="en-US" altLang="ja-JP" sz="700" dirty="0">
                        <a:solidFill>
                          <a:schemeClr val="bg1"/>
                        </a:solidFill>
                      </a:endParaRPr>
                    </a:p>
                    <a:p>
                      <a:r>
                        <a:rPr kumimoji="1" lang="ja-JP" altLang="en-US" sz="700" dirty="0">
                          <a:solidFill>
                            <a:srgbClr val="FF0000"/>
                          </a:solidFill>
                        </a:rPr>
                        <a:t>・要求パラメータログ出力</a:t>
                      </a:r>
                    </a:p>
                  </a:txBody>
                  <a:tcPr/>
                </a:tc>
                <a:tc>
                  <a:txBody>
                    <a:bodyPr/>
                    <a:lstStyle/>
                    <a:p>
                      <a:r>
                        <a:rPr kumimoji="1" lang="ja-JP" altLang="en-US" sz="700" dirty="0">
                          <a:solidFill>
                            <a:schemeClr val="bg1"/>
                          </a:solidFill>
                        </a:rPr>
                        <a:t>・</a:t>
                      </a:r>
                      <a:r>
                        <a:rPr kumimoji="1" lang="ja-JP" altLang="en-US" sz="700" dirty="0">
                          <a:solidFill>
                            <a:schemeClr val="bg1"/>
                          </a:solidFill>
                        </a:rPr>
                        <a:t>アクションの処理結果のフォームの内容を</a:t>
                      </a:r>
                      <a:r>
                        <a:rPr kumimoji="1" lang="en-US" altLang="ja-JP" sz="700" dirty="0">
                          <a:solidFill>
                            <a:schemeClr val="bg1"/>
                          </a:solidFill>
                        </a:rPr>
                        <a:t>response body</a:t>
                      </a:r>
                      <a:r>
                        <a:rPr kumimoji="1" lang="ja-JP" altLang="en-US" sz="700" dirty="0">
                          <a:solidFill>
                            <a:schemeClr val="bg1"/>
                          </a:solidFill>
                        </a:rPr>
                        <a:t>に変換する。</a:t>
                      </a:r>
                      <a:endParaRPr kumimoji="1" lang="en-US" altLang="ja-JP" sz="700" dirty="0">
                        <a:solidFill>
                          <a:schemeClr val="bg1"/>
                        </a:solidFill>
                      </a:endParaRPr>
                    </a:p>
                    <a:p>
                      <a:r>
                        <a:rPr kumimoji="1" lang="ja-JP" altLang="en-US" sz="700" dirty="0">
                          <a:solidFill>
                            <a:srgbClr val="FF0000"/>
                          </a:solidFill>
                        </a:rPr>
                        <a:t>・応答パラメータログ出力</a:t>
                      </a: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3988863658"/>
                  </a:ext>
                </a:extLst>
              </a:tr>
              <a:tr h="0">
                <a:tc>
                  <a:txBody>
                    <a:bodyPr/>
                    <a:lstStyle/>
                    <a:p>
                      <a:pPr algn="ctr"/>
                      <a:r>
                        <a:rPr kumimoji="1" lang="en-US" altLang="ja-JP" sz="700" dirty="0">
                          <a:solidFill>
                            <a:schemeClr val="bg1"/>
                          </a:solidFill>
                        </a:rPr>
                        <a:t>10</a:t>
                      </a:r>
                      <a:endParaRPr kumimoji="1" lang="ja-JP" altLang="en-US" sz="700" dirty="0">
                        <a:solidFill>
                          <a:schemeClr val="bg1"/>
                        </a:solidFill>
                      </a:endParaRPr>
                    </a:p>
                  </a:txBody>
                  <a:tcPr/>
                </a:tc>
                <a:tc>
                  <a:txBody>
                    <a:bodyPr/>
                    <a:lstStyle/>
                    <a:p>
                      <a:r>
                        <a:rPr kumimoji="1" lang="en-US" altLang="ja-JP" sz="700" dirty="0">
                          <a:solidFill>
                            <a:schemeClr val="bg1"/>
                          </a:solidFill>
                        </a:rPr>
                        <a:t>JAX-RS BeanValidation</a:t>
                      </a:r>
                      <a:r>
                        <a:rPr kumimoji="1" lang="ja-JP" altLang="en-US" sz="700" dirty="0">
                          <a:solidFill>
                            <a:schemeClr val="bg1"/>
                          </a:solidFill>
                        </a:rPr>
                        <a:t>ハンドラ</a:t>
                      </a:r>
                    </a:p>
                  </a:txBody>
                  <a:tcPr/>
                </a:tc>
                <a:tc>
                  <a:txBody>
                    <a:bodyPr/>
                    <a:lstStyle/>
                    <a:p>
                      <a:r>
                        <a:rPr kumimoji="1" lang="en-US" altLang="ja-JP" sz="700" dirty="0">
                          <a:solidFill>
                            <a:schemeClr val="bg1"/>
                          </a:solidFill>
                        </a:rPr>
                        <a:t>No9</a:t>
                      </a:r>
                      <a:r>
                        <a:rPr kumimoji="1" lang="ja-JP" altLang="en-US" sz="700" dirty="0">
                          <a:solidFill>
                            <a:schemeClr val="bg1"/>
                          </a:solidFill>
                        </a:rPr>
                        <a:t>で変換したフォームクラスに対してバリデーションを実行する。</a:t>
                      </a:r>
                      <a:endParaRPr kumimoji="1" lang="ja-JP" altLang="en-US" sz="700" dirty="0">
                        <a:solidFill>
                          <a:schemeClr val="bg1"/>
                        </a:solidFill>
                      </a:endParaRPr>
                    </a:p>
                  </a:txBody>
                  <a:tcPr/>
                </a:tc>
                <a:tc>
                  <a:txBody>
                    <a:bodyPr/>
                    <a:lstStyle/>
                    <a:p>
                      <a:r>
                        <a:rPr kumimoji="1" lang="ja-JP" altLang="en-US" sz="700" dirty="0">
                          <a:solidFill>
                            <a:schemeClr val="bg1"/>
                          </a:solidFill>
                        </a:rPr>
                        <a:t>なし</a:t>
                      </a:r>
                    </a:p>
                  </a:txBody>
                  <a:tcPr/>
                </a:tc>
                <a:tc>
                  <a:txBody>
                    <a:bodyPr/>
                    <a:lstStyle/>
                    <a:p>
                      <a:r>
                        <a:rPr kumimoji="1" lang="ja-JP" altLang="en-US" sz="700" dirty="0">
                          <a:solidFill>
                            <a:schemeClr val="bg1"/>
                          </a:solidFill>
                        </a:rPr>
                        <a:t>なし</a:t>
                      </a:r>
                    </a:p>
                  </a:txBody>
                  <a:tcPr/>
                </a:tc>
                <a:extLst>
                  <a:ext uri="{0D108BD9-81ED-4DB2-BD59-A6C34878D82A}">
                    <a16:rowId xmlns:a16="http://schemas.microsoft.com/office/drawing/2014/main" val="3354768276"/>
                  </a:ext>
                </a:extLst>
              </a:tr>
              <a:tr h="0">
                <a:tc>
                  <a:txBody>
                    <a:bodyPr/>
                    <a:lstStyle/>
                    <a:p>
                      <a:pPr algn="ctr"/>
                      <a:r>
                        <a:rPr kumimoji="1" lang="en-US" altLang="ja-JP" sz="700" dirty="0">
                          <a:solidFill>
                            <a:schemeClr val="bg1"/>
                          </a:solidFill>
                        </a:rPr>
                        <a:t>11</a:t>
                      </a:r>
                      <a:endParaRPr kumimoji="1" lang="ja-JP" altLang="en-US" sz="700" dirty="0">
                        <a:solidFill>
                          <a:schemeClr val="bg1"/>
                        </a:solidFill>
                      </a:endParaRPr>
                    </a:p>
                  </a:txBody>
                  <a:tcPr/>
                </a:tc>
                <a:tc>
                  <a:txBody>
                    <a:bodyPr/>
                    <a:lstStyle/>
                    <a:p>
                      <a:r>
                        <a:rPr kumimoji="1" lang="ja-JP" altLang="en-US" sz="700" dirty="0">
                          <a:solidFill>
                            <a:srgbClr val="FF0000"/>
                          </a:solidFill>
                        </a:rPr>
                        <a:t>取引履歴登録ハンドラ</a:t>
                      </a:r>
                    </a:p>
                  </a:txBody>
                  <a:tcPr/>
                </a:tc>
                <a:tc>
                  <a:txBody>
                    <a:bodyPr/>
                    <a:lstStyle/>
                    <a:p>
                      <a:r>
                        <a:rPr kumimoji="1" lang="ja-JP" altLang="en-US" sz="700" dirty="0">
                          <a:solidFill>
                            <a:srgbClr val="FF0000"/>
                          </a:solidFill>
                        </a:rPr>
                        <a:t>要求取引を履歴に登録する。</a:t>
                      </a:r>
                    </a:p>
                  </a:txBody>
                  <a:tcPr/>
                </a:tc>
                <a:tc>
                  <a:txBody>
                    <a:bodyPr/>
                    <a:lstStyle/>
                    <a:p>
                      <a:r>
                        <a:rPr kumimoji="1" lang="ja-JP" altLang="en-US" sz="700" dirty="0">
                          <a:solidFill>
                            <a:srgbClr val="FF0000"/>
                          </a:solidFill>
                        </a:rPr>
                        <a:t>応答取引を履歴に登録する。</a:t>
                      </a:r>
                    </a:p>
                  </a:txBody>
                  <a:tcPr/>
                </a:tc>
                <a:tc>
                  <a:txBody>
                    <a:bodyPr/>
                    <a:lstStyle/>
                    <a:p>
                      <a:r>
                        <a:rPr kumimoji="1" lang="ja-JP" altLang="en-US" sz="700" dirty="0">
                          <a:solidFill>
                            <a:srgbClr val="FF0000"/>
                          </a:solidFill>
                        </a:rPr>
                        <a:t>なし</a:t>
                      </a:r>
                    </a:p>
                  </a:txBody>
                  <a:tcPr/>
                </a:tc>
                <a:extLst>
                  <a:ext uri="{0D108BD9-81ED-4DB2-BD59-A6C34878D82A}">
                    <a16:rowId xmlns:a16="http://schemas.microsoft.com/office/drawing/2014/main" val="2232921179"/>
                  </a:ext>
                </a:extLst>
              </a:tr>
              <a:tr h="0">
                <a:tc>
                  <a:txBody>
                    <a:bodyPr/>
                    <a:lstStyle/>
                    <a:p>
                      <a:pPr algn="ctr"/>
                      <a:r>
                        <a:rPr kumimoji="1" lang="en-US" altLang="ja-JP" sz="700" dirty="0">
                          <a:solidFill>
                            <a:schemeClr val="bg1"/>
                          </a:solidFill>
                        </a:rPr>
                        <a:t>12</a:t>
                      </a:r>
                      <a:endParaRPr kumimoji="1" lang="ja-JP" altLang="en-US" sz="700" dirty="0">
                        <a:solidFill>
                          <a:schemeClr val="bg1"/>
                        </a:solidFill>
                      </a:endParaRPr>
                    </a:p>
                  </a:txBody>
                  <a:tcPr/>
                </a:tc>
                <a:tc>
                  <a:txBody>
                    <a:bodyPr/>
                    <a:lstStyle/>
                    <a:p>
                      <a:r>
                        <a:rPr kumimoji="1" lang="ja-JP" altLang="en-US" sz="700" dirty="0">
                          <a:solidFill>
                            <a:srgbClr val="FF0000"/>
                          </a:solidFill>
                        </a:rPr>
                        <a:t>加盟店認証ハンドラ</a:t>
                      </a:r>
                    </a:p>
                  </a:txBody>
                  <a:tcPr/>
                </a:tc>
                <a:tc>
                  <a:txBody>
                    <a:bodyPr/>
                    <a:lstStyle/>
                    <a:p>
                      <a:r>
                        <a:rPr kumimoji="1" lang="ja-JP" altLang="en-US" sz="700" dirty="0">
                          <a:solidFill>
                            <a:srgbClr val="FF0000"/>
                          </a:solidFill>
                        </a:rPr>
                        <a:t>加盟店認証を実施する。</a:t>
                      </a:r>
                    </a:p>
                  </a:txBody>
                  <a:tcPr/>
                </a:tc>
                <a:tc>
                  <a:txBody>
                    <a:bodyPr/>
                    <a:lstStyle/>
                    <a:p>
                      <a:r>
                        <a:rPr kumimoji="1" lang="ja-JP" altLang="en-US" sz="700" dirty="0">
                          <a:solidFill>
                            <a:srgbClr val="FF0000"/>
                          </a:solidFill>
                        </a:rPr>
                        <a:t>なし</a:t>
                      </a:r>
                    </a:p>
                  </a:txBody>
                  <a:tcPr/>
                </a:tc>
                <a:tc>
                  <a:txBody>
                    <a:bodyPr/>
                    <a:lstStyle/>
                    <a:p>
                      <a:r>
                        <a:rPr kumimoji="1" lang="ja-JP" altLang="en-US" sz="700" dirty="0">
                          <a:solidFill>
                            <a:srgbClr val="FF0000"/>
                          </a:solidFill>
                        </a:rPr>
                        <a:t>なし</a:t>
                      </a:r>
                    </a:p>
                  </a:txBody>
                  <a:tcPr/>
                </a:tc>
                <a:extLst>
                  <a:ext uri="{0D108BD9-81ED-4DB2-BD59-A6C34878D82A}">
                    <a16:rowId xmlns:a16="http://schemas.microsoft.com/office/drawing/2014/main" val="523176904"/>
                  </a:ext>
                </a:extLst>
              </a:tr>
              <a:tr h="0">
                <a:tc>
                  <a:txBody>
                    <a:bodyPr/>
                    <a:lstStyle/>
                    <a:p>
                      <a:pPr algn="ctr"/>
                      <a:r>
                        <a:rPr kumimoji="1" lang="en-US" altLang="ja-JP" sz="700" dirty="0">
                          <a:solidFill>
                            <a:schemeClr val="bg1"/>
                          </a:solidFill>
                        </a:rPr>
                        <a:t>13</a:t>
                      </a:r>
                      <a:endParaRPr kumimoji="1" lang="ja-JP" altLang="en-US" sz="700" dirty="0">
                        <a:solidFill>
                          <a:schemeClr val="bg1"/>
                        </a:solidFill>
                      </a:endParaRPr>
                    </a:p>
                  </a:txBody>
                  <a:tcPr/>
                </a:tc>
                <a:tc>
                  <a:txBody>
                    <a:bodyPr/>
                    <a:lstStyle/>
                    <a:p>
                      <a:r>
                        <a:rPr kumimoji="1" lang="ja-JP" altLang="en-US" sz="700" dirty="0">
                          <a:solidFill>
                            <a:srgbClr val="FFFF00"/>
                          </a:solidFill>
                        </a:rPr>
                        <a:t>業務アクション</a:t>
                      </a:r>
                    </a:p>
                  </a:txBody>
                  <a:tcPr/>
                </a:tc>
                <a:tc gridSpan="3">
                  <a:txBody>
                    <a:bodyPr/>
                    <a:lstStyle/>
                    <a:p>
                      <a:r>
                        <a:rPr kumimoji="1" lang="ja-JP" altLang="en-US" sz="700" dirty="0">
                          <a:solidFill>
                            <a:srgbClr val="FFFF00"/>
                          </a:solidFill>
                        </a:rPr>
                        <a:t>・</a:t>
                      </a:r>
                      <a:r>
                        <a:rPr kumimoji="1" lang="en-US" altLang="ja-JP" sz="700" dirty="0">
                          <a:solidFill>
                            <a:srgbClr val="FFFF00"/>
                          </a:solidFill>
                        </a:rPr>
                        <a:t>C</a:t>
                      </a:r>
                      <a:r>
                        <a:rPr kumimoji="1" lang="ja-JP" altLang="en-US" sz="700" dirty="0">
                          <a:solidFill>
                            <a:srgbClr val="FFFF00"/>
                          </a:solidFill>
                        </a:rPr>
                        <a:t>に連携するための要求フォームを生成する。</a:t>
                      </a:r>
                    </a:p>
                    <a:p>
                      <a:r>
                        <a:rPr kumimoji="1" lang="ja-JP" altLang="en-US" sz="700" dirty="0">
                          <a:solidFill>
                            <a:srgbClr val="FFFF00"/>
                          </a:solidFill>
                        </a:rPr>
                        <a:t>・</a:t>
                      </a:r>
                      <a:r>
                        <a:rPr kumimoji="1" lang="en-US" altLang="ja-JP" sz="700" dirty="0">
                          <a:solidFill>
                            <a:srgbClr val="FFFF00"/>
                          </a:solidFill>
                        </a:rPr>
                        <a:t>C</a:t>
                      </a:r>
                      <a:r>
                        <a:rPr kumimoji="1" lang="ja-JP" altLang="en-US" sz="700" dirty="0">
                          <a:solidFill>
                            <a:srgbClr val="FFFF00"/>
                          </a:solidFill>
                        </a:rPr>
                        <a:t>に連携する。</a:t>
                      </a:r>
                    </a:p>
                    <a:p>
                      <a:r>
                        <a:rPr kumimoji="1" lang="ja-JP" altLang="en-US" sz="700" dirty="0">
                          <a:solidFill>
                            <a:srgbClr val="FFFF00"/>
                          </a:solidFill>
                        </a:rPr>
                        <a:t>・</a:t>
                      </a:r>
                      <a:r>
                        <a:rPr kumimoji="1" lang="en-US" altLang="ja-JP" sz="700" dirty="0">
                          <a:solidFill>
                            <a:srgbClr val="FFFF00"/>
                          </a:solidFill>
                        </a:rPr>
                        <a:t>C</a:t>
                      </a:r>
                      <a:r>
                        <a:rPr kumimoji="1" lang="ja-JP" altLang="en-US" sz="700" dirty="0">
                          <a:solidFill>
                            <a:srgbClr val="FFFF00"/>
                          </a:solidFill>
                        </a:rPr>
                        <a:t>からの応答フォームを利用して、レスポンスフォームを生成し、返却する。</a:t>
                      </a:r>
                    </a:p>
                  </a:txBody>
                  <a:tcPr/>
                </a:tc>
                <a:tc hMerge="1">
                  <a:txBody>
                    <a:bodyPr/>
                    <a:lstStyle/>
                    <a:p>
                      <a:endParaRPr kumimoji="1" lang="ja-JP" altLang="en-US" sz="900" dirty="0">
                        <a:solidFill>
                          <a:schemeClr val="bg1"/>
                        </a:solidFill>
                      </a:endParaRPr>
                    </a:p>
                  </a:txBody>
                  <a:tcPr/>
                </a:tc>
                <a:tc hMerge="1">
                  <a:txBody>
                    <a:bodyPr/>
                    <a:lstStyle/>
                    <a:p>
                      <a:endParaRPr kumimoji="1" lang="ja-JP" altLang="en-US" sz="900" dirty="0">
                        <a:solidFill>
                          <a:schemeClr val="bg1"/>
                        </a:solidFill>
                      </a:endParaRPr>
                    </a:p>
                  </a:txBody>
                  <a:tcPr/>
                </a:tc>
                <a:extLst>
                  <a:ext uri="{0D108BD9-81ED-4DB2-BD59-A6C34878D82A}">
                    <a16:rowId xmlns:a16="http://schemas.microsoft.com/office/drawing/2014/main" val="2163506103"/>
                  </a:ext>
                </a:extLst>
              </a:tr>
            </a:tbl>
          </a:graphicData>
        </a:graphic>
      </p:graphicFrame>
    </p:spTree>
    <p:extLst>
      <p:ext uri="{BB962C8B-B14F-4D97-AF65-F5344CB8AC3E}">
        <p14:creationId xmlns:p14="http://schemas.microsoft.com/office/powerpoint/2010/main" val="253585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743200" y="1735750"/>
            <a:ext cx="6271200" cy="1159799"/>
          </a:xfrm>
        </p:spPr>
        <p:txBody>
          <a:bodyPr/>
          <a:lstStyle/>
          <a:p>
            <a:r>
              <a:rPr kumimoji="1" lang="en-US" altLang="ja-JP" dirty="0">
                <a:latin typeface="メイリオ" panose="020B0604030504040204" pitchFamily="50" charset="-128"/>
                <a:ea typeface="メイリオ" panose="020B0604030504040204" pitchFamily="50" charset="-128"/>
              </a:rPr>
              <a:t>rest </a:t>
            </a:r>
            <a:r>
              <a:rPr kumimoji="1" lang="ja-JP" altLang="en-US" dirty="0">
                <a:latin typeface="メイリオ" panose="020B0604030504040204" pitchFamily="50" charset="-128"/>
                <a:ea typeface="メイリオ" panose="020B0604030504040204" pitchFamily="50" charset="-128"/>
              </a:rPr>
              <a:t>で開発者が作成する部分</a:t>
            </a:r>
          </a:p>
        </p:txBody>
      </p:sp>
      <p:sp>
        <p:nvSpPr>
          <p:cNvPr id="3" name="サブタイトル 2"/>
          <p:cNvSpPr>
            <a:spLocks noGrp="1"/>
          </p:cNvSpPr>
          <p:nvPr>
            <p:ph type="subTitle" idx="1"/>
          </p:nvPr>
        </p:nvSpPr>
        <p:spPr>
          <a:xfrm>
            <a:off x="2743200" y="2821004"/>
            <a:ext cx="5696099" cy="784799"/>
          </a:xfrm>
        </p:spPr>
        <p:txBody>
          <a:bodyPr/>
          <a:lstStyle/>
          <a:p>
            <a:r>
              <a:rPr kumimoji="1" lang="ja-JP" altLang="en-US" dirty="0">
                <a:latin typeface="メイリオ" panose="020B0604030504040204" pitchFamily="50" charset="-128"/>
                <a:ea typeface="メイリオ" panose="020B0604030504040204" pitchFamily="50" charset="-128"/>
              </a:rPr>
              <a:t>で、開発者は何をつくるの？</a:t>
            </a:r>
          </a:p>
        </p:txBody>
      </p:sp>
    </p:spTree>
    <p:extLst>
      <p:ext uri="{BB962C8B-B14F-4D97-AF65-F5344CB8AC3E}">
        <p14:creationId xmlns:p14="http://schemas.microsoft.com/office/powerpoint/2010/main" val="368696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r>
              <a:rPr kumimoji="1" lang="ja-JP" altLang="en-US" dirty="0">
                <a:latin typeface="メイリオ" panose="020B0604030504040204" pitchFamily="50" charset="-128"/>
                <a:ea typeface="メイリオ" panose="020B0604030504040204" pitchFamily="50" charset="-128"/>
              </a:rPr>
              <a:t>ハンドラキュー最下部の業務</a:t>
            </a:r>
            <a:r>
              <a:rPr kumimoji="1" lang="en-US" altLang="ja-JP" dirty="0">
                <a:latin typeface="メイリオ" panose="020B0604030504040204" pitchFamily="50" charset="-128"/>
                <a:ea typeface="メイリオ" panose="020B0604030504040204" pitchFamily="50" charset="-128"/>
              </a:rPr>
              <a:t>Action</a:t>
            </a:r>
          </a:p>
          <a:p>
            <a:r>
              <a:rPr kumimoji="1" lang="ja-JP" altLang="en-US" dirty="0">
                <a:latin typeface="メイリオ" panose="020B0604030504040204" pitchFamily="50" charset="-128"/>
                <a:ea typeface="メイリオ" panose="020B0604030504040204" pitchFamily="50" charset="-128"/>
              </a:rPr>
              <a:t>業務</a:t>
            </a:r>
            <a:r>
              <a:rPr kumimoji="1" lang="en-US" altLang="ja-JP" dirty="0">
                <a:latin typeface="メイリオ" panose="020B0604030504040204" pitchFamily="50" charset="-128"/>
                <a:ea typeface="メイリオ" panose="020B0604030504040204" pitchFamily="50" charset="-128"/>
              </a:rPr>
              <a:t>Form</a:t>
            </a:r>
          </a:p>
          <a:p>
            <a:r>
              <a:rPr kumimoji="1" lang="ja-JP" altLang="en-US" dirty="0">
                <a:latin typeface="メイリオ" panose="020B0604030504040204" pitchFamily="50" charset="-128"/>
                <a:ea typeface="メイリオ" panose="020B0604030504040204" pitchFamily="50" charset="-128"/>
              </a:rPr>
              <a:t>業務ロジックコンポーネント</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rest </a:t>
            </a:r>
            <a:r>
              <a:rPr lang="ja-JP" altLang="en-US" sz="2800" dirty="0">
                <a:solidFill>
                  <a:srgbClr val="19BBD5"/>
                </a:solidFill>
                <a:latin typeface="メイリオ" panose="020B0604030504040204" pitchFamily="50" charset="-128"/>
                <a:ea typeface="メイリオ" panose="020B0604030504040204" pitchFamily="50" charset="-128"/>
              </a:rPr>
              <a:t>で開発者が作成する部分</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2051200" y="2197238"/>
            <a:ext cx="7092800" cy="1951179"/>
          </a:xfrm>
          <a:prstGeom prst="rect">
            <a:avLst/>
          </a:prstGeom>
        </p:spPr>
      </p:pic>
      <p:sp>
        <p:nvSpPr>
          <p:cNvPr id="5" name="四角形: 角を丸くする 4"/>
          <p:cNvSpPr/>
          <p:nvPr/>
        </p:nvSpPr>
        <p:spPr>
          <a:xfrm>
            <a:off x="6979024" y="2433918"/>
            <a:ext cx="1008529" cy="157330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60878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912800" cy="4548077"/>
          </a:xfrm>
        </p:spPr>
        <p:txBody>
          <a:bodyPr anchor="t"/>
          <a:lstStyle/>
          <a:p>
            <a:r>
              <a:rPr kumimoji="1" lang="ja-JP" altLang="en-US" dirty="0">
                <a:latin typeface="メイリオ" panose="020B0604030504040204" pitchFamily="50" charset="-128"/>
                <a:ea typeface="メイリオ" panose="020B0604030504040204" pitchFamily="50" charset="-128"/>
              </a:rPr>
              <a:t>単項目精査仕様を決める（</a:t>
            </a:r>
            <a:r>
              <a:rPr kumimoji="1" lang="en-US" altLang="ja-JP" dirty="0">
                <a:latin typeface="メイリオ" panose="020B0604030504040204" pitchFamily="50" charset="-128"/>
                <a:ea typeface="メイリオ" panose="020B0604030504040204" pitchFamily="50" charset="-128"/>
              </a:rPr>
              <a:t>Form</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C</a:t>
            </a:r>
            <a:r>
              <a:rPr kumimoji="1" lang="ja-JP" altLang="en-US" dirty="0">
                <a:latin typeface="メイリオ" panose="020B0604030504040204" pitchFamily="50" charset="-128"/>
                <a:ea typeface="メイリオ" panose="020B0604030504040204" pitchFamily="50" charset="-128"/>
              </a:rPr>
              <a:t>に連携する</a:t>
            </a:r>
            <a:r>
              <a:rPr kumimoji="1" lang="en-US" altLang="ja-JP" dirty="0">
                <a:latin typeface="メイリオ" panose="020B0604030504040204" pitchFamily="50" charset="-128"/>
                <a:ea typeface="メイリオ" panose="020B0604030504040204" pitchFamily="50" charset="-128"/>
              </a:rPr>
              <a:t>Form</a:t>
            </a:r>
            <a:r>
              <a:rPr kumimoji="1" lang="ja-JP" altLang="en-US" dirty="0">
                <a:latin typeface="メイリオ" panose="020B0604030504040204" pitchFamily="50" charset="-128"/>
                <a:ea typeface="メイリオ" panose="020B0604030504040204" pitchFamily="50" charset="-128"/>
              </a:rPr>
              <a:t>を作成する（</a:t>
            </a:r>
            <a:r>
              <a:rPr kumimoji="1" lang="en-US" altLang="ja-JP" dirty="0">
                <a:latin typeface="メイリオ" panose="020B0604030504040204" pitchFamily="50" charset="-128"/>
                <a:ea typeface="メイリオ" panose="020B0604030504040204" pitchFamily="50" charset="-128"/>
              </a:rPr>
              <a:t>Action</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C</a:t>
            </a:r>
            <a:r>
              <a:rPr kumimoji="1" lang="ja-JP" altLang="en-US" dirty="0">
                <a:latin typeface="メイリオ" panose="020B0604030504040204" pitchFamily="50" charset="-128"/>
                <a:ea typeface="メイリオ" panose="020B0604030504040204" pitchFamily="50" charset="-128"/>
              </a:rPr>
              <a:t>に連携する（</a:t>
            </a:r>
            <a:r>
              <a:rPr kumimoji="1" lang="en-US" altLang="ja-JP" dirty="0">
                <a:latin typeface="メイリオ" panose="020B0604030504040204" pitchFamily="50" charset="-128"/>
                <a:ea typeface="メイリオ" panose="020B0604030504040204" pitchFamily="50" charset="-128"/>
              </a:rPr>
              <a:t>Action</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C</a:t>
            </a:r>
            <a:r>
              <a:rPr kumimoji="1" lang="ja-JP" altLang="en-US" dirty="0">
                <a:latin typeface="メイリオ" panose="020B0604030504040204" pitchFamily="50" charset="-128"/>
                <a:ea typeface="メイリオ" panose="020B0604030504040204" pitchFamily="50" charset="-128"/>
              </a:rPr>
              <a:t>からの応答</a:t>
            </a:r>
            <a:r>
              <a:rPr kumimoji="1" lang="en-US" altLang="ja-JP" dirty="0">
                <a:latin typeface="メイリオ" panose="020B0604030504040204" pitchFamily="50" charset="-128"/>
                <a:ea typeface="メイリオ" panose="020B0604030504040204" pitchFamily="50" charset="-128"/>
              </a:rPr>
              <a:t>Form</a:t>
            </a:r>
            <a:r>
              <a:rPr kumimoji="1" lang="ja-JP" altLang="en-US" dirty="0">
                <a:latin typeface="メイリオ" panose="020B0604030504040204" pitchFamily="50" charset="-128"/>
                <a:ea typeface="メイリオ" panose="020B0604030504040204" pitchFamily="50" charset="-128"/>
              </a:rPr>
              <a:t>を受け取り、</a:t>
            </a:r>
            <a:endParaRPr kumimoji="1" lang="en-US" altLang="ja-JP" dirty="0">
              <a:latin typeface="メイリオ" panose="020B0604030504040204" pitchFamily="50" charset="-128"/>
              <a:ea typeface="メイリオ" panose="020B0604030504040204" pitchFamily="50" charset="-128"/>
            </a:endParaRPr>
          </a:p>
          <a:p>
            <a:pPr>
              <a:buNone/>
            </a:pPr>
            <a:r>
              <a:rPr kumimoji="1" lang="ja-JP" altLang="en-US" dirty="0">
                <a:latin typeface="メイリオ" panose="020B0604030504040204" pitchFamily="50" charset="-128"/>
                <a:ea typeface="メイリオ" panose="020B0604030504040204" pitchFamily="50" charset="-128"/>
              </a:rPr>
              <a:t>　レスポンス</a:t>
            </a:r>
            <a:r>
              <a:rPr kumimoji="1" lang="en-US" altLang="ja-JP" dirty="0">
                <a:latin typeface="メイリオ" panose="020B0604030504040204" pitchFamily="50" charset="-128"/>
                <a:ea typeface="メイリオ" panose="020B0604030504040204" pitchFamily="50" charset="-128"/>
              </a:rPr>
              <a:t>Form</a:t>
            </a:r>
            <a:r>
              <a:rPr kumimoji="1" lang="ja-JP" altLang="en-US" dirty="0">
                <a:latin typeface="メイリオ" panose="020B0604030504040204" pitchFamily="50" charset="-128"/>
                <a:ea typeface="メイリオ" panose="020B0604030504040204" pitchFamily="50" charset="-128"/>
              </a:rPr>
              <a:t>を生成、返却する（</a:t>
            </a:r>
            <a:r>
              <a:rPr kumimoji="1" lang="en-US" altLang="ja-JP" dirty="0">
                <a:latin typeface="メイリオ" panose="020B0604030504040204" pitchFamily="50" charset="-128"/>
                <a:ea typeface="メイリオ" panose="020B0604030504040204" pitchFamily="50" charset="-128"/>
              </a:rPr>
              <a:t>Action</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rest </a:t>
            </a:r>
            <a:r>
              <a:rPr lang="ja-JP" altLang="en-US" sz="2800" dirty="0">
                <a:solidFill>
                  <a:srgbClr val="19BBD5"/>
                </a:solidFill>
                <a:latin typeface="メイリオ" panose="020B0604030504040204" pitchFamily="50" charset="-128"/>
                <a:ea typeface="メイリオ" panose="020B0604030504040204" pitchFamily="50" charset="-128"/>
              </a:rPr>
              <a:t>で開発者が作成する部分</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2051200" y="2794838"/>
            <a:ext cx="7092800" cy="1951179"/>
          </a:xfrm>
          <a:prstGeom prst="rect">
            <a:avLst/>
          </a:prstGeom>
        </p:spPr>
      </p:pic>
      <p:sp>
        <p:nvSpPr>
          <p:cNvPr id="5" name="四角形: 角を丸くする 4"/>
          <p:cNvSpPr/>
          <p:nvPr/>
        </p:nvSpPr>
        <p:spPr>
          <a:xfrm>
            <a:off x="6979024" y="3031518"/>
            <a:ext cx="1008529" cy="157330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22124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batch </a:t>
            </a:r>
            <a:r>
              <a:rPr kumimoji="1" lang="ja-JP" altLang="en-US" dirty="0">
                <a:latin typeface="メイリオ" panose="020B0604030504040204" pitchFamily="50" charset="-128"/>
                <a:ea typeface="メイリオ" panose="020B0604030504040204" pitchFamily="50" charset="-128"/>
              </a:rPr>
              <a:t>の </a:t>
            </a:r>
            <a:r>
              <a:rPr kumimoji="1" lang="en-US" altLang="ja-JP" dirty="0">
                <a:latin typeface="メイリオ" panose="020B0604030504040204" pitchFamily="50" charset="-128"/>
                <a:ea typeface="メイリオ" panose="020B0604030504040204" pitchFamily="50" charset="-128"/>
              </a:rPr>
              <a:t>handler</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dirty="0">
                <a:latin typeface="メイリオ" panose="020B0604030504040204" pitchFamily="50" charset="-128"/>
                <a:ea typeface="メイリオ" panose="020B0604030504040204" pitchFamily="50" charset="-128"/>
              </a:rPr>
              <a:t>batch </a:t>
            </a:r>
            <a:r>
              <a:rPr kumimoji="1" lang="ja-JP" altLang="en-US" dirty="0">
                <a:latin typeface="メイリオ" panose="020B0604030504040204" pitchFamily="50" charset="-128"/>
                <a:ea typeface="メイリオ" panose="020B0604030504040204" pitchFamily="50" charset="-128"/>
              </a:rPr>
              <a:t>ではどんな </a:t>
            </a:r>
            <a:r>
              <a:rPr kumimoji="1" lang="en-US" altLang="ja-JP" dirty="0">
                <a:latin typeface="メイリオ" panose="020B0604030504040204" pitchFamily="50" charset="-128"/>
                <a:ea typeface="メイリオ" panose="020B0604030504040204" pitchFamily="50" charset="-128"/>
              </a:rPr>
              <a:t>handler </a:t>
            </a:r>
            <a:r>
              <a:rPr kumimoji="1" lang="ja-JP" altLang="en-US" dirty="0">
                <a:latin typeface="メイリオ" panose="020B0604030504040204" pitchFamily="50" charset="-128"/>
                <a:ea typeface="メイリオ" panose="020B0604030504040204" pitchFamily="50" charset="-128"/>
              </a:rPr>
              <a:t>が刺さっているの？</a:t>
            </a:r>
          </a:p>
        </p:txBody>
      </p:sp>
    </p:spTree>
    <p:extLst>
      <p:ext uri="{BB962C8B-B14F-4D97-AF65-F5344CB8AC3E}">
        <p14:creationId xmlns:p14="http://schemas.microsoft.com/office/powerpoint/2010/main" val="228372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batch </a:t>
            </a:r>
            <a:r>
              <a:rPr lang="ja-JP" altLang="en-US" sz="2800" dirty="0">
                <a:solidFill>
                  <a:srgbClr val="19BBD5"/>
                </a:solidFill>
                <a:latin typeface="メイリオ" panose="020B0604030504040204" pitchFamily="50" charset="-128"/>
                <a:ea typeface="メイリオ" panose="020B0604030504040204" pitchFamily="50" charset="-128"/>
              </a:rPr>
              <a:t>の 標準 </a:t>
            </a:r>
            <a:r>
              <a:rPr lang="en-US" altLang="ja-JP" sz="2800" dirty="0">
                <a:solidFill>
                  <a:srgbClr val="19BBD5"/>
                </a:solidFill>
                <a:latin typeface="メイリオ" panose="020B0604030504040204" pitchFamily="50" charset="-128"/>
                <a:ea typeface="メイリオ" panose="020B0604030504040204" pitchFamily="50" charset="-128"/>
              </a:rPr>
              <a:t>handler</a:t>
            </a:r>
            <a:endParaRPr lang="en" sz="2800" dirty="0">
              <a:solidFill>
                <a:srgbClr val="19BBD5"/>
              </a:solidFill>
              <a:latin typeface="メイリオ" panose="020B0604030504040204" pitchFamily="50" charset="-128"/>
              <a:ea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026680807"/>
              </p:ext>
            </p:extLst>
          </p:nvPr>
        </p:nvGraphicFramePr>
        <p:xfrm>
          <a:off x="2051199" y="645300"/>
          <a:ext cx="6971776" cy="4114800"/>
        </p:xfrm>
        <a:graphic>
          <a:graphicData uri="http://schemas.openxmlformats.org/drawingml/2006/table">
            <a:tbl>
              <a:tblPr firstRow="1" bandRow="1">
                <a:tableStyleId>{BC89EF96-8CEA-46FF-86C4-4CE0E7609802}</a:tableStyleId>
              </a:tblPr>
              <a:tblGrid>
                <a:gridCol w="523251">
                  <a:extLst>
                    <a:ext uri="{9D8B030D-6E8A-4147-A177-3AD203B41FA5}">
                      <a16:colId xmlns:a16="http://schemas.microsoft.com/office/drawing/2014/main" val="1267704153"/>
                    </a:ext>
                  </a:extLst>
                </a:gridCol>
                <a:gridCol w="1647926">
                  <a:extLst>
                    <a:ext uri="{9D8B030D-6E8A-4147-A177-3AD203B41FA5}">
                      <a16:colId xmlns:a16="http://schemas.microsoft.com/office/drawing/2014/main" val="3753164190"/>
                    </a:ext>
                  </a:extLst>
                </a:gridCol>
                <a:gridCol w="1771425">
                  <a:extLst>
                    <a:ext uri="{9D8B030D-6E8A-4147-A177-3AD203B41FA5}">
                      <a16:colId xmlns:a16="http://schemas.microsoft.com/office/drawing/2014/main" val="1402894586"/>
                    </a:ext>
                  </a:extLst>
                </a:gridCol>
                <a:gridCol w="1514587">
                  <a:extLst>
                    <a:ext uri="{9D8B030D-6E8A-4147-A177-3AD203B41FA5}">
                      <a16:colId xmlns:a16="http://schemas.microsoft.com/office/drawing/2014/main" val="789807236"/>
                    </a:ext>
                  </a:extLst>
                </a:gridCol>
                <a:gridCol w="1514587">
                  <a:extLst>
                    <a:ext uri="{9D8B030D-6E8A-4147-A177-3AD203B41FA5}">
                      <a16:colId xmlns:a16="http://schemas.microsoft.com/office/drawing/2014/main" val="3123583795"/>
                    </a:ext>
                  </a:extLst>
                </a:gridCol>
              </a:tblGrid>
              <a:tr h="296690">
                <a:tc>
                  <a:txBody>
                    <a:bodyPr/>
                    <a:lstStyle/>
                    <a:p>
                      <a:pPr algn="ctr"/>
                      <a:r>
                        <a:rPr kumimoji="1" lang="en-US" altLang="ja-JP" dirty="0">
                          <a:solidFill>
                            <a:schemeClr val="bg1"/>
                          </a:solidFill>
                        </a:rPr>
                        <a:t>No</a:t>
                      </a:r>
                      <a:endParaRPr kumimoji="1" lang="ja-JP" altLang="en-US" dirty="0">
                        <a:solidFill>
                          <a:schemeClr val="bg1"/>
                        </a:solidFill>
                      </a:endParaRPr>
                    </a:p>
                  </a:txBody>
                  <a:tcPr/>
                </a:tc>
                <a:tc>
                  <a:txBody>
                    <a:bodyPr/>
                    <a:lstStyle/>
                    <a:p>
                      <a:pPr algn="ctr"/>
                      <a:r>
                        <a:rPr kumimoji="1" lang="ja-JP" altLang="en-US" dirty="0">
                          <a:solidFill>
                            <a:schemeClr val="bg1"/>
                          </a:solidFill>
                        </a:rPr>
                        <a:t>ハンドラ</a:t>
                      </a:r>
                    </a:p>
                  </a:txBody>
                  <a:tcPr/>
                </a:tc>
                <a:tc>
                  <a:txBody>
                    <a:bodyPr/>
                    <a:lstStyle/>
                    <a:p>
                      <a:pPr algn="ctr"/>
                      <a:r>
                        <a:rPr kumimoji="1" lang="ja-JP" altLang="en-US" dirty="0">
                          <a:solidFill>
                            <a:schemeClr val="bg1"/>
                          </a:solidFill>
                        </a:rPr>
                        <a:t>往路処理</a:t>
                      </a:r>
                    </a:p>
                  </a:txBody>
                  <a:tcPr/>
                </a:tc>
                <a:tc>
                  <a:txBody>
                    <a:bodyPr/>
                    <a:lstStyle/>
                    <a:p>
                      <a:pPr algn="ctr"/>
                      <a:r>
                        <a:rPr kumimoji="1" lang="ja-JP" altLang="en-US" dirty="0">
                          <a:solidFill>
                            <a:schemeClr val="bg1"/>
                          </a:solidFill>
                        </a:rPr>
                        <a:t>復路処理</a:t>
                      </a:r>
                    </a:p>
                  </a:txBody>
                  <a:tcPr/>
                </a:tc>
                <a:tc>
                  <a:txBody>
                    <a:bodyPr/>
                    <a:lstStyle/>
                    <a:p>
                      <a:pPr algn="ctr"/>
                      <a:r>
                        <a:rPr kumimoji="1" lang="ja-JP" altLang="en-US" dirty="0">
                          <a:solidFill>
                            <a:schemeClr val="bg1"/>
                          </a:solidFill>
                        </a:rPr>
                        <a:t>例外処理</a:t>
                      </a:r>
                    </a:p>
                  </a:txBody>
                  <a:tcPr/>
                </a:tc>
                <a:extLst>
                  <a:ext uri="{0D108BD9-81ED-4DB2-BD59-A6C34878D82A}">
                    <a16:rowId xmlns:a16="http://schemas.microsoft.com/office/drawing/2014/main" val="2695908999"/>
                  </a:ext>
                </a:extLst>
              </a:tr>
              <a:tr h="0">
                <a:tc>
                  <a:txBody>
                    <a:bodyPr/>
                    <a:lstStyle/>
                    <a:p>
                      <a:pPr algn="ctr"/>
                      <a:r>
                        <a:rPr kumimoji="1" lang="ja-JP" altLang="en-US" sz="800" dirty="0">
                          <a:solidFill>
                            <a:schemeClr val="bg1"/>
                          </a:solidFill>
                        </a:rPr>
                        <a:t>１</a:t>
                      </a:r>
                      <a:endParaRPr kumimoji="1" lang="en-US" altLang="ja-JP" sz="800" dirty="0">
                        <a:solidFill>
                          <a:schemeClr val="bg1"/>
                        </a:solidFill>
                      </a:endParaRPr>
                    </a:p>
                  </a:txBody>
                  <a:tcPr/>
                </a:tc>
                <a:tc>
                  <a:txBody>
                    <a:bodyPr/>
                    <a:lstStyle/>
                    <a:p>
                      <a:r>
                        <a:rPr kumimoji="1" lang="ja-JP" altLang="en-US" sz="800" dirty="0">
                          <a:solidFill>
                            <a:schemeClr val="bg1"/>
                          </a:solidFill>
                        </a:rPr>
                        <a:t>ステータスコード→プロセス終了コード変換ハンドラ</a:t>
                      </a:r>
                      <a:endParaRPr kumimoji="1" lang="en-US" altLang="ja-JP" sz="800" dirty="0">
                        <a:solidFill>
                          <a:schemeClr val="bg1"/>
                        </a:solidFill>
                      </a:endParaRP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ステータスコードをプロセス終了コードに変換する。</a:t>
                      </a:r>
                    </a:p>
                  </a:txBody>
                  <a:tcPr/>
                </a:tc>
                <a:tc>
                  <a:txBody>
                    <a:bodyPr/>
                    <a:lstStyle/>
                    <a:p>
                      <a:r>
                        <a:rPr kumimoji="1" lang="ja-JP" altLang="en-US" sz="800" dirty="0">
                          <a:solidFill>
                            <a:schemeClr val="bg1"/>
                          </a:solidFill>
                        </a:rPr>
                        <a:t>なし</a:t>
                      </a:r>
                    </a:p>
                  </a:txBody>
                  <a:tcPr/>
                </a:tc>
                <a:extLst>
                  <a:ext uri="{0D108BD9-81ED-4DB2-BD59-A6C34878D82A}">
                    <a16:rowId xmlns:a16="http://schemas.microsoft.com/office/drawing/2014/main" val="3826387764"/>
                  </a:ext>
                </a:extLst>
              </a:tr>
              <a:tr h="0">
                <a:tc>
                  <a:txBody>
                    <a:bodyPr/>
                    <a:lstStyle/>
                    <a:p>
                      <a:pPr algn="ctr"/>
                      <a:r>
                        <a:rPr kumimoji="1" lang="ja-JP" altLang="en-US" sz="800" dirty="0">
                          <a:solidFill>
                            <a:schemeClr val="bg1"/>
                          </a:solidFill>
                        </a:rPr>
                        <a:t>２</a:t>
                      </a:r>
                    </a:p>
                  </a:txBody>
                  <a:tcPr/>
                </a:tc>
                <a:tc>
                  <a:txBody>
                    <a:bodyPr/>
                    <a:lstStyle/>
                    <a:p>
                      <a:r>
                        <a:rPr kumimoji="1" lang="ja-JP" altLang="en-US" sz="800" dirty="0">
                          <a:solidFill>
                            <a:schemeClr val="bg1"/>
                          </a:solidFill>
                        </a:rPr>
                        <a:t>グローバルエラーハンドラ</a:t>
                      </a: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実行時例外、またはエラーの場合、ログ出力を行う。</a:t>
                      </a:r>
                    </a:p>
                  </a:txBody>
                  <a:tcPr/>
                </a:tc>
                <a:extLst>
                  <a:ext uri="{0D108BD9-81ED-4DB2-BD59-A6C34878D82A}">
                    <a16:rowId xmlns:a16="http://schemas.microsoft.com/office/drawing/2014/main" val="3256534762"/>
                  </a:ext>
                </a:extLst>
              </a:tr>
              <a:tr h="0">
                <a:tc>
                  <a:txBody>
                    <a:bodyPr/>
                    <a:lstStyle/>
                    <a:p>
                      <a:pPr algn="ctr"/>
                      <a:r>
                        <a:rPr kumimoji="1" lang="ja-JP" altLang="en-US" sz="800" dirty="0">
                          <a:solidFill>
                            <a:schemeClr val="bg1"/>
                          </a:solidFill>
                        </a:rPr>
                        <a:t>３</a:t>
                      </a:r>
                    </a:p>
                  </a:txBody>
                  <a:tcPr/>
                </a:tc>
                <a:tc>
                  <a:txBody>
                    <a:bodyPr/>
                    <a:lstStyle/>
                    <a:p>
                      <a:r>
                        <a:rPr kumimoji="1" lang="ja-JP" altLang="en-US" sz="800" dirty="0">
                          <a:solidFill>
                            <a:schemeClr val="bg1"/>
                          </a:solidFill>
                        </a:rPr>
                        <a:t>データベース接続管理ハンドラ</a:t>
                      </a:r>
                    </a:p>
                  </a:txBody>
                  <a:tcPr/>
                </a:tc>
                <a:tc>
                  <a:txBody>
                    <a:bodyPr/>
                    <a:lstStyle/>
                    <a:p>
                      <a:r>
                        <a:rPr kumimoji="1" lang="en-US" altLang="ja-JP" sz="800" dirty="0">
                          <a:solidFill>
                            <a:schemeClr val="bg1"/>
                          </a:solidFill>
                        </a:rPr>
                        <a:t>DB</a:t>
                      </a:r>
                      <a:r>
                        <a:rPr kumimoji="1" lang="ja-JP" altLang="en-US" sz="800" dirty="0">
                          <a:solidFill>
                            <a:schemeClr val="bg1"/>
                          </a:solidFill>
                        </a:rPr>
                        <a:t>接続を取得する。</a:t>
                      </a:r>
                    </a:p>
                  </a:txBody>
                  <a:tcPr/>
                </a:tc>
                <a:tc>
                  <a:txBody>
                    <a:bodyPr/>
                    <a:lstStyle/>
                    <a:p>
                      <a:r>
                        <a:rPr kumimoji="1" lang="en-US" altLang="ja-JP" sz="800" dirty="0">
                          <a:solidFill>
                            <a:schemeClr val="bg1"/>
                          </a:solidFill>
                        </a:rPr>
                        <a:t>DB</a:t>
                      </a:r>
                      <a:r>
                        <a:rPr kumimoji="1" lang="ja-JP" altLang="en-US" sz="800" dirty="0">
                          <a:solidFill>
                            <a:schemeClr val="bg1"/>
                          </a:solidFill>
                        </a:rPr>
                        <a:t>接続を解放する。</a:t>
                      </a:r>
                    </a:p>
                  </a:txBody>
                  <a:tcPr/>
                </a:tc>
                <a:tc>
                  <a:txBody>
                    <a:bodyPr/>
                    <a:lstStyle/>
                    <a:p>
                      <a:r>
                        <a:rPr kumimoji="1" lang="ja-JP" altLang="en-US" sz="800" dirty="0">
                          <a:solidFill>
                            <a:schemeClr val="bg1"/>
                          </a:solidFill>
                        </a:rPr>
                        <a:t>なし</a:t>
                      </a:r>
                    </a:p>
                  </a:txBody>
                  <a:tcPr/>
                </a:tc>
                <a:extLst>
                  <a:ext uri="{0D108BD9-81ED-4DB2-BD59-A6C34878D82A}">
                    <a16:rowId xmlns:a16="http://schemas.microsoft.com/office/drawing/2014/main" val="2224212622"/>
                  </a:ext>
                </a:extLst>
              </a:tr>
              <a:tr h="0">
                <a:tc>
                  <a:txBody>
                    <a:bodyPr/>
                    <a:lstStyle/>
                    <a:p>
                      <a:pPr algn="ctr"/>
                      <a:r>
                        <a:rPr kumimoji="1" lang="ja-JP" altLang="en-US" sz="800" dirty="0">
                          <a:solidFill>
                            <a:schemeClr val="bg1"/>
                          </a:solidFill>
                        </a:rPr>
                        <a:t>４</a:t>
                      </a:r>
                    </a:p>
                  </a:txBody>
                  <a:tcPr/>
                </a:tc>
                <a:tc>
                  <a:txBody>
                    <a:bodyPr/>
                    <a:lstStyle/>
                    <a:p>
                      <a:r>
                        <a:rPr kumimoji="1" lang="ja-JP" altLang="en-US" sz="800" dirty="0">
                          <a:solidFill>
                            <a:schemeClr val="bg1"/>
                          </a:solidFill>
                        </a:rPr>
                        <a:t>トランザクション制御ハンドラ</a:t>
                      </a:r>
                    </a:p>
                  </a:txBody>
                  <a:tcPr/>
                </a:tc>
                <a:tc>
                  <a:txBody>
                    <a:bodyPr/>
                    <a:lstStyle/>
                    <a:p>
                      <a:r>
                        <a:rPr kumimoji="1" lang="ja-JP" altLang="en-US" sz="800" dirty="0">
                          <a:solidFill>
                            <a:schemeClr val="bg1"/>
                          </a:solidFill>
                        </a:rPr>
                        <a:t>トランザクションを開始する。</a:t>
                      </a:r>
                    </a:p>
                  </a:txBody>
                  <a:tcPr/>
                </a:tc>
                <a:tc>
                  <a:txBody>
                    <a:bodyPr/>
                    <a:lstStyle/>
                    <a:p>
                      <a:r>
                        <a:rPr kumimoji="1" lang="ja-JP" altLang="en-US" sz="800" dirty="0">
                          <a:solidFill>
                            <a:schemeClr val="bg1"/>
                          </a:solidFill>
                        </a:rPr>
                        <a:t>トランザクションをコミットする。</a:t>
                      </a:r>
                    </a:p>
                  </a:txBody>
                  <a:tcPr/>
                </a:tc>
                <a:tc>
                  <a:txBody>
                    <a:bodyPr/>
                    <a:lstStyle/>
                    <a:p>
                      <a:r>
                        <a:rPr kumimoji="1" lang="ja-JP" altLang="en-US" sz="800" dirty="0">
                          <a:solidFill>
                            <a:schemeClr val="bg1"/>
                          </a:solidFill>
                        </a:rPr>
                        <a:t>トランザクションをロールバックする。</a:t>
                      </a:r>
                    </a:p>
                  </a:txBody>
                  <a:tcPr/>
                </a:tc>
                <a:extLst>
                  <a:ext uri="{0D108BD9-81ED-4DB2-BD59-A6C34878D82A}">
                    <a16:rowId xmlns:a16="http://schemas.microsoft.com/office/drawing/2014/main" val="259204465"/>
                  </a:ext>
                </a:extLst>
              </a:tr>
              <a:tr h="0">
                <a:tc>
                  <a:txBody>
                    <a:bodyPr/>
                    <a:lstStyle/>
                    <a:p>
                      <a:pPr algn="ctr"/>
                      <a:r>
                        <a:rPr kumimoji="1" lang="ja-JP" altLang="en-US" sz="800" dirty="0">
                          <a:solidFill>
                            <a:schemeClr val="bg1"/>
                          </a:solidFill>
                        </a:rPr>
                        <a:t>５</a:t>
                      </a:r>
                    </a:p>
                  </a:txBody>
                  <a:tcPr/>
                </a:tc>
                <a:tc>
                  <a:txBody>
                    <a:bodyPr/>
                    <a:lstStyle/>
                    <a:p>
                      <a:r>
                        <a:rPr kumimoji="1" lang="ja-JP" altLang="en-US" sz="800" dirty="0">
                          <a:solidFill>
                            <a:schemeClr val="bg1"/>
                          </a:solidFill>
                        </a:rPr>
                        <a:t>リクエストディスパッチハンドラ</a:t>
                      </a:r>
                    </a:p>
                  </a:txBody>
                  <a:tcPr/>
                </a:tc>
                <a:tc>
                  <a:txBody>
                    <a:bodyPr/>
                    <a:lstStyle/>
                    <a:p>
                      <a:r>
                        <a:rPr kumimoji="1" lang="ja-JP" altLang="en-US" sz="800" dirty="0">
                          <a:solidFill>
                            <a:schemeClr val="bg1"/>
                          </a:solidFill>
                        </a:rPr>
                        <a:t>コマンドライン引数を元に呼び出すアクションを変更する。</a:t>
                      </a: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なし</a:t>
                      </a:r>
                    </a:p>
                  </a:txBody>
                  <a:tcPr/>
                </a:tc>
                <a:extLst>
                  <a:ext uri="{0D108BD9-81ED-4DB2-BD59-A6C34878D82A}">
                    <a16:rowId xmlns:a16="http://schemas.microsoft.com/office/drawing/2014/main" val="820613087"/>
                  </a:ext>
                </a:extLst>
              </a:tr>
              <a:tr h="0">
                <a:tc>
                  <a:txBody>
                    <a:bodyPr/>
                    <a:lstStyle/>
                    <a:p>
                      <a:pPr algn="ctr"/>
                      <a:r>
                        <a:rPr kumimoji="1" lang="ja-JP" altLang="en-US" sz="800" dirty="0">
                          <a:solidFill>
                            <a:schemeClr val="bg1"/>
                          </a:solidFill>
                        </a:rPr>
                        <a:t>６</a:t>
                      </a:r>
                    </a:p>
                  </a:txBody>
                  <a:tcPr/>
                </a:tc>
                <a:tc>
                  <a:txBody>
                    <a:bodyPr/>
                    <a:lstStyle/>
                    <a:p>
                      <a:r>
                        <a:rPr kumimoji="1" lang="ja-JP" altLang="en-US" sz="800" dirty="0">
                          <a:solidFill>
                            <a:schemeClr val="bg1"/>
                          </a:solidFill>
                        </a:rPr>
                        <a:t>マルチスレッド実行制御ハンドラ</a:t>
                      </a:r>
                    </a:p>
                  </a:txBody>
                  <a:tcPr/>
                </a:tc>
                <a:tc>
                  <a:txBody>
                    <a:bodyPr/>
                    <a:lstStyle/>
                    <a:p>
                      <a:r>
                        <a:rPr kumimoji="1" lang="ja-JP" altLang="en-US" sz="800" dirty="0">
                          <a:solidFill>
                            <a:schemeClr val="bg1"/>
                          </a:solidFill>
                        </a:rPr>
                        <a:t>サブスレッドを生成し、後続ハンドラの処理を並行実行する。</a:t>
                      </a:r>
                    </a:p>
                  </a:txBody>
                  <a:tcPr/>
                </a:tc>
                <a:tc>
                  <a:txBody>
                    <a:bodyPr/>
                    <a:lstStyle/>
                    <a:p>
                      <a:r>
                        <a:rPr kumimoji="1" lang="ja-JP" altLang="en-US" sz="800" dirty="0">
                          <a:solidFill>
                            <a:schemeClr val="bg1"/>
                          </a:solidFill>
                        </a:rPr>
                        <a:t>全スレッドが正常終了するまで待機する。</a:t>
                      </a:r>
                    </a:p>
                  </a:txBody>
                  <a:tcPr/>
                </a:tc>
                <a:tc>
                  <a:txBody>
                    <a:bodyPr/>
                    <a:lstStyle/>
                    <a:p>
                      <a:r>
                        <a:rPr kumimoji="1" lang="ja-JP" altLang="en-US" sz="800" dirty="0">
                          <a:solidFill>
                            <a:schemeClr val="bg1"/>
                          </a:solidFill>
                        </a:rPr>
                        <a:t>処理中のスレッドが完了するまで待機し、起因例外を再送出する。</a:t>
                      </a:r>
                    </a:p>
                  </a:txBody>
                  <a:tcPr/>
                </a:tc>
                <a:extLst>
                  <a:ext uri="{0D108BD9-81ED-4DB2-BD59-A6C34878D82A}">
                    <a16:rowId xmlns:a16="http://schemas.microsoft.com/office/drawing/2014/main" val="3988863658"/>
                  </a:ext>
                </a:extLst>
              </a:tr>
              <a:tr h="0">
                <a:tc>
                  <a:txBody>
                    <a:bodyPr/>
                    <a:lstStyle/>
                    <a:p>
                      <a:pPr algn="ctr"/>
                      <a:r>
                        <a:rPr kumimoji="1" lang="ja-JP" altLang="en-US" sz="800" dirty="0">
                          <a:solidFill>
                            <a:schemeClr val="bg1"/>
                          </a:solidFill>
                        </a:rPr>
                        <a:t>７</a:t>
                      </a:r>
                    </a:p>
                  </a:txBody>
                  <a:tcPr/>
                </a:tc>
                <a:tc>
                  <a:txBody>
                    <a:bodyPr/>
                    <a:lstStyle/>
                    <a:p>
                      <a:r>
                        <a:rPr kumimoji="1" lang="ja-JP" altLang="en-US" sz="800" dirty="0">
                          <a:solidFill>
                            <a:schemeClr val="bg1"/>
                          </a:solidFill>
                        </a:rPr>
                        <a:t>データベース接続管理ハンドラ</a:t>
                      </a:r>
                    </a:p>
                  </a:txBody>
                  <a:tcPr/>
                </a:tc>
                <a:tc>
                  <a:txBody>
                    <a:bodyPr/>
                    <a:lstStyle/>
                    <a:p>
                      <a:r>
                        <a:rPr kumimoji="1" lang="en-US" altLang="ja-JP" sz="800" dirty="0">
                          <a:solidFill>
                            <a:schemeClr val="bg1"/>
                          </a:solidFill>
                        </a:rPr>
                        <a:t>DB</a:t>
                      </a:r>
                      <a:r>
                        <a:rPr kumimoji="1" lang="ja-JP" altLang="en-US" sz="800" dirty="0">
                          <a:solidFill>
                            <a:schemeClr val="bg1"/>
                          </a:solidFill>
                        </a:rPr>
                        <a:t>接続を取得する。</a:t>
                      </a:r>
                    </a:p>
                  </a:txBody>
                  <a:tcPr/>
                </a:tc>
                <a:tc>
                  <a:txBody>
                    <a:bodyPr/>
                    <a:lstStyle/>
                    <a:p>
                      <a:r>
                        <a:rPr kumimoji="1" lang="en-US" altLang="ja-JP" sz="800" dirty="0">
                          <a:solidFill>
                            <a:schemeClr val="bg1"/>
                          </a:solidFill>
                        </a:rPr>
                        <a:t>DB</a:t>
                      </a:r>
                      <a:r>
                        <a:rPr kumimoji="1" lang="ja-JP" altLang="en-US" sz="800" dirty="0">
                          <a:solidFill>
                            <a:schemeClr val="bg1"/>
                          </a:solidFill>
                        </a:rPr>
                        <a:t>接続を解放する。</a:t>
                      </a:r>
                    </a:p>
                  </a:txBody>
                  <a:tcPr/>
                </a:tc>
                <a:tc>
                  <a:txBody>
                    <a:bodyPr/>
                    <a:lstStyle/>
                    <a:p>
                      <a:r>
                        <a:rPr kumimoji="1" lang="ja-JP" altLang="en-US" sz="800" dirty="0">
                          <a:solidFill>
                            <a:schemeClr val="bg1"/>
                          </a:solidFill>
                        </a:rPr>
                        <a:t>なし</a:t>
                      </a:r>
                    </a:p>
                  </a:txBody>
                  <a:tcPr/>
                </a:tc>
                <a:extLst>
                  <a:ext uri="{0D108BD9-81ED-4DB2-BD59-A6C34878D82A}">
                    <a16:rowId xmlns:a16="http://schemas.microsoft.com/office/drawing/2014/main" val="3354768276"/>
                  </a:ext>
                </a:extLst>
              </a:tr>
              <a:tr h="0">
                <a:tc>
                  <a:txBody>
                    <a:bodyPr/>
                    <a:lstStyle/>
                    <a:p>
                      <a:pPr algn="ctr"/>
                      <a:r>
                        <a:rPr kumimoji="1" lang="en-US" altLang="ja-JP" sz="800" dirty="0">
                          <a:solidFill>
                            <a:schemeClr val="bg1"/>
                          </a:solidFill>
                        </a:rPr>
                        <a:t>8</a:t>
                      </a:r>
                      <a:endParaRPr kumimoji="1" lang="ja-JP" altLang="en-US" sz="800" dirty="0">
                        <a:solidFill>
                          <a:schemeClr val="bg1"/>
                        </a:solidFill>
                      </a:endParaRPr>
                    </a:p>
                  </a:txBody>
                  <a:tcPr/>
                </a:tc>
                <a:tc>
                  <a:txBody>
                    <a:bodyPr/>
                    <a:lstStyle/>
                    <a:p>
                      <a:r>
                        <a:rPr kumimoji="1" lang="ja-JP" altLang="en-US" sz="800" dirty="0">
                          <a:solidFill>
                            <a:schemeClr val="bg1"/>
                          </a:solidFill>
                        </a:rPr>
                        <a:t>トランザクションループ制御ハンドラ</a:t>
                      </a:r>
                    </a:p>
                  </a:txBody>
                  <a:tcPr/>
                </a:tc>
                <a:tc>
                  <a:txBody>
                    <a:bodyPr/>
                    <a:lstStyle/>
                    <a:p>
                      <a:r>
                        <a:rPr kumimoji="1" lang="ja-JP" altLang="en-US" sz="800" dirty="0">
                          <a:solidFill>
                            <a:schemeClr val="bg1"/>
                          </a:solidFill>
                        </a:rPr>
                        <a:t>業務トランザクションを開始する。</a:t>
                      </a:r>
                    </a:p>
                  </a:txBody>
                  <a:tcPr/>
                </a:tc>
                <a:tc>
                  <a:txBody>
                    <a:bodyPr/>
                    <a:lstStyle/>
                    <a:p>
                      <a:r>
                        <a:rPr kumimoji="1" lang="ja-JP" altLang="en-US" sz="800" dirty="0">
                          <a:solidFill>
                            <a:schemeClr val="bg1"/>
                          </a:solidFill>
                        </a:rPr>
                        <a:t>業務トランザクションをコミットする。</a:t>
                      </a:r>
                    </a:p>
                  </a:txBody>
                  <a:tcPr/>
                </a:tc>
                <a:tc>
                  <a:txBody>
                    <a:bodyPr/>
                    <a:lstStyle/>
                    <a:p>
                      <a:r>
                        <a:rPr kumimoji="1" lang="ja-JP" altLang="en-US" sz="800" dirty="0">
                          <a:solidFill>
                            <a:schemeClr val="bg1"/>
                          </a:solidFill>
                        </a:rPr>
                        <a:t>業務トランザクションをロールバックする。</a:t>
                      </a:r>
                    </a:p>
                  </a:txBody>
                  <a:tcPr/>
                </a:tc>
                <a:extLst>
                  <a:ext uri="{0D108BD9-81ED-4DB2-BD59-A6C34878D82A}">
                    <a16:rowId xmlns:a16="http://schemas.microsoft.com/office/drawing/2014/main" val="1283395822"/>
                  </a:ext>
                </a:extLst>
              </a:tr>
              <a:tr h="0">
                <a:tc>
                  <a:txBody>
                    <a:bodyPr/>
                    <a:lstStyle/>
                    <a:p>
                      <a:pPr algn="ctr"/>
                      <a:r>
                        <a:rPr kumimoji="1" lang="en-US" altLang="ja-JP" sz="800" dirty="0">
                          <a:solidFill>
                            <a:schemeClr val="bg1"/>
                          </a:solidFill>
                        </a:rPr>
                        <a:t>9</a:t>
                      </a:r>
                      <a:endParaRPr kumimoji="1" lang="ja-JP" altLang="en-US" sz="800" dirty="0">
                        <a:solidFill>
                          <a:schemeClr val="bg1"/>
                        </a:solidFill>
                      </a:endParaRPr>
                    </a:p>
                  </a:txBody>
                  <a:tcPr/>
                </a:tc>
                <a:tc>
                  <a:txBody>
                    <a:bodyPr/>
                    <a:lstStyle/>
                    <a:p>
                      <a:r>
                        <a:rPr kumimoji="1" lang="ja-JP" altLang="en-US" sz="800" dirty="0">
                          <a:solidFill>
                            <a:schemeClr val="bg1"/>
                          </a:solidFill>
                        </a:rPr>
                        <a:t>プロセス停止制御ハンドラ</a:t>
                      </a:r>
                    </a:p>
                  </a:txBody>
                  <a:tcPr/>
                </a:tc>
                <a:tc>
                  <a:txBody>
                    <a:bodyPr/>
                    <a:lstStyle/>
                    <a:p>
                      <a:r>
                        <a:rPr kumimoji="1" lang="ja-JP" altLang="en-US" sz="800" dirty="0">
                          <a:solidFill>
                            <a:schemeClr val="bg1"/>
                          </a:solidFill>
                        </a:rPr>
                        <a:t>リクエストテーブル上の処理停止フラグが</a:t>
                      </a:r>
                      <a:r>
                        <a:rPr kumimoji="1" lang="en-US" altLang="ja-JP" sz="800" dirty="0">
                          <a:solidFill>
                            <a:schemeClr val="bg1"/>
                          </a:solidFill>
                        </a:rPr>
                        <a:t>ON</a:t>
                      </a:r>
                      <a:r>
                        <a:rPr kumimoji="1" lang="ja-JP" altLang="en-US" sz="800" dirty="0">
                          <a:solidFill>
                            <a:schemeClr val="bg1"/>
                          </a:solidFill>
                        </a:rPr>
                        <a:t>の場合、後続ハンドラの処理は行わず、プロセス停止例外を送出する。</a:t>
                      </a: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なし</a:t>
                      </a:r>
                    </a:p>
                  </a:txBody>
                  <a:tcPr/>
                </a:tc>
                <a:extLst>
                  <a:ext uri="{0D108BD9-81ED-4DB2-BD59-A6C34878D82A}">
                    <a16:rowId xmlns:a16="http://schemas.microsoft.com/office/drawing/2014/main" val="2932509337"/>
                  </a:ext>
                </a:extLst>
              </a:tr>
              <a:tr h="0">
                <a:tc>
                  <a:txBody>
                    <a:bodyPr/>
                    <a:lstStyle/>
                    <a:p>
                      <a:pPr algn="ctr"/>
                      <a:r>
                        <a:rPr kumimoji="1" lang="en-US" altLang="ja-JP" sz="800" dirty="0">
                          <a:solidFill>
                            <a:schemeClr val="bg1"/>
                          </a:solidFill>
                        </a:rPr>
                        <a:t>10</a:t>
                      </a:r>
                      <a:endParaRPr kumimoji="1" lang="ja-JP" altLang="en-US" sz="800" dirty="0">
                        <a:solidFill>
                          <a:schemeClr val="bg1"/>
                        </a:solidFill>
                      </a:endParaRPr>
                    </a:p>
                  </a:txBody>
                  <a:tcPr/>
                </a:tc>
                <a:tc>
                  <a:txBody>
                    <a:bodyPr/>
                    <a:lstStyle/>
                    <a:p>
                      <a:r>
                        <a:rPr kumimoji="1" lang="ja-JP" altLang="en-US" sz="800" dirty="0">
                          <a:solidFill>
                            <a:schemeClr val="bg1"/>
                          </a:solidFill>
                        </a:rPr>
                        <a:t>データリードハンドラ</a:t>
                      </a:r>
                    </a:p>
                  </a:txBody>
                  <a:tcPr/>
                </a:tc>
                <a:tc>
                  <a:txBody>
                    <a:bodyPr/>
                    <a:lstStyle/>
                    <a:p>
                      <a:r>
                        <a:rPr kumimoji="1" lang="ja-JP" altLang="en-US" sz="800" dirty="0">
                          <a:solidFill>
                            <a:schemeClr val="bg1"/>
                          </a:solidFill>
                        </a:rPr>
                        <a:t>データリーダを使用してレコードを１件読み込み、後続ハンドラの引数として渡す。また実行時</a:t>
                      </a:r>
                      <a:r>
                        <a:rPr kumimoji="1" lang="en-US" altLang="ja-JP" sz="800" dirty="0">
                          <a:solidFill>
                            <a:schemeClr val="bg1"/>
                          </a:solidFill>
                        </a:rPr>
                        <a:t>ID</a:t>
                      </a:r>
                      <a:r>
                        <a:rPr kumimoji="1" lang="ja-JP" altLang="en-US" sz="800" dirty="0" err="1">
                          <a:solidFill>
                            <a:schemeClr val="bg1"/>
                          </a:solidFill>
                        </a:rPr>
                        <a:t>を採</a:t>
                      </a:r>
                      <a:r>
                        <a:rPr kumimoji="1" lang="ja-JP" altLang="en-US" sz="800" dirty="0">
                          <a:solidFill>
                            <a:schemeClr val="bg1"/>
                          </a:solidFill>
                        </a:rPr>
                        <a:t>番する。</a:t>
                      </a:r>
                    </a:p>
                  </a:txBody>
                  <a:tcPr/>
                </a:tc>
                <a:tc>
                  <a:txBody>
                    <a:bodyPr/>
                    <a:lstStyle/>
                    <a:p>
                      <a:r>
                        <a:rPr kumimoji="1" lang="ja-JP" altLang="en-US" sz="800" dirty="0">
                          <a:solidFill>
                            <a:schemeClr val="bg1"/>
                          </a:solidFill>
                        </a:rPr>
                        <a:t>なし</a:t>
                      </a:r>
                    </a:p>
                  </a:txBody>
                  <a:tcPr/>
                </a:tc>
                <a:tc>
                  <a:txBody>
                    <a:bodyPr/>
                    <a:lstStyle/>
                    <a:p>
                      <a:r>
                        <a:rPr kumimoji="1" lang="ja-JP" altLang="en-US" sz="800" dirty="0">
                          <a:solidFill>
                            <a:schemeClr val="bg1"/>
                          </a:solidFill>
                        </a:rPr>
                        <a:t>読み込んだレコードをログ出力した後、起因例外を再送出する。</a:t>
                      </a:r>
                    </a:p>
                  </a:txBody>
                  <a:tcPr/>
                </a:tc>
                <a:extLst>
                  <a:ext uri="{0D108BD9-81ED-4DB2-BD59-A6C34878D82A}">
                    <a16:rowId xmlns:a16="http://schemas.microsoft.com/office/drawing/2014/main" val="1777427626"/>
                  </a:ext>
                </a:extLst>
              </a:tr>
              <a:tr h="0">
                <a:tc>
                  <a:txBody>
                    <a:bodyPr/>
                    <a:lstStyle/>
                    <a:p>
                      <a:pPr algn="ctr"/>
                      <a:r>
                        <a:rPr kumimoji="1" lang="en-US" altLang="ja-JP" sz="800" dirty="0">
                          <a:solidFill>
                            <a:schemeClr val="bg1"/>
                          </a:solidFill>
                        </a:rPr>
                        <a:t>11</a:t>
                      </a:r>
                      <a:endParaRPr kumimoji="1" lang="ja-JP" altLang="en-US" sz="800" dirty="0">
                        <a:solidFill>
                          <a:schemeClr val="bg1"/>
                        </a:solidFill>
                      </a:endParaRPr>
                    </a:p>
                  </a:txBody>
                  <a:tcPr/>
                </a:tc>
                <a:tc>
                  <a:txBody>
                    <a:bodyPr/>
                    <a:lstStyle/>
                    <a:p>
                      <a:r>
                        <a:rPr kumimoji="1" lang="ja-JP" altLang="en-US" sz="800" dirty="0">
                          <a:solidFill>
                            <a:schemeClr val="bg1"/>
                          </a:solidFill>
                        </a:rPr>
                        <a:t>業務アクション</a:t>
                      </a:r>
                    </a:p>
                  </a:txBody>
                  <a:tcPr/>
                </a:tc>
                <a:tc gridSpan="3">
                  <a:txBody>
                    <a:bodyPr/>
                    <a:lstStyle/>
                    <a:p>
                      <a:r>
                        <a:rPr kumimoji="1" lang="ja-JP" altLang="en-US" sz="800" dirty="0">
                          <a:solidFill>
                            <a:schemeClr val="bg1"/>
                          </a:solidFill>
                        </a:rPr>
                        <a:t>読み込んだ１行に対する業務ロジック</a:t>
                      </a:r>
                    </a:p>
                  </a:txBody>
                  <a:tcPr/>
                </a:tc>
                <a:tc hMerge="1">
                  <a:txBody>
                    <a:bodyPr/>
                    <a:lstStyle/>
                    <a:p>
                      <a:endParaRPr kumimoji="1" lang="ja-JP" altLang="en-US" sz="900" dirty="0">
                        <a:solidFill>
                          <a:schemeClr val="bg1"/>
                        </a:solidFill>
                      </a:endParaRPr>
                    </a:p>
                  </a:txBody>
                  <a:tcPr/>
                </a:tc>
                <a:tc hMerge="1">
                  <a:txBody>
                    <a:bodyPr/>
                    <a:lstStyle/>
                    <a:p>
                      <a:endParaRPr kumimoji="1" lang="ja-JP" altLang="en-US" sz="900" dirty="0">
                        <a:solidFill>
                          <a:schemeClr val="bg1"/>
                        </a:solidFill>
                      </a:endParaRPr>
                    </a:p>
                  </a:txBody>
                  <a:tcPr/>
                </a:tc>
                <a:extLst>
                  <a:ext uri="{0D108BD9-81ED-4DB2-BD59-A6C34878D82A}">
                    <a16:rowId xmlns:a16="http://schemas.microsoft.com/office/drawing/2014/main" val="2163506103"/>
                  </a:ext>
                </a:extLst>
              </a:tr>
            </a:tbl>
          </a:graphicData>
        </a:graphic>
      </p:graphicFrame>
    </p:spTree>
    <p:extLst>
      <p:ext uri="{BB962C8B-B14F-4D97-AF65-F5344CB8AC3E}">
        <p14:creationId xmlns:p14="http://schemas.microsoft.com/office/powerpoint/2010/main" val="170123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743200" y="1735750"/>
            <a:ext cx="6271200" cy="1159799"/>
          </a:xfrm>
        </p:spPr>
        <p:txBody>
          <a:bodyPr/>
          <a:lstStyle/>
          <a:p>
            <a:r>
              <a:rPr kumimoji="1" lang="en-US" altLang="ja-JP" sz="3200" dirty="0">
                <a:latin typeface="メイリオ" panose="020B0604030504040204" pitchFamily="50" charset="-128"/>
                <a:ea typeface="メイリオ" panose="020B0604030504040204" pitchFamily="50" charset="-128"/>
              </a:rPr>
              <a:t>batch </a:t>
            </a:r>
            <a:r>
              <a:rPr kumimoji="1" lang="ja-JP" altLang="en-US" sz="3200" dirty="0">
                <a:latin typeface="メイリオ" panose="020B0604030504040204" pitchFamily="50" charset="-128"/>
                <a:ea typeface="メイリオ" panose="020B0604030504040204" pitchFamily="50" charset="-128"/>
              </a:rPr>
              <a:t>で開発者が作成する部分</a:t>
            </a:r>
          </a:p>
        </p:txBody>
      </p:sp>
      <p:sp>
        <p:nvSpPr>
          <p:cNvPr id="3" name="サブタイトル 2"/>
          <p:cNvSpPr>
            <a:spLocks noGrp="1"/>
          </p:cNvSpPr>
          <p:nvPr>
            <p:ph type="subTitle" idx="1"/>
          </p:nvPr>
        </p:nvSpPr>
        <p:spPr>
          <a:xfrm>
            <a:off x="2743200" y="2821004"/>
            <a:ext cx="5696099" cy="784799"/>
          </a:xfrm>
        </p:spPr>
        <p:txBody>
          <a:bodyPr/>
          <a:lstStyle/>
          <a:p>
            <a:r>
              <a:rPr kumimoji="1" lang="ja-JP" altLang="en-US" dirty="0">
                <a:latin typeface="メイリオ" panose="020B0604030504040204" pitchFamily="50" charset="-128"/>
                <a:ea typeface="メイリオ" panose="020B0604030504040204" pitchFamily="50" charset="-128"/>
              </a:rPr>
              <a:t>で、開発者は何をつくるの？</a:t>
            </a:r>
          </a:p>
        </p:txBody>
      </p:sp>
    </p:spTree>
    <p:extLst>
      <p:ext uri="{BB962C8B-B14F-4D97-AF65-F5344CB8AC3E}">
        <p14:creationId xmlns:p14="http://schemas.microsoft.com/office/powerpoint/2010/main" val="132196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837599" y="2338644"/>
            <a:ext cx="5223099" cy="2712942"/>
          </a:xfrm>
          <a:prstGeom prst="rect">
            <a:avLst/>
          </a:prstGeom>
        </p:spPr>
      </p:pic>
      <p:sp>
        <p:nvSpPr>
          <p:cNvPr id="2" name="テキスト プレースホルダー 1"/>
          <p:cNvSpPr>
            <a:spLocks noGrp="1"/>
          </p:cNvSpPr>
          <p:nvPr>
            <p:ph type="body" idx="1"/>
          </p:nvPr>
        </p:nvSpPr>
        <p:spPr>
          <a:xfrm>
            <a:off x="2051200" y="595422"/>
            <a:ext cx="7009498" cy="4548077"/>
          </a:xfrm>
        </p:spPr>
        <p:txBody>
          <a:bodyPr anchor="t"/>
          <a:lstStyle/>
          <a:p>
            <a:r>
              <a:rPr kumimoji="1" lang="ja-JP" altLang="en-US" dirty="0">
                <a:latin typeface="メイリオ" panose="020B0604030504040204" pitchFamily="50" charset="-128"/>
                <a:ea typeface="メイリオ" panose="020B0604030504040204" pitchFamily="50" charset="-128"/>
              </a:rPr>
              <a:t>タイプ毎の基底クラスを継承した業務</a:t>
            </a:r>
            <a:r>
              <a:rPr kumimoji="1" lang="en-US" altLang="ja-JP" dirty="0">
                <a:latin typeface="メイリオ" panose="020B0604030504040204" pitchFamily="50" charset="-128"/>
                <a:ea typeface="メイリオ" panose="020B0604030504040204" pitchFamily="50" charset="-128"/>
              </a:rPr>
              <a:t>Action</a:t>
            </a:r>
          </a:p>
          <a:p>
            <a:r>
              <a:rPr kumimoji="1" lang="ja-JP" altLang="en-US" dirty="0">
                <a:latin typeface="メイリオ" panose="020B0604030504040204" pitchFamily="50" charset="-128"/>
                <a:ea typeface="メイリオ" panose="020B0604030504040204" pitchFamily="50" charset="-128"/>
              </a:rPr>
              <a:t>タイプ毎の</a:t>
            </a:r>
            <a:r>
              <a:rPr kumimoji="1" lang="en-US" altLang="ja-JP" dirty="0">
                <a:latin typeface="メイリオ" panose="020B0604030504040204" pitchFamily="50" charset="-128"/>
                <a:ea typeface="メイリオ" panose="020B0604030504040204" pitchFamily="50" charset="-128"/>
              </a:rPr>
              <a:t>DataReader</a:t>
            </a:r>
          </a:p>
          <a:p>
            <a:r>
              <a:rPr kumimoji="1" lang="ja-JP" altLang="en-US" dirty="0">
                <a:latin typeface="メイリオ" panose="020B0604030504040204" pitchFamily="50" charset="-128"/>
                <a:ea typeface="メイリオ" panose="020B0604030504040204" pitchFamily="50" charset="-128"/>
              </a:rPr>
              <a:t>業務ロジックコンポーネント</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batch </a:t>
            </a:r>
            <a:r>
              <a:rPr lang="ja-JP" altLang="en-US" sz="2800" dirty="0">
                <a:solidFill>
                  <a:srgbClr val="19BBD5"/>
                </a:solidFill>
                <a:latin typeface="メイリオ" panose="020B0604030504040204" pitchFamily="50" charset="-128"/>
                <a:ea typeface="メイリオ" panose="020B0604030504040204" pitchFamily="50" charset="-128"/>
              </a:rPr>
              <a:t>で開発者が作成する部分</a:t>
            </a:r>
            <a:endParaRPr lang="en" sz="2800" dirty="0">
              <a:solidFill>
                <a:srgbClr val="19BBD5"/>
              </a:solidFill>
              <a:latin typeface="メイリオ" panose="020B0604030504040204" pitchFamily="50" charset="-128"/>
              <a:ea typeface="メイリオ" panose="020B0604030504040204" pitchFamily="50" charset="-128"/>
            </a:endParaRPr>
          </a:p>
        </p:txBody>
      </p:sp>
      <p:sp>
        <p:nvSpPr>
          <p:cNvPr id="5" name="四角形: 角を丸くする 4"/>
          <p:cNvSpPr/>
          <p:nvPr/>
        </p:nvSpPr>
        <p:spPr>
          <a:xfrm>
            <a:off x="6916350" y="2647402"/>
            <a:ext cx="1187166" cy="1478198"/>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155424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7092800" cy="4548077"/>
          </a:xfrm>
        </p:spPr>
        <p:txBody>
          <a:bodyPr anchor="t"/>
          <a:lstStyle/>
          <a:p>
            <a:r>
              <a:rPr kumimoji="1" lang="ja-JP" altLang="en-US" dirty="0">
                <a:latin typeface="メイリオ" panose="020B0604030504040204" pitchFamily="50" charset="-128"/>
                <a:ea typeface="メイリオ" panose="020B0604030504040204" pitchFamily="50" charset="-128"/>
              </a:rPr>
              <a:t>データリーダ</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DatabaseRecordReader</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DB to</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FileDataReader</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File to </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ValidatableFileDataReader</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File to</a:t>
            </a:r>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pPr lvl="1">
              <a:buNone/>
            </a:pPr>
            <a:r>
              <a:rPr kumimoji="1" lang="ja-JP" altLang="en-US" dirty="0">
                <a:latin typeface="メイリオ" panose="020B0604030504040204" pitchFamily="50" charset="-128"/>
                <a:ea typeface="メイリオ" panose="020B0604030504040204" pitchFamily="50" charset="-128"/>
              </a:rPr>
              <a:t>　→事前精査で１度全行読み込み</a:t>
            </a:r>
            <a:endParaRPr kumimoji="1" lang="en-US" altLang="ja-JP" dirty="0">
              <a:latin typeface="メイリオ" panose="020B0604030504040204" pitchFamily="50" charset="-128"/>
              <a:ea typeface="メイリオ" panose="020B0604030504040204" pitchFamily="50" charset="-128"/>
            </a:endParaRPr>
          </a:p>
          <a:p>
            <a:pPr lvl="1">
              <a:buNone/>
            </a:pPr>
            <a:r>
              <a:rPr kumimoji="1" lang="ja-JP" altLang="en-US" dirty="0">
                <a:latin typeface="メイリオ" panose="020B0604030504040204" pitchFamily="50" charset="-128"/>
                <a:ea typeface="メイリオ" panose="020B0604030504040204" pitchFamily="50" charset="-128"/>
              </a:rPr>
              <a:t>　　再度最初から読み直して実行される</a:t>
            </a:r>
            <a:endParaRPr kumimoji="1" lang="en-US" altLang="ja-JP" dirty="0">
              <a:latin typeface="メイリオ" panose="020B0604030504040204" pitchFamily="50" charset="-128"/>
              <a:ea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規定クラス</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BatchAction</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DB to </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FileBatchAction</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File to </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lvl="1"/>
            <a:r>
              <a:rPr kumimoji="1" lang="en-US" altLang="ja-JP" dirty="0" err="1">
                <a:latin typeface="メイリオ" panose="020B0604030504040204" pitchFamily="50" charset="-128"/>
                <a:ea typeface="メイリオ" panose="020B0604030504040204" pitchFamily="50" charset="-128"/>
              </a:rPr>
              <a:t>NoInputDataBatchAction</a:t>
            </a:r>
            <a:r>
              <a:rPr kumimoji="1" lang="ja-JP" altLang="en-US" dirty="0">
                <a:latin typeface="メイリオ" panose="020B0604030504040204" pitchFamily="50" charset="-128"/>
                <a:ea typeface="メイリオ" panose="020B0604030504040204" pitchFamily="50" charset="-128"/>
              </a:rPr>
              <a:t>（直</a:t>
            </a:r>
            <a:r>
              <a:rPr kumimoji="1" lang="en-US" altLang="ja-JP" dirty="0">
                <a:latin typeface="メイリオ" panose="020B0604030504040204" pitchFamily="50" charset="-128"/>
                <a:ea typeface="メイリオ" panose="020B0604030504040204" pitchFamily="50" charset="-128"/>
              </a:rPr>
              <a:t>DB or </a:t>
            </a:r>
            <a:r>
              <a:rPr kumimoji="1" lang="ja-JP" altLang="en-US" dirty="0">
                <a:latin typeface="メイリオ" panose="020B0604030504040204" pitchFamily="50" charset="-128"/>
                <a:ea typeface="メイリオ" panose="020B0604030504040204" pitchFamily="50" charset="-128"/>
              </a:rPr>
              <a:t>直</a:t>
            </a:r>
            <a:r>
              <a:rPr kumimoji="1" lang="en-US" altLang="ja-JP" dirty="0">
                <a:latin typeface="メイリオ" panose="020B0604030504040204" pitchFamily="50" charset="-128"/>
                <a:ea typeface="メイリオ" panose="020B0604030504040204" pitchFamily="50" charset="-128"/>
              </a:rPr>
              <a:t>File</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batch </a:t>
            </a:r>
            <a:r>
              <a:rPr lang="ja-JP" altLang="en-US" sz="2800" dirty="0">
                <a:solidFill>
                  <a:srgbClr val="19BBD5"/>
                </a:solidFill>
                <a:latin typeface="メイリオ" panose="020B0604030504040204" pitchFamily="50" charset="-128"/>
                <a:ea typeface="メイリオ" panose="020B0604030504040204" pitchFamily="50" charset="-128"/>
              </a:rPr>
              <a:t>で開発者が作成する部分</a:t>
            </a:r>
            <a:endParaRPr lang="en" sz="2800" dirty="0">
              <a:solidFill>
                <a:srgbClr val="19BBD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0552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732700" y="973600"/>
            <a:ext cx="5792099" cy="645300"/>
          </a:xfrm>
          <a:prstGeom prst="rect">
            <a:avLst/>
          </a:prstGeom>
        </p:spPr>
        <p:txBody>
          <a:bodyPr lIns="91425" tIns="91425" rIns="91425" bIns="91425" anchor="b" anchorCtr="0">
            <a:noAutofit/>
          </a:bodyPr>
          <a:lstStyle/>
          <a:p>
            <a:pPr lvl="0" rtl="0">
              <a:spcBef>
                <a:spcPts val="0"/>
              </a:spcBef>
              <a:buNone/>
            </a:pPr>
            <a:r>
              <a:rPr lang="en-US" altLang="ja-JP" dirty="0">
                <a:latin typeface="メイリオ" panose="020B0604030504040204" pitchFamily="50" charset="-128"/>
                <a:ea typeface="メイリオ" panose="020B0604030504040204" pitchFamily="50" charset="-128"/>
              </a:rPr>
              <a:t>Outline</a:t>
            </a:r>
            <a:endParaRPr lang="en" dirty="0">
              <a:latin typeface="メイリオ" panose="020B0604030504040204" pitchFamily="50" charset="-128"/>
              <a:ea typeface="メイリオ" panose="020B0604030504040204" pitchFamily="50" charset="-128"/>
            </a:endParaRPr>
          </a:p>
        </p:txBody>
      </p:sp>
      <p:sp>
        <p:nvSpPr>
          <p:cNvPr id="1414" name="Shape 1414"/>
          <p:cNvSpPr txBox="1"/>
          <p:nvPr/>
        </p:nvSpPr>
        <p:spPr>
          <a:xfrm>
            <a:off x="1732700" y="1428750"/>
            <a:ext cx="6954000" cy="3511845"/>
          </a:xfrm>
          <a:prstGeom prst="rect">
            <a:avLst/>
          </a:prstGeom>
          <a:noFill/>
          <a:ln>
            <a:noFill/>
          </a:ln>
        </p:spPr>
        <p:txBody>
          <a:bodyPr lIns="91425" tIns="91425" rIns="91425" bIns="91425" anchor="t" anchorCtr="0">
            <a:noAutofit/>
          </a:bodyPr>
          <a:lstStyle/>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handler</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 とは？</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rest </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の </a:t>
            </a: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handler</a:t>
            </a:r>
          </a:p>
          <a:p>
            <a:pPr marL="228600" indent="-22860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rest </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で開発者が作る部分</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batch </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の </a:t>
            </a: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handler</a:t>
            </a: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batch </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で開発者が作る部分</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Shape 1669"/>
          <p:cNvSpPr txBox="1">
            <a:spLocks noGrp="1"/>
          </p:cNvSpPr>
          <p:nvPr>
            <p:ph type="ctrTitle" idx="4294967295"/>
          </p:nvPr>
        </p:nvSpPr>
        <p:spPr>
          <a:xfrm>
            <a:off x="3152775" y="1354750"/>
            <a:ext cx="4562099" cy="1159799"/>
          </a:xfrm>
          <a:prstGeom prst="rect">
            <a:avLst/>
          </a:prstGeom>
        </p:spPr>
        <p:txBody>
          <a:bodyPr lIns="91425" tIns="91425" rIns="91425" bIns="91425" anchor="b" anchorCtr="0">
            <a:noAutofit/>
          </a:bodyPr>
          <a:lstStyle/>
          <a:p>
            <a:pPr lvl="0" rtl="0">
              <a:spcBef>
                <a:spcPts val="0"/>
              </a:spcBef>
              <a:buNone/>
            </a:pPr>
            <a:r>
              <a:rPr lang="en" sz="8000"/>
              <a:t>Thanks!</a:t>
            </a:r>
          </a:p>
        </p:txBody>
      </p:sp>
      <p:sp>
        <p:nvSpPr>
          <p:cNvPr id="1670" name="Shape 1670"/>
          <p:cNvSpPr txBox="1">
            <a:spLocks noGrp="1"/>
          </p:cNvSpPr>
          <p:nvPr>
            <p:ph type="body" idx="4294967295"/>
          </p:nvPr>
        </p:nvSpPr>
        <p:spPr>
          <a:xfrm>
            <a:off x="3286467" y="2400250"/>
            <a:ext cx="4562099" cy="2461500"/>
          </a:xfrm>
          <a:prstGeom prst="rect">
            <a:avLst/>
          </a:prstGeom>
        </p:spPr>
        <p:txBody>
          <a:bodyPr lIns="91425" tIns="91425" rIns="91425" bIns="91425" anchor="t" anchorCtr="0">
            <a:noAutofit/>
          </a:bodyPr>
          <a:lstStyle/>
          <a:p>
            <a:pPr lvl="0" rtl="0">
              <a:spcBef>
                <a:spcPts val="0"/>
              </a:spcBef>
              <a:buNone/>
            </a:pPr>
            <a:r>
              <a:rPr lang="en" sz="3600" b="1" dirty="0"/>
              <a:t>Any questions?</a:t>
            </a:r>
          </a:p>
          <a:p>
            <a:pPr lvl="0" rtl="0">
              <a:spcBef>
                <a:spcPts val="0"/>
              </a:spcBef>
              <a:buClr>
                <a:schemeClr val="dk1"/>
              </a:buClr>
              <a:buSzPct val="78571"/>
              <a:buFont typeface="Arial"/>
              <a:buNone/>
            </a:pPr>
            <a:r>
              <a:rPr lang="en" dirty="0"/>
              <a:t>You can find me at:</a:t>
            </a:r>
          </a:p>
          <a:p>
            <a:pPr marL="457200" lvl="0" indent="-228600" rtl="0">
              <a:spcBef>
                <a:spcPts val="0"/>
              </a:spcBef>
            </a:pPr>
            <a:r>
              <a:rPr lang="en" dirty="0"/>
              <a:t>@xawawa</a:t>
            </a:r>
          </a:p>
          <a:p>
            <a:pPr marL="457200" lvl="0" indent="-228600" rtl="0">
              <a:spcBef>
                <a:spcPts val="0"/>
              </a:spcBef>
            </a:pPr>
            <a:r>
              <a:rPr lang="en-US" dirty="0"/>
              <a:t>yamatatsu0424</a:t>
            </a:r>
            <a:r>
              <a:rPr lang="en" dirty="0"/>
              <a:t>@gmail.com</a:t>
            </a:r>
          </a:p>
        </p:txBody>
      </p:sp>
      <p:grpSp>
        <p:nvGrpSpPr>
          <p:cNvPr id="1671" name="Shape 1671"/>
          <p:cNvGrpSpPr/>
          <p:nvPr/>
        </p:nvGrpSpPr>
        <p:grpSpPr>
          <a:xfrm flipH="1">
            <a:off x="905355" y="670081"/>
            <a:ext cx="2152304" cy="1864573"/>
            <a:chOff x="4088875" y="1431100"/>
            <a:chExt cx="3293000" cy="2852775"/>
          </a:xfrm>
        </p:grpSpPr>
        <p:sp>
          <p:nvSpPr>
            <p:cNvPr id="1672" name="Shape 1672"/>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673" name="Shape 1673"/>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674" name="Shape 1674"/>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675" name="Shape 1675"/>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676" name="Shape 1676"/>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77" name="Shape 1677"/>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678" name="Shape 1678"/>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679" name="Shape 1679"/>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680" name="Shape 1680"/>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681" name="Shape 1681"/>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682" name="Shape 1682"/>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683" name="Shape 1683"/>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684" name="Shape 1684"/>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685" name="Shape 1685"/>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686" name="Shape 1686"/>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687" name="Shape 1687"/>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688" name="Shape 1688"/>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689" name="Shape 1689"/>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690" name="Shape 1690"/>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691" name="Shape 1691"/>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692" name="Shape 1692"/>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693" name="Shape 1693"/>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694" name="Shape 1694"/>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695" name="Shape 1695"/>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696" name="Shape 1696"/>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697" name="Shape 1697"/>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698" name="Shape 1698"/>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699" name="Shape 1699"/>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700" name="Shape 1700"/>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701" name="Shape 1701"/>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702" name="Shape 1702"/>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703" name="Shape 1703"/>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704" name="Shape 1704"/>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705" name="Shape 1705"/>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706" name="Shape 1706"/>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707" name="Shape 1707"/>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708" name="Shape 1708"/>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709" name="Shape 1709"/>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710" name="Shape 1710"/>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711" name="Shape 1711"/>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712" name="Shape 1712"/>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713" name="Shape 1713"/>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714" name="Shape 1714"/>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715" name="Shape 1715"/>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716" name="Shape 1716"/>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717" name="Shape 1717"/>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718" name="Shape 1718"/>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719" name="Shape 1719"/>
          <p:cNvSpPr/>
          <p:nvPr/>
        </p:nvSpPr>
        <p:spPr>
          <a:xfrm>
            <a:off x="1591718" y="1212579"/>
            <a:ext cx="779560" cy="7795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handler </a:t>
            </a:r>
            <a:r>
              <a:rPr kumimoji="1" lang="ja-JP" altLang="en-US" dirty="0">
                <a:latin typeface="メイリオ" panose="020B0604030504040204" pitchFamily="50" charset="-128"/>
                <a:ea typeface="メイリオ" panose="020B0604030504040204" pitchFamily="50" charset="-128"/>
              </a:rPr>
              <a:t>とは？</a:t>
            </a:r>
          </a:p>
        </p:txBody>
      </p:sp>
      <p:sp>
        <p:nvSpPr>
          <p:cNvPr id="3" name="サブタイトル 2"/>
          <p:cNvSpPr>
            <a:spLocks noGrp="1"/>
          </p:cNvSpPr>
          <p:nvPr>
            <p:ph type="subTitle" idx="1"/>
          </p:nvPr>
        </p:nvSpPr>
        <p:spPr/>
        <p:txBody>
          <a:bodyPr/>
          <a:lstStyle/>
          <a:p>
            <a:r>
              <a:rPr kumimoji="1" lang="en-US" altLang="ja-JP" dirty="0">
                <a:latin typeface="メイリオ" panose="020B0604030504040204" pitchFamily="50" charset="-128"/>
                <a:ea typeface="メイリオ" panose="020B0604030504040204" pitchFamily="50" charset="-128"/>
              </a:rPr>
              <a:t>Nablarch</a:t>
            </a:r>
            <a:r>
              <a:rPr kumimoji="1" lang="ja-JP" altLang="en-US" dirty="0">
                <a:latin typeface="メイリオ" panose="020B0604030504040204" pitchFamily="50" charset="-128"/>
                <a:ea typeface="メイリオ" panose="020B0604030504040204" pitchFamily="50" charset="-128"/>
              </a:rPr>
              <a:t>で使用されてるらしいけど？</a:t>
            </a:r>
          </a:p>
        </p:txBody>
      </p:sp>
    </p:spTree>
    <p:extLst>
      <p:ext uri="{BB962C8B-B14F-4D97-AF65-F5344CB8AC3E}">
        <p14:creationId xmlns:p14="http://schemas.microsoft.com/office/powerpoint/2010/main" val="121406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r>
              <a:rPr kumimoji="1" lang="en-US" altLang="ja-JP" dirty="0">
                <a:latin typeface="メイリオ" panose="020B0604030504040204" pitchFamily="50" charset="-128"/>
                <a:ea typeface="メイリオ" panose="020B0604030504040204" pitchFamily="50" charset="-128"/>
              </a:rPr>
              <a:t>Nablarch</a:t>
            </a:r>
            <a:r>
              <a:rPr kumimoji="1" lang="ja-JP" altLang="en-US" dirty="0">
                <a:latin typeface="メイリオ" panose="020B0604030504040204" pitchFamily="50" charset="-128"/>
                <a:ea typeface="メイリオ" panose="020B0604030504040204" pitchFamily="50" charset="-128"/>
              </a:rPr>
              <a:t>はハンドラ＋ライブラリで構成されている。</a:t>
            </a:r>
            <a:r>
              <a:rPr kumimoji="1" lang="en-US" altLang="ja-JP" dirty="0">
                <a:latin typeface="メイリオ" panose="020B0604030504040204" pitchFamily="50" charset="-128"/>
                <a:ea typeface="メイリオ" panose="020B0604030504040204" pitchFamily="50" charset="-128"/>
              </a:rPr>
              <a:t>Nablarch</a:t>
            </a:r>
            <a:r>
              <a:rPr kumimoji="1" lang="ja-JP" altLang="en-US" dirty="0">
                <a:latin typeface="メイリオ" panose="020B0604030504040204" pitchFamily="50" charset="-128"/>
                <a:ea typeface="メイリオ" panose="020B0604030504040204" pitchFamily="50" charset="-128"/>
              </a:rPr>
              <a:t>のアプリケーションは、全てハンドラを利用したアーキテクチャとなっている。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handler </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2051200" y="2288235"/>
            <a:ext cx="6931435" cy="2711453"/>
          </a:xfrm>
          <a:prstGeom prst="rect">
            <a:avLst/>
          </a:prstGeom>
        </p:spPr>
      </p:pic>
    </p:spTree>
    <p:extLst>
      <p:ext uri="{BB962C8B-B14F-4D97-AF65-F5344CB8AC3E}">
        <p14:creationId xmlns:p14="http://schemas.microsoft.com/office/powerpoint/2010/main" val="131546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r>
              <a:rPr kumimoji="1" lang="ja-JP" altLang="en-US" dirty="0">
                <a:latin typeface="メイリオ" panose="020B0604030504040204" pitchFamily="50" charset="-128"/>
                <a:ea typeface="メイリオ" panose="020B0604030504040204" pitchFamily="50" charset="-128"/>
              </a:rPr>
              <a:t>ハンドラを利用した基盤処理は以下の図の様に決められた順に往路、復路で処理を実行します。このようにハンドラとして実装することでアプリケーションの責務範囲が明確となり、抜き差しによってテストし易く、保守性が高ま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handler </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3974129" y="2672721"/>
            <a:ext cx="5048955" cy="2353003"/>
          </a:xfrm>
          <a:prstGeom prst="rect">
            <a:avLst/>
          </a:prstGeom>
        </p:spPr>
      </p:pic>
    </p:spTree>
    <p:extLst>
      <p:ext uri="{BB962C8B-B14F-4D97-AF65-F5344CB8AC3E}">
        <p14:creationId xmlns:p14="http://schemas.microsoft.com/office/powerpoint/2010/main" val="225326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矢印: U ターン 12"/>
          <p:cNvSpPr/>
          <p:nvPr/>
        </p:nvSpPr>
        <p:spPr>
          <a:xfrm rot="5400000">
            <a:off x="5177117" y="410139"/>
            <a:ext cx="2144806" cy="5466228"/>
          </a:xfrm>
          <a:prstGeom prst="uturnArrow">
            <a:avLst>
              <a:gd name="adj1" fmla="val 19116"/>
              <a:gd name="adj2" fmla="val 25000"/>
              <a:gd name="adj3" fmla="val 14342"/>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 name="テキスト プレースホルダー 1"/>
          <p:cNvSpPr>
            <a:spLocks noGrp="1"/>
          </p:cNvSpPr>
          <p:nvPr>
            <p:ph type="body" idx="1"/>
          </p:nvPr>
        </p:nvSpPr>
        <p:spPr>
          <a:xfrm>
            <a:off x="2051200" y="595423"/>
            <a:ext cx="6282299" cy="608090"/>
          </a:xfrm>
        </p:spPr>
        <p:txBody>
          <a:bodyPr anchor="t"/>
          <a:lstStyle/>
          <a:p>
            <a:r>
              <a:rPr kumimoji="1" lang="ja-JP" altLang="en-US" dirty="0">
                <a:latin typeface="メイリオ" panose="020B0604030504040204" pitchFamily="50" charset="-128"/>
                <a:ea typeface="メイリオ" panose="020B0604030504040204" pitchFamily="50" charset="-128"/>
              </a:rPr>
              <a:t>実装例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handler </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sp>
        <p:nvSpPr>
          <p:cNvPr id="4" name="四角形: 角を丸くする 3"/>
          <p:cNvSpPr/>
          <p:nvPr/>
        </p:nvSpPr>
        <p:spPr>
          <a:xfrm>
            <a:off x="4787998"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グローバルエラーハンドラ</a:t>
            </a:r>
          </a:p>
        </p:txBody>
      </p:sp>
      <p:sp>
        <p:nvSpPr>
          <p:cNvPr id="7" name="四角形: 角を丸くする 6"/>
          <p:cNvSpPr/>
          <p:nvPr/>
        </p:nvSpPr>
        <p:spPr>
          <a:xfrm>
            <a:off x="5601541"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en-US" altLang="ja-JP" dirty="0"/>
              <a:t>DB</a:t>
            </a:r>
            <a:r>
              <a:rPr kumimoji="1" lang="ja-JP" altLang="en-US" dirty="0"/>
              <a:t>接続ハンドラ</a:t>
            </a:r>
          </a:p>
        </p:txBody>
      </p:sp>
      <p:sp>
        <p:nvSpPr>
          <p:cNvPr id="8" name="四角形: 角を丸くする 7"/>
          <p:cNvSpPr/>
          <p:nvPr/>
        </p:nvSpPr>
        <p:spPr>
          <a:xfrm>
            <a:off x="6453970"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トランザクション制御ハンドラ</a:t>
            </a:r>
          </a:p>
        </p:txBody>
      </p:sp>
      <p:sp>
        <p:nvSpPr>
          <p:cNvPr id="9" name="四角形: 角を丸くする 8"/>
          <p:cNvSpPr/>
          <p:nvPr/>
        </p:nvSpPr>
        <p:spPr>
          <a:xfrm>
            <a:off x="727179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ディスパッチハンドラ</a:t>
            </a:r>
          </a:p>
        </p:txBody>
      </p:sp>
      <p:sp>
        <p:nvSpPr>
          <p:cNvPr id="10" name="四角形: 角を丸くする 9"/>
          <p:cNvSpPr/>
          <p:nvPr/>
        </p:nvSpPr>
        <p:spPr>
          <a:xfrm>
            <a:off x="804774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業務アクション</a:t>
            </a:r>
          </a:p>
        </p:txBody>
      </p:sp>
      <p:sp>
        <p:nvSpPr>
          <p:cNvPr id="11" name="四角形: 角を丸くする 10"/>
          <p:cNvSpPr/>
          <p:nvPr/>
        </p:nvSpPr>
        <p:spPr>
          <a:xfrm>
            <a:off x="3966835"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フロントコントローラ</a:t>
            </a:r>
          </a:p>
        </p:txBody>
      </p:sp>
      <p:sp>
        <p:nvSpPr>
          <p:cNvPr id="5" name="四角形: 角を丸くする 4"/>
          <p:cNvSpPr/>
          <p:nvPr/>
        </p:nvSpPr>
        <p:spPr>
          <a:xfrm>
            <a:off x="2049726" y="1916206"/>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リクエスト</a:t>
            </a:r>
          </a:p>
        </p:txBody>
      </p:sp>
      <p:sp>
        <p:nvSpPr>
          <p:cNvPr id="12" name="四角形: 角を丸くする 11"/>
          <p:cNvSpPr/>
          <p:nvPr/>
        </p:nvSpPr>
        <p:spPr>
          <a:xfrm>
            <a:off x="2049726" y="3301253"/>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レスポンス</a:t>
            </a:r>
          </a:p>
        </p:txBody>
      </p:sp>
    </p:spTree>
    <p:extLst>
      <p:ext uri="{BB962C8B-B14F-4D97-AF65-F5344CB8AC3E}">
        <p14:creationId xmlns:p14="http://schemas.microsoft.com/office/powerpoint/2010/main" val="67122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矢印: U ターン 12"/>
          <p:cNvSpPr/>
          <p:nvPr/>
        </p:nvSpPr>
        <p:spPr>
          <a:xfrm rot="5400000">
            <a:off x="5177117" y="410139"/>
            <a:ext cx="2144806" cy="5466228"/>
          </a:xfrm>
          <a:prstGeom prst="uturnArrow">
            <a:avLst>
              <a:gd name="adj1" fmla="val 19116"/>
              <a:gd name="adj2" fmla="val 25000"/>
              <a:gd name="adj3" fmla="val 14342"/>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 name="テキスト プレースホルダー 1"/>
          <p:cNvSpPr>
            <a:spLocks noGrp="1"/>
          </p:cNvSpPr>
          <p:nvPr>
            <p:ph type="body" idx="1"/>
          </p:nvPr>
        </p:nvSpPr>
        <p:spPr>
          <a:xfrm>
            <a:off x="2051200" y="595423"/>
            <a:ext cx="6282299" cy="608090"/>
          </a:xfrm>
        </p:spPr>
        <p:txBody>
          <a:bodyPr anchor="t"/>
          <a:lstStyle/>
          <a:p>
            <a:r>
              <a:rPr kumimoji="1" lang="ja-JP" altLang="en-US" dirty="0">
                <a:latin typeface="メイリオ" panose="020B0604030504040204" pitchFamily="50" charset="-128"/>
                <a:ea typeface="メイリオ" panose="020B0604030504040204" pitchFamily="50" charset="-128"/>
              </a:rPr>
              <a:t>実装例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handler </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sp>
        <p:nvSpPr>
          <p:cNvPr id="4" name="四角形: 角を丸くする 3"/>
          <p:cNvSpPr/>
          <p:nvPr/>
        </p:nvSpPr>
        <p:spPr>
          <a:xfrm>
            <a:off x="4787998"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グローバルエラーハンドラ</a:t>
            </a:r>
          </a:p>
        </p:txBody>
      </p:sp>
      <p:sp>
        <p:nvSpPr>
          <p:cNvPr id="7" name="四角形: 角を丸くする 6"/>
          <p:cNvSpPr/>
          <p:nvPr/>
        </p:nvSpPr>
        <p:spPr>
          <a:xfrm>
            <a:off x="5601541"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en-US" altLang="ja-JP" dirty="0"/>
              <a:t>DB</a:t>
            </a:r>
            <a:r>
              <a:rPr kumimoji="1" lang="ja-JP" altLang="en-US" dirty="0"/>
              <a:t>接続ハンドラ</a:t>
            </a:r>
          </a:p>
        </p:txBody>
      </p:sp>
      <p:sp>
        <p:nvSpPr>
          <p:cNvPr id="8" name="四角形: 角を丸くする 7"/>
          <p:cNvSpPr/>
          <p:nvPr/>
        </p:nvSpPr>
        <p:spPr>
          <a:xfrm>
            <a:off x="6453970"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トランザクション制御ハンドラ</a:t>
            </a:r>
          </a:p>
        </p:txBody>
      </p:sp>
      <p:sp>
        <p:nvSpPr>
          <p:cNvPr id="9" name="四角形: 角を丸くする 8"/>
          <p:cNvSpPr/>
          <p:nvPr/>
        </p:nvSpPr>
        <p:spPr>
          <a:xfrm>
            <a:off x="727179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ディスパッチハンドラ</a:t>
            </a:r>
          </a:p>
        </p:txBody>
      </p:sp>
      <p:sp>
        <p:nvSpPr>
          <p:cNvPr id="10" name="四角形: 角を丸くする 9"/>
          <p:cNvSpPr/>
          <p:nvPr/>
        </p:nvSpPr>
        <p:spPr>
          <a:xfrm>
            <a:off x="804774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業務アクション</a:t>
            </a:r>
          </a:p>
        </p:txBody>
      </p:sp>
      <p:sp>
        <p:nvSpPr>
          <p:cNvPr id="11" name="四角形: 角を丸くする 10"/>
          <p:cNvSpPr/>
          <p:nvPr/>
        </p:nvSpPr>
        <p:spPr>
          <a:xfrm>
            <a:off x="3966835"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フロントコントローラ</a:t>
            </a:r>
          </a:p>
        </p:txBody>
      </p:sp>
      <p:sp>
        <p:nvSpPr>
          <p:cNvPr id="5" name="四角形: 角を丸くする 4"/>
          <p:cNvSpPr/>
          <p:nvPr/>
        </p:nvSpPr>
        <p:spPr>
          <a:xfrm>
            <a:off x="2049726" y="1916206"/>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リクエスト</a:t>
            </a:r>
          </a:p>
        </p:txBody>
      </p:sp>
      <p:sp>
        <p:nvSpPr>
          <p:cNvPr id="12" name="四角形: 角を丸くする 11"/>
          <p:cNvSpPr/>
          <p:nvPr/>
        </p:nvSpPr>
        <p:spPr>
          <a:xfrm>
            <a:off x="2049726" y="3301253"/>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レスポンス</a:t>
            </a:r>
          </a:p>
        </p:txBody>
      </p:sp>
      <p:sp>
        <p:nvSpPr>
          <p:cNvPr id="3" name="吹き出し: 四角形 2"/>
          <p:cNvSpPr/>
          <p:nvPr/>
        </p:nvSpPr>
        <p:spPr>
          <a:xfrm>
            <a:off x="5957047" y="134472"/>
            <a:ext cx="2662202" cy="914400"/>
          </a:xfrm>
          <a:prstGeom prst="wedgeRectCallout">
            <a:avLst>
              <a:gd name="adj1" fmla="val -49372"/>
              <a:gd name="adj2" fmla="val 18601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a:t>往路：</a:t>
            </a:r>
            <a:r>
              <a:rPr kumimoji="1" lang="en-US" altLang="ja-JP" dirty="0"/>
              <a:t>DB</a:t>
            </a:r>
            <a:r>
              <a:rPr kumimoji="1" lang="ja-JP" altLang="en-US" dirty="0"/>
              <a:t>接続を確立</a:t>
            </a:r>
          </a:p>
        </p:txBody>
      </p:sp>
      <p:sp>
        <p:nvSpPr>
          <p:cNvPr id="14" name="吹き出し: 四角形 13"/>
          <p:cNvSpPr/>
          <p:nvPr/>
        </p:nvSpPr>
        <p:spPr>
          <a:xfrm>
            <a:off x="5957047" y="4020671"/>
            <a:ext cx="2662202" cy="914400"/>
          </a:xfrm>
          <a:prstGeom prst="wedgeRectCallout">
            <a:avLst>
              <a:gd name="adj1" fmla="val -48614"/>
              <a:gd name="adj2" fmla="val -9119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a:t>復路：</a:t>
            </a:r>
            <a:r>
              <a:rPr kumimoji="1" lang="en-US" altLang="ja-JP" dirty="0"/>
              <a:t>DB</a:t>
            </a:r>
            <a:r>
              <a:rPr kumimoji="1" lang="ja-JP" altLang="en-US" dirty="0"/>
              <a:t>接続を破棄</a:t>
            </a:r>
          </a:p>
        </p:txBody>
      </p:sp>
    </p:spTree>
    <p:extLst>
      <p:ext uri="{BB962C8B-B14F-4D97-AF65-F5344CB8AC3E}">
        <p14:creationId xmlns:p14="http://schemas.microsoft.com/office/powerpoint/2010/main" val="398580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矢印: U ターン 12"/>
          <p:cNvSpPr/>
          <p:nvPr/>
        </p:nvSpPr>
        <p:spPr>
          <a:xfrm rot="5400000">
            <a:off x="5177117" y="410139"/>
            <a:ext cx="2144806" cy="5466228"/>
          </a:xfrm>
          <a:prstGeom prst="uturnArrow">
            <a:avLst>
              <a:gd name="adj1" fmla="val 19116"/>
              <a:gd name="adj2" fmla="val 25000"/>
              <a:gd name="adj3" fmla="val 14342"/>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 name="テキスト プレースホルダー 1"/>
          <p:cNvSpPr>
            <a:spLocks noGrp="1"/>
          </p:cNvSpPr>
          <p:nvPr>
            <p:ph type="body" idx="1"/>
          </p:nvPr>
        </p:nvSpPr>
        <p:spPr>
          <a:xfrm>
            <a:off x="2051200" y="595423"/>
            <a:ext cx="6282299" cy="608090"/>
          </a:xfrm>
        </p:spPr>
        <p:txBody>
          <a:bodyPr anchor="t"/>
          <a:lstStyle/>
          <a:p>
            <a:r>
              <a:rPr kumimoji="1" lang="ja-JP" altLang="en-US" dirty="0">
                <a:latin typeface="メイリオ" panose="020B0604030504040204" pitchFamily="50" charset="-128"/>
                <a:ea typeface="メイリオ" panose="020B0604030504040204" pitchFamily="50" charset="-128"/>
              </a:rPr>
              <a:t>実装例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handler </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sp>
        <p:nvSpPr>
          <p:cNvPr id="4" name="四角形: 角を丸くする 3"/>
          <p:cNvSpPr/>
          <p:nvPr/>
        </p:nvSpPr>
        <p:spPr>
          <a:xfrm>
            <a:off x="4787998"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グローバルエラーハンドラ</a:t>
            </a:r>
          </a:p>
        </p:txBody>
      </p:sp>
      <p:sp>
        <p:nvSpPr>
          <p:cNvPr id="7" name="四角形: 角を丸くする 6"/>
          <p:cNvSpPr/>
          <p:nvPr/>
        </p:nvSpPr>
        <p:spPr>
          <a:xfrm>
            <a:off x="5601541"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en-US" altLang="ja-JP" dirty="0"/>
              <a:t>DB</a:t>
            </a:r>
            <a:r>
              <a:rPr kumimoji="1" lang="ja-JP" altLang="en-US" dirty="0"/>
              <a:t>接続ハンドラ</a:t>
            </a:r>
          </a:p>
        </p:txBody>
      </p:sp>
      <p:sp>
        <p:nvSpPr>
          <p:cNvPr id="8" name="四角形: 角を丸くする 7"/>
          <p:cNvSpPr/>
          <p:nvPr/>
        </p:nvSpPr>
        <p:spPr>
          <a:xfrm>
            <a:off x="6453970"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トランザクション制御ハンドラ</a:t>
            </a:r>
          </a:p>
        </p:txBody>
      </p:sp>
      <p:sp>
        <p:nvSpPr>
          <p:cNvPr id="9" name="四角形: 角を丸くする 8"/>
          <p:cNvSpPr/>
          <p:nvPr/>
        </p:nvSpPr>
        <p:spPr>
          <a:xfrm>
            <a:off x="727179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ディスパッチハンドラ</a:t>
            </a:r>
          </a:p>
        </p:txBody>
      </p:sp>
      <p:sp>
        <p:nvSpPr>
          <p:cNvPr id="10" name="四角形: 角を丸くする 9"/>
          <p:cNvSpPr/>
          <p:nvPr/>
        </p:nvSpPr>
        <p:spPr>
          <a:xfrm>
            <a:off x="8047749"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業務アクション</a:t>
            </a:r>
          </a:p>
        </p:txBody>
      </p:sp>
      <p:sp>
        <p:nvSpPr>
          <p:cNvPr id="11" name="四角形: 角を丸くする 10"/>
          <p:cNvSpPr/>
          <p:nvPr/>
        </p:nvSpPr>
        <p:spPr>
          <a:xfrm>
            <a:off x="3966835" y="1203513"/>
            <a:ext cx="571500" cy="3671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dirty="0"/>
              <a:t>フロントコントローラ</a:t>
            </a:r>
          </a:p>
        </p:txBody>
      </p:sp>
      <p:sp>
        <p:nvSpPr>
          <p:cNvPr id="5" name="四角形: 角を丸くする 4"/>
          <p:cNvSpPr/>
          <p:nvPr/>
        </p:nvSpPr>
        <p:spPr>
          <a:xfrm>
            <a:off x="2049726" y="1916206"/>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リクエスト</a:t>
            </a:r>
          </a:p>
        </p:txBody>
      </p:sp>
      <p:sp>
        <p:nvSpPr>
          <p:cNvPr id="12" name="四角形: 角を丸くする 11"/>
          <p:cNvSpPr/>
          <p:nvPr/>
        </p:nvSpPr>
        <p:spPr>
          <a:xfrm>
            <a:off x="2049726" y="3301253"/>
            <a:ext cx="1371600"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レスポンス</a:t>
            </a:r>
          </a:p>
        </p:txBody>
      </p:sp>
      <p:sp>
        <p:nvSpPr>
          <p:cNvPr id="3" name="吹き出し: 四角形 2"/>
          <p:cNvSpPr/>
          <p:nvPr/>
        </p:nvSpPr>
        <p:spPr>
          <a:xfrm>
            <a:off x="3616148" y="638740"/>
            <a:ext cx="2662202" cy="914400"/>
          </a:xfrm>
          <a:prstGeom prst="wedgeRectCallout">
            <a:avLst>
              <a:gd name="adj1" fmla="val 59985"/>
              <a:gd name="adj2" fmla="val 1168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a:t>往路：トランザクション開始</a:t>
            </a:r>
          </a:p>
        </p:txBody>
      </p:sp>
      <p:sp>
        <p:nvSpPr>
          <p:cNvPr id="14" name="吹き出し: 四角形 13"/>
          <p:cNvSpPr/>
          <p:nvPr/>
        </p:nvSpPr>
        <p:spPr>
          <a:xfrm>
            <a:off x="3616148" y="4020671"/>
            <a:ext cx="2662202" cy="914400"/>
          </a:xfrm>
          <a:prstGeom prst="wedgeRectCallout">
            <a:avLst>
              <a:gd name="adj1" fmla="val 62005"/>
              <a:gd name="adj2" fmla="val -882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a:t>復路：トランザクションコミット</a:t>
            </a:r>
          </a:p>
        </p:txBody>
      </p:sp>
      <p:sp>
        <p:nvSpPr>
          <p:cNvPr id="15" name="四角形: 角を丸くする 14"/>
          <p:cNvSpPr/>
          <p:nvPr/>
        </p:nvSpPr>
        <p:spPr>
          <a:xfrm>
            <a:off x="7113494" y="1045509"/>
            <a:ext cx="1869140" cy="398705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DB</a:t>
            </a:r>
            <a:r>
              <a:rPr kumimoji="1" lang="ja-JP" altLang="en-US" dirty="0"/>
              <a:t>操作が</a:t>
            </a:r>
            <a:endParaRPr kumimoji="1" lang="en-US" altLang="ja-JP" dirty="0"/>
          </a:p>
          <a:p>
            <a:pPr algn="ctr"/>
            <a:r>
              <a:rPr kumimoji="1" lang="ja-JP" altLang="en-US" dirty="0"/>
              <a:t>出来る範囲</a:t>
            </a:r>
          </a:p>
        </p:txBody>
      </p:sp>
    </p:spTree>
    <p:extLst>
      <p:ext uri="{BB962C8B-B14F-4D97-AF65-F5344CB8AC3E}">
        <p14:creationId xmlns:p14="http://schemas.microsoft.com/office/powerpoint/2010/main" val="226780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rest </a:t>
            </a:r>
            <a:r>
              <a:rPr kumimoji="1" lang="ja-JP" altLang="en-US" dirty="0">
                <a:latin typeface="メイリオ" panose="020B0604030504040204" pitchFamily="50" charset="-128"/>
                <a:ea typeface="メイリオ" panose="020B0604030504040204" pitchFamily="50" charset="-128"/>
              </a:rPr>
              <a:t>の </a:t>
            </a:r>
            <a:r>
              <a:rPr kumimoji="1" lang="en-US" altLang="ja-JP" dirty="0">
                <a:latin typeface="メイリオ" panose="020B0604030504040204" pitchFamily="50" charset="-128"/>
                <a:ea typeface="メイリオ" panose="020B0604030504040204" pitchFamily="50" charset="-128"/>
              </a:rPr>
              <a:t>handler</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結局</a:t>
            </a:r>
            <a:r>
              <a:rPr kumimoji="1" lang="en-US" altLang="ja-JP" dirty="0">
                <a:latin typeface="メイリオ" panose="020B0604030504040204" pitchFamily="50" charset="-128"/>
                <a:ea typeface="メイリオ" panose="020B0604030504040204" pitchFamily="50" charset="-128"/>
              </a:rPr>
              <a:t> rest </a:t>
            </a:r>
            <a:r>
              <a:rPr kumimoji="1" lang="ja-JP" altLang="en-US" dirty="0">
                <a:latin typeface="メイリオ" panose="020B0604030504040204" pitchFamily="50" charset="-128"/>
                <a:ea typeface="メイリオ" panose="020B0604030504040204" pitchFamily="50" charset="-128"/>
              </a:rPr>
              <a:t>ではどんな </a:t>
            </a:r>
            <a:r>
              <a:rPr kumimoji="1" lang="en-US" altLang="ja-JP" dirty="0">
                <a:latin typeface="メイリオ" panose="020B0604030504040204" pitchFamily="50" charset="-128"/>
                <a:ea typeface="メイリオ" panose="020B0604030504040204" pitchFamily="50" charset="-128"/>
              </a:rPr>
              <a:t>handler </a:t>
            </a:r>
            <a:r>
              <a:rPr kumimoji="1" lang="ja-JP" altLang="en-US" dirty="0">
                <a:latin typeface="メイリオ" panose="020B0604030504040204" pitchFamily="50" charset="-128"/>
                <a:ea typeface="メイリオ" panose="020B0604030504040204" pitchFamily="50" charset="-128"/>
              </a:rPr>
              <a:t>が刺さっているの？</a:t>
            </a:r>
          </a:p>
        </p:txBody>
      </p:sp>
    </p:spTree>
    <p:extLst>
      <p:ext uri="{BB962C8B-B14F-4D97-AF65-F5344CB8AC3E}">
        <p14:creationId xmlns:p14="http://schemas.microsoft.com/office/powerpoint/2010/main" val="979231105"/>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1142</Words>
  <Application>Microsoft Office PowerPoint</Application>
  <PresentationFormat>画面に合わせる (16:9)</PresentationFormat>
  <Paragraphs>277</Paragraphs>
  <Slides>20</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Arial</vt:lpstr>
      <vt:lpstr>Muli</vt:lpstr>
      <vt:lpstr>メイリオ</vt:lpstr>
      <vt:lpstr>ＭＳ Ｐゴシック</vt:lpstr>
      <vt:lpstr>Nixie One</vt:lpstr>
      <vt:lpstr>Imogen template</vt:lpstr>
      <vt:lpstr>Nablarch 勉強会</vt:lpstr>
      <vt:lpstr>Outline</vt:lpstr>
      <vt:lpstr>handler 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rest の handler</vt:lpstr>
      <vt:lpstr>PowerPoint プレゼンテーション</vt:lpstr>
      <vt:lpstr>PowerPoint プレゼンテーション</vt:lpstr>
      <vt:lpstr>rest で開発者が作成する部分</vt:lpstr>
      <vt:lpstr>PowerPoint プレゼンテーション</vt:lpstr>
      <vt:lpstr>PowerPoint プレゼンテーション</vt:lpstr>
      <vt:lpstr>batch の handler</vt:lpstr>
      <vt:lpstr>PowerPoint プレゼンテーション</vt:lpstr>
      <vt:lpstr>batch で開発者が作成する部分</vt:lpstr>
      <vt:lpstr>PowerPoint プレゼンテーション</vt:lpstr>
      <vt:lpstr>PowerPoint プレゼンテーション</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root</dc:creator>
  <cp:lastModifiedBy>山口達也</cp:lastModifiedBy>
  <cp:revision>66</cp:revision>
  <dcterms:modified xsi:type="dcterms:W3CDTF">2016-12-25T14:17:18Z</dcterms:modified>
</cp:coreProperties>
</file>