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24" r:id="rId14"/>
    <p:sldId id="325" r:id="rId15"/>
    <p:sldId id="329" r:id="rId16"/>
    <p:sldId id="300" r:id="rId17"/>
    <p:sldId id="328" r:id="rId18"/>
    <p:sldId id="326" r:id="rId19"/>
    <p:sldId id="327" r:id="rId20"/>
    <p:sldId id="330" r:id="rId21"/>
    <p:sldId id="331" r:id="rId22"/>
    <p:sldId id="332" r:id="rId23"/>
    <p:sldId id="333" r:id="rId24"/>
    <p:sldId id="280" r:id="rId25"/>
    <p:sldId id="268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メイリオ" panose="020B0604030504040204" pitchFamily="50" charset="-128"/>
      <p:regular r:id="rId31"/>
      <p:bold r:id="rId32"/>
      <p:italic r:id="rId33"/>
      <p:boldItalic r:id="rId34"/>
    </p:embeddedFont>
    <p:embeddedFont>
      <p:font typeface="Nixie One" panose="020B0600070205080204" charset="0"/>
      <p:regular r:id="rId35"/>
    </p:embeddedFont>
    <p:embeddedFont>
      <p:font typeface="Muli" panose="020B060007020508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7A2DF9-B850-4299-A085-9E5FDA94D32A}">
  <a:tblStyle styleId="{BA7A2DF9-B850-4299-A085-9E5FDA94D32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Shape 17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Shape 1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Shape 1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Shape 1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Shape 20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Shape 20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30" name="Shape 930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  <p:grpSp>
        <p:nvGrpSpPr>
          <p:cNvPr id="1098" name="Shape 109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9" name="Shape 109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46" name="Shape 114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50" name="Shape 115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1" name="Shape 115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3" name="Shape 115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54" name="Shape 115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5" name="Shape 115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4" name="Shape 116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68" name="Shape 1168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9" name="Shape 1169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1" name="Shape 125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2" name="Shape 125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3" name="Shape 125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4" name="Shape 125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56" name="Shape 125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7" name="Shape 125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63" name="Shape 1263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ktarow/items/1d8c8ae698a88b1d6f0f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|Muli:300,400,300italic,400itali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勉強会</a:t>
            </a:r>
            <a:endParaRPr lang="en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2"/>
            <a:ext cx="6776794" cy="4501013"/>
          </a:xfrm>
        </p:spPr>
        <p:txBody>
          <a:bodyPr anchor="t"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Subversion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の特徴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メリット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他の人の反映が高速に行える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今まで使ってきたノウハウがある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デメリット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他の人の影響を受けやすい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ぶっ壊される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の特徴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メリット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他の人の影響を受けにくいプロセスが可能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ソースレビュー、マージがし易い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デメリット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手順が若干複雑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ja-JP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Subversion vs </a:t>
            </a:r>
            <a:r>
              <a:rPr lang="en-US" altLang="ja-JP" sz="2800" dirty="0" err="1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38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819553" cy="1159799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Google Trends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で見る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Subversion vs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Git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なんか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の方が良さそうだけど流行ってんの？</a:t>
            </a:r>
          </a:p>
        </p:txBody>
      </p:sp>
    </p:spTree>
    <p:extLst>
      <p:ext uri="{BB962C8B-B14F-4D97-AF65-F5344CB8AC3E}">
        <p14:creationId xmlns:p14="http://schemas.microsoft.com/office/powerpoint/2010/main" val="401156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1"/>
            <a:ext cx="7085711" cy="910649"/>
          </a:xfrm>
        </p:spPr>
        <p:txBody>
          <a:bodyPr anchor="t"/>
          <a:lstStyle/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日本でのトレンド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月に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が追い抜く</a:t>
            </a: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708571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ja-JP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 Trends</a:t>
            </a:r>
            <a:r>
              <a:rPr lang="ja-JP" alt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で見る </a:t>
            </a:r>
            <a:r>
              <a:rPr lang="en-US" altLang="ja-JP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Subversion vs </a:t>
            </a:r>
            <a:r>
              <a:rPr lang="en-US" altLang="ja-JP" sz="2800" dirty="0" err="1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1324" t="42745" r="12279" b="10850"/>
          <a:stretch/>
        </p:blipFill>
        <p:spPr>
          <a:xfrm>
            <a:off x="2051200" y="1580029"/>
            <a:ext cx="7085711" cy="34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1"/>
            <a:ext cx="7085711" cy="910649"/>
          </a:xfrm>
        </p:spPr>
        <p:txBody>
          <a:bodyPr anchor="t"/>
          <a:lstStyle/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世界でのトレンド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2008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月に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が追い抜く</a:t>
            </a: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708571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ja-JP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 Trends</a:t>
            </a:r>
            <a:r>
              <a:rPr lang="ja-JP" alt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で見る </a:t>
            </a:r>
            <a:r>
              <a:rPr lang="en-US" altLang="ja-JP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Subversion vs </a:t>
            </a:r>
            <a:r>
              <a:rPr lang="en-US" altLang="ja-JP" sz="2800" dirty="0" err="1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1765" t="42876" r="12500" b="11896"/>
          <a:stretch/>
        </p:blipFill>
        <p:spPr>
          <a:xfrm>
            <a:off x="2051199" y="1573298"/>
            <a:ext cx="7091791" cy="34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1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1788460" y="595421"/>
            <a:ext cx="7348452" cy="4501014"/>
          </a:xfrm>
        </p:spPr>
        <p:txBody>
          <a:bodyPr anchor="t"/>
          <a:lstStyle/>
          <a:p>
            <a:pPr>
              <a:buNone/>
            </a:pPr>
            <a:r>
              <a:rPr kumimoji="1" lang="en-US" altLang="ja-JP" sz="7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r>
              <a:rPr kumimoji="1" lang="ja-JP" altLang="en-US" sz="7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としてもう、「知らない」は</a:t>
            </a:r>
            <a:endParaRPr kumimoji="1" lang="en-US" altLang="ja-JP" sz="7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None/>
            </a:pPr>
            <a:r>
              <a:rPr kumimoji="1" lang="ja-JP" altLang="en-US" sz="7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許されない！</a:t>
            </a: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708571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ja-JP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 Trends</a:t>
            </a:r>
            <a:r>
              <a:rPr lang="ja-JP" alt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で見る </a:t>
            </a:r>
            <a:r>
              <a:rPr lang="en-US" altLang="ja-JP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Subversion vs </a:t>
            </a:r>
            <a:r>
              <a:rPr lang="en-US" altLang="ja-JP" sz="2800" dirty="0" err="1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60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819553" cy="1159799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作業者の利点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流行ってるのは分かったけど、使う利点って何よ？</a:t>
            </a:r>
          </a:p>
        </p:txBody>
      </p:sp>
    </p:spTree>
    <p:extLst>
      <p:ext uri="{BB962C8B-B14F-4D97-AF65-F5344CB8AC3E}">
        <p14:creationId xmlns:p14="http://schemas.microsoft.com/office/powerpoint/2010/main" val="5274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2"/>
            <a:ext cx="6282299" cy="4238796"/>
          </a:xfrm>
        </p:spPr>
        <p:txBody>
          <a:bodyPr anchor="t"/>
          <a:lstStyle/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ブランチで作業を進めていくので他の人の影響を受けない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ブランチで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CI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を回したりできるので、自分のソースコードの品質確認をし易い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仮作成のソースコードをバージョン管理できる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ブランチを捨てることができる</a:t>
            </a: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695832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作業者の利点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835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819553" cy="1159799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レビューアの利点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開発する側はそれなりに利点がありそうだけど、レビューアは？</a:t>
            </a:r>
          </a:p>
        </p:txBody>
      </p:sp>
    </p:spTree>
    <p:extLst>
      <p:ext uri="{BB962C8B-B14F-4D97-AF65-F5344CB8AC3E}">
        <p14:creationId xmlns:p14="http://schemas.microsoft.com/office/powerpoint/2010/main" val="169954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2"/>
            <a:ext cx="6282299" cy="4238796"/>
          </a:xfrm>
        </p:spPr>
        <p:txBody>
          <a:bodyPr anchor="t"/>
          <a:lstStyle/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ブラウザでソースコードレビューができる（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GitBucket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ブラウザでマージができる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GitBucket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342900" indent="-342900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ブラウザでマージ時の影響が確認できる（同じ行に対するがかぶっている場合、マージできないようになっている）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必ずレビュー済の成果物のみマージしていくことができる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695832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レビューアの利点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191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819553" cy="1159799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のブランチモデル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</a:b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(A successful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Git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 branching model)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さっきからブランチって言われてるけどどうやって使う</a:t>
            </a:r>
            <a:r>
              <a:rPr kumimoji="1"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ん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50320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Outline</a:t>
            </a:r>
            <a:endParaRPr lang="en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14" name="Shape 1414"/>
          <p:cNvSpPr txBox="1"/>
          <p:nvPr/>
        </p:nvSpPr>
        <p:spPr>
          <a:xfrm>
            <a:off x="1732700" y="1428750"/>
            <a:ext cx="6954000" cy="3511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600"/>
              </a:spcBef>
              <a:buFont typeface="+mj-lt"/>
              <a:buAutoNum type="arabicPeriod"/>
            </a:pPr>
            <a:r>
              <a:rPr lang="ja-JP" altLang="en-US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バージョン管理システムとは</a:t>
            </a:r>
            <a:endParaRPr lang="en-US" altLang="ja-JP" sz="2000" dirty="0">
              <a:solidFill>
                <a:srgbClr val="C6DAE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  <a:p>
            <a:pPr marL="228600" lvl="0" indent="-228600" rtl="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Subversion</a:t>
            </a:r>
          </a:p>
          <a:p>
            <a:pPr marL="228600" lvl="0" indent="-228600" rtl="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000" dirty="0" err="1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Git</a:t>
            </a:r>
            <a:endParaRPr lang="en-US" altLang="ja-JP" sz="2000" dirty="0">
              <a:solidFill>
                <a:srgbClr val="C6DAE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  <a:p>
            <a:pPr marL="228600" lvl="0" indent="-228600" rtl="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Subversion</a:t>
            </a:r>
            <a:r>
              <a:rPr lang="ja-JP" altLang="en-US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 </a:t>
            </a:r>
            <a:r>
              <a:rPr lang="en-US" altLang="ja-JP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vs </a:t>
            </a:r>
            <a:r>
              <a:rPr lang="en-US" altLang="ja-JP" sz="2000" dirty="0" err="1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Git</a:t>
            </a:r>
            <a:endParaRPr lang="en-US" altLang="ja-JP" sz="2000" dirty="0">
              <a:solidFill>
                <a:srgbClr val="C6DAE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  <a:p>
            <a:pPr marL="228600" lvl="0" indent="-228600" rtl="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Google Trends </a:t>
            </a:r>
            <a:r>
              <a:rPr lang="ja-JP" altLang="en-US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で見る </a:t>
            </a:r>
            <a:r>
              <a:rPr lang="en-US" altLang="ja-JP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Subversion vs </a:t>
            </a:r>
            <a:r>
              <a:rPr lang="en-US" altLang="ja-JP" sz="2000" dirty="0" err="1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Git</a:t>
            </a:r>
            <a:endParaRPr lang="en-US" altLang="ja-JP" sz="2000" dirty="0">
              <a:solidFill>
                <a:srgbClr val="C6DAE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  <a:p>
            <a:pPr marL="228600" lvl="0" indent="-228600" rtl="0">
              <a:spcBef>
                <a:spcPts val="600"/>
              </a:spcBef>
              <a:buFont typeface="+mj-lt"/>
              <a:buAutoNum type="arabicPeriod"/>
            </a:pPr>
            <a:r>
              <a:rPr lang="ja-JP" altLang="en-US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作業者の利点</a:t>
            </a:r>
            <a:endParaRPr lang="en-US" altLang="ja-JP" sz="2000" dirty="0">
              <a:solidFill>
                <a:srgbClr val="C6DAE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  <a:p>
            <a:pPr marL="228600" lvl="0" indent="-228600" rtl="0">
              <a:spcBef>
                <a:spcPts val="600"/>
              </a:spcBef>
              <a:buFont typeface="+mj-lt"/>
              <a:buAutoNum type="arabicPeriod"/>
            </a:pPr>
            <a:r>
              <a:rPr lang="ja-JP" altLang="en-US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レビューアの利点</a:t>
            </a:r>
            <a:endParaRPr lang="en-US" altLang="ja-JP" sz="2000" dirty="0">
              <a:solidFill>
                <a:srgbClr val="C6DAE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  <a:p>
            <a:pPr marL="228600" lvl="0" indent="-228600" rtl="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000" dirty="0" err="1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Git</a:t>
            </a:r>
            <a:r>
              <a:rPr lang="ja-JP" altLang="en-US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のﾌﾞﾗﾝﾁﾓﾃﾞﾙ</a:t>
            </a:r>
            <a:r>
              <a:rPr lang="en-US" altLang="ja-JP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(A successful </a:t>
            </a:r>
            <a:r>
              <a:rPr lang="en-US" altLang="ja-JP" sz="2000" dirty="0" err="1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Git</a:t>
            </a:r>
            <a:r>
              <a:rPr lang="en-US" altLang="ja-JP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 branching model</a:t>
            </a:r>
            <a:r>
              <a:rPr lang="ja-JP" altLang="en-US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）</a:t>
            </a:r>
            <a:endParaRPr lang="en-US" altLang="ja-JP" sz="2000" dirty="0">
              <a:solidFill>
                <a:srgbClr val="C6DAE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  <a:p>
            <a:pPr marL="228600" lvl="0" indent="-228600" rtl="0">
              <a:spcBef>
                <a:spcPts val="600"/>
              </a:spcBef>
              <a:buFont typeface="+mj-lt"/>
              <a:buAutoNum type="arabicPeriod"/>
            </a:pPr>
            <a:r>
              <a:rPr lang="ja-JP" altLang="en-US" sz="2000" dirty="0">
                <a:solidFill>
                  <a:srgbClr val="C6DAE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よく使うコマンド</a:t>
            </a:r>
            <a:endParaRPr lang="en-US" altLang="ja-JP" sz="2000" dirty="0">
              <a:solidFill>
                <a:srgbClr val="C6DAE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1"/>
            <a:ext cx="6282299" cy="4474119"/>
          </a:xfrm>
        </p:spPr>
        <p:txBody>
          <a:bodyPr anchor="t"/>
          <a:lstStyle/>
          <a:p>
            <a:pPr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a-successful-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git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-branching-model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↑を穴が空くぐらい読んで下さい。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master</a:t>
            </a:r>
          </a:p>
          <a:p>
            <a:pPr lvl="1"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→本番環境用ブランチ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develop</a:t>
            </a: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→開発用ブランチ（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CI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feature</a:t>
            </a: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→個人の開発作業用ブランチ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release</a:t>
            </a: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→リリース用ブランチ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hotfix</a:t>
            </a: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→緊急対応用ブランチ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695832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ja-JP" sz="2800" dirty="0" err="1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ja-JP" alt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のブランチモデル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92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819553" cy="1159799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Muli"/>
                <a:sym typeface="Muli"/>
              </a:rPr>
              <a:t>よく使うコマンド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Muli"/>
              <a:sym typeface="Muli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具体的にどんなコマンド使うの？</a:t>
            </a:r>
          </a:p>
        </p:txBody>
      </p:sp>
    </p:spTree>
    <p:extLst>
      <p:ext uri="{BB962C8B-B14F-4D97-AF65-F5344CB8AC3E}">
        <p14:creationId xmlns:p14="http://schemas.microsoft.com/office/powerpoint/2010/main" val="420650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1"/>
            <a:ext cx="6282299" cy="4474119"/>
          </a:xfrm>
        </p:spPr>
        <p:txBody>
          <a:bodyPr anchor="t"/>
          <a:lstStyle/>
          <a:p>
            <a:pPr>
              <a:buNone/>
            </a:pP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git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チートシート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↑とりあえず以下の概念だけ把握すること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svn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でいうところの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checkout</a:t>
            </a: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pull</a:t>
            </a: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svn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でいうところの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update</a:t>
            </a: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commit</a:t>
            </a: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→ローカルリポジトリへの反映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→リモートリポジトリへの反映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svn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でいうところの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695832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よく使うコマンド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98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1"/>
            <a:ext cx="6282299" cy="4474119"/>
          </a:xfrm>
        </p:spPr>
        <p:txBody>
          <a:bodyPr anchor="t"/>
          <a:lstStyle/>
          <a:p>
            <a:pPr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IntelliJ IDEA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でやったときのデモ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開発環境利用ガイド参照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不足分は後日追加予定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誰かやったらガイドに追記してほしいかも。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pull</a:t>
            </a: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commit</a:t>
            </a: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</a:p>
          <a:p>
            <a:pPr marL="342900" indent="-342900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merge</a:t>
            </a:r>
          </a:p>
          <a:p>
            <a:pPr marL="342900" indent="-342900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695832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よく使うコマンド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00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You can find me 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8" name="Shape 1548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{BA7A2DF9-B850-4299-A085-9E5FDA94D32A}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</a:p>
        </p:txBody>
      </p:sp>
      <p:sp>
        <p:nvSpPr>
          <p:cNvPr id="1731" name="Shape 1731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Nixie One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</a:p>
        </p:txBody>
      </p:sp>
      <p:sp>
        <p:nvSpPr>
          <p:cNvPr id="1732" name="Shape 1732"/>
          <p:cNvSpPr txBox="1"/>
          <p:nvPr/>
        </p:nvSpPr>
        <p:spPr>
          <a:xfrm>
            <a:off x="1732700" y="4247850"/>
            <a:ext cx="60398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33" name="Shape 17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BBD5"/>
        </a:solidFill>
        <a:effectLst/>
      </p:bgPr>
    </p:bg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Shape 1738"/>
          <p:cNvGrpSpPr/>
          <p:nvPr/>
        </p:nvGrpSpPr>
        <p:grpSpPr>
          <a:xfrm>
            <a:off x="954301" y="809073"/>
            <a:ext cx="286155" cy="361898"/>
            <a:chOff x="584925" y="238125"/>
            <a:chExt cx="415200" cy="525100"/>
          </a:xfrm>
        </p:grpSpPr>
        <p:sp>
          <p:nvSpPr>
            <p:cNvPr id="1739" name="Shape 17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5" name="Shape 1745"/>
          <p:cNvGrpSpPr/>
          <p:nvPr/>
        </p:nvGrpSpPr>
        <p:grpSpPr>
          <a:xfrm>
            <a:off x="1408759" y="861659"/>
            <a:ext cx="306366" cy="255038"/>
            <a:chOff x="1244325" y="314425"/>
            <a:chExt cx="444525" cy="370050"/>
          </a:xfrm>
        </p:grpSpPr>
        <p:sp>
          <p:nvSpPr>
            <p:cNvPr id="1746" name="Shape 1746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8" name="Shape 1748"/>
          <p:cNvGrpSpPr/>
          <p:nvPr/>
        </p:nvGrpSpPr>
        <p:grpSpPr>
          <a:xfrm>
            <a:off x="1880069" y="860402"/>
            <a:ext cx="292909" cy="257554"/>
            <a:chOff x="1928175" y="312600"/>
            <a:chExt cx="425000" cy="373700"/>
          </a:xfrm>
        </p:grpSpPr>
        <p:sp>
          <p:nvSpPr>
            <p:cNvPr id="1749" name="Shape 17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1" name="Shape 1751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2852215" y="852000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53" name="Shape 1753"/>
          <p:cNvGrpSpPr/>
          <p:nvPr/>
        </p:nvGrpSpPr>
        <p:grpSpPr>
          <a:xfrm>
            <a:off x="3251904" y="846945"/>
            <a:ext cx="336674" cy="284484"/>
            <a:chOff x="3918650" y="293075"/>
            <a:chExt cx="488500" cy="412775"/>
          </a:xfrm>
        </p:grpSpPr>
        <p:sp>
          <p:nvSpPr>
            <p:cNvPr id="1754" name="Shape 1754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57" name="Shape 1757"/>
          <p:cNvGrpSpPr/>
          <p:nvPr/>
        </p:nvGrpSpPr>
        <p:grpSpPr>
          <a:xfrm>
            <a:off x="3746353" y="825476"/>
            <a:ext cx="276920" cy="327404"/>
            <a:chOff x="4636075" y="261925"/>
            <a:chExt cx="401800" cy="475050"/>
          </a:xfrm>
        </p:grpSpPr>
        <p:sp>
          <p:nvSpPr>
            <p:cNvPr id="1758" name="Shape 175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62" name="Shape 1762"/>
          <p:cNvSpPr/>
          <p:nvPr/>
        </p:nvSpPr>
        <p:spPr>
          <a:xfrm>
            <a:off x="4190862" y="850725"/>
            <a:ext cx="317307" cy="276920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63" name="Shape 1763"/>
          <p:cNvGrpSpPr/>
          <p:nvPr/>
        </p:nvGrpSpPr>
        <p:grpSpPr>
          <a:xfrm>
            <a:off x="4675085" y="852838"/>
            <a:ext cx="277747" cy="272268"/>
            <a:chOff x="5983625" y="301625"/>
            <a:chExt cx="403000" cy="395050"/>
          </a:xfrm>
        </p:grpSpPr>
        <p:sp>
          <p:nvSpPr>
            <p:cNvPr id="1764" name="Shape 1764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4" name="Shape 1784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1785" name="Shape 178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7" name="Shape 1787"/>
          <p:cNvGrpSpPr/>
          <p:nvPr/>
        </p:nvGrpSpPr>
        <p:grpSpPr>
          <a:xfrm>
            <a:off x="954301" y="1280796"/>
            <a:ext cx="286155" cy="346340"/>
            <a:chOff x="584925" y="922575"/>
            <a:chExt cx="415200" cy="502525"/>
          </a:xfrm>
        </p:grpSpPr>
        <p:sp>
          <p:nvSpPr>
            <p:cNvPr id="1788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1" name="Shape 1791"/>
          <p:cNvGrpSpPr/>
          <p:nvPr/>
        </p:nvGrpSpPr>
        <p:grpSpPr>
          <a:xfrm>
            <a:off x="1410448" y="1272802"/>
            <a:ext cx="303006" cy="361071"/>
            <a:chOff x="1246775" y="910975"/>
            <a:chExt cx="439650" cy="523900"/>
          </a:xfrm>
        </p:grpSpPr>
        <p:sp>
          <p:nvSpPr>
            <p:cNvPr id="1792" name="Shape 1792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5" name="Shape 1795"/>
          <p:cNvGrpSpPr/>
          <p:nvPr/>
        </p:nvGrpSpPr>
        <p:grpSpPr>
          <a:xfrm>
            <a:off x="1878811" y="1330867"/>
            <a:ext cx="295425" cy="245768"/>
            <a:chOff x="1926350" y="995225"/>
            <a:chExt cx="428650" cy="356600"/>
          </a:xfrm>
        </p:grpSpPr>
        <p:sp>
          <p:nvSpPr>
            <p:cNvPr id="1796" name="Shape 1796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0" name="Shape 1800"/>
          <p:cNvSpPr/>
          <p:nvPr/>
        </p:nvSpPr>
        <p:spPr>
          <a:xfrm>
            <a:off x="2346807" y="1310264"/>
            <a:ext cx="288705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2" name="Shape 1802"/>
          <p:cNvSpPr/>
          <p:nvPr/>
        </p:nvSpPr>
        <p:spPr>
          <a:xfrm>
            <a:off x="3280620" y="1326685"/>
            <a:ext cx="279436" cy="25417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3" name="Shape 1803"/>
          <p:cNvSpPr/>
          <p:nvPr/>
        </p:nvSpPr>
        <p:spPr>
          <a:xfrm>
            <a:off x="3754462" y="13292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04" name="Shape 1804"/>
          <p:cNvGrpSpPr/>
          <p:nvPr/>
        </p:nvGrpSpPr>
        <p:grpSpPr>
          <a:xfrm>
            <a:off x="4205464" y="1312362"/>
            <a:ext cx="287844" cy="288257"/>
            <a:chOff x="5302225" y="968375"/>
            <a:chExt cx="417650" cy="418250"/>
          </a:xfrm>
        </p:grpSpPr>
        <p:sp>
          <p:nvSpPr>
            <p:cNvPr id="1805" name="Shape 1805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07" name="Shape 1807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1808" name="Shape 180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10" name="Shape 1810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1811" name="Shape 181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13" name="Shape 1813"/>
          <p:cNvGrpSpPr/>
          <p:nvPr/>
        </p:nvGrpSpPr>
        <p:grpSpPr>
          <a:xfrm>
            <a:off x="936623" y="1805536"/>
            <a:ext cx="321511" cy="225575"/>
            <a:chOff x="559275" y="1683950"/>
            <a:chExt cx="466500" cy="327300"/>
          </a:xfrm>
        </p:grpSpPr>
        <p:sp>
          <p:nvSpPr>
            <p:cNvPr id="1814" name="Shape 181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16" name="Shape 1816"/>
          <p:cNvGrpSpPr/>
          <p:nvPr/>
        </p:nvGrpSpPr>
        <p:grpSpPr>
          <a:xfrm>
            <a:off x="1401195" y="1760945"/>
            <a:ext cx="321511" cy="314774"/>
            <a:chOff x="1233350" y="1619250"/>
            <a:chExt cx="466500" cy="456725"/>
          </a:xfrm>
        </p:grpSpPr>
        <p:sp>
          <p:nvSpPr>
            <p:cNvPr id="1817" name="Shape 181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21" name="Shape 1821"/>
          <p:cNvGrpSpPr/>
          <p:nvPr/>
        </p:nvGrpSpPr>
        <p:grpSpPr>
          <a:xfrm>
            <a:off x="1875865" y="1767664"/>
            <a:ext cx="301318" cy="301318"/>
            <a:chOff x="1922075" y="1629000"/>
            <a:chExt cx="437200" cy="437200"/>
          </a:xfrm>
        </p:grpSpPr>
        <p:sp>
          <p:nvSpPr>
            <p:cNvPr id="1822" name="Shape 182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24" name="Shape 1824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1825" name="Shape 182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28" name="Shape 1828"/>
          <p:cNvSpPr/>
          <p:nvPr/>
        </p:nvSpPr>
        <p:spPr>
          <a:xfrm>
            <a:off x="2817289" y="1779918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29" name="Shape 1829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1830" name="Shape 183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32" name="Shape 1832"/>
          <p:cNvGrpSpPr/>
          <p:nvPr/>
        </p:nvGrpSpPr>
        <p:grpSpPr>
          <a:xfrm>
            <a:off x="3722369" y="1818579"/>
            <a:ext cx="324888" cy="199488"/>
            <a:chOff x="4601275" y="1702875"/>
            <a:chExt cx="471400" cy="289450"/>
          </a:xfrm>
        </p:grpSpPr>
        <p:sp>
          <p:nvSpPr>
            <p:cNvPr id="1833" name="Shape 1833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38" name="Shape 1838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1839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41" name="Shape 1841"/>
          <p:cNvGrpSpPr/>
          <p:nvPr/>
        </p:nvGrpSpPr>
        <p:grpSpPr>
          <a:xfrm>
            <a:off x="4666246" y="1760945"/>
            <a:ext cx="295425" cy="314774"/>
            <a:chOff x="5970800" y="1619250"/>
            <a:chExt cx="428650" cy="456725"/>
          </a:xfrm>
        </p:grpSpPr>
        <p:sp>
          <p:nvSpPr>
            <p:cNvPr id="1842" name="Shape 184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47" name="Shape 1847"/>
          <p:cNvGrpSpPr/>
          <p:nvPr/>
        </p:nvGrpSpPr>
        <p:grpSpPr>
          <a:xfrm>
            <a:off x="5117362" y="1757154"/>
            <a:ext cx="331177" cy="302145"/>
            <a:chOff x="6625350" y="1613750"/>
            <a:chExt cx="480525" cy="438400"/>
          </a:xfrm>
        </p:grpSpPr>
        <p:sp>
          <p:nvSpPr>
            <p:cNvPr id="1848" name="Shape 18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53" name="Shape 1853"/>
          <p:cNvGrpSpPr/>
          <p:nvPr/>
        </p:nvGrpSpPr>
        <p:grpSpPr>
          <a:xfrm>
            <a:off x="972392" y="2248657"/>
            <a:ext cx="249972" cy="268495"/>
            <a:chOff x="611175" y="2326900"/>
            <a:chExt cx="362700" cy="389575"/>
          </a:xfrm>
        </p:grpSpPr>
        <p:sp>
          <p:nvSpPr>
            <p:cNvPr id="1854" name="Shape 185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58" name="Shape 1858"/>
          <p:cNvSpPr/>
          <p:nvPr/>
        </p:nvSpPr>
        <p:spPr>
          <a:xfrm>
            <a:off x="1430259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9" name="Shape 1859"/>
          <p:cNvSpPr/>
          <p:nvPr/>
        </p:nvSpPr>
        <p:spPr>
          <a:xfrm>
            <a:off x="1894848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0" name="Shape 1860"/>
          <p:cNvSpPr/>
          <p:nvPr/>
        </p:nvSpPr>
        <p:spPr>
          <a:xfrm>
            <a:off x="2359437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61" name="Shape 1861"/>
          <p:cNvGrpSpPr/>
          <p:nvPr/>
        </p:nvGrpSpPr>
        <p:grpSpPr>
          <a:xfrm>
            <a:off x="2885388" y="2205737"/>
            <a:ext cx="140562" cy="350975"/>
            <a:chOff x="3386850" y="2264625"/>
            <a:chExt cx="203950" cy="509250"/>
          </a:xfrm>
        </p:grpSpPr>
        <p:sp>
          <p:nvSpPr>
            <p:cNvPr id="1862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64" name="Shape 1864"/>
          <p:cNvGrpSpPr/>
          <p:nvPr/>
        </p:nvGrpSpPr>
        <p:grpSpPr>
          <a:xfrm>
            <a:off x="3827162" y="2250346"/>
            <a:ext cx="115303" cy="261758"/>
            <a:chOff x="4753325" y="2329350"/>
            <a:chExt cx="167300" cy="379800"/>
          </a:xfrm>
        </p:grpSpPr>
        <p:sp>
          <p:nvSpPr>
            <p:cNvPr id="1865" name="Shape 1865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67" name="Shape 1867"/>
          <p:cNvGrpSpPr/>
          <p:nvPr/>
        </p:nvGrpSpPr>
        <p:grpSpPr>
          <a:xfrm>
            <a:off x="3360470" y="2207408"/>
            <a:ext cx="119541" cy="347615"/>
            <a:chOff x="4076175" y="2267050"/>
            <a:chExt cx="173450" cy="504375"/>
          </a:xfrm>
        </p:grpSpPr>
        <p:sp>
          <p:nvSpPr>
            <p:cNvPr id="1868" name="Shape 186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70" name="Shape 1870"/>
          <p:cNvSpPr/>
          <p:nvPr/>
        </p:nvSpPr>
        <p:spPr>
          <a:xfrm>
            <a:off x="4217793" y="2244075"/>
            <a:ext cx="263446" cy="277747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71" name="Shape 1871"/>
          <p:cNvGrpSpPr/>
          <p:nvPr/>
        </p:nvGrpSpPr>
        <p:grpSpPr>
          <a:xfrm>
            <a:off x="4669192" y="2249071"/>
            <a:ext cx="289532" cy="267650"/>
            <a:chOff x="5975075" y="2327500"/>
            <a:chExt cx="420100" cy="388350"/>
          </a:xfrm>
        </p:grpSpPr>
        <p:sp>
          <p:nvSpPr>
            <p:cNvPr id="1872" name="Shape 187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74" name="Shape 1874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1875" name="Shape 187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0" name="Shape 1880"/>
          <p:cNvGrpSpPr/>
          <p:nvPr/>
        </p:nvGrpSpPr>
        <p:grpSpPr>
          <a:xfrm>
            <a:off x="1052340" y="2683353"/>
            <a:ext cx="90078" cy="328248"/>
            <a:chOff x="727175" y="2957625"/>
            <a:chExt cx="130700" cy="476275"/>
          </a:xfrm>
        </p:grpSpPr>
        <p:sp>
          <p:nvSpPr>
            <p:cNvPr id="1881" name="Shape 188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83" name="Shape 1883"/>
          <p:cNvSpPr/>
          <p:nvPr/>
        </p:nvSpPr>
        <p:spPr>
          <a:xfrm>
            <a:off x="1888542" y="2670376"/>
            <a:ext cx="276059" cy="354334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1459723" y="26703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85" name="Shape 1885"/>
          <p:cNvGrpSpPr/>
          <p:nvPr/>
        </p:nvGrpSpPr>
        <p:grpSpPr>
          <a:xfrm>
            <a:off x="2331598" y="2693863"/>
            <a:ext cx="318996" cy="307210"/>
            <a:chOff x="2583325" y="2972875"/>
            <a:chExt cx="462850" cy="445750"/>
          </a:xfrm>
        </p:grpSpPr>
        <p:sp>
          <p:nvSpPr>
            <p:cNvPr id="1886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8" name="Shape 1888"/>
          <p:cNvGrpSpPr/>
          <p:nvPr/>
        </p:nvGrpSpPr>
        <p:grpSpPr>
          <a:xfrm>
            <a:off x="2785230" y="2739746"/>
            <a:ext cx="340878" cy="215461"/>
            <a:chOff x="3241525" y="3039450"/>
            <a:chExt cx="494600" cy="312625"/>
          </a:xfrm>
        </p:grpSpPr>
        <p:sp>
          <p:nvSpPr>
            <p:cNvPr id="1889" name="Shape 188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91" name="Shape 1891"/>
          <p:cNvSpPr/>
          <p:nvPr/>
        </p:nvSpPr>
        <p:spPr>
          <a:xfrm>
            <a:off x="3738472" y="2701098"/>
            <a:ext cx="292909" cy="29289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92" name="Shape 1892"/>
          <p:cNvGrpSpPr/>
          <p:nvPr/>
        </p:nvGrpSpPr>
        <p:grpSpPr>
          <a:xfrm>
            <a:off x="4173054" y="2717020"/>
            <a:ext cx="352663" cy="260913"/>
            <a:chOff x="5255200" y="3006475"/>
            <a:chExt cx="511700" cy="378575"/>
          </a:xfrm>
        </p:grpSpPr>
        <p:sp>
          <p:nvSpPr>
            <p:cNvPr id="1893" name="Shape 189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95" name="Shape 1895"/>
          <p:cNvGrpSpPr/>
          <p:nvPr/>
        </p:nvGrpSpPr>
        <p:grpSpPr>
          <a:xfrm>
            <a:off x="3277577" y="2701875"/>
            <a:ext cx="285328" cy="291204"/>
            <a:chOff x="3955900" y="2984500"/>
            <a:chExt cx="414000" cy="422525"/>
          </a:xfrm>
        </p:grpSpPr>
        <p:sp>
          <p:nvSpPr>
            <p:cNvPr id="1896" name="Shape 1896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99" name="Shape 1899"/>
          <p:cNvSpPr/>
          <p:nvPr/>
        </p:nvSpPr>
        <p:spPr>
          <a:xfrm>
            <a:off x="939583" y="3186725"/>
            <a:ext cx="318978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0" name="Shape 1900"/>
          <p:cNvSpPr/>
          <p:nvPr/>
        </p:nvSpPr>
        <p:spPr>
          <a:xfrm>
            <a:off x="4703007" y="2687624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01" name="Shape 1901"/>
          <p:cNvGrpSpPr/>
          <p:nvPr/>
        </p:nvGrpSpPr>
        <p:grpSpPr>
          <a:xfrm>
            <a:off x="5169534" y="2697654"/>
            <a:ext cx="217993" cy="309743"/>
            <a:chOff x="6701050" y="2978375"/>
            <a:chExt cx="316300" cy="449425"/>
          </a:xfrm>
        </p:grpSpPr>
        <p:sp>
          <p:nvSpPr>
            <p:cNvPr id="1902" name="Shape 1902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4" name="Shape 1904"/>
          <p:cNvGrpSpPr/>
          <p:nvPr/>
        </p:nvGrpSpPr>
        <p:grpSpPr>
          <a:xfrm>
            <a:off x="1406657" y="3207679"/>
            <a:ext cx="310587" cy="208741"/>
            <a:chOff x="1241275" y="3718400"/>
            <a:chExt cx="450650" cy="302875"/>
          </a:xfrm>
        </p:grpSpPr>
        <p:sp>
          <p:nvSpPr>
            <p:cNvPr id="1905" name="Shape 190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9" name="Shape 1909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1910" name="Shape 191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3" name="Shape 1913"/>
          <p:cNvGrpSpPr/>
          <p:nvPr/>
        </p:nvGrpSpPr>
        <p:grpSpPr>
          <a:xfrm>
            <a:off x="2342970" y="3187899"/>
            <a:ext cx="296252" cy="248301"/>
            <a:chOff x="2599825" y="3689700"/>
            <a:chExt cx="429850" cy="360275"/>
          </a:xfrm>
        </p:grpSpPr>
        <p:sp>
          <p:nvSpPr>
            <p:cNvPr id="1914" name="Shape 1914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6" name="Shape 1916"/>
          <p:cNvGrpSpPr/>
          <p:nvPr/>
        </p:nvGrpSpPr>
        <p:grpSpPr>
          <a:xfrm>
            <a:off x="2821843" y="3162226"/>
            <a:ext cx="267650" cy="279436"/>
            <a:chOff x="3294650" y="3652450"/>
            <a:chExt cx="388350" cy="405450"/>
          </a:xfrm>
        </p:grpSpPr>
        <p:sp>
          <p:nvSpPr>
            <p:cNvPr id="1917" name="Shape 19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20" name="Shape 1920"/>
          <p:cNvGrpSpPr/>
          <p:nvPr/>
        </p:nvGrpSpPr>
        <p:grpSpPr>
          <a:xfrm>
            <a:off x="3264120" y="3197582"/>
            <a:ext cx="312242" cy="228935"/>
            <a:chOff x="3936375" y="3703750"/>
            <a:chExt cx="453050" cy="332175"/>
          </a:xfrm>
        </p:grpSpPr>
        <p:sp>
          <p:nvSpPr>
            <p:cNvPr id="1921" name="Shape 192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26" name="Shape 1926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1927" name="Shape 192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29" name="Shape 1929"/>
          <p:cNvGrpSpPr/>
          <p:nvPr/>
        </p:nvGrpSpPr>
        <p:grpSpPr>
          <a:xfrm>
            <a:off x="4204206" y="3174442"/>
            <a:ext cx="290359" cy="275214"/>
            <a:chOff x="5300400" y="3670175"/>
            <a:chExt cx="421300" cy="399325"/>
          </a:xfrm>
        </p:grpSpPr>
        <p:sp>
          <p:nvSpPr>
            <p:cNvPr id="1930" name="Shape 193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35" name="Shape 1935"/>
          <p:cNvSpPr/>
          <p:nvPr/>
        </p:nvSpPr>
        <p:spPr>
          <a:xfrm>
            <a:off x="4652504" y="3150540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36" name="Shape 1936"/>
          <p:cNvGrpSpPr/>
          <p:nvPr/>
        </p:nvGrpSpPr>
        <p:grpSpPr>
          <a:xfrm>
            <a:off x="5137555" y="3171065"/>
            <a:ext cx="281951" cy="281968"/>
            <a:chOff x="6654650" y="3665275"/>
            <a:chExt cx="409100" cy="409125"/>
          </a:xfrm>
        </p:grpSpPr>
        <p:sp>
          <p:nvSpPr>
            <p:cNvPr id="1937" name="Shape 19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39" name="Shape 1939"/>
          <p:cNvGrpSpPr/>
          <p:nvPr/>
        </p:nvGrpSpPr>
        <p:grpSpPr>
          <a:xfrm>
            <a:off x="944618" y="3623852"/>
            <a:ext cx="305522" cy="305539"/>
            <a:chOff x="570875" y="4322250"/>
            <a:chExt cx="443300" cy="443325"/>
          </a:xfrm>
        </p:grpSpPr>
        <p:sp>
          <p:nvSpPr>
            <p:cNvPr id="1940" name="Shape 19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44" name="Shape 1944"/>
          <p:cNvSpPr/>
          <p:nvPr/>
        </p:nvSpPr>
        <p:spPr>
          <a:xfrm>
            <a:off x="1396591" y="3683292"/>
            <a:ext cx="330781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45" name="Shape 1945"/>
          <p:cNvGrpSpPr/>
          <p:nvPr/>
        </p:nvGrpSpPr>
        <p:grpSpPr>
          <a:xfrm>
            <a:off x="1915425" y="3601143"/>
            <a:ext cx="222198" cy="350957"/>
            <a:chOff x="1979475" y="4289300"/>
            <a:chExt cx="322400" cy="509225"/>
          </a:xfrm>
        </p:grpSpPr>
        <p:sp>
          <p:nvSpPr>
            <p:cNvPr id="1946" name="Shape 1946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49" name="Shape 1949"/>
          <p:cNvGrpSpPr/>
          <p:nvPr/>
        </p:nvGrpSpPr>
        <p:grpSpPr>
          <a:xfrm>
            <a:off x="2360217" y="3605761"/>
            <a:ext cx="262171" cy="341722"/>
            <a:chOff x="2624850" y="4296000"/>
            <a:chExt cx="380400" cy="495825"/>
          </a:xfrm>
        </p:grpSpPr>
        <p:sp>
          <p:nvSpPr>
            <p:cNvPr id="1950" name="Shape 195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3" name="Shape 1953"/>
          <p:cNvSpPr/>
          <p:nvPr/>
        </p:nvSpPr>
        <p:spPr>
          <a:xfrm>
            <a:off x="3280207" y="3636580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4" name="Shape 1954"/>
          <p:cNvSpPr/>
          <p:nvPr/>
        </p:nvSpPr>
        <p:spPr>
          <a:xfrm>
            <a:off x="2815617" y="3654258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5" name="Shape 1955"/>
          <p:cNvSpPr/>
          <p:nvPr/>
        </p:nvSpPr>
        <p:spPr>
          <a:xfrm>
            <a:off x="3743521" y="3635322"/>
            <a:ext cx="282813" cy="28279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56" name="Shape 1956"/>
          <p:cNvGrpSpPr/>
          <p:nvPr/>
        </p:nvGrpSpPr>
        <p:grpSpPr>
          <a:xfrm>
            <a:off x="4187372" y="3639428"/>
            <a:ext cx="324027" cy="274387"/>
            <a:chOff x="5275975" y="4344850"/>
            <a:chExt cx="470150" cy="398125"/>
          </a:xfrm>
        </p:grpSpPr>
        <p:sp>
          <p:nvSpPr>
            <p:cNvPr id="1957" name="Shape 195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60" name="Shape 1960"/>
          <p:cNvSpPr/>
          <p:nvPr/>
        </p:nvSpPr>
        <p:spPr>
          <a:xfrm>
            <a:off x="4668494" y="3631118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61" name="Shape 1961"/>
          <p:cNvGrpSpPr/>
          <p:nvPr/>
        </p:nvGrpSpPr>
        <p:grpSpPr>
          <a:xfrm>
            <a:off x="5129130" y="3617133"/>
            <a:ext cx="298802" cy="318978"/>
            <a:chOff x="6642425" y="4312500"/>
            <a:chExt cx="433550" cy="462825"/>
          </a:xfrm>
        </p:grpSpPr>
        <p:sp>
          <p:nvSpPr>
            <p:cNvPr id="1962" name="Shape 196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65" name="Shape 1965"/>
          <p:cNvSpPr/>
          <p:nvPr/>
        </p:nvSpPr>
        <p:spPr>
          <a:xfrm>
            <a:off x="905501" y="4128099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66" name="Shape 1966"/>
          <p:cNvGrpSpPr/>
          <p:nvPr/>
        </p:nvGrpSpPr>
        <p:grpSpPr>
          <a:xfrm>
            <a:off x="1408759" y="4090544"/>
            <a:ext cx="306366" cy="301318"/>
            <a:chOff x="1244325" y="4999400"/>
            <a:chExt cx="444525" cy="437200"/>
          </a:xfrm>
        </p:grpSpPr>
        <p:sp>
          <p:nvSpPr>
            <p:cNvPr id="1967" name="Shape 196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2" name="Shape 1972"/>
          <p:cNvGrpSpPr/>
          <p:nvPr/>
        </p:nvGrpSpPr>
        <p:grpSpPr>
          <a:xfrm>
            <a:off x="1900693" y="4080861"/>
            <a:ext cx="251661" cy="320667"/>
            <a:chOff x="1958100" y="4985350"/>
            <a:chExt cx="365150" cy="465275"/>
          </a:xfrm>
        </p:grpSpPr>
        <p:sp>
          <p:nvSpPr>
            <p:cNvPr id="1973" name="Shape 197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6" name="Shape 1976"/>
          <p:cNvGrpSpPr/>
          <p:nvPr/>
        </p:nvGrpSpPr>
        <p:grpSpPr>
          <a:xfrm>
            <a:off x="2346743" y="4093060"/>
            <a:ext cx="288705" cy="296683"/>
            <a:chOff x="2605300" y="5003050"/>
            <a:chExt cx="418900" cy="430475"/>
          </a:xfrm>
        </p:grpSpPr>
        <p:sp>
          <p:nvSpPr>
            <p:cNvPr id="1977" name="Shape 197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80" name="Shape 1980"/>
          <p:cNvGrpSpPr/>
          <p:nvPr/>
        </p:nvGrpSpPr>
        <p:grpSpPr>
          <a:xfrm>
            <a:off x="2783127" y="4099383"/>
            <a:ext cx="345082" cy="283640"/>
            <a:chOff x="3238475" y="5012225"/>
            <a:chExt cx="500700" cy="411550"/>
          </a:xfrm>
        </p:grpSpPr>
        <p:sp>
          <p:nvSpPr>
            <p:cNvPr id="1981" name="Shape 198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86" name="Shape 1986"/>
          <p:cNvGrpSpPr/>
          <p:nvPr/>
        </p:nvGrpSpPr>
        <p:grpSpPr>
          <a:xfrm>
            <a:off x="3695439" y="4069075"/>
            <a:ext cx="378749" cy="344238"/>
            <a:chOff x="4562200" y="4968250"/>
            <a:chExt cx="549550" cy="499475"/>
          </a:xfrm>
        </p:grpSpPr>
        <p:sp>
          <p:nvSpPr>
            <p:cNvPr id="1987" name="Shape 198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92" name="Shape 1992"/>
          <p:cNvGrpSpPr/>
          <p:nvPr/>
        </p:nvGrpSpPr>
        <p:grpSpPr>
          <a:xfrm>
            <a:off x="3288949" y="4088442"/>
            <a:ext cx="262585" cy="305091"/>
            <a:chOff x="3972400" y="4996350"/>
            <a:chExt cx="381000" cy="442675"/>
          </a:xfrm>
        </p:grpSpPr>
        <p:sp>
          <p:nvSpPr>
            <p:cNvPr id="1993" name="Shape 1993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95" name="Shape 1995"/>
          <p:cNvGrpSpPr/>
          <p:nvPr/>
        </p:nvGrpSpPr>
        <p:grpSpPr>
          <a:xfrm>
            <a:off x="4163388" y="4062769"/>
            <a:ext cx="372012" cy="356850"/>
            <a:chOff x="5241175" y="4959100"/>
            <a:chExt cx="539775" cy="517775"/>
          </a:xfrm>
        </p:grpSpPr>
        <p:sp>
          <p:nvSpPr>
            <p:cNvPr id="1996" name="Shape 199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02" name="Shape 2002"/>
          <p:cNvSpPr/>
          <p:nvPr/>
        </p:nvSpPr>
        <p:spPr>
          <a:xfrm>
            <a:off x="4650402" y="4150826"/>
            <a:ext cx="327404" cy="180966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03" name="Shape 2003"/>
          <p:cNvGrpSpPr/>
          <p:nvPr/>
        </p:nvGrpSpPr>
        <p:grpSpPr>
          <a:xfrm>
            <a:off x="5158593" y="4115786"/>
            <a:ext cx="238618" cy="274387"/>
            <a:chOff x="6685175" y="5036025"/>
            <a:chExt cx="346225" cy="398125"/>
          </a:xfrm>
        </p:grpSpPr>
        <p:sp>
          <p:nvSpPr>
            <p:cNvPr id="2004" name="Shape 2004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9" name="Shape 2009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2010" name="Shape 201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012" name="Shape 2012"/>
          <p:cNvSpPr/>
          <p:nvPr/>
        </p:nvSpPr>
        <p:spPr>
          <a:xfrm>
            <a:off x="6191587" y="2580380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13" name="Shape 2013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2014" name="Shape 201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16" name="Shape 2016"/>
          <p:cNvSpPr/>
          <p:nvPr/>
        </p:nvSpPr>
        <p:spPr>
          <a:xfrm>
            <a:off x="7076575" y="2559761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17" name="Shape 2017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2018" name="Shape 201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20" name="Shape 2020"/>
          <p:cNvSpPr/>
          <p:nvPr/>
        </p:nvSpPr>
        <p:spPr>
          <a:xfrm>
            <a:off x="6480248" y="3659842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1" name="Shape 2021"/>
          <p:cNvSpPr txBox="1"/>
          <p:nvPr/>
        </p:nvSpPr>
        <p:spPr>
          <a:xfrm>
            <a:off x="5886625" y="77880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Shape 2026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7" name="Shape 2027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2028" name="Shape 2028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ﾊﾞｰｼﾞｮﾝ管理ｼｽﾃﾑとは？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なんぞ？</a:t>
            </a:r>
          </a:p>
        </p:txBody>
      </p:sp>
    </p:spTree>
    <p:extLst>
      <p:ext uri="{BB962C8B-B14F-4D97-AF65-F5344CB8AC3E}">
        <p14:creationId xmlns:p14="http://schemas.microsoft.com/office/powerpoint/2010/main" val="121406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2"/>
            <a:ext cx="6282299" cy="4548077"/>
          </a:xfrm>
        </p:spPr>
        <p:txBody>
          <a:bodyPr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コンピュータ上で作成、編集されるファイルの変更履歴を管理するためのシステム。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共通でよく使う用語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チェックアウト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タグ、ブランチ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代表的な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VCS</a:t>
            </a:r>
          </a:p>
          <a:p>
            <a:pPr lvl="1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Subversion</a:t>
            </a:r>
          </a:p>
          <a:p>
            <a:pPr lvl="1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バージョン管理システムとは？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46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Subversion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みんな大好き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Subversion!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23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四角形: 角を丸くする 33"/>
          <p:cNvSpPr/>
          <p:nvPr/>
        </p:nvSpPr>
        <p:spPr>
          <a:xfrm>
            <a:off x="4233576" y="1457492"/>
            <a:ext cx="1795183" cy="14309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remote</a:t>
            </a:r>
            <a:endParaRPr kumimoji="1" lang="ja-JP" altLang="en-US" dirty="0"/>
          </a:p>
        </p:txBody>
      </p:sp>
      <p:sp>
        <p:nvSpPr>
          <p:cNvPr id="33" name="四角形: 角を丸くする 32"/>
          <p:cNvSpPr/>
          <p:nvPr/>
        </p:nvSpPr>
        <p:spPr>
          <a:xfrm>
            <a:off x="6331333" y="3555238"/>
            <a:ext cx="1795183" cy="14309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local</a:t>
            </a:r>
            <a:endParaRPr kumimoji="1" lang="ja-JP" altLang="en-US" dirty="0"/>
          </a:p>
        </p:txBody>
      </p:sp>
      <p:sp>
        <p:nvSpPr>
          <p:cNvPr id="32" name="四角形: 角を丸くする 31"/>
          <p:cNvSpPr/>
          <p:nvPr/>
        </p:nvSpPr>
        <p:spPr>
          <a:xfrm>
            <a:off x="2164976" y="3544034"/>
            <a:ext cx="1795183" cy="14309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local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3"/>
            <a:ext cx="6282299" cy="1172866"/>
          </a:xfrm>
        </p:spPr>
        <p:txBody>
          <a:bodyPr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プログラムのソースコードなどを管理する集中型バージョン管理システムの一つ。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Subversion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磁気ディスク 6"/>
          <p:cNvSpPr/>
          <p:nvPr/>
        </p:nvSpPr>
        <p:spPr>
          <a:xfrm>
            <a:off x="4429543" y="1808622"/>
            <a:ext cx="1385047" cy="102197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23450" y="3991167"/>
            <a:ext cx="11127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5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👦</a:t>
            </a:r>
            <a:endParaRPr lang="ja-JP" altLang="en-US" sz="5400" dirty="0"/>
          </a:p>
        </p:txBody>
      </p:sp>
      <p:sp>
        <p:nvSpPr>
          <p:cNvPr id="9" name="正方形/長方形 8"/>
          <p:cNvSpPr/>
          <p:nvPr/>
        </p:nvSpPr>
        <p:spPr>
          <a:xfrm>
            <a:off x="6661755" y="3997891"/>
            <a:ext cx="11352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5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👧</a:t>
            </a:r>
            <a:endParaRPr lang="ja-JP" altLang="en-US" sz="5400" dirty="0"/>
          </a:p>
        </p:txBody>
      </p:sp>
      <p:cxnSp>
        <p:nvCxnSpPr>
          <p:cNvPr id="11" name="直線矢印コネクタ 10"/>
          <p:cNvCxnSpPr>
            <a:cxnSpLocks/>
          </p:cNvCxnSpPr>
          <p:nvPr/>
        </p:nvCxnSpPr>
        <p:spPr>
          <a:xfrm flipV="1">
            <a:off x="3883886" y="2891115"/>
            <a:ext cx="544606" cy="724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cxnSpLocks/>
          </p:cNvCxnSpPr>
          <p:nvPr/>
        </p:nvCxnSpPr>
        <p:spPr>
          <a:xfrm>
            <a:off x="5841945" y="2891115"/>
            <a:ext cx="556784" cy="724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Shape 1787"/>
          <p:cNvGrpSpPr/>
          <p:nvPr/>
        </p:nvGrpSpPr>
        <p:grpSpPr>
          <a:xfrm>
            <a:off x="3528432" y="3873514"/>
            <a:ext cx="286155" cy="346340"/>
            <a:chOff x="584925" y="922575"/>
            <a:chExt cx="415200" cy="502525"/>
          </a:xfrm>
        </p:grpSpPr>
        <p:sp>
          <p:nvSpPr>
            <p:cNvPr id="21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1787"/>
          <p:cNvGrpSpPr/>
          <p:nvPr/>
        </p:nvGrpSpPr>
        <p:grpSpPr>
          <a:xfrm>
            <a:off x="4978988" y="2245187"/>
            <a:ext cx="286155" cy="346340"/>
            <a:chOff x="584925" y="922575"/>
            <a:chExt cx="415200" cy="502525"/>
          </a:xfrm>
        </p:grpSpPr>
        <p:sp>
          <p:nvSpPr>
            <p:cNvPr id="25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1787"/>
          <p:cNvGrpSpPr/>
          <p:nvPr/>
        </p:nvGrpSpPr>
        <p:grpSpPr>
          <a:xfrm>
            <a:off x="6518677" y="4040149"/>
            <a:ext cx="286155" cy="346340"/>
            <a:chOff x="584925" y="922575"/>
            <a:chExt cx="415200" cy="502525"/>
          </a:xfrm>
        </p:grpSpPr>
        <p:sp>
          <p:nvSpPr>
            <p:cNvPr id="29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75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聞いたことはあるけど何なん？</a:t>
            </a:r>
          </a:p>
        </p:txBody>
      </p:sp>
    </p:spTree>
    <p:extLst>
      <p:ext uri="{BB962C8B-B14F-4D97-AF65-F5344CB8AC3E}">
        <p14:creationId xmlns:p14="http://schemas.microsoft.com/office/powerpoint/2010/main" val="428435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角を丸くする 51"/>
          <p:cNvSpPr/>
          <p:nvPr/>
        </p:nvSpPr>
        <p:spPr>
          <a:xfrm>
            <a:off x="4471147" y="1768289"/>
            <a:ext cx="1630663" cy="15908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remote</a:t>
            </a:r>
            <a:endParaRPr kumimoji="1" lang="ja-JP" altLang="en-US" dirty="0"/>
          </a:p>
        </p:txBody>
      </p:sp>
      <p:sp>
        <p:nvSpPr>
          <p:cNvPr id="51" name="四角形: 角を丸くする 50"/>
          <p:cNvSpPr/>
          <p:nvPr/>
        </p:nvSpPr>
        <p:spPr>
          <a:xfrm>
            <a:off x="6700683" y="2091018"/>
            <a:ext cx="1795183" cy="288399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local</a:t>
            </a:r>
            <a:endParaRPr kumimoji="1" lang="ja-JP" altLang="en-US" dirty="0"/>
          </a:p>
        </p:txBody>
      </p:sp>
      <p:sp>
        <p:nvSpPr>
          <p:cNvPr id="49" name="四角形: 角を丸くする 48"/>
          <p:cNvSpPr/>
          <p:nvPr/>
        </p:nvSpPr>
        <p:spPr>
          <a:xfrm>
            <a:off x="2164976" y="2091018"/>
            <a:ext cx="1795183" cy="288399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local</a:t>
            </a:r>
            <a:endParaRPr kumimoji="1" lang="ja-JP" altLang="en-US" dirty="0"/>
          </a:p>
        </p:txBody>
      </p:sp>
      <p:sp>
        <p:nvSpPr>
          <p:cNvPr id="6" name="Shape 1413"/>
          <p:cNvSpPr txBox="1">
            <a:spLocks/>
          </p:cNvSpPr>
          <p:nvPr/>
        </p:nvSpPr>
        <p:spPr>
          <a:xfrm>
            <a:off x="2051200" y="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 err="1">
                <a:solidFill>
                  <a:srgbClr val="19B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endParaRPr lang="en" sz="2800" dirty="0">
              <a:solidFill>
                <a:srgbClr val="19B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051200" y="595423"/>
            <a:ext cx="6282299" cy="1172866"/>
          </a:xfrm>
        </p:spPr>
        <p:txBody>
          <a:bodyPr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プログラムのソースコードなどの変更履歴を記録・追跡するための分散型バージョン管理システムの一つ。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593955" y="2177921"/>
            <a:ext cx="1385047" cy="102197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/>
          <p:cNvSpPr/>
          <p:nvPr/>
        </p:nvSpPr>
        <p:spPr>
          <a:xfrm>
            <a:off x="2390066" y="2561664"/>
            <a:ext cx="1385047" cy="102197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/>
          <p:cNvSpPr/>
          <p:nvPr/>
        </p:nvSpPr>
        <p:spPr>
          <a:xfrm>
            <a:off x="6798459" y="2561664"/>
            <a:ext cx="1385047" cy="102197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526233" y="4051679"/>
            <a:ext cx="11127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5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👦</a:t>
            </a:r>
            <a:endParaRPr lang="ja-JP" altLang="en-US" sz="5400" dirty="0"/>
          </a:p>
        </p:txBody>
      </p:sp>
      <p:sp>
        <p:nvSpPr>
          <p:cNvPr id="10" name="正方形/長方形 9"/>
          <p:cNvSpPr/>
          <p:nvPr/>
        </p:nvSpPr>
        <p:spPr>
          <a:xfrm>
            <a:off x="6930086" y="4051679"/>
            <a:ext cx="11352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5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👧</a:t>
            </a:r>
            <a:endParaRPr lang="ja-JP" altLang="en-US" sz="5400" dirty="0"/>
          </a:p>
        </p:txBody>
      </p:sp>
      <p:grpSp>
        <p:nvGrpSpPr>
          <p:cNvPr id="11" name="Shape 1787"/>
          <p:cNvGrpSpPr/>
          <p:nvPr/>
        </p:nvGrpSpPr>
        <p:grpSpPr>
          <a:xfrm>
            <a:off x="2240078" y="4268428"/>
            <a:ext cx="286155" cy="346340"/>
            <a:chOff x="584925" y="922575"/>
            <a:chExt cx="415200" cy="502525"/>
          </a:xfrm>
        </p:grpSpPr>
        <p:sp>
          <p:nvSpPr>
            <p:cNvPr id="12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1787"/>
          <p:cNvGrpSpPr/>
          <p:nvPr/>
        </p:nvGrpSpPr>
        <p:grpSpPr>
          <a:xfrm>
            <a:off x="8065333" y="4281678"/>
            <a:ext cx="286155" cy="346340"/>
            <a:chOff x="584925" y="922575"/>
            <a:chExt cx="415200" cy="502525"/>
          </a:xfrm>
        </p:grpSpPr>
        <p:sp>
          <p:nvSpPr>
            <p:cNvPr id="17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0" name="直線矢印コネクタ 19"/>
          <p:cNvCxnSpPr>
            <a:cxnSpLocks/>
          </p:cNvCxnSpPr>
          <p:nvPr/>
        </p:nvCxnSpPr>
        <p:spPr>
          <a:xfrm flipV="1">
            <a:off x="3082588" y="3711388"/>
            <a:ext cx="0" cy="340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cxnSpLocks/>
          </p:cNvCxnSpPr>
          <p:nvPr/>
        </p:nvCxnSpPr>
        <p:spPr>
          <a:xfrm flipV="1">
            <a:off x="7484239" y="3702415"/>
            <a:ext cx="0" cy="340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Shape 1787"/>
          <p:cNvGrpSpPr/>
          <p:nvPr/>
        </p:nvGrpSpPr>
        <p:grpSpPr>
          <a:xfrm>
            <a:off x="2939510" y="3052541"/>
            <a:ext cx="286155" cy="346340"/>
            <a:chOff x="584925" y="922575"/>
            <a:chExt cx="415200" cy="502525"/>
          </a:xfrm>
        </p:grpSpPr>
        <p:sp>
          <p:nvSpPr>
            <p:cNvPr id="24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" name="Shape 1787"/>
          <p:cNvGrpSpPr/>
          <p:nvPr/>
        </p:nvGrpSpPr>
        <p:grpSpPr>
          <a:xfrm>
            <a:off x="7341161" y="3039282"/>
            <a:ext cx="286155" cy="346340"/>
            <a:chOff x="584925" y="922575"/>
            <a:chExt cx="415200" cy="502525"/>
          </a:xfrm>
        </p:grpSpPr>
        <p:sp>
          <p:nvSpPr>
            <p:cNvPr id="36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" name="直線矢印コネクタ 38"/>
          <p:cNvCxnSpPr>
            <a:cxnSpLocks/>
          </p:cNvCxnSpPr>
          <p:nvPr/>
        </p:nvCxnSpPr>
        <p:spPr>
          <a:xfrm flipV="1">
            <a:off x="3906371" y="2742705"/>
            <a:ext cx="564776" cy="182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 flipV="1">
            <a:off x="6101810" y="2768972"/>
            <a:ext cx="568802" cy="190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Shape 1787"/>
          <p:cNvGrpSpPr/>
          <p:nvPr/>
        </p:nvGrpSpPr>
        <p:grpSpPr>
          <a:xfrm>
            <a:off x="5166429" y="2603982"/>
            <a:ext cx="286155" cy="346340"/>
            <a:chOff x="584925" y="922575"/>
            <a:chExt cx="415200" cy="502525"/>
          </a:xfrm>
        </p:grpSpPr>
        <p:sp>
          <p:nvSpPr>
            <p:cNvPr id="46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4769006" y="4051679"/>
            <a:ext cx="1122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5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👨</a:t>
            </a:r>
            <a:endParaRPr kumimoji="1" lang="ja-JP" altLang="en-US" sz="5400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 flipV="1">
            <a:off x="4185249" y="3097364"/>
            <a:ext cx="762000" cy="1036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cxnSpLocks/>
          </p:cNvCxnSpPr>
          <p:nvPr/>
        </p:nvCxnSpPr>
        <p:spPr>
          <a:xfrm flipV="1">
            <a:off x="5713593" y="3118370"/>
            <a:ext cx="674115" cy="1135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171801" y="3717920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OK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84400" y="374223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NG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Subversion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結局どっちがいいの？</a:t>
            </a:r>
          </a:p>
        </p:txBody>
      </p:sp>
    </p:spTree>
    <p:extLst>
      <p:ext uri="{BB962C8B-B14F-4D97-AF65-F5344CB8AC3E}">
        <p14:creationId xmlns:p14="http://schemas.microsoft.com/office/powerpoint/2010/main" val="396618961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12789</TotalTime>
  <Words>750</Words>
  <Application>Microsoft Office PowerPoint</Application>
  <PresentationFormat>画面に合わせる (16:9)</PresentationFormat>
  <Paragraphs>183</Paragraphs>
  <Slides>28</Slides>
  <Notes>7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メイリオ</vt:lpstr>
      <vt:lpstr>ＭＳ Ｐゴシック</vt:lpstr>
      <vt:lpstr>Nixie One</vt:lpstr>
      <vt:lpstr>Muli</vt:lpstr>
      <vt:lpstr>Arial</vt:lpstr>
      <vt:lpstr>Imogen template</vt:lpstr>
      <vt:lpstr>Git 勉強会</vt:lpstr>
      <vt:lpstr>Outline</vt:lpstr>
      <vt:lpstr>ﾊﾞｰｼﾞｮﾝ管理ｼｽﾃﾑとは？</vt:lpstr>
      <vt:lpstr>PowerPoint プレゼンテーション</vt:lpstr>
      <vt:lpstr>Subversion</vt:lpstr>
      <vt:lpstr>PowerPoint プレゼンテーション</vt:lpstr>
      <vt:lpstr>Git</vt:lpstr>
      <vt:lpstr>PowerPoint プレゼンテーション</vt:lpstr>
      <vt:lpstr>Subversion VS Git</vt:lpstr>
      <vt:lpstr>PowerPoint プレゼンテーション</vt:lpstr>
      <vt:lpstr>Google Trends で見る Subversion vs Git</vt:lpstr>
      <vt:lpstr>PowerPoint プレゼンテーション</vt:lpstr>
      <vt:lpstr>PowerPoint プレゼンテーション</vt:lpstr>
      <vt:lpstr>PowerPoint プレゼンテーション</vt:lpstr>
      <vt:lpstr>作業者の利点</vt:lpstr>
      <vt:lpstr>PowerPoint プレゼンテーション</vt:lpstr>
      <vt:lpstr>レビューアの利点</vt:lpstr>
      <vt:lpstr>PowerPoint プレゼンテーション</vt:lpstr>
      <vt:lpstr>Gitのブランチモデル (A successful Git branching model)</vt:lpstr>
      <vt:lpstr>PowerPoint プレゼンテーション</vt:lpstr>
      <vt:lpstr>よく使うコマンド</vt:lpstr>
      <vt:lpstr>PowerPoint プレゼンテーション</vt:lpstr>
      <vt:lpstr>PowerPoint プレゼンテーション</vt:lpstr>
      <vt:lpstr>Thanks!</vt:lpstr>
      <vt:lpstr>And tables to compare data</vt:lpstr>
      <vt:lpstr>Presentation design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root</dc:creator>
  <cp:lastModifiedBy>山口達也</cp:lastModifiedBy>
  <cp:revision>53</cp:revision>
  <dcterms:modified xsi:type="dcterms:W3CDTF">2017-02-13T12:01:00Z</dcterms:modified>
</cp:coreProperties>
</file>