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4"/>
  </p:notesMasterIdLst>
  <p:sldIdLst>
    <p:sldId id="256" r:id="rId2"/>
    <p:sldId id="257" r:id="rId3"/>
    <p:sldId id="267" r:id="rId4"/>
    <p:sldId id="258" r:id="rId5"/>
    <p:sldId id="271" r:id="rId6"/>
    <p:sldId id="274" r:id="rId7"/>
    <p:sldId id="289" r:id="rId8"/>
    <p:sldId id="290" r:id="rId9"/>
    <p:sldId id="268" r:id="rId10"/>
    <p:sldId id="259" r:id="rId11"/>
    <p:sldId id="276" r:id="rId12"/>
    <p:sldId id="277" r:id="rId13"/>
    <p:sldId id="278" r:id="rId14"/>
    <p:sldId id="279" r:id="rId15"/>
    <p:sldId id="280" r:id="rId16"/>
    <p:sldId id="291" r:id="rId17"/>
    <p:sldId id="281" r:id="rId18"/>
    <p:sldId id="275" r:id="rId19"/>
    <p:sldId id="285" r:id="rId20"/>
    <p:sldId id="264" r:id="rId21"/>
    <p:sldId id="272"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80E00C-2510-9C87-9E77-0A2F659280B0}" v="3" dt="2024-04-18T11:16:03.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88593" autoAdjust="0"/>
  </p:normalViewPr>
  <p:slideViewPr>
    <p:cSldViewPr snapToGrid="0">
      <p:cViewPr varScale="1">
        <p:scale>
          <a:sx n="98" d="100"/>
          <a:sy n="98" d="100"/>
        </p:scale>
        <p:origin x="1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na Bumpus (BNBUMP3131)" userId="S::bnbump3131@ung.edu::28784250-dfb9-4e3f-ac53-ae6eb81b444d" providerId="AD" clId="Web-{9380E00C-2510-9C87-9E77-0A2F659280B0}"/>
    <pc:docChg chg="modSld">
      <pc:chgData name="Brianna Bumpus (BNBUMP3131)" userId="S::bnbump3131@ung.edu::28784250-dfb9-4e3f-ac53-ae6eb81b444d" providerId="AD" clId="Web-{9380E00C-2510-9C87-9E77-0A2F659280B0}" dt="2024-04-18T11:16:03.709" v="2"/>
      <pc:docMkLst>
        <pc:docMk/>
      </pc:docMkLst>
      <pc:sldChg chg="addSp delSp">
        <pc:chgData name="Brianna Bumpus (BNBUMP3131)" userId="S::bnbump3131@ung.edu::28784250-dfb9-4e3f-ac53-ae6eb81b444d" providerId="AD" clId="Web-{9380E00C-2510-9C87-9E77-0A2F659280B0}" dt="2024-04-18T11:16:03.709" v="2"/>
        <pc:sldMkLst>
          <pc:docMk/>
          <pc:sldMk cId="1207743841" sldId="271"/>
        </pc:sldMkLst>
        <pc:spChg chg="del">
          <ac:chgData name="Brianna Bumpus (BNBUMP3131)" userId="S::bnbump3131@ung.edu::28784250-dfb9-4e3f-ac53-ae6eb81b444d" providerId="AD" clId="Web-{9380E00C-2510-9C87-9E77-0A2F659280B0}" dt="2024-04-18T11:16:03.709" v="2"/>
          <ac:spMkLst>
            <pc:docMk/>
            <pc:sldMk cId="1207743841" sldId="271"/>
            <ac:spMk id="3" creationId="{22D784AD-F78D-5509-A563-9567D0E06D81}"/>
          </ac:spMkLst>
        </pc:spChg>
        <pc:spChg chg="add del">
          <ac:chgData name="Brianna Bumpus (BNBUMP3131)" userId="S::bnbump3131@ung.edu::28784250-dfb9-4e3f-ac53-ae6eb81b444d" providerId="AD" clId="Web-{9380E00C-2510-9C87-9E77-0A2F659280B0}" dt="2024-04-18T11:15:53.755" v="1"/>
          <ac:spMkLst>
            <pc:docMk/>
            <pc:sldMk cId="1207743841" sldId="271"/>
            <ac:spMk id="10" creationId="{5E1FEFA6-7D4F-4746-AE64-D4D52FE76DC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D37AD-8B0B-4EF3-A262-2A3F0684CC06}"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F77102-33F2-4DCC-B8D9-C8EB4DF3A2A7}" type="slidenum">
              <a:rPr lang="en-US" smtClean="0"/>
              <a:t>‹#›</a:t>
            </a:fld>
            <a:endParaRPr lang="en-US"/>
          </a:p>
        </p:txBody>
      </p:sp>
    </p:spTree>
    <p:extLst>
      <p:ext uri="{BB962C8B-B14F-4D97-AF65-F5344CB8AC3E}">
        <p14:creationId xmlns:p14="http://schemas.microsoft.com/office/powerpoint/2010/main" val="586913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77102-33F2-4DCC-B8D9-C8EB4DF3A2A7}" type="slidenum">
              <a:rPr lang="en-US" smtClean="0"/>
              <a:t>5</a:t>
            </a:fld>
            <a:endParaRPr lang="en-US"/>
          </a:p>
        </p:txBody>
      </p:sp>
    </p:spTree>
    <p:extLst>
      <p:ext uri="{BB962C8B-B14F-4D97-AF65-F5344CB8AC3E}">
        <p14:creationId xmlns:p14="http://schemas.microsoft.com/office/powerpoint/2010/main" val="825569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77102-33F2-4DCC-B8D9-C8EB4DF3A2A7}" type="slidenum">
              <a:rPr lang="en-US" smtClean="0"/>
              <a:t>7</a:t>
            </a:fld>
            <a:endParaRPr lang="en-US"/>
          </a:p>
        </p:txBody>
      </p:sp>
    </p:spTree>
    <p:extLst>
      <p:ext uri="{BB962C8B-B14F-4D97-AF65-F5344CB8AC3E}">
        <p14:creationId xmlns:p14="http://schemas.microsoft.com/office/powerpoint/2010/main" val="330562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4/18/2024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57852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4/18/2024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296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4/18/2024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4847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4/18/2024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48391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4/18/2024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4651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4/18/2024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8023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4/18/2024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8419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4/18/2024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84301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4/18/2024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897312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4/18/2024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199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4/18/2024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2446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4/18/2024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4049352446"/>
      </p:ext>
    </p:extLst>
  </p:cSld>
  <p:clrMap bg1="lt1" tx1="dk1" bg2="lt2" tx2="dk2" accent1="accent1" accent2="accent2" accent3="accent3" accent4="accent4" accent5="accent5" accent6="accent6" hlink="hlink" folHlink="folHlink"/>
  <p:sldLayoutIdLst>
    <p:sldLayoutId id="2147483845" r:id="rId1"/>
    <p:sldLayoutId id="2147483844" r:id="rId2"/>
    <p:sldLayoutId id="2147483843" r:id="rId3"/>
    <p:sldLayoutId id="2147483842" r:id="rId4"/>
    <p:sldLayoutId id="2147483841" r:id="rId5"/>
    <p:sldLayoutId id="2147483840" r:id="rId6"/>
    <p:sldLayoutId id="2147483839" r:id="rId7"/>
    <p:sldLayoutId id="2147483838" r:id="rId8"/>
    <p:sldLayoutId id="2147483837" r:id="rId9"/>
    <p:sldLayoutId id="2147483836" r:id="rId10"/>
    <p:sldLayoutId id="2147483835"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BF642132-805A-497E-9C84-8D6774339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E7F1DA-407F-41FD-AC0F-D9CAD1187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685800"/>
            <a:ext cx="47244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467600" y="1371599"/>
            <a:ext cx="3390900" cy="2360429"/>
          </a:xfrm>
        </p:spPr>
        <p:txBody>
          <a:bodyPr>
            <a:normAutofit/>
          </a:bodyPr>
          <a:lstStyle/>
          <a:p>
            <a:r>
              <a:rPr lang="en-US">
                <a:solidFill>
                  <a:schemeClr val="bg2"/>
                </a:solidFill>
              </a:rPr>
              <a:t>Wishlister</a:t>
            </a:r>
          </a:p>
        </p:txBody>
      </p:sp>
      <p:sp>
        <p:nvSpPr>
          <p:cNvPr id="3" name="Subtitle 2"/>
          <p:cNvSpPr>
            <a:spLocks noGrp="1"/>
          </p:cNvSpPr>
          <p:nvPr>
            <p:ph type="subTitle" idx="1"/>
          </p:nvPr>
        </p:nvSpPr>
        <p:spPr>
          <a:xfrm>
            <a:off x="7467600" y="4114800"/>
            <a:ext cx="3390900" cy="1371601"/>
          </a:xfrm>
        </p:spPr>
        <p:txBody>
          <a:bodyPr>
            <a:normAutofit/>
          </a:bodyPr>
          <a:lstStyle/>
          <a:p>
            <a:pPr>
              <a:lnSpc>
                <a:spcPct val="90000"/>
              </a:lnSpc>
            </a:pPr>
            <a:r>
              <a:rPr lang="en-US" sz="2000">
                <a:solidFill>
                  <a:schemeClr val="bg2"/>
                </a:solidFill>
              </a:rPr>
              <a:t>CSCI 3300 – Team 6</a:t>
            </a:r>
          </a:p>
          <a:p>
            <a:pPr>
              <a:lnSpc>
                <a:spcPct val="90000"/>
              </a:lnSpc>
            </a:pPr>
            <a:r>
              <a:rPr lang="en-US" sz="2000">
                <a:solidFill>
                  <a:schemeClr val="bg2"/>
                </a:solidFill>
              </a:rPr>
              <a:t>By: Xavier Wood, Lane Meadows, and Brianna Bumpus</a:t>
            </a:r>
          </a:p>
        </p:txBody>
      </p:sp>
      <p:pic>
        <p:nvPicPr>
          <p:cNvPr id="4" name="Picture 3">
            <a:extLst>
              <a:ext uri="{FF2B5EF4-FFF2-40B4-BE49-F238E27FC236}">
                <a16:creationId xmlns:a16="http://schemas.microsoft.com/office/drawing/2014/main" id="{3552F056-BF06-9FF8-A673-2CC574C60764}"/>
              </a:ext>
            </a:extLst>
          </p:cNvPr>
          <p:cNvPicPr>
            <a:picLocks noChangeAspect="1"/>
          </p:cNvPicPr>
          <p:nvPr/>
        </p:nvPicPr>
        <p:blipFill rotWithShape="1">
          <a:blip r:embed="rId2"/>
          <a:srcRect r="14540" b="1"/>
          <a:stretch/>
        </p:blipFill>
        <p:spPr>
          <a:xfrm>
            <a:off x="1" y="10"/>
            <a:ext cx="6096000"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C9A92-69F5-5FEC-9984-AD185822F25C}"/>
              </a:ext>
            </a:extLst>
          </p:cNvPr>
          <p:cNvSpPr>
            <a:spLocks noGrp="1"/>
          </p:cNvSpPr>
          <p:nvPr>
            <p:ph type="title"/>
          </p:nvPr>
        </p:nvSpPr>
        <p:spPr>
          <a:xfrm>
            <a:off x="1371599" y="1010097"/>
            <a:ext cx="9486901" cy="1010088"/>
          </a:xfrm>
        </p:spPr>
        <p:txBody>
          <a:bodyPr anchor="b">
            <a:normAutofit/>
          </a:bodyPr>
          <a:lstStyle/>
          <a:p>
            <a:pPr algn="ctr"/>
            <a:r>
              <a:rPr lang="en-US" dirty="0"/>
              <a:t>Feature 2</a:t>
            </a:r>
          </a:p>
        </p:txBody>
      </p:sp>
      <p:sp>
        <p:nvSpPr>
          <p:cNvPr id="3" name="Content Placeholder 2">
            <a:extLst>
              <a:ext uri="{FF2B5EF4-FFF2-40B4-BE49-F238E27FC236}">
                <a16:creationId xmlns:a16="http://schemas.microsoft.com/office/drawing/2014/main" id="{22D784AD-F78D-5509-A563-9567D0E06D81}"/>
              </a:ext>
            </a:extLst>
          </p:cNvPr>
          <p:cNvSpPr>
            <a:spLocks noGrp="1"/>
          </p:cNvSpPr>
          <p:nvPr>
            <p:ph idx="1"/>
          </p:nvPr>
        </p:nvSpPr>
        <p:spPr>
          <a:xfrm>
            <a:off x="5810086" y="2307261"/>
            <a:ext cx="5048414" cy="3540642"/>
          </a:xfrm>
        </p:spPr>
        <p:txBody>
          <a:bodyPr>
            <a:normAutofit/>
          </a:bodyPr>
          <a:lstStyle/>
          <a:p>
            <a:r>
              <a:rPr lang="en-US" dirty="0"/>
              <a:t>When users return to the </a:t>
            </a:r>
            <a:r>
              <a:rPr lang="en-US" dirty="0" err="1"/>
              <a:t>Wishlister</a:t>
            </a:r>
            <a:r>
              <a:rPr lang="en-US" dirty="0"/>
              <a:t> application they can login to access their account. Additionally, if a user forgets their password they can reset it from this page.</a:t>
            </a:r>
          </a:p>
        </p:txBody>
      </p:sp>
      <p:pic>
        <p:nvPicPr>
          <p:cNvPr id="5" name="Picture 4">
            <a:extLst>
              <a:ext uri="{FF2B5EF4-FFF2-40B4-BE49-F238E27FC236}">
                <a16:creationId xmlns:a16="http://schemas.microsoft.com/office/drawing/2014/main" id="{9C528D92-88E9-C6F4-6C92-825CD66C035F}"/>
              </a:ext>
            </a:extLst>
          </p:cNvPr>
          <p:cNvPicPr>
            <a:picLocks noChangeAspect="1"/>
          </p:cNvPicPr>
          <p:nvPr/>
        </p:nvPicPr>
        <p:blipFill>
          <a:blip r:embed="rId2"/>
          <a:stretch>
            <a:fillRect/>
          </a:stretch>
        </p:blipFill>
        <p:spPr>
          <a:xfrm>
            <a:off x="798238" y="2534487"/>
            <a:ext cx="4544059" cy="3515216"/>
          </a:xfrm>
          <a:prstGeom prst="rect">
            <a:avLst/>
          </a:prstGeom>
        </p:spPr>
      </p:pic>
    </p:spTree>
    <p:extLst>
      <p:ext uri="{BB962C8B-B14F-4D97-AF65-F5344CB8AC3E}">
        <p14:creationId xmlns:p14="http://schemas.microsoft.com/office/powerpoint/2010/main" val="294454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F4E50-F9BA-935D-3C6D-40A374CE0F82}"/>
              </a:ext>
            </a:extLst>
          </p:cNvPr>
          <p:cNvSpPr>
            <a:spLocks noGrp="1"/>
          </p:cNvSpPr>
          <p:nvPr>
            <p:ph type="title"/>
          </p:nvPr>
        </p:nvSpPr>
        <p:spPr>
          <a:xfrm>
            <a:off x="1371600" y="1020728"/>
            <a:ext cx="9486900" cy="996061"/>
          </a:xfrm>
        </p:spPr>
        <p:txBody>
          <a:bodyPr anchor="b">
            <a:normAutofit/>
          </a:bodyPr>
          <a:lstStyle/>
          <a:p>
            <a:pPr algn="ctr"/>
            <a:r>
              <a:rPr lang="en-US" dirty="0"/>
              <a:t>Feature 3</a:t>
            </a:r>
          </a:p>
        </p:txBody>
      </p:sp>
      <p:sp>
        <p:nvSpPr>
          <p:cNvPr id="3" name="Content Placeholder 2">
            <a:extLst>
              <a:ext uri="{FF2B5EF4-FFF2-40B4-BE49-F238E27FC236}">
                <a16:creationId xmlns:a16="http://schemas.microsoft.com/office/drawing/2014/main" id="{B614F44A-79F6-FE01-F1CC-E7E7627F31FA}"/>
              </a:ext>
            </a:extLst>
          </p:cNvPr>
          <p:cNvSpPr>
            <a:spLocks noGrp="1"/>
          </p:cNvSpPr>
          <p:nvPr>
            <p:ph idx="1"/>
          </p:nvPr>
        </p:nvSpPr>
        <p:spPr>
          <a:xfrm>
            <a:off x="1371600" y="2200940"/>
            <a:ext cx="4192621" cy="3577854"/>
          </a:xfrm>
        </p:spPr>
        <p:txBody>
          <a:bodyPr>
            <a:normAutofit/>
          </a:bodyPr>
          <a:lstStyle/>
          <a:p>
            <a:r>
              <a:rPr lang="en-US" dirty="0"/>
              <a:t>Once a user is logged in, they can create a </a:t>
            </a:r>
            <a:r>
              <a:rPr lang="en-US" dirty="0" err="1"/>
              <a:t>wishlist</a:t>
            </a:r>
            <a:r>
              <a:rPr lang="en-US" dirty="0"/>
              <a:t>, and then they can add items and prices to the list.</a:t>
            </a:r>
          </a:p>
        </p:txBody>
      </p:sp>
      <p:pic>
        <p:nvPicPr>
          <p:cNvPr id="5" name="Picture 4">
            <a:extLst>
              <a:ext uri="{FF2B5EF4-FFF2-40B4-BE49-F238E27FC236}">
                <a16:creationId xmlns:a16="http://schemas.microsoft.com/office/drawing/2014/main" id="{D9958DF7-E2AC-1433-A1A3-29BD0A51CB58}"/>
              </a:ext>
            </a:extLst>
          </p:cNvPr>
          <p:cNvPicPr>
            <a:picLocks noChangeAspect="1"/>
          </p:cNvPicPr>
          <p:nvPr/>
        </p:nvPicPr>
        <p:blipFill>
          <a:blip r:embed="rId2"/>
          <a:stretch>
            <a:fillRect/>
          </a:stretch>
        </p:blipFill>
        <p:spPr>
          <a:xfrm>
            <a:off x="5494122" y="2503548"/>
            <a:ext cx="5798069" cy="3471949"/>
          </a:xfrm>
          <a:prstGeom prst="rect">
            <a:avLst/>
          </a:prstGeom>
        </p:spPr>
      </p:pic>
    </p:spTree>
    <p:extLst>
      <p:ext uri="{BB962C8B-B14F-4D97-AF65-F5344CB8AC3E}">
        <p14:creationId xmlns:p14="http://schemas.microsoft.com/office/powerpoint/2010/main" val="132286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C9A92-69F5-5FEC-9984-AD185822F25C}"/>
              </a:ext>
            </a:extLst>
          </p:cNvPr>
          <p:cNvSpPr>
            <a:spLocks noGrp="1"/>
          </p:cNvSpPr>
          <p:nvPr>
            <p:ph type="title"/>
          </p:nvPr>
        </p:nvSpPr>
        <p:spPr>
          <a:xfrm>
            <a:off x="1371599" y="1010097"/>
            <a:ext cx="9486901" cy="1010088"/>
          </a:xfrm>
        </p:spPr>
        <p:txBody>
          <a:bodyPr anchor="b">
            <a:normAutofit/>
          </a:bodyPr>
          <a:lstStyle/>
          <a:p>
            <a:pPr algn="ctr"/>
            <a:r>
              <a:rPr lang="en-US" dirty="0"/>
              <a:t>Feature 4</a:t>
            </a:r>
          </a:p>
        </p:txBody>
      </p:sp>
      <p:sp>
        <p:nvSpPr>
          <p:cNvPr id="3" name="Content Placeholder 2">
            <a:extLst>
              <a:ext uri="{FF2B5EF4-FFF2-40B4-BE49-F238E27FC236}">
                <a16:creationId xmlns:a16="http://schemas.microsoft.com/office/drawing/2014/main" id="{22D784AD-F78D-5509-A563-9567D0E06D81}"/>
              </a:ext>
            </a:extLst>
          </p:cNvPr>
          <p:cNvSpPr>
            <a:spLocks noGrp="1"/>
          </p:cNvSpPr>
          <p:nvPr>
            <p:ph idx="1"/>
          </p:nvPr>
        </p:nvSpPr>
        <p:spPr>
          <a:xfrm>
            <a:off x="6872592" y="2344482"/>
            <a:ext cx="4153711" cy="3540642"/>
          </a:xfrm>
        </p:spPr>
        <p:txBody>
          <a:bodyPr>
            <a:normAutofit/>
          </a:bodyPr>
          <a:lstStyle/>
          <a:p>
            <a:r>
              <a:rPr lang="en-US" dirty="0"/>
              <a:t>From the edit list page a user can edit a Wishlist, but they can also delete it if they no longer have a use for it.</a:t>
            </a:r>
          </a:p>
        </p:txBody>
      </p:sp>
      <p:pic>
        <p:nvPicPr>
          <p:cNvPr id="5" name="Picture 4">
            <a:extLst>
              <a:ext uri="{FF2B5EF4-FFF2-40B4-BE49-F238E27FC236}">
                <a16:creationId xmlns:a16="http://schemas.microsoft.com/office/drawing/2014/main" id="{402DF581-7D24-74A1-0AC5-693E3AE329B3}"/>
              </a:ext>
            </a:extLst>
          </p:cNvPr>
          <p:cNvPicPr>
            <a:picLocks noChangeAspect="1"/>
          </p:cNvPicPr>
          <p:nvPr/>
        </p:nvPicPr>
        <p:blipFill>
          <a:blip r:embed="rId2"/>
          <a:stretch>
            <a:fillRect/>
          </a:stretch>
        </p:blipFill>
        <p:spPr>
          <a:xfrm>
            <a:off x="955500" y="2344482"/>
            <a:ext cx="5647392" cy="3656214"/>
          </a:xfrm>
          <a:prstGeom prst="rect">
            <a:avLst/>
          </a:prstGeom>
        </p:spPr>
      </p:pic>
    </p:spTree>
    <p:extLst>
      <p:ext uri="{BB962C8B-B14F-4D97-AF65-F5344CB8AC3E}">
        <p14:creationId xmlns:p14="http://schemas.microsoft.com/office/powerpoint/2010/main" val="3727096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F4E50-F9BA-935D-3C6D-40A374CE0F82}"/>
              </a:ext>
            </a:extLst>
          </p:cNvPr>
          <p:cNvSpPr>
            <a:spLocks noGrp="1"/>
          </p:cNvSpPr>
          <p:nvPr>
            <p:ph type="title"/>
          </p:nvPr>
        </p:nvSpPr>
        <p:spPr>
          <a:xfrm>
            <a:off x="1371600" y="1020728"/>
            <a:ext cx="9486900" cy="996061"/>
          </a:xfrm>
        </p:spPr>
        <p:txBody>
          <a:bodyPr anchor="b">
            <a:normAutofit/>
          </a:bodyPr>
          <a:lstStyle/>
          <a:p>
            <a:pPr algn="ctr"/>
            <a:r>
              <a:rPr lang="en-US" dirty="0"/>
              <a:t>Feature 5</a:t>
            </a:r>
          </a:p>
        </p:txBody>
      </p:sp>
      <p:sp>
        <p:nvSpPr>
          <p:cNvPr id="3" name="Content Placeholder 2">
            <a:extLst>
              <a:ext uri="{FF2B5EF4-FFF2-40B4-BE49-F238E27FC236}">
                <a16:creationId xmlns:a16="http://schemas.microsoft.com/office/drawing/2014/main" id="{B614F44A-79F6-FE01-F1CC-E7E7627F31FA}"/>
              </a:ext>
            </a:extLst>
          </p:cNvPr>
          <p:cNvSpPr>
            <a:spLocks noGrp="1"/>
          </p:cNvSpPr>
          <p:nvPr>
            <p:ph idx="1"/>
          </p:nvPr>
        </p:nvSpPr>
        <p:spPr>
          <a:xfrm>
            <a:off x="1371600" y="2200940"/>
            <a:ext cx="9486901" cy="3577854"/>
          </a:xfrm>
        </p:spPr>
        <p:txBody>
          <a:bodyPr>
            <a:normAutofit/>
          </a:bodyPr>
          <a:lstStyle/>
          <a:p>
            <a:r>
              <a:rPr lang="en-US" dirty="0" err="1"/>
              <a:t>Wishlists</a:t>
            </a:r>
            <a:r>
              <a:rPr lang="en-US" dirty="0"/>
              <a:t> can be shared amongst family and friends by searching with the Wishlist creator’s username or email.</a:t>
            </a:r>
          </a:p>
        </p:txBody>
      </p:sp>
      <p:pic>
        <p:nvPicPr>
          <p:cNvPr id="5" name="Picture 4">
            <a:extLst>
              <a:ext uri="{FF2B5EF4-FFF2-40B4-BE49-F238E27FC236}">
                <a16:creationId xmlns:a16="http://schemas.microsoft.com/office/drawing/2014/main" id="{1214497D-A3A5-CE48-1233-91C287AA07E8}"/>
              </a:ext>
            </a:extLst>
          </p:cNvPr>
          <p:cNvPicPr>
            <a:picLocks noChangeAspect="1"/>
          </p:cNvPicPr>
          <p:nvPr/>
        </p:nvPicPr>
        <p:blipFill>
          <a:blip r:embed="rId2"/>
          <a:stretch>
            <a:fillRect/>
          </a:stretch>
        </p:blipFill>
        <p:spPr>
          <a:xfrm>
            <a:off x="2942785" y="3874848"/>
            <a:ext cx="6306430" cy="1962424"/>
          </a:xfrm>
          <a:prstGeom prst="rect">
            <a:avLst/>
          </a:prstGeom>
        </p:spPr>
      </p:pic>
    </p:spTree>
    <p:extLst>
      <p:ext uri="{BB962C8B-B14F-4D97-AF65-F5344CB8AC3E}">
        <p14:creationId xmlns:p14="http://schemas.microsoft.com/office/powerpoint/2010/main" val="137243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C9A92-69F5-5FEC-9984-AD185822F25C}"/>
              </a:ext>
            </a:extLst>
          </p:cNvPr>
          <p:cNvSpPr>
            <a:spLocks noGrp="1"/>
          </p:cNvSpPr>
          <p:nvPr>
            <p:ph type="title"/>
          </p:nvPr>
        </p:nvSpPr>
        <p:spPr>
          <a:xfrm>
            <a:off x="1371599" y="1010097"/>
            <a:ext cx="9486901" cy="1010088"/>
          </a:xfrm>
        </p:spPr>
        <p:txBody>
          <a:bodyPr anchor="b">
            <a:normAutofit/>
          </a:bodyPr>
          <a:lstStyle/>
          <a:p>
            <a:pPr algn="ctr"/>
            <a:r>
              <a:rPr lang="en-US" dirty="0"/>
              <a:t>Feature 6</a:t>
            </a:r>
          </a:p>
        </p:txBody>
      </p:sp>
      <p:sp>
        <p:nvSpPr>
          <p:cNvPr id="3" name="Content Placeholder 2">
            <a:extLst>
              <a:ext uri="{FF2B5EF4-FFF2-40B4-BE49-F238E27FC236}">
                <a16:creationId xmlns:a16="http://schemas.microsoft.com/office/drawing/2014/main" id="{22D784AD-F78D-5509-A563-9567D0E06D81}"/>
              </a:ext>
            </a:extLst>
          </p:cNvPr>
          <p:cNvSpPr>
            <a:spLocks noGrp="1"/>
          </p:cNvSpPr>
          <p:nvPr>
            <p:ph idx="1"/>
          </p:nvPr>
        </p:nvSpPr>
        <p:spPr>
          <a:xfrm>
            <a:off x="1371601" y="2344481"/>
            <a:ext cx="4131628" cy="3402417"/>
          </a:xfrm>
        </p:spPr>
        <p:txBody>
          <a:bodyPr>
            <a:normAutofit/>
          </a:bodyPr>
          <a:lstStyle/>
          <a:p>
            <a:r>
              <a:rPr lang="en-US" dirty="0"/>
              <a:t>Once a user finds the desired </a:t>
            </a:r>
            <a:r>
              <a:rPr lang="en-US" dirty="0" err="1"/>
              <a:t>wishlist</a:t>
            </a:r>
            <a:r>
              <a:rPr lang="en-US" dirty="0"/>
              <a:t> they can view the items and mark them as “Purchased”, to ensure an item isn’t bought more than once.</a:t>
            </a:r>
          </a:p>
        </p:txBody>
      </p:sp>
      <p:pic>
        <p:nvPicPr>
          <p:cNvPr id="5" name="Picture 4">
            <a:extLst>
              <a:ext uri="{FF2B5EF4-FFF2-40B4-BE49-F238E27FC236}">
                <a16:creationId xmlns:a16="http://schemas.microsoft.com/office/drawing/2014/main" id="{CF8D6FFB-409E-DFD5-1612-BCC8A9175C75}"/>
              </a:ext>
            </a:extLst>
          </p:cNvPr>
          <p:cNvPicPr>
            <a:picLocks noChangeAspect="1"/>
          </p:cNvPicPr>
          <p:nvPr/>
        </p:nvPicPr>
        <p:blipFill>
          <a:blip r:embed="rId2"/>
          <a:stretch>
            <a:fillRect/>
          </a:stretch>
        </p:blipFill>
        <p:spPr>
          <a:xfrm>
            <a:off x="5503228" y="2493334"/>
            <a:ext cx="5803285" cy="3466215"/>
          </a:xfrm>
          <a:prstGeom prst="rect">
            <a:avLst/>
          </a:prstGeom>
        </p:spPr>
      </p:pic>
    </p:spTree>
    <p:extLst>
      <p:ext uri="{BB962C8B-B14F-4D97-AF65-F5344CB8AC3E}">
        <p14:creationId xmlns:p14="http://schemas.microsoft.com/office/powerpoint/2010/main" val="2975934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4C27EA-18ED-4CFA-8823-6BCBAC02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E1BE7-F45C-E276-8768-835BF91D18EF}"/>
              </a:ext>
            </a:extLst>
          </p:cNvPr>
          <p:cNvSpPr>
            <a:spLocks noGrp="1"/>
          </p:cNvSpPr>
          <p:nvPr>
            <p:ph type="title"/>
          </p:nvPr>
        </p:nvSpPr>
        <p:spPr>
          <a:xfrm>
            <a:off x="5801557" y="283991"/>
            <a:ext cx="5999085" cy="834596"/>
          </a:xfrm>
        </p:spPr>
        <p:txBody>
          <a:bodyPr anchor="ctr">
            <a:normAutofit/>
          </a:bodyPr>
          <a:lstStyle/>
          <a:p>
            <a:pPr algn="ctr"/>
            <a:r>
              <a:rPr lang="en-US" dirty="0">
                <a:solidFill>
                  <a:schemeClr val="accent1"/>
                </a:solidFill>
              </a:rPr>
              <a:t>Project Architecture</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F8294E-1880-0F74-8646-602492579363}"/>
              </a:ext>
            </a:extLst>
          </p:cNvPr>
          <p:cNvSpPr>
            <a:spLocks noGrp="1"/>
          </p:cNvSpPr>
          <p:nvPr>
            <p:ph idx="1"/>
          </p:nvPr>
        </p:nvSpPr>
        <p:spPr>
          <a:xfrm>
            <a:off x="5911417" y="1020933"/>
            <a:ext cx="5779364" cy="5375524"/>
          </a:xfrm>
        </p:spPr>
        <p:txBody>
          <a:bodyPr anchor="ctr">
            <a:normAutofit fontScale="77500" lnSpcReduction="20000"/>
          </a:bodyPr>
          <a:lstStyle/>
          <a:p>
            <a:r>
              <a:rPr lang="en-US" dirty="0"/>
              <a:t>The architecture that our software uses, as with many other database-based websites, is the Model View Controller architecture. In this architecture, depicted below, the model, view, and controller aspects all interact to handle user inputs, user interface, and database management.  </a:t>
            </a:r>
          </a:p>
          <a:p>
            <a:r>
              <a:rPr lang="en-US" dirty="0"/>
              <a:t>The model aspect is made up of the server and the database. This is the backend of the website where update requests are received from the controller which then either queries the database or runs a function defined in the server. </a:t>
            </a:r>
          </a:p>
          <a:p>
            <a:r>
              <a:rPr lang="en-US" dirty="0"/>
              <a:t>The view aspect is the user interface with which the user interacts. This is the html of the site where the inputs that a user interacts with are sent to the controller which handles the communication with the model. When a user makes a change, a refresh request is also sent directly to the model which will send a change notification upon receiving the update request from the controller.</a:t>
            </a:r>
          </a:p>
          <a:p>
            <a:r>
              <a:rPr lang="en-US" dirty="0"/>
              <a:t>The controller manages all user inputs and updates the display accordingly. </a:t>
            </a:r>
          </a:p>
        </p:txBody>
      </p:sp>
      <p:pic>
        <p:nvPicPr>
          <p:cNvPr id="5" name="Picture 4">
            <a:extLst>
              <a:ext uri="{FF2B5EF4-FFF2-40B4-BE49-F238E27FC236}">
                <a16:creationId xmlns:a16="http://schemas.microsoft.com/office/drawing/2014/main" id="{B7FBBD82-6AE3-4C74-7C82-8037D92BAA3F}"/>
              </a:ext>
            </a:extLst>
          </p:cNvPr>
          <p:cNvPicPr>
            <a:picLocks noChangeAspect="1"/>
          </p:cNvPicPr>
          <p:nvPr/>
        </p:nvPicPr>
        <p:blipFill>
          <a:blip r:embed="rId2"/>
          <a:stretch>
            <a:fillRect/>
          </a:stretch>
        </p:blipFill>
        <p:spPr>
          <a:xfrm>
            <a:off x="46143" y="1361878"/>
            <a:ext cx="5364056" cy="4231054"/>
          </a:xfrm>
          <a:prstGeom prst="rect">
            <a:avLst/>
          </a:prstGeom>
        </p:spPr>
      </p:pic>
    </p:spTree>
    <p:extLst>
      <p:ext uri="{BB962C8B-B14F-4D97-AF65-F5344CB8AC3E}">
        <p14:creationId xmlns:p14="http://schemas.microsoft.com/office/powerpoint/2010/main" val="3492524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4C27EA-18ED-4CFA-8823-6BCBAC02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E1BE7-F45C-E276-8768-835BF91D18EF}"/>
              </a:ext>
            </a:extLst>
          </p:cNvPr>
          <p:cNvSpPr>
            <a:spLocks noGrp="1"/>
          </p:cNvSpPr>
          <p:nvPr>
            <p:ph type="title"/>
          </p:nvPr>
        </p:nvSpPr>
        <p:spPr>
          <a:xfrm>
            <a:off x="6780566" y="291828"/>
            <a:ext cx="4038600" cy="914400"/>
          </a:xfrm>
        </p:spPr>
        <p:txBody>
          <a:bodyPr anchor="ctr">
            <a:normAutofit/>
          </a:bodyPr>
          <a:lstStyle/>
          <a:p>
            <a:pPr algn="ctr"/>
            <a:r>
              <a:rPr lang="en-US" dirty="0">
                <a:solidFill>
                  <a:schemeClr val="accent1"/>
                </a:solidFill>
              </a:rPr>
              <a:t>Project Design</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F8294E-1880-0F74-8646-602492579363}"/>
              </a:ext>
            </a:extLst>
          </p:cNvPr>
          <p:cNvSpPr>
            <a:spLocks noGrp="1"/>
          </p:cNvSpPr>
          <p:nvPr>
            <p:ph idx="1"/>
          </p:nvPr>
        </p:nvSpPr>
        <p:spPr>
          <a:xfrm>
            <a:off x="877515" y="982493"/>
            <a:ext cx="3693267" cy="4893013"/>
          </a:xfrm>
        </p:spPr>
        <p:txBody>
          <a:bodyPr anchor="ctr">
            <a:normAutofit fontScale="77500" lnSpcReduction="20000"/>
          </a:bodyPr>
          <a:lstStyle/>
          <a:p>
            <a:pPr marL="0" indent="0">
              <a:buNone/>
            </a:pPr>
            <a:r>
              <a:rPr lang="en-US" dirty="0">
                <a:solidFill>
                  <a:schemeClr val="bg2"/>
                </a:solidFill>
              </a:rPr>
              <a:t>The design that our system uses connects two different types of users (Host and Guest) to the database in a certain way. The User (Host) can Search a List and View a List. To access all the features of the website the User (Host) must register and login. After that they can, Create a List, Edit their List, Delete their List, Add an item to their list, and Delete an Item to their list. The User (Guest) can also Search a List and View a List. Another thing that they can do is mark an item as purchased or not purchased. The reason we have an Interact bubble that connects from the use cases to the database is because those use cases push and pull data from the database. </a:t>
            </a:r>
          </a:p>
        </p:txBody>
      </p:sp>
      <p:pic>
        <p:nvPicPr>
          <p:cNvPr id="1026" name="Picture 2">
            <a:extLst>
              <a:ext uri="{FF2B5EF4-FFF2-40B4-BE49-F238E27FC236}">
                <a16:creationId xmlns:a16="http://schemas.microsoft.com/office/drawing/2014/main" id="{4881CF8B-49DA-098E-3EBC-413F6FCE3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721" y="1206228"/>
            <a:ext cx="5140291" cy="5236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67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F4E50-F9BA-935D-3C6D-40A374CE0F82}"/>
              </a:ext>
            </a:extLst>
          </p:cNvPr>
          <p:cNvSpPr>
            <a:spLocks noGrp="1"/>
          </p:cNvSpPr>
          <p:nvPr>
            <p:ph type="title"/>
          </p:nvPr>
        </p:nvSpPr>
        <p:spPr>
          <a:xfrm>
            <a:off x="1371600" y="1020728"/>
            <a:ext cx="9486900" cy="996061"/>
          </a:xfrm>
        </p:spPr>
        <p:txBody>
          <a:bodyPr anchor="b">
            <a:normAutofit/>
          </a:bodyPr>
          <a:lstStyle/>
          <a:p>
            <a:pPr algn="ctr"/>
            <a:r>
              <a:rPr lang="en-US" dirty="0"/>
              <a:t>Scenario for </a:t>
            </a:r>
            <a:r>
              <a:rPr lang="en-US" dirty="0" err="1"/>
              <a:t>Wishlister</a:t>
            </a:r>
            <a:r>
              <a:rPr lang="en-US" dirty="0"/>
              <a:t> User</a:t>
            </a:r>
          </a:p>
        </p:txBody>
      </p:sp>
      <p:sp>
        <p:nvSpPr>
          <p:cNvPr id="3" name="Content Placeholder 2">
            <a:extLst>
              <a:ext uri="{FF2B5EF4-FFF2-40B4-BE49-F238E27FC236}">
                <a16:creationId xmlns:a16="http://schemas.microsoft.com/office/drawing/2014/main" id="{B614F44A-79F6-FE01-F1CC-E7E7627F31FA}"/>
              </a:ext>
            </a:extLst>
          </p:cNvPr>
          <p:cNvSpPr>
            <a:spLocks noGrp="1"/>
          </p:cNvSpPr>
          <p:nvPr>
            <p:ph idx="1"/>
          </p:nvPr>
        </p:nvSpPr>
        <p:spPr>
          <a:xfrm>
            <a:off x="1371600" y="2200940"/>
            <a:ext cx="9486901" cy="3577854"/>
          </a:xfrm>
        </p:spPr>
        <p:txBody>
          <a:bodyPr>
            <a:normAutofit fontScale="85000" lnSpcReduction="10000"/>
          </a:bodyPr>
          <a:lstStyle/>
          <a:p>
            <a:r>
              <a:rPr lang="en-US" dirty="0"/>
              <a:t>Sandra is pregnant with her second child and planning a baby shower. She has kept a lot of the toys, clothes, and baby supplies from her first child. Sandra wants a way to tell her friends and family what gifts and supplies she’d appreciate. She doesn’t want to accidentally receive any items she already has, and she doesn’t want to receive duplicates of gifts. </a:t>
            </a:r>
          </a:p>
          <a:p>
            <a:r>
              <a:rPr lang="en-US" dirty="0"/>
              <a:t>With </a:t>
            </a:r>
            <a:r>
              <a:rPr lang="en-US" dirty="0" err="1"/>
              <a:t>Wishlister</a:t>
            </a:r>
            <a:r>
              <a:rPr lang="en-US" dirty="0"/>
              <a:t>, Sandra can register for a free account and create a Wishlist for her baby shower. After she creates the list, she can add any items she desires as text or as a link. Sandra can then share her username with her friends and family and they can search on </a:t>
            </a:r>
            <a:r>
              <a:rPr lang="en-US" dirty="0" err="1"/>
              <a:t>Wishlister</a:t>
            </a:r>
            <a:r>
              <a:rPr lang="en-US" dirty="0"/>
              <a:t> with it to find her Wishlist. Once they find her Wishlist they can view everything she wants, and if they buy an item, they can mark it as bought so it doesn’t get bought a second time. If Sandra changes her mind about an item, she can also go back into her account and remove the item from her Wishlist.</a:t>
            </a:r>
          </a:p>
        </p:txBody>
      </p:sp>
    </p:spTree>
    <p:extLst>
      <p:ext uri="{BB962C8B-B14F-4D97-AF65-F5344CB8AC3E}">
        <p14:creationId xmlns:p14="http://schemas.microsoft.com/office/powerpoint/2010/main" val="953396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C9A92-69F5-5FEC-9984-AD185822F25C}"/>
              </a:ext>
            </a:extLst>
          </p:cNvPr>
          <p:cNvSpPr>
            <a:spLocks noGrp="1"/>
          </p:cNvSpPr>
          <p:nvPr>
            <p:ph type="title"/>
          </p:nvPr>
        </p:nvSpPr>
        <p:spPr>
          <a:xfrm>
            <a:off x="1352549" y="832876"/>
            <a:ext cx="9486901" cy="688535"/>
          </a:xfrm>
        </p:spPr>
        <p:txBody>
          <a:bodyPr anchor="b">
            <a:normAutofit/>
          </a:bodyPr>
          <a:lstStyle/>
          <a:p>
            <a:pPr algn="ctr"/>
            <a:r>
              <a:rPr lang="en-US" dirty="0"/>
              <a:t>Stories for </a:t>
            </a:r>
            <a:r>
              <a:rPr lang="en-US" dirty="0" err="1"/>
              <a:t>Wishlister</a:t>
            </a:r>
            <a:endParaRPr lang="en-US" dirty="0"/>
          </a:p>
        </p:txBody>
      </p:sp>
      <p:sp>
        <p:nvSpPr>
          <p:cNvPr id="3" name="Content Placeholder 2">
            <a:extLst>
              <a:ext uri="{FF2B5EF4-FFF2-40B4-BE49-F238E27FC236}">
                <a16:creationId xmlns:a16="http://schemas.microsoft.com/office/drawing/2014/main" id="{22D784AD-F78D-5509-A563-9567D0E06D81}"/>
              </a:ext>
            </a:extLst>
          </p:cNvPr>
          <p:cNvSpPr>
            <a:spLocks noGrp="1"/>
          </p:cNvSpPr>
          <p:nvPr>
            <p:ph idx="1"/>
          </p:nvPr>
        </p:nvSpPr>
        <p:spPr>
          <a:xfrm>
            <a:off x="1371600" y="1802167"/>
            <a:ext cx="9486901" cy="4222956"/>
          </a:xfrm>
        </p:spPr>
        <p:txBody>
          <a:bodyPr numCol="2">
            <a:normAutofit fontScale="55000" lnSpcReduction="20000"/>
          </a:bodyPr>
          <a:lstStyle/>
          <a:p>
            <a:pPr marL="0" indent="0">
              <a:buNone/>
            </a:pPr>
            <a:r>
              <a:rPr lang="en-US" b="1" dirty="0"/>
              <a:t>As a new user (not registered) </a:t>
            </a:r>
          </a:p>
          <a:p>
            <a:r>
              <a:rPr lang="en-US" dirty="0"/>
              <a:t>MRP-1: As a new user, I would like to create an account, so that I can save my lists. </a:t>
            </a:r>
          </a:p>
          <a:p>
            <a:r>
              <a:rPr lang="en-US" dirty="0"/>
              <a:t>MRP-2: As a new user, I would like to personalize my account with a unique user/pass, so that I can login. </a:t>
            </a:r>
          </a:p>
          <a:p>
            <a:r>
              <a:rPr lang="en-US" dirty="0"/>
              <a:t>MRP-36: As a new user, I would want to find a registration option easily accessible from the homepage. </a:t>
            </a:r>
          </a:p>
          <a:p>
            <a:r>
              <a:rPr lang="en-US" dirty="0"/>
              <a:t>MRP-37: As a new user, I would like a clear and intuitive registration form with fields for entering a username, email address, and password. </a:t>
            </a:r>
          </a:p>
          <a:p>
            <a:r>
              <a:rPr lang="en-US" dirty="0"/>
              <a:t>MRP-38: As a new user, I would like to see a prominent "Register" or "Sign Up" button on the homepage for quick access to the registration page. </a:t>
            </a:r>
          </a:p>
          <a:p>
            <a:r>
              <a:rPr lang="en-US" dirty="0"/>
              <a:t>MRP-40: As a user, I would like the login page to have a link to the registration page for new users to sign up. </a:t>
            </a:r>
          </a:p>
          <a:p>
            <a:pPr marL="0" indent="0">
              <a:buNone/>
            </a:pPr>
            <a:r>
              <a:rPr lang="en-US" b="1" dirty="0"/>
              <a:t>As a user (registered) </a:t>
            </a:r>
          </a:p>
          <a:p>
            <a:r>
              <a:rPr lang="en-US" dirty="0"/>
              <a:t>MRP-4: As a user with an account, I would like to be able to update my password, so that I can login if I forget it. </a:t>
            </a:r>
          </a:p>
          <a:p>
            <a:r>
              <a:rPr lang="en-US" dirty="0"/>
              <a:t>MRP-27: As a user, I want to be able to create a list, so that I can save items I want. </a:t>
            </a:r>
          </a:p>
          <a:p>
            <a:r>
              <a:rPr lang="en-US" dirty="0"/>
              <a:t>MRP-28: As a user, I want to be able to share a list with friends, so they can purchase items for me. </a:t>
            </a:r>
          </a:p>
          <a:p>
            <a:r>
              <a:rPr lang="en-US" dirty="0"/>
              <a:t>MRP-29: As a user, I want to add items from my favorite sites, so that I save them as a list. </a:t>
            </a:r>
          </a:p>
          <a:p>
            <a:r>
              <a:rPr lang="en-US" dirty="0"/>
              <a:t>MRP-33: As a user, I want to be able to delete a list, so that once an event is over I can free up space. </a:t>
            </a:r>
          </a:p>
          <a:p>
            <a:r>
              <a:rPr lang="en-US" dirty="0"/>
              <a:t>MRP-39: As a registered user, I would like a clean and intuitive login form with fields for entering my username/email and password. </a:t>
            </a:r>
          </a:p>
          <a:p>
            <a:r>
              <a:rPr lang="en-US" dirty="0"/>
              <a:t>MRP-3: As a user concerned with security, I would like to create a password, so that I can protect my info. </a:t>
            </a:r>
          </a:p>
          <a:p>
            <a:r>
              <a:rPr lang="en-US" dirty="0"/>
              <a:t>MRP-6: As a user concerned with security, I would like to be able to update my password, so that I can protect my info. </a:t>
            </a:r>
          </a:p>
          <a:p>
            <a:r>
              <a:rPr lang="en-US" dirty="0"/>
              <a:t>MRP-41: As a user, I would like to be able to add items after I create the list, so I can add more items. </a:t>
            </a:r>
          </a:p>
          <a:p>
            <a:r>
              <a:rPr lang="en-US" dirty="0"/>
              <a:t>MRP-42: As a user, I would like to delete items off my list after creating the list, so nobody will buy an item I don't want. </a:t>
            </a:r>
          </a:p>
        </p:txBody>
      </p:sp>
    </p:spTree>
    <p:extLst>
      <p:ext uri="{BB962C8B-B14F-4D97-AF65-F5344CB8AC3E}">
        <p14:creationId xmlns:p14="http://schemas.microsoft.com/office/powerpoint/2010/main" val="2443082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C9A92-69F5-5FEC-9984-AD185822F25C}"/>
              </a:ext>
            </a:extLst>
          </p:cNvPr>
          <p:cNvSpPr>
            <a:spLocks noGrp="1"/>
          </p:cNvSpPr>
          <p:nvPr>
            <p:ph type="title"/>
          </p:nvPr>
        </p:nvSpPr>
        <p:spPr>
          <a:xfrm>
            <a:off x="1371599" y="1029809"/>
            <a:ext cx="9486901" cy="679657"/>
          </a:xfrm>
        </p:spPr>
        <p:txBody>
          <a:bodyPr anchor="b">
            <a:normAutofit/>
          </a:bodyPr>
          <a:lstStyle/>
          <a:p>
            <a:pPr algn="ctr"/>
            <a:r>
              <a:rPr lang="en-US" dirty="0"/>
              <a:t>Stories for </a:t>
            </a:r>
            <a:r>
              <a:rPr lang="en-US" dirty="0" err="1"/>
              <a:t>Wishlister</a:t>
            </a:r>
            <a:r>
              <a:rPr lang="en-US" dirty="0"/>
              <a:t> (Cont.)</a:t>
            </a:r>
          </a:p>
        </p:txBody>
      </p:sp>
      <p:sp>
        <p:nvSpPr>
          <p:cNvPr id="3" name="Content Placeholder 2">
            <a:extLst>
              <a:ext uri="{FF2B5EF4-FFF2-40B4-BE49-F238E27FC236}">
                <a16:creationId xmlns:a16="http://schemas.microsoft.com/office/drawing/2014/main" id="{22D784AD-F78D-5509-A563-9567D0E06D81}"/>
              </a:ext>
            </a:extLst>
          </p:cNvPr>
          <p:cNvSpPr>
            <a:spLocks noGrp="1"/>
          </p:cNvSpPr>
          <p:nvPr>
            <p:ph idx="1"/>
          </p:nvPr>
        </p:nvSpPr>
        <p:spPr>
          <a:xfrm>
            <a:off x="1371600" y="2053475"/>
            <a:ext cx="9486901" cy="3693424"/>
          </a:xfrm>
        </p:spPr>
        <p:txBody>
          <a:bodyPr numCol="2">
            <a:normAutofit fontScale="70000" lnSpcReduction="20000"/>
          </a:bodyPr>
          <a:lstStyle/>
          <a:p>
            <a:pPr marL="0" indent="0">
              <a:buNone/>
            </a:pPr>
            <a:r>
              <a:rPr lang="en-US" b="1" dirty="0"/>
              <a:t>As a user (Viewing the list) </a:t>
            </a:r>
          </a:p>
          <a:p>
            <a:r>
              <a:rPr lang="en-US" dirty="0"/>
              <a:t>MRP-7: As someone viewing a user’s lists, I would like to view them without logging in, so that I can purchase the gifts anonymously. </a:t>
            </a:r>
          </a:p>
          <a:p>
            <a:r>
              <a:rPr lang="en-US" dirty="0"/>
              <a:t>MRP-19: As a friend of a user, I would like to mark a gift as purchased, so that only one is gifted. </a:t>
            </a:r>
          </a:p>
          <a:p>
            <a:r>
              <a:rPr lang="en-US" dirty="0"/>
              <a:t>MRP-34: As an external user, I would like the UI to be user friendly, so that I can easily access a list. </a:t>
            </a:r>
          </a:p>
          <a:p>
            <a:pPr marL="0" indent="0">
              <a:buNone/>
            </a:pPr>
            <a:r>
              <a:rPr lang="en-US" b="1" dirty="0"/>
              <a:t>As a developer </a:t>
            </a:r>
          </a:p>
          <a:p>
            <a:r>
              <a:rPr lang="en-US" dirty="0"/>
              <a:t>MRP-13: As a developer, I want to create a database that can store links, so a list of items can be created. </a:t>
            </a:r>
          </a:p>
          <a:p>
            <a:r>
              <a:rPr lang="en-US" dirty="0"/>
              <a:t>MRP-16: As a developer, I want to link a database to account, so that users can store their lists. </a:t>
            </a:r>
          </a:p>
          <a:p>
            <a:r>
              <a:rPr lang="en-US" dirty="0"/>
              <a:t>MRP-17: As a developer, I want to create a user friendly UI, so that users can easily create, access, and manage their lists. </a:t>
            </a:r>
          </a:p>
          <a:p>
            <a:r>
              <a:rPr lang="en-US" dirty="0"/>
              <a:t>MRP-18: As a developer, I want to save a user's login, so they can access their save lists later. </a:t>
            </a:r>
          </a:p>
          <a:p>
            <a:r>
              <a:rPr lang="en-US" dirty="0"/>
              <a:t>MRP-31: As a developer, I want to link a database to an html website, so that I can access the database through the UI. </a:t>
            </a:r>
          </a:p>
          <a:p>
            <a:r>
              <a:rPr lang="en-US" dirty="0"/>
              <a:t>MRP-32: As a developer, I want to update a database from a html website, so the User can create and manage lists. </a:t>
            </a:r>
          </a:p>
        </p:txBody>
      </p:sp>
    </p:spTree>
    <p:extLst>
      <p:ext uri="{BB962C8B-B14F-4D97-AF65-F5344CB8AC3E}">
        <p14:creationId xmlns:p14="http://schemas.microsoft.com/office/powerpoint/2010/main" val="191443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7C836CD-47B2-4287-AE51-D866B8697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50CAC8-10E2-4E31-9995-4EF17051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6" y="0"/>
            <a:ext cx="5426844"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4A160-A5FB-71D2-008B-B48E131A4E38}"/>
              </a:ext>
            </a:extLst>
          </p:cNvPr>
          <p:cNvSpPr>
            <a:spLocks noGrp="1"/>
          </p:cNvSpPr>
          <p:nvPr>
            <p:ph type="title"/>
          </p:nvPr>
        </p:nvSpPr>
        <p:spPr>
          <a:xfrm>
            <a:off x="797442" y="1371600"/>
            <a:ext cx="3870251" cy="4114800"/>
          </a:xfrm>
        </p:spPr>
        <p:txBody>
          <a:bodyPr anchor="ctr">
            <a:normAutofit/>
          </a:bodyPr>
          <a:lstStyle/>
          <a:p>
            <a:pPr algn="ctr"/>
            <a:r>
              <a:rPr lang="en-US" sz="2700" dirty="0">
                <a:solidFill>
                  <a:schemeClr val="bg1"/>
                </a:solidFill>
              </a:rPr>
              <a:t>Team Members and Responsibilities</a:t>
            </a:r>
          </a:p>
        </p:txBody>
      </p:sp>
      <p:sp>
        <p:nvSpPr>
          <p:cNvPr id="3" name="Content Placeholder 2">
            <a:extLst>
              <a:ext uri="{FF2B5EF4-FFF2-40B4-BE49-F238E27FC236}">
                <a16:creationId xmlns:a16="http://schemas.microsoft.com/office/drawing/2014/main" id="{BBC4D993-2E7E-342A-BFB7-A4B0429BA17B}"/>
              </a:ext>
            </a:extLst>
          </p:cNvPr>
          <p:cNvSpPr>
            <a:spLocks noGrp="1"/>
          </p:cNvSpPr>
          <p:nvPr>
            <p:ph idx="1"/>
          </p:nvPr>
        </p:nvSpPr>
        <p:spPr>
          <a:xfrm>
            <a:off x="6096000" y="568842"/>
            <a:ext cx="5426845" cy="5773479"/>
          </a:xfrm>
        </p:spPr>
        <p:txBody>
          <a:bodyPr anchor="ctr">
            <a:normAutofit/>
          </a:bodyPr>
          <a:lstStyle/>
          <a:p>
            <a:r>
              <a:rPr lang="en-US" dirty="0"/>
              <a:t>Xavier Wood – Team Leader, Database, Developer, General Features, Documentation</a:t>
            </a:r>
          </a:p>
          <a:p>
            <a:r>
              <a:rPr lang="en-US" dirty="0"/>
              <a:t>Lane Meadows – Facilitator, Developer, General Features, Documentation</a:t>
            </a:r>
          </a:p>
          <a:p>
            <a:r>
              <a:rPr lang="en-US" dirty="0"/>
              <a:t>Brianna Bumpus – Scribe, Project Documentation, Developer</a:t>
            </a:r>
          </a:p>
          <a:p>
            <a:endParaRPr lang="en-US" dirty="0"/>
          </a:p>
          <a:p>
            <a:endParaRPr lang="en-US" dirty="0"/>
          </a:p>
        </p:txBody>
      </p:sp>
    </p:spTree>
    <p:extLst>
      <p:ext uri="{BB962C8B-B14F-4D97-AF65-F5344CB8AC3E}">
        <p14:creationId xmlns:p14="http://schemas.microsoft.com/office/powerpoint/2010/main" val="2375598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BAD784-BAAF-4CC0-9F52-682A8E966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D401B9-9595-42B7-B197-AB5FB5C6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F56BA9-1A9B-82A1-8E08-6CE82830FE45}"/>
              </a:ext>
            </a:extLst>
          </p:cNvPr>
          <p:cNvSpPr>
            <a:spLocks noGrp="1"/>
          </p:cNvSpPr>
          <p:nvPr>
            <p:ph type="title"/>
          </p:nvPr>
        </p:nvSpPr>
        <p:spPr>
          <a:xfrm>
            <a:off x="2038349" y="1083391"/>
            <a:ext cx="8115300" cy="843378"/>
          </a:xfrm>
        </p:spPr>
        <p:txBody>
          <a:bodyPr vert="horz" lIns="91440" tIns="45720" rIns="91440" bIns="45720" rtlCol="0" anchor="b">
            <a:normAutofit/>
          </a:bodyPr>
          <a:lstStyle/>
          <a:p>
            <a:pPr algn="ctr"/>
            <a:r>
              <a:rPr lang="en-US" sz="4000" kern="1200" cap="all" spc="300" baseline="0" dirty="0">
                <a:solidFill>
                  <a:schemeClr val="bg2"/>
                </a:solidFill>
                <a:latin typeface="+mj-lt"/>
                <a:ea typeface="+mj-ea"/>
                <a:cs typeface="+mj-cs"/>
              </a:rPr>
              <a:t>Test Cases</a:t>
            </a:r>
          </a:p>
        </p:txBody>
      </p:sp>
      <p:pic>
        <p:nvPicPr>
          <p:cNvPr id="4" name="Picture 3">
            <a:extLst>
              <a:ext uri="{FF2B5EF4-FFF2-40B4-BE49-F238E27FC236}">
                <a16:creationId xmlns:a16="http://schemas.microsoft.com/office/drawing/2014/main" id="{E5D4785A-6600-B0F6-08F6-9D77FCB2F483}"/>
              </a:ext>
            </a:extLst>
          </p:cNvPr>
          <p:cNvPicPr>
            <a:picLocks noChangeAspect="1"/>
          </p:cNvPicPr>
          <p:nvPr/>
        </p:nvPicPr>
        <p:blipFill>
          <a:blip r:embed="rId2"/>
          <a:stretch>
            <a:fillRect/>
          </a:stretch>
        </p:blipFill>
        <p:spPr>
          <a:xfrm>
            <a:off x="180972" y="3010159"/>
            <a:ext cx="11830055" cy="3162040"/>
          </a:xfrm>
          <a:prstGeom prst="rect">
            <a:avLst/>
          </a:prstGeom>
        </p:spPr>
      </p:pic>
      <p:sp>
        <p:nvSpPr>
          <p:cNvPr id="5" name="Content Placeholder 2">
            <a:extLst>
              <a:ext uri="{FF2B5EF4-FFF2-40B4-BE49-F238E27FC236}">
                <a16:creationId xmlns:a16="http://schemas.microsoft.com/office/drawing/2014/main" id="{177DE546-DB3C-A80F-62BE-3CA82CCCC7C2}"/>
              </a:ext>
            </a:extLst>
          </p:cNvPr>
          <p:cNvSpPr>
            <a:spLocks noGrp="1"/>
          </p:cNvSpPr>
          <p:nvPr>
            <p:ph idx="1"/>
          </p:nvPr>
        </p:nvSpPr>
        <p:spPr>
          <a:xfrm>
            <a:off x="1308067" y="2081675"/>
            <a:ext cx="9575864" cy="932877"/>
          </a:xfrm>
        </p:spPr>
        <p:txBody>
          <a:bodyPr>
            <a:normAutofit/>
          </a:bodyPr>
          <a:lstStyle/>
          <a:p>
            <a:r>
              <a:rPr lang="en-US" sz="2000" dirty="0">
                <a:solidFill>
                  <a:schemeClr val="bg2"/>
                </a:solidFill>
              </a:rPr>
              <a:t>Test cases for MRP02: As a new user, I would like to personalize my account with a unique user/pass, so that I can login. </a:t>
            </a:r>
          </a:p>
          <a:p>
            <a:endParaRPr lang="en-US" dirty="0"/>
          </a:p>
        </p:txBody>
      </p:sp>
    </p:spTree>
    <p:extLst>
      <p:ext uri="{BB962C8B-B14F-4D97-AF65-F5344CB8AC3E}">
        <p14:creationId xmlns:p14="http://schemas.microsoft.com/office/powerpoint/2010/main" val="2893327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C121F-9BBE-4D27-1D95-E4C55F5CF24E}"/>
              </a:ext>
            </a:extLst>
          </p:cNvPr>
          <p:cNvSpPr>
            <a:spLocks noGrp="1"/>
          </p:cNvSpPr>
          <p:nvPr>
            <p:ph type="title"/>
          </p:nvPr>
        </p:nvSpPr>
        <p:spPr>
          <a:xfrm>
            <a:off x="685800" y="1371600"/>
            <a:ext cx="2742028" cy="4114800"/>
          </a:xfrm>
        </p:spPr>
        <p:txBody>
          <a:bodyPr anchor="ctr">
            <a:normAutofit/>
          </a:bodyPr>
          <a:lstStyle/>
          <a:p>
            <a:pPr algn="ctr"/>
            <a:r>
              <a:rPr lang="en-US" dirty="0">
                <a:solidFill>
                  <a:schemeClr val="bg2"/>
                </a:solidFill>
              </a:rPr>
              <a:t>Lessons Learned</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44B8C0-9DCD-93F7-7844-A6CB1F796FFE}"/>
              </a:ext>
            </a:extLst>
          </p:cNvPr>
          <p:cNvSpPr>
            <a:spLocks noGrp="1"/>
          </p:cNvSpPr>
          <p:nvPr>
            <p:ph idx="1"/>
          </p:nvPr>
        </p:nvSpPr>
        <p:spPr>
          <a:xfrm>
            <a:off x="5060272" y="861134"/>
            <a:ext cx="6232123" cy="5166804"/>
          </a:xfrm>
        </p:spPr>
        <p:txBody>
          <a:bodyPr anchor="ctr">
            <a:normAutofit fontScale="62500" lnSpcReduction="20000"/>
          </a:bodyPr>
          <a:lstStyle/>
          <a:p>
            <a:pPr marL="0" indent="0">
              <a:buNone/>
            </a:pPr>
            <a:r>
              <a:rPr lang="en-US" sz="2000" b="1" dirty="0"/>
              <a:t>What went well </a:t>
            </a:r>
          </a:p>
          <a:p>
            <a:r>
              <a:rPr lang="en-US" sz="2000" dirty="0"/>
              <a:t>Using Discord for easy communication between team members </a:t>
            </a:r>
          </a:p>
          <a:p>
            <a:r>
              <a:rPr lang="en-US" sz="2000" dirty="0"/>
              <a:t>Creating a schedule to keep track of tasks and task due dates. As well as tracking progress made towards tasks to ensure we were on track to finish on time. </a:t>
            </a:r>
          </a:p>
          <a:p>
            <a:r>
              <a:rPr lang="en-US" sz="2000" dirty="0"/>
              <a:t>Using GitHub to create a repository that could be shared, so that code could be knowledgeably developed based on the most current version of files. </a:t>
            </a:r>
          </a:p>
          <a:p>
            <a:r>
              <a:rPr lang="en-US" sz="2000" dirty="0"/>
              <a:t>Microsoft </a:t>
            </a:r>
            <a:r>
              <a:rPr lang="en-US" sz="2000" dirty="0" err="1"/>
              <a:t>Sharepoint</a:t>
            </a:r>
            <a:r>
              <a:rPr lang="en-US" sz="2000" dirty="0"/>
              <a:t> was very useful for cloud-based, synchronous, document editing and sharing. We found </a:t>
            </a:r>
            <a:r>
              <a:rPr lang="en-US" sz="2000" dirty="0" err="1"/>
              <a:t>Sharepoint</a:t>
            </a:r>
            <a:r>
              <a:rPr lang="en-US" sz="2000" dirty="0"/>
              <a:t> worked better than GitHub for Word, Excel, and PowerPoint file sharing as GitHub doesn’t support viewing these documents from the browser. </a:t>
            </a:r>
          </a:p>
          <a:p>
            <a:r>
              <a:rPr lang="en-US" sz="2000" dirty="0"/>
              <a:t>Asking for clarification with the professor/client on requirements when needed  </a:t>
            </a:r>
          </a:p>
          <a:p>
            <a:r>
              <a:rPr lang="en-US" sz="2000" dirty="0"/>
              <a:t>Being prepared for unexpected circumstances (our ex-team leader dropping the class)  </a:t>
            </a:r>
          </a:p>
          <a:p>
            <a:r>
              <a:rPr lang="en-US" sz="2000" dirty="0"/>
              <a:t>Dividing the work and making sure everybody knew what they were working on, to efficiently complete the work. </a:t>
            </a:r>
          </a:p>
          <a:p>
            <a:pPr marL="0" indent="0">
              <a:buNone/>
            </a:pPr>
            <a:r>
              <a:rPr lang="en-US" sz="2000" b="1" dirty="0"/>
              <a:t>Improvements </a:t>
            </a:r>
            <a:r>
              <a:rPr lang="en-US" sz="2000" dirty="0"/>
              <a:t> </a:t>
            </a:r>
          </a:p>
          <a:p>
            <a:r>
              <a:rPr lang="en-US" sz="2000" dirty="0"/>
              <a:t>Having to adjust to new technologies that some or all team members were unfamiliar with such as, GitHub and Jira </a:t>
            </a:r>
          </a:p>
          <a:p>
            <a:r>
              <a:rPr lang="en-US" sz="2000" dirty="0"/>
              <a:t>Asking for clarification of project requirements earlier so we had a more accurate deliverables list from the start </a:t>
            </a:r>
          </a:p>
          <a:p>
            <a:r>
              <a:rPr lang="en-US" sz="2000" dirty="0"/>
              <a:t>When we tested the system, we should have included more negative testing. We primarily focused our efforts on positive testing to ensure everything worked as desired, but due to time constraints our negative tests weren’t as comprehensive as the positive tests. </a:t>
            </a:r>
          </a:p>
        </p:txBody>
      </p:sp>
    </p:spTree>
    <p:extLst>
      <p:ext uri="{BB962C8B-B14F-4D97-AF65-F5344CB8AC3E}">
        <p14:creationId xmlns:p14="http://schemas.microsoft.com/office/powerpoint/2010/main" val="2070692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A9A943-04D2-4F54-9375-AF6754298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1"/>
            <a:ext cx="9486900" cy="416261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78DE7-7E54-F688-0917-33200119C8E3}"/>
              </a:ext>
            </a:extLst>
          </p:cNvPr>
          <p:cNvSpPr>
            <a:spLocks noGrp="1"/>
          </p:cNvSpPr>
          <p:nvPr>
            <p:ph type="title"/>
          </p:nvPr>
        </p:nvSpPr>
        <p:spPr>
          <a:xfrm>
            <a:off x="2057400" y="2057400"/>
            <a:ext cx="8115300" cy="1713216"/>
          </a:xfrm>
        </p:spPr>
        <p:txBody>
          <a:bodyPr vert="horz" lIns="91440" tIns="45720" rIns="91440" bIns="45720" rtlCol="0" anchor="b">
            <a:normAutofit/>
          </a:bodyPr>
          <a:lstStyle/>
          <a:p>
            <a:pPr algn="ctr"/>
            <a:r>
              <a:rPr lang="en-US" sz="3600" kern="1200" cap="all" spc="300" baseline="0" dirty="0">
                <a:solidFill>
                  <a:schemeClr val="bg2"/>
                </a:solidFill>
                <a:latin typeface="+mj-lt"/>
                <a:ea typeface="+mj-ea"/>
                <a:cs typeface="+mj-cs"/>
              </a:rPr>
              <a:t>Questions?</a:t>
            </a:r>
          </a:p>
        </p:txBody>
      </p:sp>
    </p:spTree>
    <p:extLst>
      <p:ext uri="{BB962C8B-B14F-4D97-AF65-F5344CB8AC3E}">
        <p14:creationId xmlns:p14="http://schemas.microsoft.com/office/powerpoint/2010/main" val="105570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C121F-9BBE-4D27-1D95-E4C55F5CF24E}"/>
              </a:ext>
            </a:extLst>
          </p:cNvPr>
          <p:cNvSpPr>
            <a:spLocks noGrp="1"/>
          </p:cNvSpPr>
          <p:nvPr>
            <p:ph type="title"/>
          </p:nvPr>
        </p:nvSpPr>
        <p:spPr>
          <a:xfrm>
            <a:off x="381740" y="1371600"/>
            <a:ext cx="3320248" cy="4114800"/>
          </a:xfrm>
        </p:spPr>
        <p:txBody>
          <a:bodyPr anchor="ctr">
            <a:normAutofit/>
          </a:bodyPr>
          <a:lstStyle/>
          <a:p>
            <a:pPr algn="ctr"/>
            <a:r>
              <a:rPr lang="en-US" dirty="0">
                <a:solidFill>
                  <a:schemeClr val="bg2"/>
                </a:solidFill>
              </a:rPr>
              <a:t>Project Description</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44B8C0-9DCD-93F7-7844-A6CB1F796FFE}"/>
              </a:ext>
            </a:extLst>
          </p:cNvPr>
          <p:cNvSpPr>
            <a:spLocks noGrp="1"/>
          </p:cNvSpPr>
          <p:nvPr>
            <p:ph idx="1"/>
          </p:nvPr>
        </p:nvSpPr>
        <p:spPr>
          <a:xfrm>
            <a:off x="5310963" y="1270591"/>
            <a:ext cx="5631357" cy="4364666"/>
          </a:xfrm>
        </p:spPr>
        <p:txBody>
          <a:bodyPr anchor="ctr">
            <a:normAutofit/>
          </a:bodyPr>
          <a:lstStyle/>
          <a:p>
            <a:r>
              <a:rPr lang="en-US" sz="2000" dirty="0"/>
              <a:t>As a team create a web or desktop application that is a direct competitor to the website </a:t>
            </a:r>
            <a:r>
              <a:rPr lang="en-US" sz="2000" i="1" dirty="0"/>
              <a:t>www.myregistery.com </a:t>
            </a:r>
            <a:r>
              <a:rPr lang="en-US" sz="2000" dirty="0"/>
              <a:t>and is finetuned to the client’s specifications. To be competitive the application designed should allow for the creation, modification, deletion, and sharing of Registries/</a:t>
            </a:r>
            <a:r>
              <a:rPr lang="en-US" sz="2000" dirty="0" err="1"/>
              <a:t>Wishlists</a:t>
            </a:r>
            <a:r>
              <a:rPr lang="en-US" sz="2000" dirty="0"/>
              <a:t>.</a:t>
            </a:r>
          </a:p>
        </p:txBody>
      </p:sp>
    </p:spTree>
    <p:extLst>
      <p:ext uri="{BB962C8B-B14F-4D97-AF65-F5344CB8AC3E}">
        <p14:creationId xmlns:p14="http://schemas.microsoft.com/office/powerpoint/2010/main" val="3147157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F4E50-F9BA-935D-3C6D-40A374CE0F82}"/>
              </a:ext>
            </a:extLst>
          </p:cNvPr>
          <p:cNvSpPr>
            <a:spLocks noGrp="1"/>
          </p:cNvSpPr>
          <p:nvPr>
            <p:ph type="title"/>
          </p:nvPr>
        </p:nvSpPr>
        <p:spPr>
          <a:xfrm>
            <a:off x="1371600" y="1020728"/>
            <a:ext cx="9486900" cy="996061"/>
          </a:xfrm>
        </p:spPr>
        <p:txBody>
          <a:bodyPr anchor="b">
            <a:normAutofit/>
          </a:bodyPr>
          <a:lstStyle/>
          <a:p>
            <a:pPr algn="ctr"/>
            <a:r>
              <a:rPr lang="en-US" dirty="0"/>
              <a:t>Steps Taken for Project Completion</a:t>
            </a:r>
          </a:p>
        </p:txBody>
      </p:sp>
      <p:sp>
        <p:nvSpPr>
          <p:cNvPr id="3" name="Content Placeholder 2">
            <a:extLst>
              <a:ext uri="{FF2B5EF4-FFF2-40B4-BE49-F238E27FC236}">
                <a16:creationId xmlns:a16="http://schemas.microsoft.com/office/drawing/2014/main" id="{B614F44A-79F6-FE01-F1CC-E7E7627F31FA}"/>
              </a:ext>
            </a:extLst>
          </p:cNvPr>
          <p:cNvSpPr>
            <a:spLocks noGrp="1"/>
          </p:cNvSpPr>
          <p:nvPr>
            <p:ph idx="1"/>
          </p:nvPr>
        </p:nvSpPr>
        <p:spPr>
          <a:xfrm>
            <a:off x="1371600" y="2200940"/>
            <a:ext cx="9486901" cy="3577854"/>
          </a:xfrm>
        </p:spPr>
        <p:txBody>
          <a:bodyPr>
            <a:normAutofit fontScale="92500" lnSpcReduction="10000"/>
          </a:bodyPr>
          <a:lstStyle/>
          <a:p>
            <a:pPr marL="457200" indent="-457200">
              <a:buFont typeface="+mj-lt"/>
              <a:buAutoNum type="arabicPeriod"/>
            </a:pPr>
            <a:r>
              <a:rPr lang="en-US" dirty="0"/>
              <a:t>Create a Project Proposal to present to the client for approval</a:t>
            </a:r>
          </a:p>
          <a:p>
            <a:pPr marL="457200" indent="-457200">
              <a:buFont typeface="+mj-lt"/>
              <a:buAutoNum type="arabicPeriod"/>
            </a:pPr>
            <a:r>
              <a:rPr lang="en-US" dirty="0"/>
              <a:t>Create user stories addressing the client’s approved desired features</a:t>
            </a:r>
          </a:p>
          <a:p>
            <a:pPr marL="457200" indent="-457200">
              <a:buFont typeface="+mj-lt"/>
              <a:buAutoNum type="arabicPeriod"/>
            </a:pPr>
            <a:r>
              <a:rPr lang="en-US" dirty="0"/>
              <a:t>Create a schedule to track tasks and deliverables, to ensure project completion on time</a:t>
            </a:r>
          </a:p>
          <a:p>
            <a:pPr marL="457200" indent="-457200">
              <a:buFont typeface="+mj-lt"/>
              <a:buAutoNum type="arabicPeriod"/>
            </a:pPr>
            <a:r>
              <a:rPr lang="en-US" dirty="0"/>
              <a:t>Create the source code for the desktop application</a:t>
            </a:r>
          </a:p>
          <a:p>
            <a:pPr marL="457200" indent="-457200">
              <a:buFont typeface="+mj-lt"/>
              <a:buAutoNum type="arabicPeriod"/>
            </a:pPr>
            <a:r>
              <a:rPr lang="en-US" dirty="0"/>
              <a:t>Demonstrate the application to the client to confirm it is what was desired</a:t>
            </a:r>
          </a:p>
          <a:p>
            <a:pPr marL="457200" indent="-457200">
              <a:buFont typeface="+mj-lt"/>
              <a:buAutoNum type="arabicPeriod"/>
            </a:pPr>
            <a:r>
              <a:rPr lang="en-US" dirty="0"/>
              <a:t>Create test cases to test application functionality and make application adjustments as needed</a:t>
            </a:r>
          </a:p>
          <a:p>
            <a:pPr marL="457200" indent="-457200">
              <a:buFont typeface="+mj-lt"/>
              <a:buAutoNum type="arabicPeriod"/>
            </a:pPr>
            <a:r>
              <a:rPr lang="en-US" dirty="0"/>
              <a:t>Complete documentation for the project</a:t>
            </a:r>
          </a:p>
        </p:txBody>
      </p:sp>
    </p:spTree>
    <p:extLst>
      <p:ext uri="{BB962C8B-B14F-4D97-AF65-F5344CB8AC3E}">
        <p14:creationId xmlns:p14="http://schemas.microsoft.com/office/powerpoint/2010/main" val="166119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C9A92-69F5-5FEC-9984-AD185822F25C}"/>
              </a:ext>
            </a:extLst>
          </p:cNvPr>
          <p:cNvSpPr>
            <a:spLocks noGrp="1"/>
          </p:cNvSpPr>
          <p:nvPr>
            <p:ph type="title"/>
          </p:nvPr>
        </p:nvSpPr>
        <p:spPr>
          <a:xfrm>
            <a:off x="1352549" y="773297"/>
            <a:ext cx="9486901" cy="619402"/>
          </a:xfrm>
        </p:spPr>
        <p:txBody>
          <a:bodyPr anchor="b">
            <a:normAutofit/>
          </a:bodyPr>
          <a:lstStyle/>
          <a:p>
            <a:pPr algn="ctr"/>
            <a:r>
              <a:rPr lang="en-US" dirty="0"/>
              <a:t>Project Schedule</a:t>
            </a:r>
          </a:p>
        </p:txBody>
      </p:sp>
      <p:pic>
        <p:nvPicPr>
          <p:cNvPr id="7" name="Picture 6">
            <a:extLst>
              <a:ext uri="{FF2B5EF4-FFF2-40B4-BE49-F238E27FC236}">
                <a16:creationId xmlns:a16="http://schemas.microsoft.com/office/drawing/2014/main" id="{52CF5AB6-1DBE-0BD3-5E7A-D0E1F48253E3}"/>
              </a:ext>
            </a:extLst>
          </p:cNvPr>
          <p:cNvPicPr>
            <a:picLocks noChangeAspect="1"/>
          </p:cNvPicPr>
          <p:nvPr/>
        </p:nvPicPr>
        <p:blipFill>
          <a:blip r:embed="rId3"/>
          <a:stretch>
            <a:fillRect/>
          </a:stretch>
        </p:blipFill>
        <p:spPr>
          <a:xfrm>
            <a:off x="2568579" y="1421148"/>
            <a:ext cx="7054839" cy="4760535"/>
          </a:xfrm>
          <a:prstGeom prst="rect">
            <a:avLst/>
          </a:prstGeom>
        </p:spPr>
      </p:pic>
    </p:spTree>
    <p:extLst>
      <p:ext uri="{BB962C8B-B14F-4D97-AF65-F5344CB8AC3E}">
        <p14:creationId xmlns:p14="http://schemas.microsoft.com/office/powerpoint/2010/main" val="120774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F4E50-F9BA-935D-3C6D-40A374CE0F82}"/>
              </a:ext>
            </a:extLst>
          </p:cNvPr>
          <p:cNvSpPr>
            <a:spLocks noGrp="1"/>
          </p:cNvSpPr>
          <p:nvPr>
            <p:ph type="title"/>
          </p:nvPr>
        </p:nvSpPr>
        <p:spPr>
          <a:xfrm>
            <a:off x="1371600" y="1020728"/>
            <a:ext cx="9486900" cy="996061"/>
          </a:xfrm>
        </p:spPr>
        <p:txBody>
          <a:bodyPr anchor="b">
            <a:normAutofit/>
          </a:bodyPr>
          <a:lstStyle/>
          <a:p>
            <a:pPr algn="ctr"/>
            <a:r>
              <a:rPr lang="en-US" dirty="0"/>
              <a:t>Deliverables</a:t>
            </a:r>
          </a:p>
        </p:txBody>
      </p:sp>
      <p:sp>
        <p:nvSpPr>
          <p:cNvPr id="3" name="Content Placeholder 2">
            <a:extLst>
              <a:ext uri="{FF2B5EF4-FFF2-40B4-BE49-F238E27FC236}">
                <a16:creationId xmlns:a16="http://schemas.microsoft.com/office/drawing/2014/main" id="{B614F44A-79F6-FE01-F1CC-E7E7627F31FA}"/>
              </a:ext>
            </a:extLst>
          </p:cNvPr>
          <p:cNvSpPr>
            <a:spLocks noGrp="1"/>
          </p:cNvSpPr>
          <p:nvPr>
            <p:ph idx="1"/>
          </p:nvPr>
        </p:nvSpPr>
        <p:spPr>
          <a:xfrm>
            <a:off x="2731733" y="2280840"/>
            <a:ext cx="9117367" cy="3400870"/>
          </a:xfrm>
        </p:spPr>
        <p:txBody>
          <a:bodyPr numCol="2">
            <a:normAutofit/>
          </a:bodyPr>
          <a:lstStyle/>
          <a:p>
            <a:pPr marL="342900" indent="-342900" algn="l" rtl="0" fontAlgn="base">
              <a:buSzPct val="90000"/>
              <a:buFont typeface="+mj-lt"/>
              <a:buAutoNum type="arabicPeriod"/>
            </a:pPr>
            <a:r>
              <a:rPr lang="en-US" sz="1800" b="0" i="0" dirty="0">
                <a:solidFill>
                  <a:srgbClr val="000000"/>
                </a:solidFill>
                <a:effectLst/>
                <a:highlight>
                  <a:srgbClr val="FFFFFF"/>
                </a:highlight>
                <a:latin typeface="Times New Roman" panose="02020603050405020304" pitchFamily="18" charset="0"/>
              </a:rPr>
              <a:t>Schedule </a:t>
            </a:r>
          </a:p>
          <a:p>
            <a:pPr marL="342900" indent="-342900" algn="l" rtl="0" fontAlgn="base">
              <a:buSzPct val="90000"/>
              <a:buFont typeface="+mj-lt"/>
              <a:buAutoNum type="arabicPeriod"/>
            </a:pPr>
            <a:r>
              <a:rPr lang="en-US" sz="1800" b="0" i="0" dirty="0">
                <a:solidFill>
                  <a:srgbClr val="000000"/>
                </a:solidFill>
                <a:effectLst/>
                <a:highlight>
                  <a:srgbClr val="FFFFFF"/>
                </a:highlight>
                <a:latin typeface="Times New Roman" panose="02020603050405020304" pitchFamily="18" charset="0"/>
              </a:rPr>
              <a:t>User Stories </a:t>
            </a:r>
          </a:p>
          <a:p>
            <a:pPr marL="342900" indent="-342900" algn="l" rtl="0" fontAlgn="base">
              <a:buSzPct val="90000"/>
              <a:buFont typeface="+mj-lt"/>
              <a:buAutoNum type="arabicPeriod"/>
            </a:pPr>
            <a:r>
              <a:rPr lang="en-US" sz="1800" b="0" i="0" dirty="0">
                <a:solidFill>
                  <a:srgbClr val="000000"/>
                </a:solidFill>
                <a:effectLst/>
                <a:highlight>
                  <a:srgbClr val="FFFFFF"/>
                </a:highlight>
                <a:latin typeface="Times New Roman" panose="02020603050405020304" pitchFamily="18" charset="0"/>
              </a:rPr>
              <a:t>Software Architecture </a:t>
            </a:r>
          </a:p>
          <a:p>
            <a:pPr marL="342900" indent="-342900" algn="l" rtl="0" fontAlgn="base">
              <a:buSzPct val="90000"/>
              <a:buFont typeface="+mj-lt"/>
              <a:buAutoNum type="arabicPeriod"/>
            </a:pPr>
            <a:r>
              <a:rPr lang="en-US" sz="1800" b="0" i="0" dirty="0">
                <a:solidFill>
                  <a:srgbClr val="000000"/>
                </a:solidFill>
                <a:effectLst/>
                <a:highlight>
                  <a:srgbClr val="FFFFFF"/>
                </a:highlight>
                <a:latin typeface="Times New Roman" panose="02020603050405020304" pitchFamily="18" charset="0"/>
              </a:rPr>
              <a:t>Software Design </a:t>
            </a:r>
          </a:p>
          <a:p>
            <a:pPr marL="342900" indent="-342900" algn="l" rtl="0" fontAlgn="base">
              <a:buSzPct val="90000"/>
              <a:buFont typeface="+mj-lt"/>
              <a:buAutoNum type="arabicPeriod"/>
            </a:pPr>
            <a:r>
              <a:rPr lang="en-US" sz="1800" b="0" i="0" dirty="0">
                <a:solidFill>
                  <a:srgbClr val="000000"/>
                </a:solidFill>
                <a:effectLst/>
                <a:highlight>
                  <a:srgbClr val="FFFFFF"/>
                </a:highlight>
                <a:latin typeface="Times New Roman" panose="02020603050405020304" pitchFamily="18" charset="0"/>
              </a:rPr>
              <a:t>Source Code </a:t>
            </a:r>
          </a:p>
          <a:p>
            <a:pPr marL="342900" indent="-342900" algn="l" rtl="0" fontAlgn="base">
              <a:buSzPct val="90000"/>
              <a:buFont typeface="+mj-lt"/>
              <a:buAutoNum type="arabicPeriod"/>
            </a:pPr>
            <a:r>
              <a:rPr lang="en-US" sz="1800" b="0" i="0" dirty="0">
                <a:solidFill>
                  <a:srgbClr val="000000"/>
                </a:solidFill>
                <a:effectLst/>
                <a:highlight>
                  <a:srgbClr val="FFFFFF"/>
                </a:highlight>
                <a:latin typeface="Times New Roman" panose="02020603050405020304" pitchFamily="18" charset="0"/>
              </a:rPr>
              <a:t>Test Cases </a:t>
            </a:r>
          </a:p>
          <a:p>
            <a:pPr marL="342900" indent="-342900" algn="l" rtl="0" fontAlgn="base">
              <a:buSzPct val="90000"/>
              <a:buFont typeface="+mj-lt"/>
              <a:buAutoNum type="arabicPeriod"/>
            </a:pPr>
            <a:r>
              <a:rPr lang="en-US" sz="1800" b="0" i="0" dirty="0">
                <a:solidFill>
                  <a:srgbClr val="000000"/>
                </a:solidFill>
                <a:effectLst/>
                <a:highlight>
                  <a:srgbClr val="FFFFFF"/>
                </a:highlight>
                <a:latin typeface="Times New Roman" panose="02020603050405020304" pitchFamily="18" charset="0"/>
              </a:rPr>
              <a:t>Installation Instructions </a:t>
            </a:r>
          </a:p>
          <a:p>
            <a:pPr marL="342900" indent="-342900" algn="l" rtl="0" fontAlgn="base">
              <a:buSzPct val="90000"/>
              <a:buFont typeface="+mj-lt"/>
              <a:buAutoNum type="arabicPeriod"/>
            </a:pPr>
            <a:r>
              <a:rPr lang="en-US" sz="1800" b="0" i="0" dirty="0">
                <a:solidFill>
                  <a:srgbClr val="000000"/>
                </a:solidFill>
                <a:effectLst/>
                <a:highlight>
                  <a:srgbClr val="FFFFFF"/>
                </a:highlight>
                <a:latin typeface="Times New Roman" panose="02020603050405020304" pitchFamily="18" charset="0"/>
              </a:rPr>
              <a:t>Tools Used </a:t>
            </a:r>
          </a:p>
          <a:p>
            <a:pPr marL="342900" indent="-342900" algn="l" rtl="0" fontAlgn="base">
              <a:buSzPct val="90000"/>
              <a:buFont typeface="+mj-lt"/>
              <a:buAutoNum type="arabicPeriod"/>
            </a:pPr>
            <a:r>
              <a:rPr lang="en-US" sz="1800" b="0" i="0" dirty="0">
                <a:solidFill>
                  <a:srgbClr val="000000"/>
                </a:solidFill>
                <a:effectLst/>
                <a:highlight>
                  <a:srgbClr val="FFFFFF"/>
                </a:highlight>
                <a:latin typeface="Times New Roman" panose="02020603050405020304" pitchFamily="18" charset="0"/>
              </a:rPr>
              <a:t>User Manual </a:t>
            </a:r>
          </a:p>
          <a:p>
            <a:pPr marL="342900" indent="-342900" algn="l" rtl="0" fontAlgn="base">
              <a:buSzPct val="90000"/>
              <a:buFont typeface="+mj-lt"/>
              <a:buAutoNum type="arabicPeriod"/>
            </a:pPr>
            <a:r>
              <a:rPr lang="en-US" sz="1800" b="0" i="0" dirty="0">
                <a:solidFill>
                  <a:srgbClr val="000000"/>
                </a:solidFill>
                <a:effectLst/>
                <a:highlight>
                  <a:srgbClr val="FFFFFF"/>
                </a:highlight>
                <a:latin typeface="Times New Roman" panose="02020603050405020304" pitchFamily="18" charset="0"/>
              </a:rPr>
              <a:t> Meeting Minutes </a:t>
            </a:r>
          </a:p>
          <a:p>
            <a:pPr marL="342900" indent="-342900" algn="l" rtl="0" fontAlgn="base">
              <a:buSzPct val="90000"/>
              <a:buFont typeface="+mj-lt"/>
              <a:buAutoNum type="arabicPeriod"/>
            </a:pPr>
            <a:r>
              <a:rPr lang="en-US" sz="1800" b="0" i="0" dirty="0">
                <a:solidFill>
                  <a:srgbClr val="000000"/>
                </a:solidFill>
                <a:effectLst/>
                <a:highlight>
                  <a:srgbClr val="FFFFFF"/>
                </a:highlight>
                <a:latin typeface="Times New Roman" panose="02020603050405020304" pitchFamily="18" charset="0"/>
              </a:rPr>
              <a:t> Presentation </a:t>
            </a:r>
          </a:p>
          <a:p>
            <a:pPr marL="342900" indent="-342900" algn="l" rtl="0" fontAlgn="base">
              <a:buSzPct val="90000"/>
              <a:buFont typeface="+mj-lt"/>
              <a:buAutoNum type="arabicPeriod"/>
            </a:pPr>
            <a:r>
              <a:rPr lang="en-US" sz="1800" b="0" i="0" dirty="0">
                <a:solidFill>
                  <a:srgbClr val="000000"/>
                </a:solidFill>
                <a:effectLst/>
                <a:highlight>
                  <a:srgbClr val="FFFFFF"/>
                </a:highlight>
                <a:latin typeface="Times New Roman" panose="02020603050405020304" pitchFamily="18" charset="0"/>
              </a:rPr>
              <a:t> Lessons Learned </a:t>
            </a:r>
          </a:p>
          <a:p>
            <a:pPr marL="342900" indent="-342900" algn="l" rtl="0" fontAlgn="base">
              <a:buSzPct val="90000"/>
              <a:buFont typeface="+mj-lt"/>
              <a:buAutoNum type="arabicPeriod"/>
            </a:pPr>
            <a:r>
              <a:rPr lang="en-US" sz="1800" b="0" i="0" dirty="0">
                <a:solidFill>
                  <a:srgbClr val="000000"/>
                </a:solidFill>
                <a:effectLst/>
                <a:highlight>
                  <a:srgbClr val="FFFFFF"/>
                </a:highlight>
                <a:latin typeface="Times New Roman" panose="02020603050405020304" pitchFamily="18" charset="0"/>
              </a:rPr>
              <a:t> Project Proposal </a:t>
            </a:r>
          </a:p>
        </p:txBody>
      </p:sp>
    </p:spTree>
    <p:extLst>
      <p:ext uri="{BB962C8B-B14F-4D97-AF65-F5344CB8AC3E}">
        <p14:creationId xmlns:p14="http://schemas.microsoft.com/office/powerpoint/2010/main" val="163782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C9A92-69F5-5FEC-9984-AD185822F25C}"/>
              </a:ext>
            </a:extLst>
          </p:cNvPr>
          <p:cNvSpPr>
            <a:spLocks noGrp="1"/>
          </p:cNvSpPr>
          <p:nvPr>
            <p:ph type="title"/>
          </p:nvPr>
        </p:nvSpPr>
        <p:spPr>
          <a:xfrm>
            <a:off x="1371600" y="914399"/>
            <a:ext cx="9486901" cy="688535"/>
          </a:xfrm>
        </p:spPr>
        <p:txBody>
          <a:bodyPr anchor="b">
            <a:normAutofit/>
          </a:bodyPr>
          <a:lstStyle/>
          <a:p>
            <a:pPr algn="ctr"/>
            <a:r>
              <a:rPr lang="en-US" dirty="0"/>
              <a:t>Tools Used</a:t>
            </a:r>
          </a:p>
        </p:txBody>
      </p:sp>
      <p:sp>
        <p:nvSpPr>
          <p:cNvPr id="3" name="Content Placeholder 2">
            <a:extLst>
              <a:ext uri="{FF2B5EF4-FFF2-40B4-BE49-F238E27FC236}">
                <a16:creationId xmlns:a16="http://schemas.microsoft.com/office/drawing/2014/main" id="{22D784AD-F78D-5509-A563-9567D0E06D81}"/>
              </a:ext>
            </a:extLst>
          </p:cNvPr>
          <p:cNvSpPr>
            <a:spLocks noGrp="1"/>
          </p:cNvSpPr>
          <p:nvPr>
            <p:ph idx="1"/>
          </p:nvPr>
        </p:nvSpPr>
        <p:spPr>
          <a:xfrm>
            <a:off x="1371600" y="1695635"/>
            <a:ext cx="9823142" cy="4247966"/>
          </a:xfrm>
        </p:spPr>
        <p:txBody>
          <a:bodyPr numCol="2" spcCol="640080">
            <a:normAutofit fontScale="55000" lnSpcReduction="20000"/>
          </a:bodyPr>
          <a:lstStyle/>
          <a:p>
            <a:pPr marL="0" indent="0">
              <a:buNone/>
            </a:pPr>
            <a:r>
              <a:rPr lang="en-US" sz="2400" b="1" dirty="0"/>
              <a:t>GitHub</a:t>
            </a:r>
            <a:r>
              <a:rPr lang="en-US" sz="2400" dirty="0"/>
              <a:t> </a:t>
            </a:r>
          </a:p>
          <a:p>
            <a:pPr marL="0" indent="0">
              <a:buNone/>
            </a:pPr>
            <a:r>
              <a:rPr lang="en-US" sz="2400" dirty="0"/>
              <a:t>URL: https://github.com/ 	 </a:t>
            </a:r>
          </a:p>
          <a:p>
            <a:pPr marL="0" indent="0">
              <a:buNone/>
            </a:pPr>
            <a:r>
              <a:rPr lang="en-US" sz="2400" dirty="0"/>
              <a:t>Description: This platform was used to upload and share project source files, and enabled us to work remotely and collaboratively on the project.</a:t>
            </a:r>
          </a:p>
          <a:p>
            <a:pPr marL="0" indent="0">
              <a:buNone/>
            </a:pPr>
            <a:r>
              <a:rPr lang="en-US" sz="2400" b="1" dirty="0"/>
              <a:t>Jira </a:t>
            </a:r>
          </a:p>
          <a:p>
            <a:pPr marL="0" indent="0">
              <a:buNone/>
            </a:pPr>
            <a:r>
              <a:rPr lang="en-US" sz="2400" dirty="0"/>
              <a:t>URL: https://www.atlassian.com/software/jira  </a:t>
            </a:r>
          </a:p>
          <a:p>
            <a:pPr marL="0" indent="0">
              <a:buNone/>
            </a:pPr>
            <a:r>
              <a:rPr lang="en-US" sz="2400" dirty="0"/>
              <a:t>Description: Used for organization purposes such as, creating user stories and tasks that could be divided into manageable sprints. </a:t>
            </a:r>
          </a:p>
          <a:p>
            <a:pPr marL="0" indent="0">
              <a:buNone/>
            </a:pPr>
            <a:r>
              <a:rPr lang="en-US" sz="2400" b="1" dirty="0"/>
              <a:t>Microsoft Word, PowerPoint, Excel </a:t>
            </a:r>
          </a:p>
          <a:p>
            <a:pPr marL="0" indent="0">
              <a:buNone/>
            </a:pPr>
            <a:r>
              <a:rPr lang="en-US" sz="2400" dirty="0"/>
              <a:t>URL: https://www.office.com/launch/word </a:t>
            </a:r>
          </a:p>
          <a:p>
            <a:pPr marL="0" indent="0">
              <a:buNone/>
            </a:pPr>
            <a:r>
              <a:rPr lang="en-US" sz="2400" dirty="0"/>
              <a:t>https://www.office.com/launch/Excel/ </a:t>
            </a:r>
          </a:p>
          <a:p>
            <a:pPr marL="0" indent="0">
              <a:buNone/>
            </a:pPr>
            <a:r>
              <a:rPr lang="en-US" sz="2400" dirty="0"/>
              <a:t>https://www.office.com/launch/PowerPoint/  </a:t>
            </a:r>
          </a:p>
          <a:p>
            <a:pPr marL="0" indent="0">
              <a:buNone/>
            </a:pPr>
            <a:r>
              <a:rPr lang="en-US" sz="2400" dirty="0"/>
              <a:t>Description: Microsoft Word, PowerPoint, and Excel are tools for creating and editing documents, </a:t>
            </a:r>
            <a:r>
              <a:rPr lang="en-US" sz="2400" dirty="0" err="1"/>
              <a:t>powerpoints</a:t>
            </a:r>
            <a:r>
              <a:rPr lang="en-US" sz="2400" dirty="0"/>
              <a:t>, and spreadsheets. UNG provides free access for students to these Microsoft tools, so it was easy to use these tools for most of our documentation needs. </a:t>
            </a:r>
          </a:p>
          <a:p>
            <a:pPr marL="0" indent="0">
              <a:buNone/>
            </a:pPr>
            <a:r>
              <a:rPr lang="en-US" sz="2400" b="1" dirty="0"/>
              <a:t>Microsoft SharePoint </a:t>
            </a:r>
          </a:p>
          <a:p>
            <a:pPr marL="0" indent="0">
              <a:buNone/>
            </a:pPr>
            <a:r>
              <a:rPr lang="en-US" sz="2400" dirty="0"/>
              <a:t>URL: https://ungprod-my.sharepoint.com/  </a:t>
            </a:r>
          </a:p>
          <a:p>
            <a:pPr marL="0" indent="0">
              <a:buNone/>
            </a:pPr>
            <a:r>
              <a:rPr lang="en-US" sz="2400" dirty="0"/>
              <a:t>Description: SharePoint is a tool we have access to via our UNG student accounts. Given that we were using the Microsoft suite to create and edit documents/files, SharePoint allows easy sharing, management, and simultaneous editing of Microsoft documents. </a:t>
            </a:r>
          </a:p>
          <a:p>
            <a:pPr marL="0" indent="0">
              <a:buNone/>
            </a:pPr>
            <a:r>
              <a:rPr lang="en-US" b="1" dirty="0"/>
              <a:t>Discord</a:t>
            </a:r>
            <a:r>
              <a:rPr lang="en-US" dirty="0"/>
              <a:t>  </a:t>
            </a:r>
          </a:p>
          <a:p>
            <a:pPr marL="0" indent="0">
              <a:buNone/>
            </a:pPr>
            <a:r>
              <a:rPr lang="en-US" dirty="0"/>
              <a:t>URL: https://discord.com/  </a:t>
            </a:r>
          </a:p>
          <a:p>
            <a:pPr marL="0" indent="0">
              <a:buNone/>
            </a:pPr>
            <a:r>
              <a:rPr lang="en-US" dirty="0"/>
              <a:t>Description: This platform facilitates communication with one another, so that we are able work on the project collaboratively in between our weekly stand-up/scrum meetings. </a:t>
            </a:r>
            <a:endParaRPr lang="en-US" sz="2400" dirty="0"/>
          </a:p>
          <a:p>
            <a:pPr marL="0" indent="0">
              <a:buNone/>
            </a:pPr>
            <a:endParaRPr lang="en-US" dirty="0"/>
          </a:p>
        </p:txBody>
      </p:sp>
    </p:spTree>
    <p:extLst>
      <p:ext uri="{BB962C8B-B14F-4D97-AF65-F5344CB8AC3E}">
        <p14:creationId xmlns:p14="http://schemas.microsoft.com/office/powerpoint/2010/main" val="230124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C9A92-69F5-5FEC-9984-AD185822F25C}"/>
              </a:ext>
            </a:extLst>
          </p:cNvPr>
          <p:cNvSpPr>
            <a:spLocks noGrp="1"/>
          </p:cNvSpPr>
          <p:nvPr>
            <p:ph type="title"/>
          </p:nvPr>
        </p:nvSpPr>
        <p:spPr>
          <a:xfrm>
            <a:off x="1371599" y="976542"/>
            <a:ext cx="9486901" cy="679657"/>
          </a:xfrm>
        </p:spPr>
        <p:txBody>
          <a:bodyPr anchor="b">
            <a:normAutofit/>
          </a:bodyPr>
          <a:lstStyle/>
          <a:p>
            <a:pPr algn="ctr"/>
            <a:r>
              <a:rPr lang="en-US" dirty="0"/>
              <a:t>Tools Used (</a:t>
            </a:r>
            <a:r>
              <a:rPr lang="en-US" dirty="0" err="1"/>
              <a:t>cont</a:t>
            </a:r>
            <a:r>
              <a:rPr lang="en-US" dirty="0"/>
              <a:t>)</a:t>
            </a:r>
          </a:p>
        </p:txBody>
      </p:sp>
      <p:sp>
        <p:nvSpPr>
          <p:cNvPr id="3" name="Content Placeholder 2">
            <a:extLst>
              <a:ext uri="{FF2B5EF4-FFF2-40B4-BE49-F238E27FC236}">
                <a16:creationId xmlns:a16="http://schemas.microsoft.com/office/drawing/2014/main" id="{22D784AD-F78D-5509-A563-9567D0E06D81}"/>
              </a:ext>
            </a:extLst>
          </p:cNvPr>
          <p:cNvSpPr>
            <a:spLocks noGrp="1"/>
          </p:cNvSpPr>
          <p:nvPr>
            <p:ph idx="1"/>
          </p:nvPr>
        </p:nvSpPr>
        <p:spPr>
          <a:xfrm>
            <a:off x="1371600" y="1946941"/>
            <a:ext cx="9486901" cy="3832422"/>
          </a:xfrm>
        </p:spPr>
        <p:txBody>
          <a:bodyPr numCol="2" spcCol="640080">
            <a:normAutofit fontScale="70000" lnSpcReduction="20000"/>
          </a:bodyPr>
          <a:lstStyle/>
          <a:p>
            <a:pPr marL="0" indent="0">
              <a:buNone/>
            </a:pPr>
            <a:r>
              <a:rPr lang="en-US" b="1" dirty="0" err="1"/>
              <a:t>Lucidchart</a:t>
            </a:r>
            <a:r>
              <a:rPr lang="en-US" b="1" dirty="0"/>
              <a:t> </a:t>
            </a:r>
          </a:p>
          <a:p>
            <a:pPr marL="0" indent="0">
              <a:buNone/>
            </a:pPr>
            <a:r>
              <a:rPr lang="en-US" dirty="0"/>
              <a:t>URL: https://www.lucidchart.com/  </a:t>
            </a:r>
          </a:p>
          <a:p>
            <a:pPr marL="0" indent="0">
              <a:buNone/>
            </a:pPr>
            <a:r>
              <a:rPr lang="en-US" dirty="0"/>
              <a:t>Description: Used to create the Block Diagram in the Project Proposal. </a:t>
            </a:r>
          </a:p>
          <a:p>
            <a:pPr marL="0" indent="0">
              <a:buNone/>
            </a:pPr>
            <a:r>
              <a:rPr lang="en-US" b="1" dirty="0"/>
              <a:t>Draw.io </a:t>
            </a:r>
          </a:p>
          <a:p>
            <a:pPr marL="0" indent="0">
              <a:buNone/>
            </a:pPr>
            <a:r>
              <a:rPr lang="en-US" dirty="0"/>
              <a:t>URL: https://draw.io/  </a:t>
            </a:r>
          </a:p>
          <a:p>
            <a:pPr marL="0" indent="0">
              <a:buNone/>
            </a:pPr>
            <a:r>
              <a:rPr lang="en-US" dirty="0"/>
              <a:t>Description: Used to create the Use Case diagram and the Architecture Design model. </a:t>
            </a:r>
          </a:p>
          <a:p>
            <a:pPr marL="0" indent="0">
              <a:buNone/>
            </a:pPr>
            <a:r>
              <a:rPr lang="en-US" b="1" dirty="0"/>
              <a:t>Visual Studio Code </a:t>
            </a:r>
          </a:p>
          <a:p>
            <a:pPr marL="0" indent="0">
              <a:buNone/>
            </a:pPr>
            <a:r>
              <a:rPr lang="en-US" dirty="0"/>
              <a:t>URL: https://code.visualstudio.com/ </a:t>
            </a:r>
          </a:p>
          <a:p>
            <a:pPr marL="0" indent="0">
              <a:buNone/>
            </a:pPr>
            <a:r>
              <a:rPr lang="en-US" dirty="0"/>
              <a:t>Description: IDE used to develop code for the product. </a:t>
            </a:r>
          </a:p>
          <a:p>
            <a:pPr marL="0" indent="0">
              <a:buNone/>
            </a:pPr>
            <a:r>
              <a:rPr lang="en-US" b="1" dirty="0"/>
              <a:t>MySQL  </a:t>
            </a:r>
          </a:p>
          <a:p>
            <a:pPr marL="0" indent="0">
              <a:buNone/>
            </a:pPr>
            <a:r>
              <a:rPr lang="en-US" dirty="0"/>
              <a:t>URL: https://www.mysql.com/  </a:t>
            </a:r>
          </a:p>
          <a:p>
            <a:pPr marL="0" indent="0">
              <a:buNone/>
            </a:pPr>
            <a:r>
              <a:rPr lang="en-US" dirty="0"/>
              <a:t>Description: DBMS used to store tables and data necessary for product functionality. </a:t>
            </a:r>
          </a:p>
          <a:p>
            <a:pPr marL="0" indent="0">
              <a:buNone/>
            </a:pPr>
            <a:r>
              <a:rPr lang="en-US" b="1" dirty="0"/>
              <a:t>Microsoft Azure  </a:t>
            </a:r>
          </a:p>
          <a:p>
            <a:pPr marL="0" indent="0">
              <a:buNone/>
            </a:pPr>
            <a:r>
              <a:rPr lang="en-US" dirty="0"/>
              <a:t>URL: https://azure.microsoft.com/ </a:t>
            </a:r>
          </a:p>
          <a:p>
            <a:pPr marL="0" indent="0">
              <a:buNone/>
            </a:pPr>
            <a:r>
              <a:rPr lang="en-US" dirty="0"/>
              <a:t>Description: Cloud platform we used to host our database in the cloud, allowing for simultaneous, up-to-date access to the database </a:t>
            </a:r>
          </a:p>
          <a:p>
            <a:pPr marL="0" indent="0">
              <a:buNone/>
            </a:pPr>
            <a:r>
              <a:rPr lang="en-US" b="1" dirty="0" err="1"/>
              <a:t>NodeJs</a:t>
            </a:r>
            <a:r>
              <a:rPr lang="en-US" b="1" dirty="0"/>
              <a:t> </a:t>
            </a:r>
          </a:p>
          <a:p>
            <a:pPr marL="0" indent="0">
              <a:buNone/>
            </a:pPr>
            <a:r>
              <a:rPr lang="en-US" dirty="0"/>
              <a:t>URL: https://nodejs.org/en </a:t>
            </a:r>
          </a:p>
          <a:p>
            <a:pPr marL="0" indent="0">
              <a:buNone/>
            </a:pPr>
            <a:r>
              <a:rPr lang="en-US" dirty="0"/>
              <a:t>Description: Software that allowed for a local server hosting of our website. </a:t>
            </a:r>
          </a:p>
        </p:txBody>
      </p:sp>
    </p:spTree>
    <p:extLst>
      <p:ext uri="{BB962C8B-B14F-4D97-AF65-F5344CB8AC3E}">
        <p14:creationId xmlns:p14="http://schemas.microsoft.com/office/powerpoint/2010/main" val="242086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F4E50-F9BA-935D-3C6D-40A374CE0F82}"/>
              </a:ext>
            </a:extLst>
          </p:cNvPr>
          <p:cNvSpPr>
            <a:spLocks noGrp="1"/>
          </p:cNvSpPr>
          <p:nvPr>
            <p:ph type="title"/>
          </p:nvPr>
        </p:nvSpPr>
        <p:spPr>
          <a:xfrm>
            <a:off x="1371600" y="1017109"/>
            <a:ext cx="5217570" cy="996061"/>
          </a:xfrm>
        </p:spPr>
        <p:txBody>
          <a:bodyPr anchor="b">
            <a:normAutofit/>
          </a:bodyPr>
          <a:lstStyle/>
          <a:p>
            <a:pPr algn="ctr"/>
            <a:r>
              <a:rPr lang="en-US" dirty="0"/>
              <a:t>Feature 1</a:t>
            </a:r>
          </a:p>
        </p:txBody>
      </p:sp>
      <p:sp>
        <p:nvSpPr>
          <p:cNvPr id="3" name="Content Placeholder 2">
            <a:extLst>
              <a:ext uri="{FF2B5EF4-FFF2-40B4-BE49-F238E27FC236}">
                <a16:creationId xmlns:a16="http://schemas.microsoft.com/office/drawing/2014/main" id="{B614F44A-79F6-FE01-F1CC-E7E7627F31FA}"/>
              </a:ext>
            </a:extLst>
          </p:cNvPr>
          <p:cNvSpPr>
            <a:spLocks noGrp="1"/>
          </p:cNvSpPr>
          <p:nvPr>
            <p:ph idx="1"/>
          </p:nvPr>
        </p:nvSpPr>
        <p:spPr>
          <a:xfrm>
            <a:off x="1371600" y="2200940"/>
            <a:ext cx="5217571" cy="3577854"/>
          </a:xfrm>
        </p:spPr>
        <p:txBody>
          <a:bodyPr>
            <a:normAutofit/>
          </a:bodyPr>
          <a:lstStyle/>
          <a:p>
            <a:r>
              <a:rPr lang="en-US" dirty="0"/>
              <a:t>Users can register for an account to get full access to </a:t>
            </a:r>
            <a:r>
              <a:rPr lang="en-US" dirty="0" err="1"/>
              <a:t>Wishlister</a:t>
            </a:r>
            <a:r>
              <a:rPr lang="en-US" dirty="0"/>
              <a:t> features.</a:t>
            </a:r>
          </a:p>
        </p:txBody>
      </p:sp>
      <p:pic>
        <p:nvPicPr>
          <p:cNvPr id="5" name="Picture 4">
            <a:extLst>
              <a:ext uri="{FF2B5EF4-FFF2-40B4-BE49-F238E27FC236}">
                <a16:creationId xmlns:a16="http://schemas.microsoft.com/office/drawing/2014/main" id="{8A74D2FD-632A-4A71-4DEC-D5A9FBADC081}"/>
              </a:ext>
            </a:extLst>
          </p:cNvPr>
          <p:cNvPicPr>
            <a:picLocks noChangeAspect="1"/>
          </p:cNvPicPr>
          <p:nvPr/>
        </p:nvPicPr>
        <p:blipFill>
          <a:blip r:embed="rId2"/>
          <a:stretch>
            <a:fillRect/>
          </a:stretch>
        </p:blipFill>
        <p:spPr>
          <a:xfrm>
            <a:off x="6589171" y="685801"/>
            <a:ext cx="4142105" cy="5486400"/>
          </a:xfrm>
          <a:prstGeom prst="rect">
            <a:avLst/>
          </a:prstGeom>
        </p:spPr>
      </p:pic>
    </p:spTree>
    <p:extLst>
      <p:ext uri="{BB962C8B-B14F-4D97-AF65-F5344CB8AC3E}">
        <p14:creationId xmlns:p14="http://schemas.microsoft.com/office/powerpoint/2010/main" val="3712519181"/>
      </p:ext>
    </p:extLst>
  </p:cSld>
  <p:clrMapOvr>
    <a:masterClrMapping/>
  </p:clrMapOvr>
</p:sld>
</file>

<file path=ppt/theme/theme1.xml><?xml version="1.0" encoding="utf-8"?>
<a:theme xmlns:a="http://schemas.openxmlformats.org/drawingml/2006/main" name="ClassicFrame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209</TotalTime>
  <Words>2313</Words>
  <Application>Microsoft Office PowerPoint</Application>
  <PresentationFormat>Widescreen</PresentationFormat>
  <Paragraphs>140</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ClassicFrameVTI</vt:lpstr>
      <vt:lpstr>Wishlister</vt:lpstr>
      <vt:lpstr>Team Members and Responsibilities</vt:lpstr>
      <vt:lpstr>Project Description</vt:lpstr>
      <vt:lpstr>Steps Taken for Project Completion</vt:lpstr>
      <vt:lpstr>Project Schedule</vt:lpstr>
      <vt:lpstr>Deliverables</vt:lpstr>
      <vt:lpstr>Tools Used</vt:lpstr>
      <vt:lpstr>Tools Used (cont)</vt:lpstr>
      <vt:lpstr>Feature 1</vt:lpstr>
      <vt:lpstr>Feature 2</vt:lpstr>
      <vt:lpstr>Feature 3</vt:lpstr>
      <vt:lpstr>Feature 4</vt:lpstr>
      <vt:lpstr>Feature 5</vt:lpstr>
      <vt:lpstr>Feature 6</vt:lpstr>
      <vt:lpstr>Project Architecture</vt:lpstr>
      <vt:lpstr>Project Design</vt:lpstr>
      <vt:lpstr>Scenario for Wishlister User</vt:lpstr>
      <vt:lpstr>Stories for Wishlister</vt:lpstr>
      <vt:lpstr>Stories for Wishlister (Cont.)</vt:lpstr>
      <vt:lpstr>Test Cases</vt:lpstr>
      <vt:lpstr>Lessons Learned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Brianna Bumpus (BNBUMP3131)</cp:lastModifiedBy>
  <cp:revision>109</cp:revision>
  <dcterms:created xsi:type="dcterms:W3CDTF">2024-04-08T15:22:34Z</dcterms:created>
  <dcterms:modified xsi:type="dcterms:W3CDTF">2024-04-18T11:16:05Z</dcterms:modified>
</cp:coreProperties>
</file>