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2" r:id="rId5"/>
    <p:sldId id="321" r:id="rId6"/>
    <p:sldId id="323" r:id="rId7"/>
    <p:sldId id="328" r:id="rId8"/>
    <p:sldId id="324" r:id="rId9"/>
    <p:sldId id="325" r:id="rId10"/>
    <p:sldId id="326" r:id="rId11"/>
    <p:sldId id="327" r:id="rId12"/>
    <p:sldId id="3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9252"/>
    <a:srgbClr val="4E8052"/>
    <a:srgbClr val="1E425D"/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164" y="6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hyperlink" Target="https://inteact.act.edu.au/2019/11/05/ive-been-waiting-for-godot-game-design-beyond-unity-and-ue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www.podfeet.com/blog/2021/05/screencapture-command-line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3.png"/><Relationship Id="rId7" Type="http://schemas.openxmlformats.org/officeDocument/2006/relationships/hyperlink" Target="https://inteact.act.edu.au/2019/11/05/ive-been-waiting-for-godot-game-design-beyond-unity-and-ue4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www.podfeet.com/blog/2021/05/screencapture-command-lin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svg"/><Relationship Id="rId3" Type="http://schemas.openxmlformats.org/officeDocument/2006/relationships/hyperlink" Target="https://newqualitipedia.telepedia.net/wiki/User:Yoshi50Windows/sandbox/Unity_(engine)" TargetMode="External"/><Relationship Id="rId7" Type="http://schemas.openxmlformats.org/officeDocument/2006/relationships/hyperlink" Target="https://www.podfeet.com/blog/2021/05/screencapture-command-line/" TargetMode="External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4.svg"/><Relationship Id="rId5" Type="http://schemas.openxmlformats.org/officeDocument/2006/relationships/image" Target="../media/image5.sv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hyperlink" Target="https://inteact.act.edu.au/2019/11/05/ive-been-waiting-for-godot-game-design-beyond-unity-and-ue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13EBD6-7F01-7890-0E89-ABF0CA73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295" y="120194"/>
            <a:ext cx="6567980" cy="6617611"/>
          </a:xfrm>
          <a:prstGeom prst="roundRect">
            <a:avLst>
              <a:gd name="adj" fmla="val 3944"/>
            </a:avLst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777" y="-715667"/>
            <a:ext cx="4964671" cy="5253089"/>
          </a:xfrm>
        </p:spPr>
        <p:txBody>
          <a:bodyPr anchor="b">
            <a:normAutofit/>
          </a:bodyPr>
          <a:lstStyle/>
          <a:p>
            <a:r>
              <a:rPr lang="fr-FR" noProof="0" dirty="0">
                <a:latin typeface="Arial Black" panose="020B0A04020102020204" pitchFamily="34" charset="0"/>
              </a:rPr>
              <a:t>Snake</a:t>
            </a:r>
            <a:br>
              <a:rPr lang="fr-FR" noProof="0" dirty="0">
                <a:latin typeface="Arial Black" panose="020B0A04020102020204" pitchFamily="34" charset="0"/>
              </a:rPr>
            </a:br>
            <a:r>
              <a:rPr lang="fr-FR" noProof="0" dirty="0">
                <a:latin typeface="Arial Black" panose="020B0A04020102020204" pitchFamily="34" charset="0"/>
              </a:rPr>
              <a:t>Game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/>
          <a:lstStyle/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 du projet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 du </a:t>
            </a:r>
            <a:r>
              <a:rPr lang="fr-FR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  <a:endParaRPr lang="fr-FR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avec un moteur (Godot)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 démo</a:t>
            </a: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16F21-4F7E-8671-E960-67430F41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7E46-72A9-83DA-5E0D-BBBC5568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211571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Concept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4EE1A-8BD8-76CE-9071-6C1E3021BE8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3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FBC95A-7A67-38FA-FC15-DAA77AE257B7}"/>
              </a:ext>
            </a:extLst>
          </p:cNvPr>
          <p:cNvSpPr txBox="1"/>
          <p:nvPr/>
        </p:nvSpPr>
        <p:spPr>
          <a:xfrm>
            <a:off x="1092339" y="1205070"/>
            <a:ext cx="4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- Création d’un jeu d’arcade classique avec une logique séparée</a:t>
            </a:r>
          </a:p>
          <a:p>
            <a:endParaRPr lang="fr-FR" noProof="0" dirty="0">
              <a:solidFill>
                <a:schemeClr val="bg1"/>
              </a:solidFill>
            </a:endParaRPr>
          </a:p>
          <a:p>
            <a:r>
              <a:rPr lang="fr-FR" noProof="0" dirty="0">
                <a:solidFill>
                  <a:schemeClr val="bg1"/>
                </a:solidFill>
              </a:rPr>
              <a:t>- Implémentation dans deux moteurs différents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95E585-1C60-1095-5D78-60B2107B3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86" y="3524700"/>
            <a:ext cx="2480531" cy="2497817"/>
          </a:xfrm>
          <a:prstGeom prst="roundRect">
            <a:avLst>
              <a:gd name="adj" fmla="val 5437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19CA0F-381B-3AA7-A4BD-AD43CA2A4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4700"/>
            <a:ext cx="2260734" cy="2637523"/>
          </a:xfrm>
          <a:prstGeom prst="roundRect">
            <a:avLst>
              <a:gd name="adj" fmla="val 2470"/>
            </a:avLst>
          </a:prstGeom>
        </p:spPr>
      </p:pic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8D57E3AC-C360-8972-0B2D-5DA010C420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626" y="90874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DA470B-0F06-3775-119E-10B4AAE9D7E5}"/>
              </a:ext>
            </a:extLst>
          </p:cNvPr>
          <p:cNvSpPr txBox="1"/>
          <p:nvPr/>
        </p:nvSpPr>
        <p:spPr>
          <a:xfrm>
            <a:off x="7403511" y="580028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Game Logic</a:t>
            </a:r>
          </a:p>
        </p:txBody>
      </p:sp>
      <p:pic>
        <p:nvPicPr>
          <p:cNvPr id="16" name="Picture 15" descr="A blue and white cartoon character&#10;&#10;AI-generated content may be incorrect.">
            <a:extLst>
              <a:ext uri="{FF2B5EF4-FFF2-40B4-BE49-F238E27FC236}">
                <a16:creationId xmlns:a16="http://schemas.microsoft.com/office/drawing/2014/main" id="{C0739070-758F-D3D8-42BE-1F681F8B755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41952" y="3236598"/>
            <a:ext cx="605837" cy="576578"/>
          </a:xfrm>
          <a:prstGeom prst="roundRect">
            <a:avLst/>
          </a:prstGeom>
        </p:spPr>
      </p:pic>
      <p:pic>
        <p:nvPicPr>
          <p:cNvPr id="17" name="Picture 16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95307574-4220-A89C-A61B-C42B6DA098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41218" y="3282714"/>
            <a:ext cx="605837" cy="605837"/>
          </a:xfrm>
          <a:prstGeom prst="round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C116BFD-E0C4-CC86-5D3F-E7C04FDFD8DA}"/>
              </a:ext>
            </a:extLst>
          </p:cNvPr>
          <p:cNvCxnSpPr/>
          <p:nvPr/>
        </p:nvCxnSpPr>
        <p:spPr>
          <a:xfrm rot="5400000" flipH="1" flipV="1">
            <a:off x="6992263" y="2057250"/>
            <a:ext cx="1701555" cy="1233347"/>
          </a:xfrm>
          <a:prstGeom prst="bentConnector3">
            <a:avLst>
              <a:gd name="adj1" fmla="val 7135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E7AE3A1-B520-F8FC-CB72-285C152549AF}"/>
              </a:ext>
            </a:extLst>
          </p:cNvPr>
          <p:cNvCxnSpPr/>
          <p:nvPr/>
        </p:nvCxnSpPr>
        <p:spPr>
          <a:xfrm rot="16200000" flipV="1">
            <a:off x="8725109" y="2047857"/>
            <a:ext cx="1217505" cy="1736182"/>
          </a:xfrm>
          <a:prstGeom prst="bentConnector2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14A44F2-CF90-B878-6911-7EF39C23C25E}"/>
              </a:ext>
            </a:extLst>
          </p:cNvPr>
          <p:cNvSpPr txBox="1"/>
          <p:nvPr/>
        </p:nvSpPr>
        <p:spPr>
          <a:xfrm>
            <a:off x="6096000" y="6226181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Cmd version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473582-4C6B-2069-DE6D-3E7F044A789D}"/>
              </a:ext>
            </a:extLst>
          </p:cNvPr>
          <p:cNvSpPr txBox="1"/>
          <p:nvPr/>
        </p:nvSpPr>
        <p:spPr>
          <a:xfrm>
            <a:off x="9145748" y="6125953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Godot version</a:t>
            </a:r>
          </a:p>
        </p:txBody>
      </p:sp>
    </p:spTree>
    <p:extLst>
      <p:ext uri="{BB962C8B-B14F-4D97-AF65-F5344CB8AC3E}">
        <p14:creationId xmlns:p14="http://schemas.microsoft.com/office/powerpoint/2010/main" val="121354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25912-8165-31DB-BF3F-A023F967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DED2-008F-BDCF-7B2D-D413F9F4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211571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Concept du Projet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4D612-1773-EBE2-4871-9DD68D32993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4</a:t>
            </a:fld>
            <a:endParaRPr lang="fr-FR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BD83B8-3585-DAB0-0A4D-202A3FD68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1686" y="3524700"/>
            <a:ext cx="2480531" cy="2497817"/>
          </a:xfrm>
          <a:prstGeom prst="roundRect">
            <a:avLst>
              <a:gd name="adj" fmla="val 5437"/>
            </a:avLst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5BFDB5-2EC0-F7ED-FDCE-5C88FA44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24700"/>
            <a:ext cx="2260734" cy="2637523"/>
          </a:xfrm>
          <a:prstGeom prst="roundRect">
            <a:avLst>
              <a:gd name="adj" fmla="val 2470"/>
            </a:avLst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1AEF7B-EC3E-EA7A-0BC1-95C31805ADEE}"/>
              </a:ext>
            </a:extLst>
          </p:cNvPr>
          <p:cNvSpPr txBox="1"/>
          <p:nvPr/>
        </p:nvSpPr>
        <p:spPr>
          <a:xfrm>
            <a:off x="1092339" y="1205070"/>
            <a:ext cx="4678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Fonctionnalités:</a:t>
            </a: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Règle du jeu du Snake classique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Choix de la difficulté:</a:t>
            </a:r>
          </a:p>
          <a:p>
            <a:pPr marL="742950" lvl="1" indent="-285750">
              <a:buFontTx/>
              <a:buChar char="-"/>
            </a:pPr>
            <a:r>
              <a:rPr lang="fr-FR" noProof="0" dirty="0" err="1">
                <a:solidFill>
                  <a:schemeClr val="bg1"/>
                </a:solidFill>
              </a:rPr>
              <a:t>Easy</a:t>
            </a:r>
            <a:r>
              <a:rPr lang="fr-FR" noProof="0" dirty="0">
                <a:solidFill>
                  <a:schemeClr val="bg1"/>
                </a:solidFill>
              </a:rPr>
              <a:t>: ~225 ms/case</a:t>
            </a:r>
          </a:p>
          <a:p>
            <a:pPr marL="742950" lvl="1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Normal: 135 ms/case</a:t>
            </a:r>
          </a:p>
          <a:p>
            <a:pPr marL="742950" lvl="1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Hard: ~100 ms/case</a:t>
            </a:r>
          </a:p>
        </p:txBody>
      </p:sp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D9728452-7B31-2D48-DC9D-6BE703327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6626" y="908745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8E3AF-2B0F-552A-D4A8-BAC663A161CC}"/>
              </a:ext>
            </a:extLst>
          </p:cNvPr>
          <p:cNvSpPr txBox="1"/>
          <p:nvPr/>
        </p:nvSpPr>
        <p:spPr>
          <a:xfrm>
            <a:off x="7403511" y="580028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Game Logic</a:t>
            </a:r>
          </a:p>
        </p:txBody>
      </p:sp>
      <p:pic>
        <p:nvPicPr>
          <p:cNvPr id="30" name="Picture 29" descr="A blue and white cartoon character&#10;&#10;AI-generated content may be incorrect.">
            <a:extLst>
              <a:ext uri="{FF2B5EF4-FFF2-40B4-BE49-F238E27FC236}">
                <a16:creationId xmlns:a16="http://schemas.microsoft.com/office/drawing/2014/main" id="{52F587DA-A7BA-44C6-650F-0B3DC87E4C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041952" y="3236598"/>
            <a:ext cx="605837" cy="576578"/>
          </a:xfrm>
          <a:prstGeom prst="roundRect">
            <a:avLst/>
          </a:prstGeom>
        </p:spPr>
      </p:pic>
      <p:pic>
        <p:nvPicPr>
          <p:cNvPr id="33" name="Picture 32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E740CDB0-E671-BD25-BE39-A1E8DC7EE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7941218" y="3282714"/>
            <a:ext cx="605837" cy="605837"/>
          </a:xfrm>
          <a:prstGeom prst="roundRect">
            <a:avLst/>
          </a:prstGeom>
        </p:spPr>
      </p:pic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F8EE9B7-7F20-9876-8DC4-FE5897671A79}"/>
              </a:ext>
            </a:extLst>
          </p:cNvPr>
          <p:cNvCxnSpPr/>
          <p:nvPr/>
        </p:nvCxnSpPr>
        <p:spPr>
          <a:xfrm rot="5400000" flipH="1" flipV="1">
            <a:off x="6992263" y="2057250"/>
            <a:ext cx="1701555" cy="1233347"/>
          </a:xfrm>
          <a:prstGeom prst="bentConnector3">
            <a:avLst>
              <a:gd name="adj1" fmla="val 7135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856F686-7447-3E54-A07C-F348292929C1}"/>
              </a:ext>
            </a:extLst>
          </p:cNvPr>
          <p:cNvCxnSpPr/>
          <p:nvPr/>
        </p:nvCxnSpPr>
        <p:spPr>
          <a:xfrm rot="16200000" flipV="1">
            <a:off x="8725109" y="2047857"/>
            <a:ext cx="1217505" cy="1736182"/>
          </a:xfrm>
          <a:prstGeom prst="bentConnector2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E21C9-C3E1-14C9-8212-FE8E630847D1}"/>
              </a:ext>
            </a:extLst>
          </p:cNvPr>
          <p:cNvSpPr txBox="1"/>
          <p:nvPr/>
        </p:nvSpPr>
        <p:spPr>
          <a:xfrm>
            <a:off x="6096000" y="6226181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Cmd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B8483-E8E8-8439-F33F-897B5581201D}"/>
              </a:ext>
            </a:extLst>
          </p:cNvPr>
          <p:cNvSpPr txBox="1"/>
          <p:nvPr/>
        </p:nvSpPr>
        <p:spPr>
          <a:xfrm>
            <a:off x="9145748" y="6125953"/>
            <a:ext cx="211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bg1"/>
                </a:solidFill>
              </a:rPr>
              <a:t>Godot version</a:t>
            </a:r>
          </a:p>
        </p:txBody>
      </p:sp>
    </p:spTree>
    <p:extLst>
      <p:ext uri="{BB962C8B-B14F-4D97-AF65-F5344CB8AC3E}">
        <p14:creationId xmlns:p14="http://schemas.microsoft.com/office/powerpoint/2010/main" val="383531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05BED8-7E28-94E6-C868-5A7C190F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FD7D2-2858-E38B-B8FD-D79CF7F1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Architecture du </a:t>
            </a:r>
            <a:r>
              <a:rPr lang="fr-FR" noProof="0" dirty="0" err="1">
                <a:solidFill>
                  <a:schemeClr val="bg1"/>
                </a:solidFill>
                <a:latin typeface="Arial Black" panose="020B0A04020102020204" pitchFamily="34" charset="0"/>
              </a:rPr>
              <a:t>Core</a:t>
            </a:r>
            <a:endParaRPr lang="fr-FR" noProof="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A5204-5395-2A7A-8725-FB98762857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5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5DF3E7-1C16-721F-D3DE-C66A46E09432}"/>
              </a:ext>
            </a:extLst>
          </p:cNvPr>
          <p:cNvSpPr txBox="1"/>
          <p:nvPr/>
        </p:nvSpPr>
        <p:spPr>
          <a:xfrm>
            <a:off x="1092339" y="1205070"/>
            <a:ext cx="467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Implémenté en C#</a:t>
            </a:r>
          </a:p>
          <a:p>
            <a:endParaRPr lang="fr-FR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Séparé en 3 classes (et 1 </a:t>
            </a:r>
            <a:r>
              <a:rPr lang="fr-FR" noProof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helper)</a:t>
            </a:r>
          </a:p>
        </p:txBody>
      </p:sp>
      <p:pic>
        <p:nvPicPr>
          <p:cNvPr id="170" name="Picture 169" descr="A diagram of a game&#10;&#10;AI-generated content may be incorrect.">
            <a:extLst>
              <a:ext uri="{FF2B5EF4-FFF2-40B4-BE49-F238E27FC236}">
                <a16:creationId xmlns:a16="http://schemas.microsoft.com/office/drawing/2014/main" id="{0D5A6ECD-7BB0-204B-E9D0-7572658E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454" y="1666735"/>
            <a:ext cx="4779207" cy="4414581"/>
          </a:xfrm>
          <a:prstGeom prst="roundRect">
            <a:avLst>
              <a:gd name="adj" fmla="val 8848"/>
            </a:avLst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B5366C21-42F8-CFB9-2BBB-590187E7DBF3}"/>
              </a:ext>
            </a:extLst>
          </p:cNvPr>
          <p:cNvSpPr txBox="1"/>
          <p:nvPr/>
        </p:nvSpPr>
        <p:spPr>
          <a:xfrm>
            <a:off x="1552567" y="2243394"/>
            <a:ext cx="362732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rgbClr val="39CC9B"/>
                </a:solidFill>
                <a:latin typeface="JetBrains Mono"/>
                <a:cs typeface="Arial" panose="020B0604020202020204" pitchFamily="34" charset="0"/>
              </a:rPr>
              <a:t>Game</a:t>
            </a:r>
            <a:r>
              <a:rPr lang="fr-FR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4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grille de jeu, avancer le serpent, ajouter une nouvelle pomme</a:t>
            </a:r>
          </a:p>
          <a:p>
            <a:endParaRPr lang="fr-FR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>
                <a:solidFill>
                  <a:srgbClr val="39CC9B"/>
                </a:solidFill>
                <a:latin typeface="JetBrains Mono"/>
                <a:cs typeface="Arial" panose="020B0604020202020204" pitchFamily="34" charset="0"/>
              </a:rPr>
              <a:t>Snake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création de la grille, le niveau de difficulté</a:t>
            </a:r>
          </a:p>
          <a:p>
            <a:endParaRPr lang="fr-FR" sz="1400" noProof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dirty="0" err="1">
                <a:solidFill>
                  <a:srgbClr val="39CC9B"/>
                </a:solidFill>
                <a:latin typeface="JetBrains Mono"/>
                <a:cs typeface="Arial" panose="020B0604020202020204" pitchFamily="34" charset="0"/>
              </a:rPr>
              <a:t>GameState</a:t>
            </a:r>
            <a:r>
              <a:rPr lang="fr-F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gère le vecteur représentant l’état du jeu</a:t>
            </a:r>
          </a:p>
        </p:txBody>
      </p:sp>
      <p:pic>
        <p:nvPicPr>
          <p:cNvPr id="173" name="Picture 172" descr="A screenshot of a phone&#10;&#10;AI-generated content may be incorrect.">
            <a:extLst>
              <a:ext uri="{FF2B5EF4-FFF2-40B4-BE49-F238E27FC236}">
                <a16:creationId xmlns:a16="http://schemas.microsoft.com/office/drawing/2014/main" id="{4FCC786E-BAB0-4D53-83C0-814BFA1E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078" y="5433257"/>
            <a:ext cx="388289" cy="403743"/>
          </a:xfrm>
          <a:prstGeom prst="rect">
            <a:avLst/>
          </a:prstGeom>
        </p:spPr>
      </p:pic>
      <p:pic>
        <p:nvPicPr>
          <p:cNvPr id="177" name="Picture 176" descr="A brown and black rectangles with a green background&#10;&#10;AI-generated content may be incorrect.">
            <a:extLst>
              <a:ext uri="{FF2B5EF4-FFF2-40B4-BE49-F238E27FC236}">
                <a16:creationId xmlns:a16="http://schemas.microsoft.com/office/drawing/2014/main" id="{2A8B3C66-DC4A-CD9E-2275-EFF49CE421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078" y="5865814"/>
            <a:ext cx="388289" cy="401062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9B2FA5BB-FFCB-7DA1-0C6F-58E0F7AECB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078" y="5002173"/>
            <a:ext cx="388289" cy="402270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C47ED17B-5FF9-C8FC-C4C3-92415497DDC9}"/>
              </a:ext>
            </a:extLst>
          </p:cNvPr>
          <p:cNvSpPr txBox="1"/>
          <p:nvPr/>
        </p:nvSpPr>
        <p:spPr>
          <a:xfrm>
            <a:off x="2001904" y="4979994"/>
            <a:ext cx="10395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4E9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n-US" sz="1600" noProof="0" dirty="0">
              <a:solidFill>
                <a:srgbClr val="4E9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noProof="0" dirty="0">
              <a:solidFill>
                <a:srgbClr val="4E9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0" dirty="0">
                <a:solidFill>
                  <a:srgbClr val="4E9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</a:p>
          <a:p>
            <a:endParaRPr lang="en-US" sz="1600" dirty="0">
              <a:solidFill>
                <a:srgbClr val="4E9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noProof="0" dirty="0">
                <a:solidFill>
                  <a:srgbClr val="4E9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378846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12EEA-340A-AB53-50CE-9E58E0FF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logo of a cube&#10;&#10;AI-generated content may be incorrect.">
            <a:extLst>
              <a:ext uri="{FF2B5EF4-FFF2-40B4-BE49-F238E27FC236}">
                <a16:creationId xmlns:a16="http://schemas.microsoft.com/office/drawing/2014/main" id="{38D84F49-8B11-AB39-5FC8-3B27A01C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56079" y="4008324"/>
            <a:ext cx="1005959" cy="1005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CAC164-0C9F-F09F-2101-C04911999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 fontScale="90000"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Intégration avec un moteur de jeu (Godot)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A3AF9-DF47-58EF-81C9-1FDE215365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6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29C4B-6F7D-2BF1-E89B-5FE1EC37CA9E}"/>
              </a:ext>
            </a:extLst>
          </p:cNvPr>
          <p:cNvSpPr txBox="1"/>
          <p:nvPr/>
        </p:nvSpPr>
        <p:spPr>
          <a:xfrm>
            <a:off x="1098395" y="1477573"/>
            <a:ext cx="4678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- Appel de fonction minimal</a:t>
            </a:r>
          </a:p>
          <a:p>
            <a:endParaRPr lang="fr-FR" noProof="0" dirty="0">
              <a:solidFill>
                <a:schemeClr val="bg1"/>
              </a:solidFill>
            </a:endParaRPr>
          </a:p>
          <a:p>
            <a:r>
              <a:rPr lang="fr-FR" noProof="0" dirty="0">
                <a:solidFill>
                  <a:schemeClr val="bg1"/>
                </a:solidFill>
              </a:rPr>
              <a:t>- Le moteur gère la cadence de rafraîchissement de la boucle de jeu</a:t>
            </a:r>
          </a:p>
        </p:txBody>
      </p:sp>
      <p:pic>
        <p:nvPicPr>
          <p:cNvPr id="7" name="Graphic 6" descr="Gears with solid fill">
            <a:extLst>
              <a:ext uri="{FF2B5EF4-FFF2-40B4-BE49-F238E27FC236}">
                <a16:creationId xmlns:a16="http://schemas.microsoft.com/office/drawing/2014/main" id="{14568135-70D1-2A40-80A4-94AD687A2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0670" y="4066354"/>
            <a:ext cx="1777328" cy="1777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D33ABC-6939-AB69-90B0-3F790A98C2D2}"/>
              </a:ext>
            </a:extLst>
          </p:cNvPr>
          <p:cNvSpPr txBox="1"/>
          <p:nvPr/>
        </p:nvSpPr>
        <p:spPr>
          <a:xfrm>
            <a:off x="2303131" y="3485104"/>
            <a:ext cx="211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0" dirty="0" err="1">
                <a:solidFill>
                  <a:schemeClr val="bg1"/>
                </a:solidFill>
              </a:rPr>
              <a:t>Core</a:t>
            </a:r>
            <a:endParaRPr lang="fr-FR" sz="2800" b="1" noProof="0" dirty="0">
              <a:solidFill>
                <a:schemeClr val="bg1"/>
              </a:solidFill>
            </a:endParaRPr>
          </a:p>
        </p:txBody>
      </p:sp>
      <p:pic>
        <p:nvPicPr>
          <p:cNvPr id="10" name="Picture 9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FD544E95-AD24-12EF-5713-2A6674A449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407070" y="4914411"/>
            <a:ext cx="847472" cy="847472"/>
          </a:xfrm>
          <a:prstGeom prst="roundRect">
            <a:avLst/>
          </a:prstGeom>
        </p:spPr>
      </p:pic>
      <p:pic>
        <p:nvPicPr>
          <p:cNvPr id="9" name="Picture 8" descr="A blue and white cartoon character&#10;&#10;AI-generated content may be incorrect.">
            <a:extLst>
              <a:ext uri="{FF2B5EF4-FFF2-40B4-BE49-F238E27FC236}">
                <a16:creationId xmlns:a16="http://schemas.microsoft.com/office/drawing/2014/main" id="{5945DE7F-B5CF-2C58-0399-98DC4593CE4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757076" y="4540611"/>
            <a:ext cx="890478" cy="847472"/>
          </a:xfrm>
          <a:prstGeom prst="round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60ED7F-BE61-0ECA-D5AB-06DCB4937FEE}"/>
              </a:ext>
            </a:extLst>
          </p:cNvPr>
          <p:cNvSpPr txBox="1"/>
          <p:nvPr/>
        </p:nvSpPr>
        <p:spPr>
          <a:xfrm>
            <a:off x="8591351" y="3521446"/>
            <a:ext cx="2407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noProof="0" dirty="0" err="1">
                <a:solidFill>
                  <a:schemeClr val="bg1"/>
                </a:solidFill>
              </a:rPr>
              <a:t>Visualization</a:t>
            </a:r>
            <a:endParaRPr lang="fr-FR" sz="2800" b="1" noProof="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E6B3A4-EB8A-A183-C6AC-A5F2437F3CFD}"/>
              </a:ext>
            </a:extLst>
          </p:cNvPr>
          <p:cNvCxnSpPr>
            <a:cxnSpLocks/>
          </p:cNvCxnSpPr>
          <p:nvPr/>
        </p:nvCxnSpPr>
        <p:spPr>
          <a:xfrm flipH="1">
            <a:off x="4669290" y="3857763"/>
            <a:ext cx="3006271" cy="500687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86FB7C-D08D-A2FE-E500-295A01B5B24C}"/>
              </a:ext>
            </a:extLst>
          </p:cNvPr>
          <p:cNvCxnSpPr>
            <a:cxnSpLocks/>
          </p:cNvCxnSpPr>
          <p:nvPr/>
        </p:nvCxnSpPr>
        <p:spPr>
          <a:xfrm>
            <a:off x="4712407" y="4357909"/>
            <a:ext cx="2963154" cy="389517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DD15CA-4C6D-852F-9A59-53CB0F76447F}"/>
              </a:ext>
            </a:extLst>
          </p:cNvPr>
          <p:cNvCxnSpPr>
            <a:cxnSpLocks/>
          </p:cNvCxnSpPr>
          <p:nvPr/>
        </p:nvCxnSpPr>
        <p:spPr>
          <a:xfrm>
            <a:off x="4833517" y="5312507"/>
            <a:ext cx="2842044" cy="305963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9DFCF3-3F16-F3FC-3360-34B1E0FAD60A}"/>
              </a:ext>
            </a:extLst>
          </p:cNvPr>
          <p:cNvCxnSpPr>
            <a:cxnSpLocks/>
          </p:cNvCxnSpPr>
          <p:nvPr/>
        </p:nvCxnSpPr>
        <p:spPr>
          <a:xfrm flipH="1">
            <a:off x="4755525" y="4988643"/>
            <a:ext cx="2799898" cy="277825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A6C2442-7FAC-E709-3611-4D0EC8113271}"/>
              </a:ext>
            </a:extLst>
          </p:cNvPr>
          <p:cNvSpPr txBox="1"/>
          <p:nvPr/>
        </p:nvSpPr>
        <p:spPr>
          <a:xfrm rot="21073622">
            <a:off x="5106659" y="3799510"/>
            <a:ext cx="24075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fr-FR" sz="1400" noProof="0" dirty="0" err="1">
                <a:solidFill>
                  <a:srgbClr val="39CC9B"/>
                </a:solidFill>
                <a:effectLst/>
                <a:latin typeface="JetBrains Mono"/>
              </a:rPr>
              <a:t>Initialize</a:t>
            </a:r>
            <a:r>
              <a:rPr lang="fr-FR" sz="1400" noProof="0" dirty="0"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lang="fr-FR" sz="1400" noProof="0" dirty="0" err="1">
                <a:solidFill>
                  <a:srgbClr val="BDBDBD"/>
                </a:solidFill>
                <a:effectLst/>
                <a:latin typeface="JetBrains Mono"/>
              </a:rPr>
              <a:t>GridSize</a:t>
            </a:r>
            <a:r>
              <a:rPr lang="fr-FR" sz="1400" noProof="0" dirty="0">
                <a:solidFill>
                  <a:srgbClr val="BDBDBD"/>
                </a:solidFill>
                <a:effectLst/>
                <a:latin typeface="JetBrains Mono"/>
              </a:rPr>
              <a:t>, </a:t>
            </a:r>
            <a:r>
              <a:rPr lang="fr-FR" sz="1400" noProof="0" dirty="0" err="1">
                <a:solidFill>
                  <a:srgbClr val="BDBDBD"/>
                </a:solidFill>
                <a:effectLst/>
                <a:latin typeface="JetBrains Mono"/>
              </a:rPr>
              <a:t>Difficulty</a:t>
            </a:r>
            <a:r>
              <a:rPr lang="fr-FR" sz="1400" noProof="0" dirty="0">
                <a:solidFill>
                  <a:srgbClr val="BDBDBD"/>
                </a:solidFill>
                <a:effectLst/>
                <a:latin typeface="JetBrains Mono"/>
              </a:rPr>
              <a:t>)</a:t>
            </a:r>
            <a:endParaRPr lang="fr-FR" sz="1400" noProof="0" dirty="0">
              <a:solidFill>
                <a:srgbClr val="D0D0D0"/>
              </a:solidFill>
              <a:effectLst/>
              <a:latin typeface="JetBrains Mono"/>
            </a:endParaRPr>
          </a:p>
          <a:p>
            <a:endParaRPr lang="fr-FR" noProof="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9BED95-B19F-71CD-196A-A4E0D8194DFE}"/>
              </a:ext>
            </a:extLst>
          </p:cNvPr>
          <p:cNvSpPr txBox="1"/>
          <p:nvPr/>
        </p:nvSpPr>
        <p:spPr>
          <a:xfrm rot="426681">
            <a:off x="6055173" y="4395405"/>
            <a:ext cx="2039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400" noProof="0" dirty="0">
                <a:solidFill>
                  <a:srgbClr val="6C95EB"/>
                </a:solidFill>
                <a:effectLst/>
                <a:latin typeface="JetBrains Mono"/>
              </a:rPr>
              <a:t>return </a:t>
            </a:r>
            <a:r>
              <a:rPr lang="fr-FR" sz="1400" noProof="0" dirty="0">
                <a:solidFill>
                  <a:srgbClr val="66C3CC"/>
                </a:solidFill>
                <a:effectLst/>
                <a:latin typeface="JetBrains Mono"/>
              </a:rPr>
              <a:t>_</a:t>
            </a:r>
            <a:r>
              <a:rPr lang="fr-FR" sz="1400" noProof="0" dirty="0" err="1">
                <a:solidFill>
                  <a:srgbClr val="66C3CC"/>
                </a:solidFill>
                <a:effectLst/>
                <a:latin typeface="JetBrains Mono"/>
              </a:rPr>
              <a:t>gam</a:t>
            </a:r>
            <a:r>
              <a:rPr lang="fr-FR" sz="1400" noProof="0" dirty="0" err="1">
                <a:solidFill>
                  <a:srgbClr val="66C3CC"/>
                </a:solidFill>
                <a:latin typeface="JetBrains Mono"/>
              </a:rPr>
              <a:t>eState</a:t>
            </a:r>
            <a:r>
              <a:rPr lang="fr-FR" sz="1400" noProof="0" dirty="0">
                <a:solidFill>
                  <a:srgbClr val="66C3CC"/>
                </a:solidFill>
                <a:latin typeface="JetBrains Mono"/>
              </a:rPr>
              <a:t>;</a:t>
            </a:r>
            <a:endParaRPr lang="fr-FR" sz="1400" noProof="0" dirty="0">
              <a:solidFill>
                <a:srgbClr val="D0D0D0"/>
              </a:solidFill>
              <a:effectLst/>
              <a:latin typeface="JetBrains Mono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C80EC5-BC5A-76F1-6142-9BE54590165B}"/>
              </a:ext>
            </a:extLst>
          </p:cNvPr>
          <p:cNvSpPr txBox="1"/>
          <p:nvPr/>
        </p:nvSpPr>
        <p:spPr>
          <a:xfrm rot="345314">
            <a:off x="6048753" y="5272998"/>
            <a:ext cx="2039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400" noProof="0" dirty="0">
                <a:solidFill>
                  <a:srgbClr val="6C95EB"/>
                </a:solidFill>
                <a:effectLst/>
                <a:latin typeface="JetBrains Mono"/>
              </a:rPr>
              <a:t>return </a:t>
            </a:r>
            <a:r>
              <a:rPr lang="fr-FR" sz="1400" noProof="0" dirty="0">
                <a:solidFill>
                  <a:srgbClr val="66C3CC"/>
                </a:solidFill>
                <a:effectLst/>
                <a:latin typeface="JetBrains Mono"/>
              </a:rPr>
              <a:t>_</a:t>
            </a:r>
            <a:r>
              <a:rPr lang="fr-FR" sz="1400" noProof="0" dirty="0" err="1">
                <a:solidFill>
                  <a:srgbClr val="66C3CC"/>
                </a:solidFill>
                <a:effectLst/>
                <a:latin typeface="JetBrains Mono"/>
              </a:rPr>
              <a:t>gam</a:t>
            </a:r>
            <a:r>
              <a:rPr lang="fr-FR" sz="1400" noProof="0" dirty="0" err="1">
                <a:solidFill>
                  <a:srgbClr val="66C3CC"/>
                </a:solidFill>
                <a:latin typeface="JetBrains Mono"/>
              </a:rPr>
              <a:t>eState</a:t>
            </a:r>
            <a:r>
              <a:rPr lang="fr-FR" sz="1400" noProof="0" dirty="0">
                <a:solidFill>
                  <a:srgbClr val="66C3CC"/>
                </a:solidFill>
                <a:latin typeface="JetBrains Mono"/>
              </a:rPr>
              <a:t>;</a:t>
            </a:r>
            <a:endParaRPr lang="fr-FR" sz="1400" noProof="0" dirty="0">
              <a:solidFill>
                <a:srgbClr val="D0D0D0"/>
              </a:solidFill>
              <a:effectLst/>
              <a:latin typeface="JetBrains Mono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43BB1C-16DA-FC5E-FBAC-65F53B2630C7}"/>
              </a:ext>
            </a:extLst>
          </p:cNvPr>
          <p:cNvSpPr txBox="1"/>
          <p:nvPr/>
        </p:nvSpPr>
        <p:spPr>
          <a:xfrm rot="21271025">
            <a:off x="4986446" y="4836400"/>
            <a:ext cx="18890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400" noProof="0" dirty="0" err="1">
                <a:solidFill>
                  <a:srgbClr val="39CC9B"/>
                </a:solidFill>
                <a:effectLst/>
                <a:latin typeface="JetBrains Mono"/>
              </a:rPr>
              <a:t>DoAction</a:t>
            </a:r>
            <a:r>
              <a:rPr lang="fr-FR" sz="1400" noProof="0" dirty="0"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lang="fr-FR" sz="1400" noProof="0" dirty="0">
                <a:solidFill>
                  <a:srgbClr val="66C3CC"/>
                </a:solidFill>
                <a:effectLst/>
                <a:latin typeface="JetBrains Mono"/>
              </a:rPr>
              <a:t>_action</a:t>
            </a:r>
            <a:r>
              <a:rPr lang="fr-FR" sz="1400" noProof="0" dirty="0">
                <a:solidFill>
                  <a:srgbClr val="BDBDBD"/>
                </a:solidFill>
                <a:effectLst/>
                <a:latin typeface="JetBrains Mono"/>
              </a:rPr>
              <a:t>)</a:t>
            </a:r>
            <a:endParaRPr lang="fr-FR" sz="1400" noProof="0" dirty="0">
              <a:solidFill>
                <a:srgbClr val="D0D0D0"/>
              </a:solidFill>
              <a:effectLst/>
              <a:latin typeface="JetBrains Mono"/>
            </a:endParaRPr>
          </a:p>
        </p:txBody>
      </p:sp>
      <p:pic>
        <p:nvPicPr>
          <p:cNvPr id="57" name="Graphic 56" descr="Refresh with solid fill">
            <a:extLst>
              <a:ext uri="{FF2B5EF4-FFF2-40B4-BE49-F238E27FC236}">
                <a16:creationId xmlns:a16="http://schemas.microsoft.com/office/drawing/2014/main" id="{DE60BE54-AB19-F574-4084-76C5D459AD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7494697">
            <a:off x="7680427" y="5064700"/>
            <a:ext cx="523220" cy="52322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269F224-9918-703A-67A9-C74DAD32EC13}"/>
              </a:ext>
            </a:extLst>
          </p:cNvPr>
          <p:cNvCxnSpPr/>
          <p:nvPr/>
        </p:nvCxnSpPr>
        <p:spPr>
          <a:xfrm>
            <a:off x="8338601" y="3521446"/>
            <a:ext cx="0" cy="2422155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Graphic 60" descr="Hourglass 90% with solid fill">
            <a:extLst>
              <a:ext uri="{FF2B5EF4-FFF2-40B4-BE49-F238E27FC236}">
                <a16:creationId xmlns:a16="http://schemas.microsoft.com/office/drawing/2014/main" id="{1E1B6C65-DF08-E76D-C4F2-26B5EE3DEB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2231" y="3160184"/>
            <a:ext cx="352740" cy="35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5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AEE7B-CC82-9E6D-D815-620A223B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F97A-100C-A21C-4381-0222ABBF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 fontScale="90000"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Intégration avec un moteur de jeu (Godot)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6E5C-2AA3-9F3B-AF7D-D7A03D98A8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7</a:t>
            </a:fld>
            <a:endParaRPr lang="fr-FR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0E9A-5B7F-CA29-4504-6804146A98D2}"/>
              </a:ext>
            </a:extLst>
          </p:cNvPr>
          <p:cNvSpPr txBox="1"/>
          <p:nvPr/>
        </p:nvSpPr>
        <p:spPr>
          <a:xfrm>
            <a:off x="1098395" y="1541403"/>
            <a:ext cx="4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Architecture de la scène principale sur Godot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Logique gérée par le </a:t>
            </a:r>
            <a:r>
              <a:rPr lang="fr-FR" noProof="0" dirty="0" err="1">
                <a:solidFill>
                  <a:schemeClr val="bg1"/>
                </a:solidFill>
              </a:rPr>
              <a:t>GameManager</a:t>
            </a:r>
            <a:r>
              <a:rPr lang="fr-FR" noProof="0" dirty="0">
                <a:solidFill>
                  <a:schemeClr val="bg1"/>
                </a:solidFill>
              </a:rPr>
              <a:t> faisant appel au </a:t>
            </a:r>
            <a:r>
              <a:rPr lang="fr-FR" noProof="0" dirty="0" err="1">
                <a:solidFill>
                  <a:schemeClr val="bg1"/>
                </a:solidFill>
              </a:rPr>
              <a:t>Core</a:t>
            </a:r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7FC0EF2-DAF5-9A53-EBF0-4F5C2328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663" y="1758379"/>
            <a:ext cx="5489942" cy="4715468"/>
          </a:xfrm>
          <a:prstGeom prst="roundRect">
            <a:avLst>
              <a:gd name="adj" fmla="val 5238"/>
            </a:avLst>
          </a:prstGeom>
        </p:spPr>
      </p:pic>
    </p:spTree>
    <p:extLst>
      <p:ext uri="{BB962C8B-B14F-4D97-AF65-F5344CB8AC3E}">
        <p14:creationId xmlns:p14="http://schemas.microsoft.com/office/powerpoint/2010/main" val="13091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60738-CB64-45BB-BFAC-D0505EFD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4E70-8019-329F-4239-64AA6035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Live démo 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F9BF1-E3D6-93A8-A9D2-A07C7F27356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8</a:t>
            </a:fld>
            <a:endParaRPr lang="fr-FR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C6239-0A37-D656-67DF-DAB1F541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384" y="1290526"/>
            <a:ext cx="4419231" cy="4452624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2CFBFB-5A20-D7E5-3B87-6858675B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170081">
            <a:off x="11638026" y="3727450"/>
            <a:ext cx="292782" cy="1771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D5C702-20EF-EDC3-2E16-6F3CEB784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331179" y="2689566"/>
            <a:ext cx="292782" cy="1771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D58837-C0A3-7C1F-64AD-E87ECB2F0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193071" y="4457670"/>
            <a:ext cx="292782" cy="177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CD9970-4A0B-8F20-26DF-03371F80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43544" y="-148711"/>
            <a:ext cx="292782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3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425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CBFAD-ED09-DD74-19AA-69711489F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C7A9F-B7F7-6E39-02DB-B30D6963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395" y="384153"/>
            <a:ext cx="5847412" cy="705923"/>
          </a:xfrm>
        </p:spPr>
        <p:txBody>
          <a:bodyPr>
            <a:norm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Bilan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EF722-B21C-45BB-BC4C-9511F32C46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fr-FR" noProof="0" smtClean="0"/>
              <a:pPr/>
              <a:t>9</a:t>
            </a:fld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99863-6374-FCA8-1331-219E48399C72}"/>
              </a:ext>
            </a:extLst>
          </p:cNvPr>
          <p:cNvSpPr txBox="1"/>
          <p:nvPr/>
        </p:nvSpPr>
        <p:spPr>
          <a:xfrm>
            <a:off x="1092339" y="1205070"/>
            <a:ext cx="4678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Connaissances acquises :</a:t>
            </a:r>
          </a:p>
          <a:p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Développer une libraire C# indépendante gérant la logique du Jeu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Utiliser le moteur Godot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Optimiser le passage d’informations entre la librairie et le moteur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E95E9-3768-9CFD-F1FF-C56E64DD6CE8}"/>
              </a:ext>
            </a:extLst>
          </p:cNvPr>
          <p:cNvSpPr txBox="1"/>
          <p:nvPr/>
        </p:nvSpPr>
        <p:spPr>
          <a:xfrm>
            <a:off x="6420988" y="1205070"/>
            <a:ext cx="4678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noProof="0" dirty="0">
                <a:solidFill>
                  <a:schemeClr val="bg1"/>
                </a:solidFill>
              </a:rPr>
              <a:t>Axes d’amélioration:</a:t>
            </a:r>
          </a:p>
          <a:p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Rajouter des fonctionnalités (Dash, ennemies, scoreboard…)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 dirty="0">
                <a:solidFill>
                  <a:schemeClr val="bg1"/>
                </a:solidFill>
              </a:rPr>
              <a:t>Utiliser un thread séparé dans le </a:t>
            </a:r>
            <a:r>
              <a:rPr lang="fr-FR" noProof="0" dirty="0" err="1">
                <a:solidFill>
                  <a:schemeClr val="bg1"/>
                </a:solidFill>
              </a:rPr>
              <a:t>Core</a:t>
            </a:r>
            <a:r>
              <a:rPr lang="fr-FR" noProof="0" dirty="0">
                <a:solidFill>
                  <a:schemeClr val="bg1"/>
                </a:solidFill>
              </a:rPr>
              <a:t> pour gérer la boucle du jeu</a:t>
            </a: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noProof="0">
                <a:solidFill>
                  <a:schemeClr val="bg1"/>
                </a:solidFill>
              </a:rPr>
              <a:t>Améliorer </a:t>
            </a:r>
            <a:r>
              <a:rPr lang="fr-FR" noProof="0" dirty="0">
                <a:solidFill>
                  <a:schemeClr val="bg1"/>
                </a:solidFill>
              </a:rPr>
              <a:t>le vecteur représentant l’état du jeu</a:t>
            </a: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fr-FR" noProof="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5352C6-97D9-E73A-D95C-C3324EC4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318" y="1090076"/>
            <a:ext cx="425960" cy="540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EED132-E248-01DB-38CF-D386E3F2D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4182386"/>
            <a:ext cx="425960" cy="540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934F64-E788-F8F3-CAAD-4CE8189FD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967726" y="4205125"/>
            <a:ext cx="585564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07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815</TotalTime>
  <Words>285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JetBrains Mono</vt:lpstr>
      <vt:lpstr>Tisa Offc Serif Pro</vt:lpstr>
      <vt:lpstr>Univers Light</vt:lpstr>
      <vt:lpstr>Custom</vt:lpstr>
      <vt:lpstr>Snake Game</vt:lpstr>
      <vt:lpstr>Plan</vt:lpstr>
      <vt:lpstr>Concept du Projet</vt:lpstr>
      <vt:lpstr>Concept du Projet</vt:lpstr>
      <vt:lpstr>Architecture du Core</vt:lpstr>
      <vt:lpstr>Intégration avec un moteur de jeu (Godot)</vt:lpstr>
      <vt:lpstr>Intégration avec un moteur de jeu (Godot)</vt:lpstr>
      <vt:lpstr>Live démo !</vt:lpstr>
      <vt:lpstr>Bilan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Maxime CHALUMEAU</dc:creator>
  <cp:lastModifiedBy>Maxime CHALUMEAU</cp:lastModifiedBy>
  <cp:revision>7</cp:revision>
  <dcterms:created xsi:type="dcterms:W3CDTF">2025-10-27T09:14:44Z</dcterms:created>
  <dcterms:modified xsi:type="dcterms:W3CDTF">2025-10-30T08:51:19Z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