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embeddedFontLst>
    <p:embeddedFont>
      <p:font typeface="Oswald" panose="00000500000000000000" pitchFamily="2" charset="0"/>
      <p:regular r:id="rId47"/>
      <p:bold r:id="rId48"/>
    </p:embeddedFont>
    <p:embeddedFont>
      <p:font typeface="Oswald SemiBold" panose="00000700000000000000" pitchFamily="2" charset="0"/>
      <p:regular r:id="rId49"/>
      <p:bold r:id="rId50"/>
    </p:embeddedFont>
    <p:embeddedFont>
      <p:font typeface="Raleway" pitchFamily="2" charset="0"/>
      <p:regular r:id="rId51"/>
      <p:bold r:id="rId52"/>
      <p:italic r:id="rId53"/>
      <p:boldItalic r:id="rId54"/>
    </p:embeddedFon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B4DDEC-06E8-47CC-8203-A4745B9566DB}">
  <a:tblStyle styleId="{96B4DDEC-06E8-47CC-8203-A4745B9566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223c4b188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223c4b188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plot the boxplot, histplot and violin plot for all variables. </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 median happiness score is just above 5. Minimum score is around 3, so range (1,2) is not used.</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Family, Health and Freedom all have positive skews. This could indicate that these variables are highly abundant in all countries.</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 and Generosity has negative skews.</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 has the most outliers, with a lot of data points exceeding the upper quartile. This indicates that there is a big group of countries that have high trust despite the rest of the world having low trust.</a:t>
            </a:r>
            <a:endParaRPr sz="1400">
              <a:solidFill>
                <a:schemeClr val="dk1"/>
              </a:solidFill>
              <a:latin typeface="Oswald"/>
              <a:ea typeface="Oswald"/>
              <a:cs typeface="Oswald"/>
              <a:sym typeface="Oswald"/>
            </a:endParaRPr>
          </a:p>
          <a:p>
            <a:pPr marL="457200" lvl="0" indent="0" algn="l" rtl="0">
              <a:spcBef>
                <a:spcPts val="1100"/>
              </a:spcBef>
              <a:spcAft>
                <a:spcPts val="0"/>
              </a:spcAft>
              <a:buClr>
                <a:schemeClr val="dk1"/>
              </a:buClr>
              <a:buSzPts val="1100"/>
              <a:buFont typeface="Arial"/>
              <a:buNone/>
            </a:pPr>
            <a:endParaRPr sz="1400">
              <a:solidFill>
                <a:schemeClr val="lt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25959b42f0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25959b42f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This is a pairplot of all the variables in the new dataset.</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As we can see, Economy, Family and Health and Freedom have the highest correlation coefficients. These are the most important variables in predicting score.</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 An interesting observation is that the variables with positive skew seem to have good correlation, perhaps this is why the minimum score is 3 and mean, median are over 5.</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At the same time, we can see that generosity is a bad factor when predicting score.</a:t>
            </a:r>
            <a:endParaRPr sz="1400">
              <a:solidFill>
                <a:schemeClr val="dk1"/>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5959b42f0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5959b42f0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low and high correlation, and how a factor like generosity may not be an important factor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25959b42f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25959b42f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that it is a joint plot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5959b42f0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5959b42f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can see that the Asian and African regions are not as happy as the Western regions. </a:t>
            </a: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just"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Also, an exception to is Middle East and Northern Africa region, which has quite good economy but do not have a good happiness score.</a:t>
            </a: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just" rtl="0">
              <a:spcBef>
                <a:spcPts val="0"/>
              </a:spcBef>
              <a:spcAft>
                <a:spcPts val="0"/>
              </a:spcAft>
              <a:buClr>
                <a:schemeClr val="dk1"/>
              </a:buClr>
              <a:buSzPts val="1400"/>
              <a:buChar char="●"/>
            </a:pPr>
            <a:r>
              <a:rPr lang="en" sz="1400">
                <a:solidFill>
                  <a:schemeClr val="dk1"/>
                </a:solidFill>
                <a:latin typeface="Oswald"/>
                <a:ea typeface="Oswald"/>
                <a:cs typeface="Oswald"/>
                <a:sym typeface="Oswald"/>
              </a:rPr>
              <a:t> This shows us there are factors which when combined cause more effect that the economy on the happiness of the country.</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just" rtl="0">
              <a:spcBef>
                <a:spcPts val="0"/>
              </a:spcBef>
              <a:spcAft>
                <a:spcPts val="0"/>
              </a:spcAft>
              <a:buClr>
                <a:schemeClr val="dk1"/>
              </a:buClr>
              <a:buSzPts val="1100"/>
              <a:buFont typeface="Arial"/>
              <a:buNone/>
            </a:pPr>
            <a:endParaRPr sz="1400">
              <a:solidFill>
                <a:schemeClr val="dk1"/>
              </a:solidFill>
              <a:latin typeface="Roboto"/>
              <a:ea typeface="Roboto"/>
              <a:cs typeface="Roboto"/>
              <a:sym typeface="Roboto"/>
            </a:endParaRPr>
          </a:p>
          <a:p>
            <a:pPr marL="457200" lvl="0" indent="-317500" algn="just"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 fact to think about is that North America has a very high happiness score but a very high dystopia score at the same time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223c4b188e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223c4b188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We can observe that the left side of the map has much higher happiness score than the right side. This may be due to the difference in culture or the grading of happiness being more favourable toward the West.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125959b42f0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125959b42f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chemeClr val="dk1"/>
                </a:solidFill>
                <a:latin typeface="Oswald"/>
                <a:ea typeface="Oswald"/>
                <a:cs typeface="Oswald"/>
                <a:sym typeface="Oswald"/>
              </a:rPr>
              <a:t>North America is consistently bright and Africa is consistently dark. This makes sense as we saw in the data analysis above, because these are the regions with highest and lowest mean happiness scores.</a:t>
            </a: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Also, the variables with positive skew produce brighter maps while those with negative skew produce much darker maps.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223f28aa68_1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223f28aa68_1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25959b42f0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25959b42f0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that we use will be exploring different types of regression when predicting score.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2245315f6c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2245315f6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K-Fold cross validation repeats this linear model on multiple train-test splits and averages it in order to find the average fit.</a:t>
            </a: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Take note that R^2 and MSE are not actually 1 and 0, but instead close to 1 and 0, hence numpy had rounded it up. Could be because the data is a linear model in reality, hence the high accuracy.</a:t>
            </a: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8c1997cbf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table of contents, make sure to mention that the notebooks are to be read in order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2245315f6c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2245315f6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Random Forest fits a number of classifying decision trees on various sub-samples of the dataset and uses averaging to improve the predictive accuracy and control over-fitting</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245315f6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245315f6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Gradient Boosting uses a loss function to be optimized, a weak learner (eg. decision trees) to make predictions, and an additive model (gradient descent) to add weak learners to minimize the loss function.</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2245315f6c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2245315f6c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Ridge regression is a method of estimating the coefficients of multiple-regression models in scenarios where linearly independent variables are highly correlated. It does this through linear least squares with l2 regularization top minimise the objective function.</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2245315f6c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2245315f6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Huber regression is a linear regression model that is robust to outliers and uses the Huber loss function, which makes sure that the loss function is not heavily influenced by the outliers while not completely ignoring their effect.</a:t>
            </a:r>
            <a:endParaRPr sz="1400">
              <a:solidFill>
                <a:schemeClr val="dk1"/>
              </a:solidFill>
              <a:latin typeface="Oswald"/>
              <a:ea typeface="Oswald"/>
              <a:cs typeface="Oswald"/>
              <a:sym typeface="Oswald"/>
            </a:endParaRPr>
          </a:p>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Mention that accuracy is similar to linear regression score (will be explained in next slide)</a:t>
            </a:r>
            <a:endParaRPr sz="1400">
              <a:solidFill>
                <a:schemeClr val="dk1"/>
              </a:solidFill>
              <a:latin typeface="Oswald"/>
              <a:ea typeface="Oswald"/>
              <a:cs typeface="Oswald"/>
              <a:sym typeface="Oswa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2245315f6c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2245315f6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Going off </a:t>
            </a:r>
            <a:r>
              <a:rPr lang="en" sz="1400" b="1">
                <a:solidFill>
                  <a:schemeClr val="dk1"/>
                </a:solidFill>
                <a:latin typeface="Oswald"/>
                <a:ea typeface="Oswald"/>
                <a:cs typeface="Oswald"/>
                <a:sym typeface="Oswald"/>
              </a:rPr>
              <a:t>MSE</a:t>
            </a:r>
            <a:r>
              <a:rPr lang="en" sz="1400">
                <a:solidFill>
                  <a:schemeClr val="dk1"/>
                </a:solidFill>
                <a:latin typeface="Oswald"/>
                <a:ea typeface="Oswald"/>
                <a:cs typeface="Oswald"/>
                <a:sym typeface="Oswald"/>
              </a:rPr>
              <a:t> and </a:t>
            </a:r>
            <a:r>
              <a:rPr lang="en" sz="1400" b="1">
                <a:solidFill>
                  <a:schemeClr val="dk1"/>
                </a:solidFill>
                <a:latin typeface="Oswald"/>
                <a:ea typeface="Oswald"/>
                <a:cs typeface="Oswald"/>
                <a:sym typeface="Oswald"/>
              </a:rPr>
              <a:t>R^2</a:t>
            </a:r>
            <a:r>
              <a:rPr lang="en" sz="1400">
                <a:solidFill>
                  <a:schemeClr val="dk1"/>
                </a:solidFill>
                <a:latin typeface="Oswald"/>
                <a:ea typeface="Oswald"/>
                <a:cs typeface="Oswald"/>
                <a:sym typeface="Oswald"/>
              </a:rPr>
              <a:t> values, Huber and Linear regression seem to be the best model for our data as they have the lowest MSE and highest R^2. The other models, although useful in theory, could be ineffective on our dataset as our data set only has 157 rows, which is rather low.</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Huber and Linear regression has similar values because Huber regression takes into account outliers, but our data does not have any, thus it is just a normal linear regression</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have decided that Huber Regression is the best model for our data as it takes into account outliers in the data that may exist, while Linear Regression does not.</a:t>
            </a:r>
            <a:endParaRPr sz="1400">
              <a:solidFill>
                <a:schemeClr val="dk1"/>
              </a:solidFill>
              <a:latin typeface="Oswald"/>
              <a:ea typeface="Oswald"/>
              <a:cs typeface="Oswald"/>
              <a:sym typeface="Oswald"/>
            </a:endParaRPr>
          </a:p>
          <a:p>
            <a:pPr marL="457200" lvl="0" indent="-317500" algn="just"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 Going forward, we will be making use of Huber Regressor when predicting future Happiness Score in the next notebook: machine_learning</a:t>
            </a:r>
            <a:endParaRPr sz="1400">
              <a:solidFill>
                <a:schemeClr val="dk1"/>
              </a:solidFill>
              <a:latin typeface="Oswald"/>
              <a:ea typeface="Oswald"/>
              <a:cs typeface="Oswald"/>
              <a:sym typeface="Oswa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c1997cbf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25959b42f0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25959b42f0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need to merge the data from 2015-21  and for that cleaning of dataset is required.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25959b42f0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25959b42f0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Datasets do not have the same rows and columns.</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rename the columns and remove a few to make all the columns same in all datasets.</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Here is the example of 2016 dataset after renaming and cleaning.</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Remove ‘Rank’ for now. (Reasoning is because we are removing some rows later, and rank will end up changing)</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Now the datasets have same columns but number of rows are still different. </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From above, we can see that the datasets do not have the same rows and columns. Following are the steps we follow:</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Some variables are also named slightly differently in each dataset. SO, we clean the columns first. </a:t>
            </a:r>
            <a:endParaRPr sz="1400">
              <a:solidFill>
                <a:schemeClr val="dk1"/>
              </a:solidFill>
              <a:latin typeface="Oswald"/>
              <a:ea typeface="Oswald"/>
              <a:cs typeface="Oswald"/>
              <a:sym typeface="Oswald"/>
            </a:endParaRPr>
          </a:p>
          <a:p>
            <a:pPr marL="91440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Based on our observations, the columns we renamed and decided to keep are:</a:t>
            </a:r>
            <a:endParaRPr sz="1400">
              <a:solidFill>
                <a:schemeClr val="dk1"/>
              </a:solidFill>
              <a:latin typeface="Oswald"/>
              <a:ea typeface="Oswald"/>
              <a:cs typeface="Oswald"/>
              <a:sym typeface="Oswald"/>
            </a:endParaRPr>
          </a:p>
          <a:p>
            <a:pPr marL="457200" lvl="0" indent="-317500" algn="l" rtl="0">
              <a:lnSpc>
                <a:spcPct val="115000"/>
              </a:lnSpc>
              <a:spcBef>
                <a:spcPts val="1100"/>
              </a:spcBef>
              <a:spcAft>
                <a:spcPts val="0"/>
              </a:spcAft>
              <a:buClr>
                <a:schemeClr val="dk1"/>
              </a:buClr>
              <a:buSzPts val="1400"/>
              <a:buFont typeface="Oswald"/>
              <a:buChar char="●"/>
            </a:pPr>
            <a:r>
              <a:rPr lang="en" sz="1400">
                <a:solidFill>
                  <a:schemeClr val="dk1"/>
                </a:solidFill>
                <a:latin typeface="Oswald"/>
                <a:ea typeface="Oswald"/>
                <a:cs typeface="Oswald"/>
                <a:sym typeface="Oswald"/>
              </a:rPr>
              <a:t>Country</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Score</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Economy</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Family</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Health</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Freedom</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Generosity</a:t>
            </a:r>
            <a:endParaRPr sz="1400">
              <a:solidFill>
                <a:schemeClr val="dk1"/>
              </a:solidFill>
              <a:latin typeface="Oswald"/>
              <a:ea typeface="Oswald"/>
              <a:cs typeface="Oswald"/>
              <a:sym typeface="Oswald"/>
            </a:endParaRPr>
          </a:p>
          <a:p>
            <a:pPr marL="457200" lvl="0" indent="-317500" algn="l" rtl="0">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a:t>
            </a:r>
            <a:endParaRPr sz="1400">
              <a:solidFill>
                <a:schemeClr val="dk1"/>
              </a:solidFill>
              <a:latin typeface="Oswald"/>
              <a:ea typeface="Oswald"/>
              <a:cs typeface="Oswald"/>
              <a:sym typeface="Oswald"/>
            </a:endParaRPr>
          </a:p>
          <a:p>
            <a:pPr marL="457200" lvl="0" indent="0" algn="l" rtl="0">
              <a:lnSpc>
                <a:spcPct val="115000"/>
              </a:lnSpc>
              <a:spcBef>
                <a:spcPts val="1100"/>
              </a:spcBef>
              <a:spcAft>
                <a:spcPts val="1100"/>
              </a:spcAft>
              <a:buClr>
                <a:schemeClr val="dk1"/>
              </a:buClr>
              <a:buSzPts val="1100"/>
              <a:buFont typeface="Arial"/>
              <a:buNone/>
            </a:pPr>
            <a:r>
              <a:rPr lang="en" sz="1400">
                <a:solidFill>
                  <a:schemeClr val="dk1"/>
                </a:solidFill>
                <a:latin typeface="Oswald"/>
                <a:ea typeface="Oswald"/>
                <a:cs typeface="Oswald"/>
                <a:sym typeface="Oswald"/>
              </a:rPr>
              <a:t>We remove ‘Rank’ column for now, because it changes when we remove some unnecessary rows. We reintroduce it later.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25959b42f0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25959b42f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Each column has different number of rows, because some countries do not appear in all datasets.</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Therefore, we keep only the countries which are included in all datasets.</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Also, we reintroduce the Rank column.</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are left with 136 rows and 9 columns for each dataset.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25959b42f0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25959b42f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total, we have created 135 time series.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8c1997cbf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25959b42f0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25959b42f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8c1997cbf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223c4b188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1223c4b188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223f28aa68_1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223f28aa68_1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On applying Autoregression on Score we can see the predicted values column.</a:t>
            </a:r>
            <a:endParaRPr sz="1400">
              <a:solidFill>
                <a:schemeClr val="dk1"/>
              </a:solidFill>
              <a:latin typeface="Oswald"/>
              <a:ea typeface="Oswald"/>
              <a:cs typeface="Oswald"/>
              <a:sym typeface="Oswald"/>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Autoregression is a time series model that uses observations from previous time steps as input to a regression equation to predict the value at the next time step. These steps are called lag. For our time series, we will be using lag of 1 to train our model. Although larger lag is recommended, we have to compromise due to having small number of data points.</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As we can see, applying autoregression with a time lag of 1 from years 2015-2020 to predict 2021 data has worked and yielded results, with a very low MSE. Let us try ARIMA now and see if it can produce better results!</a:t>
            </a: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223f28aa68_1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223f28aa68_1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90500" lvl="0" indent="0" algn="l" rtl="0">
              <a:lnSpc>
                <a:spcPct val="115000"/>
              </a:lnSpc>
              <a:spcBef>
                <a:spcPts val="0"/>
              </a:spcBef>
              <a:spcAft>
                <a:spcPts val="0"/>
              </a:spcAft>
              <a:buNone/>
            </a:pPr>
            <a:r>
              <a:rPr lang="en" sz="1050">
                <a:solidFill>
                  <a:schemeClr val="dk1"/>
                </a:solidFill>
                <a:highlight>
                  <a:srgbClr val="FFFFFF"/>
                </a:highlight>
              </a:rPr>
              <a:t>ARIMA combines autoregressive features with those of moving averages. A moving average is a calculation used to analyze data points by creating a series of averages of different subsets of the full data set in order to smooth out the influence of outliers. As a result of this combination of techniques, ARIMA models can take into account trends, cycles, seasonality, and other non-static types of data when making forecasts.</a:t>
            </a:r>
            <a:endParaRPr/>
          </a:p>
          <a:p>
            <a:pPr marL="0" marR="190500" lvl="0" indent="0" algn="l" rtl="0">
              <a:lnSpc>
                <a:spcPct val="115000"/>
              </a:lnSpc>
              <a:spcBef>
                <a:spcPts val="1200"/>
              </a:spcBef>
              <a:spcAft>
                <a:spcPts val="0"/>
              </a:spcAft>
              <a:buClr>
                <a:schemeClr val="dk1"/>
              </a:buClr>
              <a:buSzPts val="1100"/>
              <a:buFont typeface="Arial"/>
              <a:buNone/>
            </a:pPr>
            <a:r>
              <a:rPr lang="en"/>
              <a:t>Although ARIMA is also a good model as it has a really low MSE, Autoregression still yields better results with lower MSE. This could be due to our dataset not having enough entries, thus we do not make use of the advantage of ARIMA, being able to predict and observe sub trends. However, in the long run, I believe ARIMA may be the better model, if the time series exceeds 100+ entries.</a:t>
            </a:r>
            <a:endParaRPr/>
          </a:p>
          <a:p>
            <a:pPr marL="0" marR="190500" lvl="0" indent="0" algn="l" rtl="0">
              <a:lnSpc>
                <a:spcPct val="115000"/>
              </a:lnSpc>
              <a:spcBef>
                <a:spcPts val="1200"/>
              </a:spcBef>
              <a:spcAft>
                <a:spcPts val="0"/>
              </a:spcAft>
              <a:buClr>
                <a:schemeClr val="dk1"/>
              </a:buClr>
              <a:buSzPts val="1100"/>
              <a:buFont typeface="Arial"/>
              <a:buNone/>
            </a:pPr>
            <a:r>
              <a:rPr lang="en"/>
              <a:t>Going forward, we will be using Autoregression instead of ARIMA due to the nature of our dataset.</a:t>
            </a:r>
            <a:endParaRPr/>
          </a:p>
          <a:p>
            <a:pPr marL="0" marR="190500" lvl="0" indent="0" algn="l" rtl="0">
              <a:lnSpc>
                <a:spcPct val="115000"/>
              </a:lnSpc>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1223f28aa68_15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1223f28aa68_1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25959b42f0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25959b42f0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8c1997cbfd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1223c4b188e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1223c4b188e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On applying Huber regression, we get bad MSE and R^2 values. This may be because the linear model or equation in the 2021 dataset used to calculate Happiness Score being slightly different from 2020's one. </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This means that it may not be feasible to use this method to predict future scores. However, it may still be useful to do this just to see what the forecasted values of the variables will be in the future.</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Overall, this series of notebooks has allowed us to see exactly how a governing body can analyse and break down which factors are important and lead to a higher happiness score. </a:t>
            </a:r>
            <a:endParaRPr sz="1400">
              <a:solidFill>
                <a:schemeClr val="dk1"/>
              </a:solidFill>
              <a:latin typeface="Oswald"/>
              <a:ea typeface="Oswald"/>
              <a:cs typeface="Oswald"/>
              <a:sym typeface="Oswald"/>
            </a:endParaRPr>
          </a:p>
          <a:p>
            <a:pPr marL="0" lvl="0" indent="0" algn="l" rtl="0">
              <a:lnSpc>
                <a:spcPct val="115000"/>
              </a:lnSpc>
              <a:spcBef>
                <a:spcPts val="1100"/>
              </a:spcBef>
              <a:spcAft>
                <a:spcPts val="0"/>
              </a:spcAft>
              <a:buClr>
                <a:schemeClr val="dk1"/>
              </a:buClr>
              <a:buSzPts val="1100"/>
              <a:buFont typeface="Arial"/>
              <a:buNone/>
            </a:pPr>
            <a:r>
              <a:rPr lang="en" sz="1400">
                <a:solidFill>
                  <a:schemeClr val="dk1"/>
                </a:solidFill>
                <a:latin typeface="Oswald"/>
                <a:ea typeface="Oswald"/>
                <a:cs typeface="Oswald"/>
                <a:sym typeface="Oswald"/>
              </a:rPr>
              <a:t>They can make use of this in order to figure out which part of their country to focus on first in order to see immediate results.</a:t>
            </a:r>
            <a:endParaRPr sz="1400">
              <a:solidFill>
                <a:schemeClr val="dk1"/>
              </a:solidFill>
              <a:latin typeface="Oswald"/>
              <a:ea typeface="Oswald"/>
              <a:cs typeface="Oswald"/>
              <a:sym typeface="Oswald"/>
            </a:endParaRPr>
          </a:p>
          <a:p>
            <a:pPr marL="0" lvl="0" indent="0" algn="l" rtl="0">
              <a:lnSpc>
                <a:spcPct val="115000"/>
              </a:lnSpc>
              <a:spcBef>
                <a:spcPts val="1100"/>
              </a:spcBef>
              <a:spcAft>
                <a:spcPts val="500"/>
              </a:spcAft>
              <a:buClr>
                <a:schemeClr val="dk1"/>
              </a:buClr>
              <a:buSzPts val="1100"/>
              <a:buFont typeface="Arial"/>
              <a:buNone/>
            </a:pPr>
            <a:r>
              <a:rPr lang="en" sz="1400">
                <a:solidFill>
                  <a:schemeClr val="dk1"/>
                </a:solidFill>
                <a:latin typeface="Oswald"/>
                <a:ea typeface="Oswald"/>
                <a:cs typeface="Oswald"/>
                <a:sym typeface="Oswald"/>
              </a:rPr>
              <a:t>They will also be able to forecast future variables (ceteris paribus) and also the forecast of future score. Using this, they can selectively see which part of the country may need improvement the most.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25959b42f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25959b42f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The data set is small. A few more years worth of data would have got us better results.</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Data is not inclusive (A few countries have been left out). The survey should have been done in all countries.</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Not all factors are included in the dataset. There are many other things that may affect the happiness of a country, but are not taken as variables.</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Example: The quality of transport, educational institutes, job satisfaction, unemployment, etc </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We have non-measurable data. It is difficult to measure factors like happiness in form of numbers in real life.</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What we can do is use data like number of colleges, number of roads per square feet, number of jobs, unemployment rate, ie, numerical data to predict the happiness report instead of putting values on variables like trust. </a:t>
            </a:r>
            <a:endParaRPr sz="1400">
              <a:solidFill>
                <a:schemeClr val="dk1"/>
              </a:solidFill>
              <a:latin typeface="Oswald"/>
              <a:ea typeface="Oswald"/>
              <a:cs typeface="Oswald"/>
              <a:sym typeface="Oswald"/>
            </a:endParaRPr>
          </a:p>
          <a:p>
            <a:pPr marL="45720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Regions should’ve been classified according to the continent so that they we could perform a geographic plot based on happiness too. For example, instead of Australia and New Zealand, it should be just Australia.</a:t>
            </a:r>
            <a:endParaRPr sz="1400">
              <a:solidFill>
                <a:schemeClr val="dk1"/>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2227fdfee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2227fdfee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500"/>
              </a:spcBef>
              <a:spcAft>
                <a:spcPts val="0"/>
              </a:spcAft>
              <a:buClr>
                <a:schemeClr val="dk1"/>
              </a:buClr>
              <a:buSzPts val="1100"/>
              <a:buFont typeface="Arial"/>
              <a:buNone/>
            </a:pPr>
            <a:r>
              <a:rPr lang="en">
                <a:solidFill>
                  <a:schemeClr val="dk1"/>
                </a:solidFill>
              </a:rPr>
              <a:t>As a global society, we are waking up to the fact that happiness in our daily lives is extremely important.</a:t>
            </a:r>
            <a:endParaRPr>
              <a:solidFill>
                <a:schemeClr val="dk1"/>
              </a:solidFill>
            </a:endParaRPr>
          </a:p>
          <a:p>
            <a:pPr marL="0" lvl="0" indent="0" algn="just" rtl="0">
              <a:spcBef>
                <a:spcPts val="500"/>
              </a:spcBef>
              <a:spcAft>
                <a:spcPts val="0"/>
              </a:spcAft>
              <a:buClr>
                <a:schemeClr val="dk1"/>
              </a:buClr>
              <a:buSzPts val="1100"/>
              <a:buFont typeface="Arial"/>
              <a:buNone/>
            </a:pPr>
            <a:r>
              <a:rPr lang="en">
                <a:solidFill>
                  <a:schemeClr val="dk1"/>
                </a:solidFill>
              </a:rPr>
              <a:t>In today’s world where data is available everywhere, a data-driven approach could allow for a better understanding of happiness factors. It would be plausible to determine the key aspects of well-being and quantify their impact to one's happiness.</a:t>
            </a:r>
            <a:endParaRPr>
              <a:solidFill>
                <a:schemeClr val="dk1"/>
              </a:solidFill>
            </a:endParaRPr>
          </a:p>
          <a:p>
            <a:pPr marL="0" lvl="0" indent="0" algn="just" rtl="0">
              <a:spcBef>
                <a:spcPts val="500"/>
              </a:spcBef>
              <a:spcAft>
                <a:spcPts val="0"/>
              </a:spcAft>
              <a:buClr>
                <a:schemeClr val="dk1"/>
              </a:buClr>
              <a:buSzPts val="1100"/>
              <a:buFont typeface="Arial"/>
              <a:buNone/>
            </a:pPr>
            <a:r>
              <a:rPr lang="en">
                <a:solidFill>
                  <a:schemeClr val="dk1"/>
                </a:solidFill>
              </a:rPr>
              <a:t>We aim to help the governments and different policy makers to increase the well being of its citizens.</a:t>
            </a:r>
            <a:endParaRPr>
              <a:solidFill>
                <a:schemeClr val="dk1"/>
              </a:solidFill>
            </a:endParaRPr>
          </a:p>
          <a:p>
            <a:pPr marL="0" lvl="0" indent="0" algn="just" rtl="0">
              <a:spcBef>
                <a:spcPts val="500"/>
              </a:spcBef>
              <a:spcAft>
                <a:spcPts val="0"/>
              </a:spcAft>
              <a:buClr>
                <a:schemeClr val="dk1"/>
              </a:buClr>
              <a:buSzPts val="1100"/>
              <a:buFont typeface="Arial"/>
              <a:buNone/>
            </a:pPr>
            <a:r>
              <a:rPr lang="en">
                <a:solidFill>
                  <a:schemeClr val="dk1"/>
                </a:solidFill>
              </a:rPr>
              <a:t>We can make use of The World Happiness Report, a publication of the United Nations Sustainable Development Solutions Network. It contains rankings of national happiness, based on respondents' ratings of their own lives, which also correlates with various quality of life factors. </a:t>
            </a:r>
            <a:endParaRPr>
              <a:solidFill>
                <a:schemeClr val="dk1"/>
              </a:solidFill>
            </a:endParaRPr>
          </a:p>
          <a:p>
            <a:pPr marL="0" lvl="0" indent="0" algn="just" rtl="0">
              <a:spcBef>
                <a:spcPts val="500"/>
              </a:spcBef>
              <a:spcAft>
                <a:spcPts val="500"/>
              </a:spcAft>
              <a:buClr>
                <a:schemeClr val="dk1"/>
              </a:buClr>
              <a:buSzPts val="1100"/>
              <a:buFont typeface="Arial"/>
              <a:buNone/>
            </a:pP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223c4b188e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223c4b188e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Can use VAR instead of using AR and Hubert regression to directly forecast the value of Score for 2021.</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en" sz="1400" b="1">
                <a:solidFill>
                  <a:schemeClr val="dk1"/>
                </a:solidFill>
                <a:latin typeface="Oswald"/>
                <a:ea typeface="Oswald"/>
                <a:cs typeface="Oswald"/>
                <a:sym typeface="Oswald"/>
              </a:rPr>
              <a:t>VAR</a:t>
            </a:r>
            <a:r>
              <a:rPr lang="en" sz="1400">
                <a:solidFill>
                  <a:schemeClr val="dk1"/>
                </a:solidFill>
                <a:latin typeface="Oswald"/>
                <a:ea typeface="Oswald"/>
                <a:cs typeface="Oswald"/>
                <a:sym typeface="Oswald"/>
              </a:rPr>
              <a:t> is a multivariate forecasting algorithm that is used when two or more time series influence each other. For our data, certain variables such as </a:t>
            </a:r>
            <a:r>
              <a:rPr lang="en" sz="1400" b="1">
                <a:solidFill>
                  <a:schemeClr val="dk1"/>
                </a:solidFill>
                <a:latin typeface="Oswald"/>
                <a:ea typeface="Oswald"/>
                <a:cs typeface="Oswald"/>
                <a:sym typeface="Oswald"/>
              </a:rPr>
              <a:t>Trust</a:t>
            </a:r>
            <a:r>
              <a:rPr lang="en" sz="1400">
                <a:solidFill>
                  <a:schemeClr val="dk1"/>
                </a:solidFill>
                <a:latin typeface="Oswald"/>
                <a:ea typeface="Oswald"/>
                <a:cs typeface="Oswald"/>
                <a:sym typeface="Oswald"/>
              </a:rPr>
              <a:t>, may affect other variables, such as </a:t>
            </a:r>
            <a:r>
              <a:rPr lang="en" sz="1400" b="1">
                <a:solidFill>
                  <a:schemeClr val="dk1"/>
                </a:solidFill>
                <a:latin typeface="Oswald"/>
                <a:ea typeface="Oswald"/>
                <a:cs typeface="Oswald"/>
                <a:sym typeface="Oswald"/>
              </a:rPr>
              <a:t>Freedom</a:t>
            </a:r>
            <a:r>
              <a:rPr lang="en" sz="1400">
                <a:solidFill>
                  <a:schemeClr val="dk1"/>
                </a:solidFill>
                <a:latin typeface="Oswald"/>
                <a:ea typeface="Oswald"/>
                <a:cs typeface="Oswald"/>
                <a:sym typeface="Oswald"/>
              </a:rPr>
              <a:t>.</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Our team has tried to implement VAR on our time series, however, we were unable to do so as the time series only had 7 entries and hence only lag of 0 could be used (which is just linear regression). In order to implement this, we need more data entries for world happiness statistics, which is unavailable.</a:t>
            </a: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endParaRPr sz="1400">
              <a:solidFill>
                <a:schemeClr val="dk1"/>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 However, in theory, we believe that the VAR model will be the most effective in predicting score, as there is strong relationship between some variables to other variables. Thus, if given the opportunity, we would have loved to try out VAR and compare it with the</a:t>
            </a:r>
            <a:r>
              <a:rPr lang="en" sz="1400">
                <a:solidFill>
                  <a:schemeClr val="lt1"/>
                </a:solidFill>
                <a:latin typeface="Oswald"/>
                <a:ea typeface="Oswald"/>
                <a:cs typeface="Oswald"/>
                <a:sym typeface="Oswald"/>
              </a:rPr>
              <a:t> other models.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2227fdfee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2227fdfee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223f28aa68_17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223f28aa68_17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125a2d9c5a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125a2d9c5a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223f28aa68_17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1223f28aa68_1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23c4b118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23c4b118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223c4b118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223c4b118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8b8ed53e21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5959b42f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5959b42f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number of rows and columns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223c4b188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223c4b188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Font typeface="Arial"/>
              <a:buChar char="●"/>
            </a:pPr>
            <a:r>
              <a:rPr lang="en" sz="1200" b="1">
                <a:solidFill>
                  <a:schemeClr val="dk1"/>
                </a:solidFill>
              </a:rPr>
              <a:t>We can observe that there is not much difference between the mean and the median of all the variables here. This shows that there are not many outliers in the dataset.</a:t>
            </a:r>
            <a:endParaRPr sz="1200" b="1">
              <a:solidFill>
                <a:schemeClr val="dk1"/>
              </a:solidFill>
            </a:endParaRPr>
          </a:p>
          <a:p>
            <a:pPr marL="457200" lvl="0" indent="-304800" algn="just" rtl="0">
              <a:spcBef>
                <a:spcPts val="0"/>
              </a:spcBef>
              <a:spcAft>
                <a:spcPts val="0"/>
              </a:spcAft>
              <a:buClr>
                <a:schemeClr val="dk1"/>
              </a:buClr>
              <a:buSzPts val="1200"/>
              <a:buFont typeface="Arial"/>
              <a:buChar char="●"/>
            </a:pPr>
            <a:r>
              <a:rPr lang="en" sz="1200" b="1">
                <a:solidFill>
                  <a:schemeClr val="dk1"/>
                </a:solidFill>
              </a:rPr>
              <a:t>There are only 7 variables that are required to predict the happiness score:</a:t>
            </a:r>
            <a:endParaRPr sz="1200" b="1">
              <a:solidFill>
                <a:schemeClr val="dk1"/>
              </a:solidFill>
            </a:endParaRPr>
          </a:p>
          <a:p>
            <a:pPr marL="457200" lvl="0" indent="0" algn="just" rtl="0">
              <a:spcBef>
                <a:spcPts val="0"/>
              </a:spcBef>
              <a:spcAft>
                <a:spcPts val="0"/>
              </a:spcAft>
              <a:buClr>
                <a:schemeClr val="dk1"/>
              </a:buClr>
              <a:buSzPts val="1100"/>
              <a:buFont typeface="Arial"/>
              <a:buNone/>
            </a:pPr>
            <a:r>
              <a:rPr lang="en" sz="1200" b="1">
                <a:solidFill>
                  <a:schemeClr val="dk1"/>
                </a:solidFill>
              </a:rPr>
              <a:t>Economy, Family, Health, Freedom, Trust, Generosity and Dystopia.</a:t>
            </a:r>
            <a:endParaRPr sz="900"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Roboto"/>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5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719975" y="2904163"/>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20" name="Google Shape;220;p17"/>
          <p:cNvSpPr txBox="1">
            <a:spLocks noGrp="1"/>
          </p:cNvSpPr>
          <p:nvPr>
            <p:ph type="subTitle" idx="5"/>
          </p:nvPr>
        </p:nvSpPr>
        <p:spPr>
          <a:xfrm>
            <a:off x="7141825" y="2904163"/>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17"/>
          <p:cNvSpPr txBox="1">
            <a:spLocks noGrp="1"/>
          </p:cNvSpPr>
          <p:nvPr>
            <p:ph type="subTitle" idx="6"/>
          </p:nvPr>
        </p:nvSpPr>
        <p:spPr>
          <a:xfrm>
            <a:off x="3964163" y="2904163"/>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22" name="Google Shape;222;p17"/>
          <p:cNvGrpSpPr/>
          <p:nvPr/>
        </p:nvGrpSpPr>
        <p:grpSpPr>
          <a:xfrm rot="-5400000" flipH="1">
            <a:off x="8346375" y="224871"/>
            <a:ext cx="1022509" cy="572747"/>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rot="5400000" flipH="1">
            <a:off x="-224875" y="4345871"/>
            <a:ext cx="1022509" cy="572747"/>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rtl="0">
              <a:spcBef>
                <a:spcPts val="0"/>
              </a:spcBef>
              <a:spcAft>
                <a:spcPts val="0"/>
              </a:spcAft>
              <a:buSzPts val="2900"/>
              <a:buNone/>
              <a:defRPr sz="72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Char char="●"/>
              <a:defRPr sz="1200"/>
            </a:lvl1pPr>
            <a:lvl2pPr marL="914400" lvl="1" indent="-304800" rtl="0">
              <a:spcBef>
                <a:spcPts val="1600"/>
              </a:spcBef>
              <a:spcAft>
                <a:spcPts val="0"/>
              </a:spcAft>
              <a:buSzPts val="1200"/>
              <a:buFont typeface="Roboto Condensed Light"/>
              <a:buChar char="○"/>
              <a:defRPr sz="1200"/>
            </a:lvl2pPr>
            <a:lvl3pPr marL="1371600" lvl="2" indent="-304800" rtl="0">
              <a:spcBef>
                <a:spcPts val="1600"/>
              </a:spcBef>
              <a:spcAft>
                <a:spcPts val="0"/>
              </a:spcAft>
              <a:buSzPts val="1200"/>
              <a:buFont typeface="Roboto Condensed Light"/>
              <a:buChar char="■"/>
              <a:defRPr sz="1200"/>
            </a:lvl3pPr>
            <a:lvl4pPr marL="1828800" lvl="3" indent="-304800" rtl="0">
              <a:spcBef>
                <a:spcPts val="1600"/>
              </a:spcBef>
              <a:spcAft>
                <a:spcPts val="0"/>
              </a:spcAft>
              <a:buSzPts val="1200"/>
              <a:buFont typeface="Roboto Condensed Light"/>
              <a:buChar char="●"/>
              <a:defRPr sz="1200"/>
            </a:lvl4pPr>
            <a:lvl5pPr marL="2286000" lvl="4" indent="-304800" rtl="0">
              <a:spcBef>
                <a:spcPts val="1600"/>
              </a:spcBef>
              <a:spcAft>
                <a:spcPts val="0"/>
              </a:spcAft>
              <a:buSzPts val="1200"/>
              <a:buFont typeface="Roboto Condensed Light"/>
              <a:buChar char="○"/>
              <a:defRPr sz="1200"/>
            </a:lvl5pPr>
            <a:lvl6pPr marL="2743200" lvl="5" indent="-304800" rtl="0">
              <a:spcBef>
                <a:spcPts val="1600"/>
              </a:spcBef>
              <a:spcAft>
                <a:spcPts val="0"/>
              </a:spcAft>
              <a:buSzPts val="1200"/>
              <a:buFont typeface="Roboto Condensed Light"/>
              <a:buChar char="■"/>
              <a:defRPr sz="1200"/>
            </a:lvl6pPr>
            <a:lvl7pPr marL="3200400" lvl="6" indent="-304800" rtl="0">
              <a:spcBef>
                <a:spcPts val="1600"/>
              </a:spcBef>
              <a:spcAft>
                <a:spcPts val="0"/>
              </a:spcAft>
              <a:buSzPts val="1200"/>
              <a:buFont typeface="Roboto Condensed Light"/>
              <a:buChar char="●"/>
              <a:defRPr sz="1200"/>
            </a:lvl7pPr>
            <a:lvl8pPr marL="3657600" lvl="7" indent="-304800" rtl="0">
              <a:spcBef>
                <a:spcPts val="1600"/>
              </a:spcBef>
              <a:spcAft>
                <a:spcPts val="0"/>
              </a:spcAft>
              <a:buSzPts val="1200"/>
              <a:buFont typeface="Roboto Condensed Light"/>
              <a:buChar char="○"/>
              <a:defRPr sz="1200"/>
            </a:lvl8pPr>
            <a:lvl9pPr marL="4114800" lvl="8" indent="-304800" rtl="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800">
                <a:latin typeface="Oswald"/>
                <a:ea typeface="Oswald"/>
                <a:cs typeface="Oswald"/>
                <a:sym typeface="Oswa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solidFill>
                  <a:schemeClr val="dk2"/>
                </a:solidFill>
              </a:defRPr>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hyperlink" Target="https://www.machinelearningplus.com/time-series/vector-autoregression-examples-python/" TargetMode="External"/><Relationship Id="rId3" Type="http://schemas.openxmlformats.org/officeDocument/2006/relationships/hyperlink" Target="https://www.kaggle.com/datasets/mathurinache/world-happiness-report" TargetMode="External"/><Relationship Id="rId7" Type="http://schemas.openxmlformats.org/officeDocument/2006/relationships/hyperlink" Target="https://www.machinelearningplus.com/time-series/arima-model-time-series-forecasting-python/" TargetMode="External"/><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hyperlink" Target="https://www.analyticsvidhya.com/blog/2016/02/complete-guide-parameter-tuning-gradient-boosting-gbm-python/" TargetMode="External"/><Relationship Id="rId11" Type="http://schemas.openxmlformats.org/officeDocument/2006/relationships/hyperlink" Target="https://towardsdatascience.com/machine-learning-basics-random-forest-regression-be3e1e3bb91a" TargetMode="External"/><Relationship Id="rId5" Type="http://schemas.openxmlformats.org/officeDocument/2006/relationships/hyperlink" Target="https://machinelearningmastery.com/k-fold-cross-validation/" TargetMode="External"/><Relationship Id="rId10" Type="http://schemas.openxmlformats.org/officeDocument/2006/relationships/hyperlink" Target="https://towardsdatascience.com/ridge-and-lasso-regression-a-complete-guide-with-python-scikit-learn-e20e34bcbf0b" TargetMode="External"/><Relationship Id="rId4" Type="http://schemas.openxmlformats.org/officeDocument/2006/relationships/hyperlink" Target="https://plotly.com/python/choropleth-maps/" TargetMode="External"/><Relationship Id="rId9" Type="http://schemas.openxmlformats.org/officeDocument/2006/relationships/hyperlink" Target="https://towardsdatascience.com/regression-in-the-face-of-messy-outliers-try-huber-regressor-3a54ddc1251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507"/>
        <p:cNvGrpSpPr/>
        <p:nvPr/>
      </p:nvGrpSpPr>
      <p:grpSpPr>
        <a:xfrm>
          <a:off x="0" y="0"/>
          <a:ext cx="0" cy="0"/>
          <a:chOff x="0" y="0"/>
          <a:chExt cx="0" cy="0"/>
        </a:xfrm>
      </p:grpSpPr>
      <p:pic>
        <p:nvPicPr>
          <p:cNvPr id="508" name="Google Shape;508;p25"/>
          <p:cNvPicPr preferRelativeResize="0"/>
          <p:nvPr/>
        </p:nvPicPr>
        <p:blipFill>
          <a:blip r:embed="rId3">
            <a:alphaModFix/>
          </a:blip>
          <a:stretch>
            <a:fillRect/>
          </a:stretch>
        </p:blipFill>
        <p:spPr>
          <a:xfrm>
            <a:off x="19700" y="-12"/>
            <a:ext cx="9104576" cy="5037375"/>
          </a:xfrm>
          <a:prstGeom prst="rect">
            <a:avLst/>
          </a:prstGeom>
          <a:noFill/>
          <a:ln>
            <a:noFill/>
          </a:ln>
        </p:spPr>
      </p:pic>
      <p:sp>
        <p:nvSpPr>
          <p:cNvPr id="509" name="Google Shape;509;p25"/>
          <p:cNvSpPr txBox="1">
            <a:spLocks noGrp="1"/>
          </p:cNvSpPr>
          <p:nvPr>
            <p:ph type="ctrTitle"/>
          </p:nvPr>
        </p:nvSpPr>
        <p:spPr>
          <a:xfrm>
            <a:off x="1883988" y="0"/>
            <a:ext cx="5376000" cy="30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b="1">
                <a:solidFill>
                  <a:schemeClr val="lt1"/>
                </a:solidFill>
              </a:rPr>
              <a:t>SC1015 MINI PROJECT </a:t>
            </a:r>
            <a:endParaRPr sz="4600" b="1">
              <a:solidFill>
                <a:schemeClr val="lt1"/>
              </a:solidFill>
            </a:endParaRPr>
          </a:p>
        </p:txBody>
      </p:sp>
      <p:sp>
        <p:nvSpPr>
          <p:cNvPr id="510" name="Google Shape;510;p25"/>
          <p:cNvSpPr txBox="1">
            <a:spLocks noGrp="1"/>
          </p:cNvSpPr>
          <p:nvPr>
            <p:ph type="subTitle" idx="1"/>
          </p:nvPr>
        </p:nvSpPr>
        <p:spPr>
          <a:xfrm>
            <a:off x="2709875" y="3588313"/>
            <a:ext cx="3705300" cy="11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endParaRPr/>
          </a:p>
        </p:txBody>
      </p:sp>
      <p:sp>
        <p:nvSpPr>
          <p:cNvPr id="511" name="Google Shape;511;p25"/>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txBox="1"/>
          <p:nvPr/>
        </p:nvSpPr>
        <p:spPr>
          <a:xfrm>
            <a:off x="152688" y="2033458"/>
            <a:ext cx="8838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chemeClr val="lt1"/>
                </a:solidFill>
                <a:latin typeface="Oswald SemiBold"/>
                <a:ea typeface="Oswald SemiBold"/>
                <a:cs typeface="Oswald SemiBold"/>
                <a:sym typeface="Oswald SemiBold"/>
              </a:rPr>
              <a:t>UNDERSTANDING HAPPINESS</a:t>
            </a:r>
            <a:endParaRPr sz="4000">
              <a:solidFill>
                <a:schemeClr val="lt1"/>
              </a:solidFill>
              <a:latin typeface="Oswald SemiBold"/>
              <a:ea typeface="Oswald SemiBold"/>
              <a:cs typeface="Oswald SemiBold"/>
              <a:sym typeface="Oswald SemiBold"/>
            </a:endParaRPr>
          </a:p>
        </p:txBody>
      </p:sp>
      <p:sp>
        <p:nvSpPr>
          <p:cNvPr id="546" name="Google Shape;546;p25"/>
          <p:cNvSpPr txBox="1"/>
          <p:nvPr/>
        </p:nvSpPr>
        <p:spPr>
          <a:xfrm>
            <a:off x="1643813" y="2894825"/>
            <a:ext cx="56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547" name="Google Shape;547;p25"/>
          <p:cNvSpPr txBox="1"/>
          <p:nvPr/>
        </p:nvSpPr>
        <p:spPr>
          <a:xfrm>
            <a:off x="152688" y="3114283"/>
            <a:ext cx="88386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solidFill>
                  <a:schemeClr val="lt1"/>
                </a:solidFill>
                <a:latin typeface="Oswald SemiBold"/>
                <a:ea typeface="Oswald SemiBold"/>
                <a:cs typeface="Oswald SemiBold"/>
                <a:sym typeface="Oswald SemiBold"/>
              </a:rPr>
              <a:t>Oak Soe Khant</a:t>
            </a:r>
            <a:endParaRPr sz="210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a:solidFill>
                  <a:schemeClr val="lt1"/>
                </a:solidFill>
                <a:latin typeface="Oswald SemiBold"/>
                <a:ea typeface="Oswald SemiBold"/>
                <a:cs typeface="Oswald SemiBold"/>
                <a:sym typeface="Oswald SemiBold"/>
              </a:rPr>
              <a:t>Sisodia Anushka</a:t>
            </a:r>
            <a:endParaRPr sz="210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a:solidFill>
                  <a:schemeClr val="lt1"/>
                </a:solidFill>
                <a:latin typeface="Oswald SemiBold"/>
                <a:ea typeface="Oswald SemiBold"/>
                <a:cs typeface="Oswald SemiBold"/>
                <a:sym typeface="Oswald SemiBold"/>
              </a:rPr>
              <a:t>Oza Tirth Tusharbhai</a:t>
            </a:r>
            <a:endParaRPr sz="2100">
              <a:solidFill>
                <a:schemeClr val="lt1"/>
              </a:solidFill>
              <a:latin typeface="Oswald SemiBold"/>
              <a:ea typeface="Oswald SemiBold"/>
              <a:cs typeface="Oswald SemiBold"/>
              <a:sym typeface="Oswal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4"/>
          <p:cNvSpPr txBox="1">
            <a:spLocks noGrp="1"/>
          </p:cNvSpPr>
          <p:nvPr>
            <p:ph type="title"/>
          </p:nvPr>
        </p:nvSpPr>
        <p:spPr>
          <a:xfrm>
            <a:off x="720000" y="1931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UNIVARIATE EXPLORATION</a:t>
            </a:r>
            <a:endParaRPr sz="3000" b="1">
              <a:solidFill>
                <a:schemeClr val="lt1"/>
              </a:solidFill>
            </a:endParaRPr>
          </a:p>
          <a:p>
            <a:pPr marL="0" lvl="0" indent="0" algn="l" rtl="0">
              <a:spcBef>
                <a:spcPts val="0"/>
              </a:spcBef>
              <a:spcAft>
                <a:spcPts val="0"/>
              </a:spcAft>
              <a:buNone/>
            </a:pPr>
            <a:endParaRPr b="1"/>
          </a:p>
        </p:txBody>
      </p:sp>
      <p:sp>
        <p:nvSpPr>
          <p:cNvPr id="691" name="Google Shape;691;p34"/>
          <p:cNvSpPr txBox="1"/>
          <p:nvPr/>
        </p:nvSpPr>
        <p:spPr>
          <a:xfrm>
            <a:off x="4970350" y="903675"/>
            <a:ext cx="3807300" cy="3758400"/>
          </a:xfrm>
          <a:prstGeom prst="rect">
            <a:avLst/>
          </a:prstGeom>
          <a:noFill/>
          <a:ln>
            <a:noFill/>
          </a:ln>
        </p:spPr>
        <p:txBody>
          <a:bodyPr spcFirstLastPara="1" wrap="square" lIns="91425" tIns="91425" rIns="91425" bIns="91425" anchor="t" anchorCtr="0">
            <a:spAutoFit/>
          </a:bodyPr>
          <a:lstStyle/>
          <a:p>
            <a:pPr marL="457200" lvl="0" indent="-317500" algn="just" rtl="0">
              <a:lnSpc>
                <a:spcPct val="10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Fig: boxplot, histplot and violin plot for all variables is shown.</a:t>
            </a:r>
            <a:endParaRPr>
              <a:solidFill>
                <a:schemeClr val="lt1"/>
              </a:solidFill>
              <a:latin typeface="Oswald"/>
              <a:ea typeface="Oswald"/>
              <a:cs typeface="Oswald"/>
              <a:sym typeface="Oswald"/>
            </a:endParaRPr>
          </a:p>
          <a:p>
            <a:pPr marL="457200" lvl="0" indent="0" algn="just" rtl="0">
              <a:lnSpc>
                <a:spcPct val="100000"/>
              </a:lnSpc>
              <a:spcBef>
                <a:spcPts val="0"/>
              </a:spcBef>
              <a:spcAft>
                <a:spcPts val="0"/>
              </a:spcAft>
              <a:buNone/>
            </a:pPr>
            <a:endParaRPr>
              <a:solidFill>
                <a:schemeClr val="lt1"/>
              </a:solidFill>
              <a:latin typeface="Oswald"/>
              <a:ea typeface="Oswald"/>
              <a:cs typeface="Oswald"/>
              <a:sym typeface="Oswald"/>
            </a:endParaRPr>
          </a:p>
          <a:p>
            <a:pPr marL="457200" lvl="0" indent="-317500" algn="just" rtl="0">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The median happiness score is just above 5. </a:t>
            </a:r>
            <a:endParaRPr>
              <a:solidFill>
                <a:schemeClr val="lt1"/>
              </a:solidFill>
              <a:latin typeface="Oswald"/>
              <a:ea typeface="Oswald"/>
              <a:cs typeface="Oswald"/>
              <a:sym typeface="Oswald"/>
            </a:endParaRPr>
          </a:p>
          <a:p>
            <a:pPr marL="457200" lvl="0" indent="0" algn="just" rtl="0">
              <a:lnSpc>
                <a:spcPct val="100000"/>
              </a:lnSpc>
              <a:spcBef>
                <a:spcPts val="1100"/>
              </a:spcBef>
              <a:spcAft>
                <a:spcPts val="0"/>
              </a:spcAft>
              <a:buNone/>
            </a:pPr>
            <a:endParaRPr>
              <a:solidFill>
                <a:schemeClr val="lt1"/>
              </a:solidFill>
              <a:latin typeface="Oswald"/>
              <a:ea typeface="Oswald"/>
              <a:cs typeface="Oswald"/>
              <a:sym typeface="Oswald"/>
            </a:endParaRPr>
          </a:p>
          <a:p>
            <a:pPr marL="457200" lvl="0" indent="-317500" algn="just" rtl="0">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Family, Health and Freedom all have positive skews. </a:t>
            </a:r>
            <a:endParaRPr>
              <a:solidFill>
                <a:schemeClr val="lt1"/>
              </a:solidFill>
              <a:latin typeface="Oswald"/>
              <a:ea typeface="Oswald"/>
              <a:cs typeface="Oswald"/>
              <a:sym typeface="Oswald"/>
            </a:endParaRPr>
          </a:p>
          <a:p>
            <a:pPr marL="457200" lvl="0" indent="0" algn="just" rtl="0">
              <a:lnSpc>
                <a:spcPct val="100000"/>
              </a:lnSpc>
              <a:spcBef>
                <a:spcPts val="1100"/>
              </a:spcBef>
              <a:spcAft>
                <a:spcPts val="0"/>
              </a:spcAft>
              <a:buNone/>
            </a:pPr>
            <a:endParaRPr>
              <a:solidFill>
                <a:schemeClr val="lt1"/>
              </a:solidFill>
              <a:latin typeface="Oswald"/>
              <a:ea typeface="Oswald"/>
              <a:cs typeface="Oswald"/>
              <a:sym typeface="Oswald"/>
            </a:endParaRPr>
          </a:p>
          <a:p>
            <a:pPr marL="457200" lvl="0" indent="-317500" algn="just" rtl="0">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Trust and Generosity has negative skews.</a:t>
            </a:r>
            <a:endParaRPr>
              <a:solidFill>
                <a:schemeClr val="lt1"/>
              </a:solidFill>
              <a:latin typeface="Oswald"/>
              <a:ea typeface="Oswald"/>
              <a:cs typeface="Oswald"/>
              <a:sym typeface="Oswald"/>
            </a:endParaRPr>
          </a:p>
          <a:p>
            <a:pPr marL="457200" lvl="0" indent="0" algn="just" rtl="0">
              <a:lnSpc>
                <a:spcPct val="100000"/>
              </a:lnSpc>
              <a:spcBef>
                <a:spcPts val="1100"/>
              </a:spcBef>
              <a:spcAft>
                <a:spcPts val="0"/>
              </a:spcAft>
              <a:buNone/>
            </a:pPr>
            <a:endParaRPr>
              <a:solidFill>
                <a:schemeClr val="lt1"/>
              </a:solidFill>
              <a:latin typeface="Oswald"/>
              <a:ea typeface="Oswald"/>
              <a:cs typeface="Oswald"/>
              <a:sym typeface="Oswald"/>
            </a:endParaRPr>
          </a:p>
          <a:p>
            <a:pPr marL="457200" lvl="0" indent="-317500" algn="just" rtl="0">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Trust has the most outliers, with a lot of data points exceeding the upper quartile. </a:t>
            </a:r>
            <a:endParaRPr>
              <a:solidFill>
                <a:schemeClr val="lt1"/>
              </a:solidFill>
              <a:latin typeface="Roboto"/>
              <a:ea typeface="Roboto"/>
              <a:cs typeface="Roboto"/>
              <a:sym typeface="Roboto"/>
            </a:endParaRPr>
          </a:p>
        </p:txBody>
      </p:sp>
      <p:pic>
        <p:nvPicPr>
          <p:cNvPr id="692" name="Google Shape;692;p34"/>
          <p:cNvPicPr preferRelativeResize="0"/>
          <p:nvPr/>
        </p:nvPicPr>
        <p:blipFill>
          <a:blip r:embed="rId3">
            <a:alphaModFix/>
          </a:blip>
          <a:stretch>
            <a:fillRect/>
          </a:stretch>
        </p:blipFill>
        <p:spPr>
          <a:xfrm>
            <a:off x="1265450" y="903675"/>
            <a:ext cx="2876500" cy="3895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pic>
        <p:nvPicPr>
          <p:cNvPr id="697" name="Google Shape;697;p35"/>
          <p:cNvPicPr preferRelativeResize="0"/>
          <p:nvPr/>
        </p:nvPicPr>
        <p:blipFill>
          <a:blip r:embed="rId3">
            <a:alphaModFix/>
          </a:blip>
          <a:stretch>
            <a:fillRect/>
          </a:stretch>
        </p:blipFill>
        <p:spPr>
          <a:xfrm>
            <a:off x="326250" y="1046375"/>
            <a:ext cx="3793138" cy="3726003"/>
          </a:xfrm>
          <a:prstGeom prst="rect">
            <a:avLst/>
          </a:prstGeom>
          <a:noFill/>
          <a:ln>
            <a:noFill/>
          </a:ln>
        </p:spPr>
      </p:pic>
      <p:sp>
        <p:nvSpPr>
          <p:cNvPr id="698" name="Google Shape;698;p35"/>
          <p:cNvSpPr txBox="1"/>
          <p:nvPr/>
        </p:nvSpPr>
        <p:spPr>
          <a:xfrm>
            <a:off x="5010000" y="1631825"/>
            <a:ext cx="35079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Fig: Pairplot of all the variables in the new dataset.</a:t>
            </a:r>
            <a:endParaRPr>
              <a:solidFill>
                <a:schemeClr val="lt1"/>
              </a:solidFill>
              <a:latin typeface="Oswald"/>
              <a:ea typeface="Oswald"/>
              <a:cs typeface="Oswald"/>
              <a:sym typeface="Oswald"/>
            </a:endParaRPr>
          </a:p>
          <a:p>
            <a:pPr marL="45720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Economy, Family and Health and Freedom have the highest correlation coefficients.</a:t>
            </a:r>
            <a:endParaRPr>
              <a:solidFill>
                <a:schemeClr val="lt1"/>
              </a:solidFill>
              <a:latin typeface="Oswald"/>
              <a:ea typeface="Oswald"/>
              <a:cs typeface="Oswald"/>
              <a:sym typeface="Oswald"/>
            </a:endParaRPr>
          </a:p>
          <a:p>
            <a:pPr marL="45720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Variables with positive skew seem to have good correlation.</a:t>
            </a:r>
            <a:endParaRPr>
              <a:solidFill>
                <a:schemeClr val="lt1"/>
              </a:solidFill>
              <a:latin typeface="Oswald"/>
              <a:ea typeface="Oswald"/>
              <a:cs typeface="Oswald"/>
              <a:sym typeface="Oswald"/>
            </a:endParaRPr>
          </a:p>
          <a:p>
            <a:pPr marL="45720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Generosity is a bad factor when predicting score.</a:t>
            </a:r>
            <a:endParaRPr>
              <a:solidFill>
                <a:schemeClr val="lt1"/>
              </a:solidFill>
              <a:latin typeface="Oswald"/>
              <a:ea typeface="Oswald"/>
              <a:cs typeface="Oswald"/>
              <a:sym typeface="Oswald"/>
            </a:endParaRPr>
          </a:p>
        </p:txBody>
      </p:sp>
      <p:sp>
        <p:nvSpPr>
          <p:cNvPr id="699" name="Google Shape;699;p35"/>
          <p:cNvSpPr txBox="1"/>
          <p:nvPr/>
        </p:nvSpPr>
        <p:spPr>
          <a:xfrm>
            <a:off x="939300" y="216750"/>
            <a:ext cx="7265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BIVARIATE EXPLORATION</a:t>
            </a:r>
            <a:endParaRPr sz="2800" b="1">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6"/>
          <p:cNvSpPr txBox="1">
            <a:spLocks noGrp="1"/>
          </p:cNvSpPr>
          <p:nvPr>
            <p:ph type="title"/>
          </p:nvPr>
        </p:nvSpPr>
        <p:spPr>
          <a:xfrm>
            <a:off x="62245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CORRELATION MATRIX</a:t>
            </a:r>
            <a:endParaRPr sz="3000" b="1">
              <a:solidFill>
                <a:schemeClr val="lt1"/>
              </a:solidFill>
            </a:endParaRPr>
          </a:p>
        </p:txBody>
      </p:sp>
      <p:pic>
        <p:nvPicPr>
          <p:cNvPr id="705" name="Google Shape;705;p36"/>
          <p:cNvPicPr preferRelativeResize="0"/>
          <p:nvPr/>
        </p:nvPicPr>
        <p:blipFill>
          <a:blip r:embed="rId3">
            <a:alphaModFix/>
          </a:blip>
          <a:stretch>
            <a:fillRect/>
          </a:stretch>
        </p:blipFill>
        <p:spPr>
          <a:xfrm>
            <a:off x="2680250" y="963325"/>
            <a:ext cx="3588425" cy="3893825"/>
          </a:xfrm>
          <a:prstGeom prst="rect">
            <a:avLst/>
          </a:prstGeom>
          <a:noFill/>
          <a:ln>
            <a:noFill/>
          </a:ln>
        </p:spPr>
      </p:pic>
      <p:cxnSp>
        <p:nvCxnSpPr>
          <p:cNvPr id="706" name="Google Shape;706;p36"/>
          <p:cNvCxnSpPr/>
          <p:nvPr/>
        </p:nvCxnSpPr>
        <p:spPr>
          <a:xfrm>
            <a:off x="1909450" y="1531000"/>
            <a:ext cx="934800" cy="200700"/>
          </a:xfrm>
          <a:prstGeom prst="straightConnector1">
            <a:avLst/>
          </a:prstGeom>
          <a:noFill/>
          <a:ln w="9525" cap="flat" cmpd="sng">
            <a:solidFill>
              <a:srgbClr val="FF0000"/>
            </a:solidFill>
            <a:prstDash val="solid"/>
            <a:round/>
            <a:headEnd type="none" w="med" len="med"/>
            <a:tailEnd type="triangle" w="med" len="med"/>
          </a:ln>
        </p:spPr>
      </p:cxnSp>
      <p:cxnSp>
        <p:nvCxnSpPr>
          <p:cNvPr id="707" name="Google Shape;707;p36"/>
          <p:cNvCxnSpPr/>
          <p:nvPr/>
        </p:nvCxnSpPr>
        <p:spPr>
          <a:xfrm>
            <a:off x="1920925" y="1548200"/>
            <a:ext cx="923400" cy="507900"/>
          </a:xfrm>
          <a:prstGeom prst="straightConnector1">
            <a:avLst/>
          </a:prstGeom>
          <a:noFill/>
          <a:ln w="9525" cap="flat" cmpd="sng">
            <a:solidFill>
              <a:srgbClr val="FF0000"/>
            </a:solidFill>
            <a:prstDash val="solid"/>
            <a:round/>
            <a:headEnd type="none" w="med" len="med"/>
            <a:tailEnd type="triangle" w="med" len="med"/>
          </a:ln>
        </p:spPr>
      </p:cxnSp>
      <p:cxnSp>
        <p:nvCxnSpPr>
          <p:cNvPr id="708" name="Google Shape;708;p36"/>
          <p:cNvCxnSpPr/>
          <p:nvPr/>
        </p:nvCxnSpPr>
        <p:spPr>
          <a:xfrm>
            <a:off x="1920925" y="1542475"/>
            <a:ext cx="957900" cy="901200"/>
          </a:xfrm>
          <a:prstGeom prst="straightConnector1">
            <a:avLst/>
          </a:prstGeom>
          <a:noFill/>
          <a:ln w="9525" cap="flat" cmpd="sng">
            <a:solidFill>
              <a:srgbClr val="FF0000"/>
            </a:solidFill>
            <a:prstDash val="solid"/>
            <a:round/>
            <a:headEnd type="none" w="med" len="med"/>
            <a:tailEnd type="triangle" w="med" len="med"/>
          </a:ln>
        </p:spPr>
      </p:cxnSp>
      <p:sp>
        <p:nvSpPr>
          <p:cNvPr id="709" name="Google Shape;709;p36"/>
          <p:cNvSpPr txBox="1"/>
          <p:nvPr/>
        </p:nvSpPr>
        <p:spPr>
          <a:xfrm>
            <a:off x="625025" y="1158300"/>
            <a:ext cx="127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710" name="Google Shape;710;p36"/>
          <p:cNvSpPr txBox="1">
            <a:spLocks noGrp="1"/>
          </p:cNvSpPr>
          <p:nvPr>
            <p:ph type="title"/>
          </p:nvPr>
        </p:nvSpPr>
        <p:spPr>
          <a:xfrm>
            <a:off x="471475" y="1050700"/>
            <a:ext cx="170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rPr>
              <a:t>High correlation coefficient</a:t>
            </a:r>
            <a:endParaRPr sz="2000">
              <a:solidFill>
                <a:schemeClr val="lt1"/>
              </a:solidFill>
            </a:endParaRPr>
          </a:p>
        </p:txBody>
      </p:sp>
      <p:cxnSp>
        <p:nvCxnSpPr>
          <p:cNvPr id="711" name="Google Shape;711;p36"/>
          <p:cNvCxnSpPr/>
          <p:nvPr/>
        </p:nvCxnSpPr>
        <p:spPr>
          <a:xfrm>
            <a:off x="1909450" y="3569925"/>
            <a:ext cx="934800" cy="200700"/>
          </a:xfrm>
          <a:prstGeom prst="straightConnector1">
            <a:avLst/>
          </a:prstGeom>
          <a:noFill/>
          <a:ln w="9525" cap="flat" cmpd="sng">
            <a:solidFill>
              <a:srgbClr val="FF0000"/>
            </a:solidFill>
            <a:prstDash val="solid"/>
            <a:round/>
            <a:headEnd type="none" w="med" len="med"/>
            <a:tailEnd type="triangle" w="med" len="med"/>
          </a:ln>
        </p:spPr>
      </p:cxnSp>
      <p:sp>
        <p:nvSpPr>
          <p:cNvPr id="712" name="Google Shape;712;p36"/>
          <p:cNvSpPr txBox="1">
            <a:spLocks noGrp="1"/>
          </p:cNvSpPr>
          <p:nvPr>
            <p:ph type="title"/>
          </p:nvPr>
        </p:nvSpPr>
        <p:spPr>
          <a:xfrm>
            <a:off x="413525" y="3089625"/>
            <a:ext cx="1701600" cy="6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rPr>
              <a:t>Low correlation coefficient</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7"/>
          <p:cNvSpPr txBox="1">
            <a:spLocks noGrp="1"/>
          </p:cNvSpPr>
          <p:nvPr>
            <p:ph type="title"/>
          </p:nvPr>
        </p:nvSpPr>
        <p:spPr>
          <a:xfrm>
            <a:off x="720000" y="1647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BEST V/S WORST</a:t>
            </a:r>
            <a:endParaRPr sz="3000" b="1">
              <a:solidFill>
                <a:schemeClr val="lt1"/>
              </a:solidFill>
            </a:endParaRPr>
          </a:p>
        </p:txBody>
      </p:sp>
      <p:pic>
        <p:nvPicPr>
          <p:cNvPr id="718" name="Google Shape;718;p37"/>
          <p:cNvPicPr preferRelativeResize="0"/>
          <p:nvPr/>
        </p:nvPicPr>
        <p:blipFill>
          <a:blip r:embed="rId3">
            <a:alphaModFix/>
          </a:blip>
          <a:stretch>
            <a:fillRect/>
          </a:stretch>
        </p:blipFill>
        <p:spPr>
          <a:xfrm>
            <a:off x="992750" y="970775"/>
            <a:ext cx="3158100" cy="3294100"/>
          </a:xfrm>
          <a:prstGeom prst="rect">
            <a:avLst/>
          </a:prstGeom>
          <a:noFill/>
          <a:ln>
            <a:noFill/>
          </a:ln>
        </p:spPr>
      </p:pic>
      <p:pic>
        <p:nvPicPr>
          <p:cNvPr id="719" name="Google Shape;719;p37"/>
          <p:cNvPicPr preferRelativeResize="0"/>
          <p:nvPr/>
        </p:nvPicPr>
        <p:blipFill>
          <a:blip r:embed="rId4">
            <a:alphaModFix/>
          </a:blip>
          <a:stretch>
            <a:fillRect/>
          </a:stretch>
        </p:blipFill>
        <p:spPr>
          <a:xfrm>
            <a:off x="5029275" y="970775"/>
            <a:ext cx="3158100" cy="3294100"/>
          </a:xfrm>
          <a:prstGeom prst="rect">
            <a:avLst/>
          </a:prstGeom>
          <a:noFill/>
          <a:ln>
            <a:noFill/>
          </a:ln>
        </p:spPr>
      </p:pic>
      <p:sp>
        <p:nvSpPr>
          <p:cNvPr id="720" name="Google Shape;720;p37"/>
          <p:cNvSpPr txBox="1"/>
          <p:nvPr/>
        </p:nvSpPr>
        <p:spPr>
          <a:xfrm>
            <a:off x="1022150" y="4334575"/>
            <a:ext cx="309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Highest Correlation: Economy</a:t>
            </a:r>
            <a:endParaRPr>
              <a:solidFill>
                <a:schemeClr val="lt1"/>
              </a:solidFill>
              <a:latin typeface="Oswald"/>
              <a:ea typeface="Oswald"/>
              <a:cs typeface="Oswald"/>
              <a:sym typeface="Oswald"/>
            </a:endParaRPr>
          </a:p>
        </p:txBody>
      </p:sp>
      <p:sp>
        <p:nvSpPr>
          <p:cNvPr id="721" name="Google Shape;721;p37"/>
          <p:cNvSpPr txBox="1"/>
          <p:nvPr/>
        </p:nvSpPr>
        <p:spPr>
          <a:xfrm>
            <a:off x="5058675" y="4334575"/>
            <a:ext cx="309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Lowest Correlation: Generosity</a:t>
            </a:r>
            <a:endParaRPr>
              <a:solidFill>
                <a:schemeClr val="lt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pic>
        <p:nvPicPr>
          <p:cNvPr id="726" name="Google Shape;726;p38"/>
          <p:cNvPicPr preferRelativeResize="0"/>
          <p:nvPr/>
        </p:nvPicPr>
        <p:blipFill>
          <a:blip r:embed="rId3">
            <a:alphaModFix/>
          </a:blip>
          <a:stretch>
            <a:fillRect/>
          </a:stretch>
        </p:blipFill>
        <p:spPr>
          <a:xfrm>
            <a:off x="152400" y="1299725"/>
            <a:ext cx="5448174" cy="2466250"/>
          </a:xfrm>
          <a:prstGeom prst="rect">
            <a:avLst/>
          </a:prstGeom>
          <a:noFill/>
          <a:ln>
            <a:noFill/>
          </a:ln>
        </p:spPr>
      </p:pic>
      <p:sp>
        <p:nvSpPr>
          <p:cNvPr id="727" name="Google Shape;727;p38"/>
          <p:cNvSpPr txBox="1"/>
          <p:nvPr/>
        </p:nvSpPr>
        <p:spPr>
          <a:xfrm>
            <a:off x="5524625" y="1833000"/>
            <a:ext cx="3334500" cy="1477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a:solidFill>
                  <a:schemeClr val="lt1"/>
                </a:solidFill>
                <a:latin typeface="Oswald"/>
                <a:ea typeface="Oswald"/>
                <a:cs typeface="Oswald"/>
                <a:sym typeface="Oswald"/>
              </a:rPr>
              <a:t>Asian and African regions are not as happy as the Western regions. </a:t>
            </a: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	Exceptions: </a:t>
            </a:r>
            <a:endParaRPr>
              <a:solidFill>
                <a:schemeClr val="lt1"/>
              </a:solidFill>
              <a:latin typeface="Oswald"/>
              <a:ea typeface="Oswald"/>
              <a:cs typeface="Oswald"/>
              <a:sym typeface="Oswald"/>
            </a:endParaRPr>
          </a:p>
          <a:p>
            <a:pPr marL="457200" lvl="0" indent="0" algn="ctr" rtl="0">
              <a:spcBef>
                <a:spcPts val="0"/>
              </a:spcBef>
              <a:spcAft>
                <a:spcPts val="0"/>
              </a:spcAft>
              <a:buNone/>
            </a:pPr>
            <a:r>
              <a:rPr lang="en">
                <a:solidFill>
                  <a:schemeClr val="lt1"/>
                </a:solidFill>
                <a:latin typeface="Oswald"/>
                <a:ea typeface="Oswald"/>
                <a:cs typeface="Oswald"/>
                <a:sym typeface="Oswald"/>
              </a:rPr>
              <a:t>Middle East and Northern Africa region.</a:t>
            </a:r>
            <a:endParaRPr>
              <a:solidFill>
                <a:schemeClr val="lt1"/>
              </a:solidFill>
              <a:latin typeface="Roboto"/>
              <a:ea typeface="Roboto"/>
              <a:cs typeface="Roboto"/>
              <a:sym typeface="Roboto"/>
            </a:endParaRPr>
          </a:p>
          <a:p>
            <a:pPr marL="0" lvl="0" indent="0" algn="ctr" rtl="0">
              <a:spcBef>
                <a:spcPts val="0"/>
              </a:spcBef>
              <a:spcAft>
                <a:spcPts val="0"/>
              </a:spcAft>
              <a:buNone/>
            </a:pPr>
            <a:endParaRPr>
              <a:solidFill>
                <a:schemeClr val="lt1"/>
              </a:solidFill>
              <a:latin typeface="Oswald"/>
              <a:ea typeface="Oswald"/>
              <a:cs typeface="Oswald"/>
              <a:sym typeface="Oswald"/>
            </a:endParaRPr>
          </a:p>
        </p:txBody>
      </p:sp>
      <p:sp>
        <p:nvSpPr>
          <p:cNvPr id="728" name="Google Shape;728;p38"/>
          <p:cNvSpPr txBox="1"/>
          <p:nvPr/>
        </p:nvSpPr>
        <p:spPr>
          <a:xfrm>
            <a:off x="1847850" y="149025"/>
            <a:ext cx="5448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REGIONAL ANALYSIS</a:t>
            </a:r>
            <a:endParaRPr sz="2800" b="1">
              <a:solidFill>
                <a:schemeClr val="lt1"/>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pic>
        <p:nvPicPr>
          <p:cNvPr id="733" name="Google Shape;733;p39"/>
          <p:cNvPicPr preferRelativeResize="0"/>
          <p:nvPr/>
        </p:nvPicPr>
        <p:blipFill>
          <a:blip r:embed="rId3">
            <a:alphaModFix/>
          </a:blip>
          <a:stretch>
            <a:fillRect/>
          </a:stretch>
        </p:blipFill>
        <p:spPr>
          <a:xfrm>
            <a:off x="355450" y="801988"/>
            <a:ext cx="4023825" cy="3535825"/>
          </a:xfrm>
          <a:prstGeom prst="rect">
            <a:avLst/>
          </a:prstGeom>
          <a:noFill/>
          <a:ln>
            <a:noFill/>
          </a:ln>
        </p:spPr>
      </p:pic>
      <p:pic>
        <p:nvPicPr>
          <p:cNvPr id="734" name="Google Shape;734;p39"/>
          <p:cNvPicPr preferRelativeResize="0"/>
          <p:nvPr/>
        </p:nvPicPr>
        <p:blipFill>
          <a:blip r:embed="rId4">
            <a:alphaModFix/>
          </a:blip>
          <a:stretch>
            <a:fillRect/>
          </a:stretch>
        </p:blipFill>
        <p:spPr>
          <a:xfrm>
            <a:off x="4572000" y="1204425"/>
            <a:ext cx="3318550" cy="291975"/>
          </a:xfrm>
          <a:prstGeom prst="rect">
            <a:avLst/>
          </a:prstGeom>
          <a:noFill/>
          <a:ln>
            <a:noFill/>
          </a:ln>
        </p:spPr>
      </p:pic>
      <p:pic>
        <p:nvPicPr>
          <p:cNvPr id="735" name="Google Shape;735;p39"/>
          <p:cNvPicPr preferRelativeResize="0"/>
          <p:nvPr/>
        </p:nvPicPr>
        <p:blipFill>
          <a:blip r:embed="rId5">
            <a:alphaModFix/>
          </a:blip>
          <a:stretch>
            <a:fillRect/>
          </a:stretch>
        </p:blipFill>
        <p:spPr>
          <a:xfrm>
            <a:off x="4572000" y="1574075"/>
            <a:ext cx="4413124" cy="1991675"/>
          </a:xfrm>
          <a:prstGeom prst="rect">
            <a:avLst/>
          </a:prstGeom>
          <a:noFill/>
          <a:ln>
            <a:noFill/>
          </a:ln>
        </p:spPr>
      </p:pic>
      <p:sp>
        <p:nvSpPr>
          <p:cNvPr id="736" name="Google Shape;736;p39"/>
          <p:cNvSpPr txBox="1"/>
          <p:nvPr/>
        </p:nvSpPr>
        <p:spPr>
          <a:xfrm>
            <a:off x="1483650" y="155500"/>
            <a:ext cx="6176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PLOTTING USING PLOTLY</a:t>
            </a:r>
            <a:endParaRPr sz="2800" b="1">
              <a:solidFill>
                <a:schemeClr val="lt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Google Shape;741;p40"/>
          <p:cNvPicPr preferRelativeResize="0"/>
          <p:nvPr/>
        </p:nvPicPr>
        <p:blipFill>
          <a:blip r:embed="rId3">
            <a:alphaModFix/>
          </a:blip>
          <a:stretch>
            <a:fillRect/>
          </a:stretch>
        </p:blipFill>
        <p:spPr>
          <a:xfrm>
            <a:off x="207900" y="971463"/>
            <a:ext cx="2587700" cy="2178570"/>
          </a:xfrm>
          <a:prstGeom prst="rect">
            <a:avLst/>
          </a:prstGeom>
          <a:noFill/>
          <a:ln>
            <a:noFill/>
          </a:ln>
        </p:spPr>
      </p:pic>
      <p:pic>
        <p:nvPicPr>
          <p:cNvPr id="742" name="Google Shape;742;p40"/>
          <p:cNvPicPr preferRelativeResize="0"/>
          <p:nvPr/>
        </p:nvPicPr>
        <p:blipFill>
          <a:blip r:embed="rId4">
            <a:alphaModFix/>
          </a:blip>
          <a:stretch>
            <a:fillRect/>
          </a:stretch>
        </p:blipFill>
        <p:spPr>
          <a:xfrm>
            <a:off x="3282112" y="979999"/>
            <a:ext cx="2587700" cy="2161501"/>
          </a:xfrm>
          <a:prstGeom prst="rect">
            <a:avLst/>
          </a:prstGeom>
          <a:noFill/>
          <a:ln>
            <a:noFill/>
          </a:ln>
        </p:spPr>
      </p:pic>
      <p:pic>
        <p:nvPicPr>
          <p:cNvPr id="743" name="Google Shape;743;p40"/>
          <p:cNvPicPr preferRelativeResize="0"/>
          <p:nvPr/>
        </p:nvPicPr>
        <p:blipFill>
          <a:blip r:embed="rId5">
            <a:alphaModFix/>
          </a:blip>
          <a:stretch>
            <a:fillRect/>
          </a:stretch>
        </p:blipFill>
        <p:spPr>
          <a:xfrm>
            <a:off x="6356325" y="963738"/>
            <a:ext cx="2587700" cy="2177771"/>
          </a:xfrm>
          <a:prstGeom prst="rect">
            <a:avLst/>
          </a:prstGeom>
          <a:noFill/>
          <a:ln>
            <a:noFill/>
          </a:ln>
        </p:spPr>
      </p:pic>
      <p:sp>
        <p:nvSpPr>
          <p:cNvPr id="744" name="Google Shape;744;p40"/>
          <p:cNvSpPr txBox="1"/>
          <p:nvPr/>
        </p:nvSpPr>
        <p:spPr>
          <a:xfrm>
            <a:off x="644325" y="3443800"/>
            <a:ext cx="71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745" name="Google Shape;745;p40"/>
          <p:cNvSpPr txBox="1"/>
          <p:nvPr/>
        </p:nvSpPr>
        <p:spPr>
          <a:xfrm>
            <a:off x="848838" y="3355200"/>
            <a:ext cx="74463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North America is consistently bright and Africa is consistently dark. </a:t>
            </a:r>
            <a:endParaRPr>
              <a:solidFill>
                <a:schemeClr val="lt1"/>
              </a:solidFill>
              <a:latin typeface="Oswald"/>
              <a:ea typeface="Oswald"/>
              <a:cs typeface="Oswald"/>
              <a:sym typeface="Oswald"/>
            </a:endParaRPr>
          </a:p>
          <a:p>
            <a:pPr marL="45720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These are the regions with highest and lowest mean happiness scores.</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The variables with positive skew produce brighter maps while those with negative skew produce much darker maps.</a:t>
            </a:r>
            <a:endParaRPr>
              <a:solidFill>
                <a:schemeClr val="lt1"/>
              </a:solidFill>
              <a:latin typeface="Oswald"/>
              <a:ea typeface="Oswald"/>
              <a:cs typeface="Oswald"/>
              <a:sym typeface="Oswald"/>
            </a:endParaRPr>
          </a:p>
        </p:txBody>
      </p:sp>
      <p:sp>
        <p:nvSpPr>
          <p:cNvPr id="746" name="Google Shape;746;p40"/>
          <p:cNvSpPr txBox="1"/>
          <p:nvPr/>
        </p:nvSpPr>
        <p:spPr>
          <a:xfrm>
            <a:off x="994800" y="166650"/>
            <a:ext cx="7154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THE TOP 3 VARIABLES</a:t>
            </a:r>
            <a:endParaRPr sz="2800" b="1">
              <a:solidFill>
                <a:schemeClr val="lt1"/>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1"/>
          <p:cNvSpPr txBox="1">
            <a:spLocks noGrp="1"/>
          </p:cNvSpPr>
          <p:nvPr>
            <p:ph type="title"/>
          </p:nvPr>
        </p:nvSpPr>
        <p:spPr>
          <a:xfrm>
            <a:off x="1427400" y="246925"/>
            <a:ext cx="6289200" cy="15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OVERVIEW OF REGRESSION MODELS </a:t>
            </a:r>
            <a:endParaRPr sz="3000" b="1">
              <a:solidFill>
                <a:schemeClr val="lt1"/>
              </a:solidFill>
            </a:endParaRPr>
          </a:p>
        </p:txBody>
      </p:sp>
      <p:sp>
        <p:nvSpPr>
          <p:cNvPr id="752" name="Google Shape;752;p41"/>
          <p:cNvSpPr/>
          <p:nvPr/>
        </p:nvSpPr>
        <p:spPr>
          <a:xfrm>
            <a:off x="1063800" y="939750"/>
            <a:ext cx="7016400" cy="631200"/>
          </a:xfrm>
          <a:prstGeom prst="roundRect">
            <a:avLst>
              <a:gd name="adj" fmla="val 16667"/>
            </a:avLst>
          </a:prstGeom>
          <a:solidFill>
            <a:srgbClr val="CEF3F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lnSpc>
                <a:spcPct val="115000"/>
              </a:lnSpc>
              <a:spcBef>
                <a:spcPts val="1800"/>
              </a:spcBef>
              <a:spcAft>
                <a:spcPts val="400"/>
              </a:spcAft>
              <a:buNone/>
            </a:pPr>
            <a:r>
              <a:rPr lang="en" sz="1700">
                <a:solidFill>
                  <a:schemeClr val="dk2"/>
                </a:solidFill>
                <a:latin typeface="Oswald"/>
                <a:ea typeface="Oswald"/>
                <a:cs typeface="Oswald"/>
                <a:sym typeface="Oswald"/>
              </a:rPr>
              <a:t>  1. Linear Regression with K-Fold Cross Validation</a:t>
            </a:r>
            <a:endParaRPr sz="1700">
              <a:solidFill>
                <a:schemeClr val="dk2"/>
              </a:solidFill>
            </a:endParaRPr>
          </a:p>
        </p:txBody>
      </p:sp>
      <p:sp>
        <p:nvSpPr>
          <p:cNvPr id="753" name="Google Shape;753;p41"/>
          <p:cNvSpPr/>
          <p:nvPr/>
        </p:nvSpPr>
        <p:spPr>
          <a:xfrm>
            <a:off x="1063800" y="1743288"/>
            <a:ext cx="7016400" cy="631200"/>
          </a:xfrm>
          <a:prstGeom prst="roundRect">
            <a:avLst>
              <a:gd name="adj" fmla="val 16667"/>
            </a:avLst>
          </a:prstGeom>
          <a:solidFill>
            <a:srgbClr val="C9DAF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2. Random Forest Regression</a:t>
            </a:r>
            <a:endParaRPr sz="1700">
              <a:solidFill>
                <a:schemeClr val="dk2"/>
              </a:solidFill>
              <a:latin typeface="Oswald"/>
              <a:ea typeface="Oswald"/>
              <a:cs typeface="Oswald"/>
              <a:sym typeface="Oswald"/>
            </a:endParaRPr>
          </a:p>
        </p:txBody>
      </p:sp>
      <p:sp>
        <p:nvSpPr>
          <p:cNvPr id="754" name="Google Shape;754;p41"/>
          <p:cNvSpPr/>
          <p:nvPr/>
        </p:nvSpPr>
        <p:spPr>
          <a:xfrm>
            <a:off x="1063800" y="2546825"/>
            <a:ext cx="7016400" cy="631200"/>
          </a:xfrm>
          <a:prstGeom prst="roundRect">
            <a:avLst>
              <a:gd name="adj" fmla="val 16667"/>
            </a:avLst>
          </a:prstGeom>
          <a:solidFill>
            <a:srgbClr val="878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3. Gradient Boosting Regression</a:t>
            </a:r>
            <a:endParaRPr sz="1700">
              <a:solidFill>
                <a:schemeClr val="dk2"/>
              </a:solidFill>
              <a:latin typeface="Oswald"/>
              <a:ea typeface="Oswald"/>
              <a:cs typeface="Oswald"/>
              <a:sym typeface="Oswald"/>
            </a:endParaRPr>
          </a:p>
        </p:txBody>
      </p:sp>
      <p:sp>
        <p:nvSpPr>
          <p:cNvPr id="755" name="Google Shape;755;p41"/>
          <p:cNvSpPr/>
          <p:nvPr/>
        </p:nvSpPr>
        <p:spPr>
          <a:xfrm>
            <a:off x="1063800" y="3354150"/>
            <a:ext cx="7016400" cy="631200"/>
          </a:xfrm>
          <a:prstGeom prst="roundRect">
            <a:avLst>
              <a:gd name="adj" fmla="val 16667"/>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4. Ridge Regression</a:t>
            </a:r>
            <a:endParaRPr sz="1700">
              <a:solidFill>
                <a:schemeClr val="dk2"/>
              </a:solidFill>
              <a:latin typeface="Oswald"/>
              <a:ea typeface="Oswald"/>
              <a:cs typeface="Oswald"/>
              <a:sym typeface="Oswald"/>
            </a:endParaRPr>
          </a:p>
        </p:txBody>
      </p:sp>
      <p:sp>
        <p:nvSpPr>
          <p:cNvPr id="756" name="Google Shape;756;p41"/>
          <p:cNvSpPr/>
          <p:nvPr/>
        </p:nvSpPr>
        <p:spPr>
          <a:xfrm>
            <a:off x="1063800" y="4161475"/>
            <a:ext cx="7016400" cy="631200"/>
          </a:xfrm>
          <a:prstGeom prst="roundRect">
            <a:avLst>
              <a:gd name="adj" fmla="val 16667"/>
            </a:avLst>
          </a:prstGeom>
          <a:solidFill>
            <a:srgbClr val="878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5. Huber Regression</a:t>
            </a:r>
            <a:endParaRPr sz="1700">
              <a:solidFill>
                <a:schemeClr val="dk2"/>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pic>
        <p:nvPicPr>
          <p:cNvPr id="761" name="Google Shape;761;p42"/>
          <p:cNvPicPr preferRelativeResize="0"/>
          <p:nvPr/>
        </p:nvPicPr>
        <p:blipFill>
          <a:blip r:embed="rId3">
            <a:alphaModFix/>
          </a:blip>
          <a:stretch>
            <a:fillRect/>
          </a:stretch>
        </p:blipFill>
        <p:spPr>
          <a:xfrm>
            <a:off x="2171324" y="873325"/>
            <a:ext cx="4801350" cy="3009325"/>
          </a:xfrm>
          <a:prstGeom prst="rect">
            <a:avLst/>
          </a:prstGeom>
          <a:noFill/>
          <a:ln>
            <a:noFill/>
          </a:ln>
        </p:spPr>
      </p:pic>
      <p:sp>
        <p:nvSpPr>
          <p:cNvPr id="762" name="Google Shape;762;p42"/>
          <p:cNvSpPr txBox="1"/>
          <p:nvPr/>
        </p:nvSpPr>
        <p:spPr>
          <a:xfrm>
            <a:off x="1044288" y="4003050"/>
            <a:ext cx="7055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Simple linear regression is used to estimate the relationship between two quantitative variables.</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The regression model obtained is of the type:  y= a*x+b , which is basically the equation of a line.</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p:txBody>
      </p:sp>
      <p:sp>
        <p:nvSpPr>
          <p:cNvPr id="763" name="Google Shape;763;p42"/>
          <p:cNvSpPr txBox="1"/>
          <p:nvPr/>
        </p:nvSpPr>
        <p:spPr>
          <a:xfrm>
            <a:off x="994800" y="166650"/>
            <a:ext cx="7154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What is Linear Regression?</a:t>
            </a:r>
            <a:endParaRPr sz="2800" b="1">
              <a:solidFill>
                <a:schemeClr val="lt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3"/>
          <p:cNvSpPr txBox="1"/>
          <p:nvPr/>
        </p:nvSpPr>
        <p:spPr>
          <a:xfrm>
            <a:off x="839625" y="247500"/>
            <a:ext cx="7804200" cy="58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None/>
            </a:pPr>
            <a:r>
              <a:rPr lang="en" sz="2600" b="1">
                <a:solidFill>
                  <a:schemeClr val="lt1"/>
                </a:solidFill>
                <a:latin typeface="Oswald"/>
                <a:ea typeface="Oswald"/>
                <a:cs typeface="Oswald"/>
                <a:sym typeface="Oswald"/>
              </a:rPr>
              <a:t>1. LINEAR REGRESSION WITH K-FOLD CROSS VALIDATION</a:t>
            </a:r>
            <a:endParaRPr sz="2600">
              <a:solidFill>
                <a:schemeClr val="lt1"/>
              </a:solidFill>
              <a:latin typeface="Roboto"/>
              <a:ea typeface="Roboto"/>
              <a:cs typeface="Roboto"/>
              <a:sym typeface="Roboto"/>
            </a:endParaRPr>
          </a:p>
        </p:txBody>
      </p:sp>
      <p:pic>
        <p:nvPicPr>
          <p:cNvPr id="769" name="Google Shape;769;p43"/>
          <p:cNvPicPr preferRelativeResize="0"/>
          <p:nvPr/>
        </p:nvPicPr>
        <p:blipFill>
          <a:blip r:embed="rId3">
            <a:alphaModFix/>
          </a:blip>
          <a:stretch>
            <a:fillRect/>
          </a:stretch>
        </p:blipFill>
        <p:spPr>
          <a:xfrm>
            <a:off x="916375" y="966100"/>
            <a:ext cx="4129350" cy="2059926"/>
          </a:xfrm>
          <a:prstGeom prst="rect">
            <a:avLst/>
          </a:prstGeom>
          <a:noFill/>
          <a:ln>
            <a:noFill/>
          </a:ln>
        </p:spPr>
      </p:pic>
      <p:sp>
        <p:nvSpPr>
          <p:cNvPr id="770" name="Google Shape;770;p43"/>
          <p:cNvSpPr txBox="1"/>
          <p:nvPr/>
        </p:nvSpPr>
        <p:spPr>
          <a:xfrm>
            <a:off x="5586150" y="1247975"/>
            <a:ext cx="33306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K-Fold cross validation repeats the linear model on multiple train-test splits and averages it in order to find the average fit.</a:t>
            </a:r>
            <a:endParaRPr>
              <a:solidFill>
                <a:schemeClr val="lt1"/>
              </a:solidFill>
              <a:latin typeface="Oswald"/>
              <a:ea typeface="Oswald"/>
              <a:cs typeface="Oswald"/>
              <a:sym typeface="Oswald"/>
            </a:endParaRPr>
          </a:p>
        </p:txBody>
      </p:sp>
      <p:pic>
        <p:nvPicPr>
          <p:cNvPr id="771" name="Google Shape;771;p43"/>
          <p:cNvPicPr preferRelativeResize="0"/>
          <p:nvPr/>
        </p:nvPicPr>
        <p:blipFill>
          <a:blip r:embed="rId4">
            <a:alphaModFix/>
          </a:blip>
          <a:stretch>
            <a:fillRect/>
          </a:stretch>
        </p:blipFill>
        <p:spPr>
          <a:xfrm>
            <a:off x="920925" y="3224875"/>
            <a:ext cx="4129351" cy="1751125"/>
          </a:xfrm>
          <a:prstGeom prst="rect">
            <a:avLst/>
          </a:prstGeom>
          <a:noFill/>
          <a:ln>
            <a:noFill/>
          </a:ln>
        </p:spPr>
      </p:pic>
      <p:sp>
        <p:nvSpPr>
          <p:cNvPr id="772" name="Google Shape;772;p43"/>
          <p:cNvSpPr txBox="1"/>
          <p:nvPr/>
        </p:nvSpPr>
        <p:spPr>
          <a:xfrm>
            <a:off x="5586150" y="2494750"/>
            <a:ext cx="3501600" cy="16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Linear Regression R^2 (train): ~ 1.000</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Linear Regression R^2 (test): ~ 1.000</a:t>
            </a:r>
            <a:endParaRPr>
              <a:solidFill>
                <a:schemeClr val="lt1"/>
              </a:solidFill>
              <a:latin typeface="Oswald"/>
              <a:ea typeface="Oswald"/>
              <a:cs typeface="Oswald"/>
              <a:sym typeface="Oswald"/>
            </a:endParaRPr>
          </a:p>
          <a:p>
            <a:pPr marL="0" lvl="0" indent="0" algn="l" rtl="0">
              <a:spcBef>
                <a:spcPts val="0"/>
              </a:spcBef>
              <a:spcAft>
                <a:spcPts val="0"/>
              </a:spcAft>
              <a:buNone/>
            </a:pPr>
            <a:endParaRPr sz="1100"/>
          </a:p>
          <a:p>
            <a:pPr marL="0" lvl="0" indent="0" algn="l" rtl="0">
              <a:spcBef>
                <a:spcPts val="0"/>
              </a:spcBef>
              <a:spcAft>
                <a:spcPts val="0"/>
              </a:spcAft>
              <a:buNone/>
            </a:pPr>
            <a:r>
              <a:rPr lang="en">
                <a:solidFill>
                  <a:schemeClr val="lt1"/>
                </a:solidFill>
                <a:latin typeface="Oswald"/>
                <a:ea typeface="Oswald"/>
                <a:cs typeface="Oswald"/>
                <a:sym typeface="Oswald"/>
              </a:rPr>
              <a:t>Linear Regression MSE (test): ~ 0.000</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Linear Regression RMSE (test): ~ 0.000</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Intercept of regression: 0.000172</a:t>
            </a:r>
            <a:endParaRPr>
              <a:solidFill>
                <a:schemeClr val="lt1"/>
              </a:solidFill>
              <a:latin typeface="Oswald"/>
              <a:ea typeface="Oswald"/>
              <a:cs typeface="Oswald"/>
              <a:sym typeface="Oswald"/>
            </a:endParaRPr>
          </a:p>
          <a:p>
            <a:pPr marL="0" lvl="0" indent="0" algn="l" rtl="0">
              <a:spcBef>
                <a:spcPts val="0"/>
              </a:spcBef>
              <a:spcAft>
                <a:spcPts val="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51"/>
        <p:cNvGrpSpPr/>
        <p:nvPr/>
      </p:nvGrpSpPr>
      <p:grpSpPr>
        <a:xfrm>
          <a:off x="0" y="0"/>
          <a:ext cx="0" cy="0"/>
          <a:chOff x="0" y="0"/>
          <a:chExt cx="0" cy="0"/>
        </a:xfrm>
      </p:grpSpPr>
      <p:sp>
        <p:nvSpPr>
          <p:cNvPr id="552" name="Google Shape;552;p26"/>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TABLE OF CONTENTS</a:t>
            </a:r>
            <a:endParaRPr sz="3000" b="1">
              <a:solidFill>
                <a:schemeClr val="lt1"/>
              </a:solidFill>
            </a:endParaRPr>
          </a:p>
        </p:txBody>
      </p:sp>
      <p:sp>
        <p:nvSpPr>
          <p:cNvPr id="553" name="Google Shape;553;p26"/>
          <p:cNvSpPr txBox="1">
            <a:spLocks noGrp="1"/>
          </p:cNvSpPr>
          <p:nvPr>
            <p:ph type="subTitle" idx="1"/>
          </p:nvPr>
        </p:nvSpPr>
        <p:spPr>
          <a:xfrm>
            <a:off x="342450" y="202787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INTRODUCTION</a:t>
            </a:r>
            <a:endParaRPr>
              <a:solidFill>
                <a:schemeClr val="lt1"/>
              </a:solidFill>
            </a:endParaRPr>
          </a:p>
        </p:txBody>
      </p:sp>
      <p:sp>
        <p:nvSpPr>
          <p:cNvPr id="554" name="Google Shape;554;p26"/>
          <p:cNvSpPr txBox="1">
            <a:spLocks noGrp="1"/>
          </p:cNvSpPr>
          <p:nvPr>
            <p:ph type="title" idx="2"/>
          </p:nvPr>
        </p:nvSpPr>
        <p:spPr>
          <a:xfrm>
            <a:off x="952050" y="14525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555" name="Google Shape;555;p26"/>
          <p:cNvSpPr txBox="1">
            <a:spLocks noGrp="1"/>
          </p:cNvSpPr>
          <p:nvPr>
            <p:ph type="subTitle" idx="4"/>
          </p:nvPr>
        </p:nvSpPr>
        <p:spPr>
          <a:xfrm>
            <a:off x="4996500" y="3641100"/>
            <a:ext cx="2838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STATISTICAL INFERENCE</a:t>
            </a:r>
            <a:endParaRPr>
              <a:solidFill>
                <a:schemeClr val="lt1"/>
              </a:solidFill>
            </a:endParaRPr>
          </a:p>
        </p:txBody>
      </p:sp>
      <p:sp>
        <p:nvSpPr>
          <p:cNvPr id="556" name="Google Shape;556;p26"/>
          <p:cNvSpPr txBox="1">
            <a:spLocks noGrp="1"/>
          </p:cNvSpPr>
          <p:nvPr>
            <p:ph type="title" idx="5"/>
          </p:nvPr>
        </p:nvSpPr>
        <p:spPr>
          <a:xfrm>
            <a:off x="4023000" y="14525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557" name="Google Shape;557;p26"/>
          <p:cNvSpPr txBox="1">
            <a:spLocks noGrp="1"/>
          </p:cNvSpPr>
          <p:nvPr>
            <p:ph type="subTitle" idx="13"/>
          </p:nvPr>
        </p:nvSpPr>
        <p:spPr>
          <a:xfrm>
            <a:off x="3413400" y="202786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EDA.IPYNB</a:t>
            </a:r>
            <a:endParaRPr>
              <a:solidFill>
                <a:schemeClr val="lt1"/>
              </a:solidFill>
            </a:endParaRPr>
          </a:p>
        </p:txBody>
      </p:sp>
      <p:sp>
        <p:nvSpPr>
          <p:cNvPr id="558" name="Google Shape;558;p26"/>
          <p:cNvSpPr txBox="1">
            <a:spLocks noGrp="1"/>
          </p:cNvSpPr>
          <p:nvPr>
            <p:ph type="title" idx="14"/>
          </p:nvPr>
        </p:nvSpPr>
        <p:spPr>
          <a:xfrm>
            <a:off x="6654700" y="143736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559" name="Google Shape;559;p26"/>
          <p:cNvSpPr txBox="1">
            <a:spLocks noGrp="1"/>
          </p:cNvSpPr>
          <p:nvPr>
            <p:ph type="title" idx="17"/>
          </p:nvPr>
        </p:nvSpPr>
        <p:spPr>
          <a:xfrm>
            <a:off x="5556700" y="31594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05</a:t>
            </a:r>
            <a:endParaRPr>
              <a:solidFill>
                <a:schemeClr val="lt1"/>
              </a:solidFill>
            </a:endParaRPr>
          </a:p>
        </p:txBody>
      </p:sp>
      <p:sp>
        <p:nvSpPr>
          <p:cNvPr id="560" name="Google Shape;560;p26"/>
          <p:cNvSpPr txBox="1">
            <a:spLocks noGrp="1"/>
          </p:cNvSpPr>
          <p:nvPr>
            <p:ph type="subTitle" idx="19"/>
          </p:nvPr>
        </p:nvSpPr>
        <p:spPr>
          <a:xfrm>
            <a:off x="1414200" y="3619100"/>
            <a:ext cx="26088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MACHINE_LEARNING.IPYNB</a:t>
            </a:r>
            <a:endParaRPr>
              <a:solidFill>
                <a:schemeClr val="lt1"/>
              </a:solidFill>
            </a:endParaRPr>
          </a:p>
        </p:txBody>
      </p:sp>
      <p:sp>
        <p:nvSpPr>
          <p:cNvPr id="561" name="Google Shape;561;p26"/>
          <p:cNvSpPr txBox="1">
            <a:spLocks noGrp="1"/>
          </p:cNvSpPr>
          <p:nvPr>
            <p:ph type="title" idx="14"/>
          </p:nvPr>
        </p:nvSpPr>
        <p:spPr>
          <a:xfrm>
            <a:off x="2243025" y="31594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562" name="Google Shape;562;p26"/>
          <p:cNvSpPr txBox="1">
            <a:spLocks noGrp="1"/>
          </p:cNvSpPr>
          <p:nvPr>
            <p:ph type="subTitle" idx="19"/>
          </p:nvPr>
        </p:nvSpPr>
        <p:spPr>
          <a:xfrm>
            <a:off x="6045250" y="2027863"/>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CLEANING.IPYNB</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4"/>
          <p:cNvSpPr txBox="1">
            <a:spLocks noGrp="1"/>
          </p:cNvSpPr>
          <p:nvPr>
            <p:ph type="title"/>
          </p:nvPr>
        </p:nvSpPr>
        <p:spPr>
          <a:xfrm>
            <a:off x="1960850" y="0"/>
            <a:ext cx="55725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3000" b="1">
                <a:solidFill>
                  <a:schemeClr val="lt1"/>
                </a:solidFill>
              </a:rPr>
              <a:t>2. RANDOM FOREST REGRESSION</a:t>
            </a:r>
            <a:endParaRPr sz="3000" b="1">
              <a:solidFill>
                <a:schemeClr val="lt1"/>
              </a:solidFill>
            </a:endParaRPr>
          </a:p>
          <a:p>
            <a:pPr marL="0" lvl="0" indent="0" algn="l" rtl="0">
              <a:spcBef>
                <a:spcPts val="400"/>
              </a:spcBef>
              <a:spcAft>
                <a:spcPts val="0"/>
              </a:spcAft>
              <a:buNone/>
            </a:pPr>
            <a:endParaRPr/>
          </a:p>
        </p:txBody>
      </p:sp>
      <p:pic>
        <p:nvPicPr>
          <p:cNvPr id="778" name="Google Shape;778;p44"/>
          <p:cNvPicPr preferRelativeResize="0"/>
          <p:nvPr/>
        </p:nvPicPr>
        <p:blipFill>
          <a:blip r:embed="rId3">
            <a:alphaModFix/>
          </a:blip>
          <a:stretch>
            <a:fillRect/>
          </a:stretch>
        </p:blipFill>
        <p:spPr>
          <a:xfrm>
            <a:off x="896675" y="955775"/>
            <a:ext cx="4148301" cy="2017075"/>
          </a:xfrm>
          <a:prstGeom prst="rect">
            <a:avLst/>
          </a:prstGeom>
          <a:noFill/>
          <a:ln>
            <a:noFill/>
          </a:ln>
        </p:spPr>
      </p:pic>
      <p:sp>
        <p:nvSpPr>
          <p:cNvPr id="779" name="Google Shape;779;p44"/>
          <p:cNvSpPr txBox="1"/>
          <p:nvPr/>
        </p:nvSpPr>
        <p:spPr>
          <a:xfrm>
            <a:off x="5477700" y="1113000"/>
            <a:ext cx="29463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Random Forest fits a number of classifying decision trees on various sub-samples of the dataset and uses averaging to improve the predictive accuracy and control over-fitting.</a:t>
            </a:r>
            <a:endParaRPr>
              <a:solidFill>
                <a:schemeClr val="lt1"/>
              </a:solidFill>
              <a:latin typeface="Oswald"/>
              <a:ea typeface="Oswald"/>
              <a:cs typeface="Oswald"/>
              <a:sym typeface="Oswald"/>
            </a:endParaRPr>
          </a:p>
        </p:txBody>
      </p:sp>
      <p:pic>
        <p:nvPicPr>
          <p:cNvPr id="780" name="Google Shape;780;p44"/>
          <p:cNvPicPr preferRelativeResize="0"/>
          <p:nvPr/>
        </p:nvPicPr>
        <p:blipFill>
          <a:blip r:embed="rId4">
            <a:alphaModFix/>
          </a:blip>
          <a:stretch>
            <a:fillRect/>
          </a:stretch>
        </p:blipFill>
        <p:spPr>
          <a:xfrm>
            <a:off x="896675" y="3182675"/>
            <a:ext cx="4148301" cy="1625800"/>
          </a:xfrm>
          <a:prstGeom prst="rect">
            <a:avLst/>
          </a:prstGeom>
          <a:noFill/>
          <a:ln>
            <a:noFill/>
          </a:ln>
        </p:spPr>
      </p:pic>
      <p:sp>
        <p:nvSpPr>
          <p:cNvPr id="781" name="Google Shape;781;p44"/>
          <p:cNvSpPr txBox="1"/>
          <p:nvPr/>
        </p:nvSpPr>
        <p:spPr>
          <a:xfrm>
            <a:off x="5477700" y="2713050"/>
            <a:ext cx="5675700" cy="15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Random Forest Regressor R^2 (train): 0.879</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Random Forest Regressor R^2 (test): 0.585</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Random Forest Regressor MSE (test): 0.145</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Random Forest Regressor RMSE (test): 0.380</a:t>
            </a:r>
            <a:endParaRPr>
              <a:solidFill>
                <a:schemeClr val="lt1"/>
              </a:solidFill>
              <a:latin typeface="Oswald"/>
              <a:ea typeface="Oswald"/>
              <a:cs typeface="Oswald"/>
              <a:sym typeface="Oswald"/>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45"/>
          <p:cNvSpPr txBox="1">
            <a:spLocks noGrp="1"/>
          </p:cNvSpPr>
          <p:nvPr>
            <p:ph type="title"/>
          </p:nvPr>
        </p:nvSpPr>
        <p:spPr>
          <a:xfrm>
            <a:off x="1788650" y="0"/>
            <a:ext cx="70155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3000" b="1">
                <a:solidFill>
                  <a:schemeClr val="lt1"/>
                </a:solidFill>
              </a:rPr>
              <a:t>3. GRADIENT BOOSTING REGRESSION</a:t>
            </a:r>
            <a:endParaRPr sz="3000" b="1">
              <a:solidFill>
                <a:schemeClr val="lt1"/>
              </a:solidFill>
            </a:endParaRPr>
          </a:p>
          <a:p>
            <a:pPr marL="0" lvl="0" indent="0" algn="l" rtl="0">
              <a:spcBef>
                <a:spcPts val="400"/>
              </a:spcBef>
              <a:spcAft>
                <a:spcPts val="0"/>
              </a:spcAft>
              <a:buNone/>
            </a:pPr>
            <a:endParaRPr/>
          </a:p>
        </p:txBody>
      </p:sp>
      <p:pic>
        <p:nvPicPr>
          <p:cNvPr id="787" name="Google Shape;787;p45"/>
          <p:cNvPicPr preferRelativeResize="0"/>
          <p:nvPr/>
        </p:nvPicPr>
        <p:blipFill>
          <a:blip r:embed="rId3">
            <a:alphaModFix/>
          </a:blip>
          <a:stretch>
            <a:fillRect/>
          </a:stretch>
        </p:blipFill>
        <p:spPr>
          <a:xfrm>
            <a:off x="926225" y="969500"/>
            <a:ext cx="4089174" cy="2065350"/>
          </a:xfrm>
          <a:prstGeom prst="rect">
            <a:avLst/>
          </a:prstGeom>
          <a:noFill/>
          <a:ln>
            <a:noFill/>
          </a:ln>
        </p:spPr>
      </p:pic>
      <p:pic>
        <p:nvPicPr>
          <p:cNvPr id="788" name="Google Shape;788;p45"/>
          <p:cNvPicPr preferRelativeResize="0"/>
          <p:nvPr/>
        </p:nvPicPr>
        <p:blipFill>
          <a:blip r:embed="rId4">
            <a:alphaModFix/>
          </a:blip>
          <a:stretch>
            <a:fillRect/>
          </a:stretch>
        </p:blipFill>
        <p:spPr>
          <a:xfrm>
            <a:off x="926225" y="3231925"/>
            <a:ext cx="4089175" cy="1615250"/>
          </a:xfrm>
          <a:prstGeom prst="rect">
            <a:avLst/>
          </a:prstGeom>
          <a:noFill/>
          <a:ln>
            <a:noFill/>
          </a:ln>
        </p:spPr>
      </p:pic>
      <p:sp>
        <p:nvSpPr>
          <p:cNvPr id="789" name="Google Shape;789;p45"/>
          <p:cNvSpPr txBox="1"/>
          <p:nvPr/>
        </p:nvSpPr>
        <p:spPr>
          <a:xfrm>
            <a:off x="5537625" y="1430125"/>
            <a:ext cx="31137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Gradient Boosting uses a loss function to be optimized, a weak learner to make predictions, and an additive model to add weak learners to minimize the loss function.</a:t>
            </a:r>
            <a:endParaRPr>
              <a:solidFill>
                <a:schemeClr val="lt1"/>
              </a:solidFill>
              <a:latin typeface="Oswald"/>
              <a:ea typeface="Oswald"/>
              <a:cs typeface="Oswald"/>
              <a:sym typeface="Oswald"/>
            </a:endParaRPr>
          </a:p>
        </p:txBody>
      </p:sp>
      <p:sp>
        <p:nvSpPr>
          <p:cNvPr id="790" name="Google Shape;790;p45"/>
          <p:cNvSpPr txBox="1"/>
          <p:nvPr/>
        </p:nvSpPr>
        <p:spPr>
          <a:xfrm>
            <a:off x="5537625" y="2619725"/>
            <a:ext cx="5675700" cy="171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Gradient Boosting Regression R^2 (train): 0.899</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Gradient Boosting Regression R^2 (test): 0.586</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Gradient Boosting Regression MSE (test): 0.114</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Gradient Boosting Regression RMSE (test): 0.337</a:t>
            </a:r>
            <a:endParaRPr>
              <a:solidFill>
                <a:schemeClr val="lt1"/>
              </a:solidFill>
              <a:latin typeface="Oswald"/>
              <a:ea typeface="Oswald"/>
              <a:cs typeface="Oswald"/>
              <a:sym typeface="Oswald"/>
            </a:endParaRPr>
          </a:p>
          <a:p>
            <a:pPr marL="0" lvl="0" indent="0" algn="l" rtl="0">
              <a:lnSpc>
                <a:spcPct val="110795"/>
              </a:lnSpc>
              <a:spcBef>
                <a:spcPts val="400"/>
              </a:spcBef>
              <a:spcAft>
                <a:spcPts val="0"/>
              </a:spcAft>
              <a:buNone/>
            </a:pPr>
            <a:endParaRPr sz="1100"/>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6"/>
          <p:cNvSpPr txBox="1">
            <a:spLocks noGrp="1"/>
          </p:cNvSpPr>
          <p:nvPr>
            <p:ph type="title"/>
          </p:nvPr>
        </p:nvSpPr>
        <p:spPr>
          <a:xfrm>
            <a:off x="2828875" y="-32700"/>
            <a:ext cx="5162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3000" b="1">
                <a:solidFill>
                  <a:schemeClr val="lt1"/>
                </a:solidFill>
              </a:rPr>
              <a:t>4. RIDGE REGRESSION</a:t>
            </a:r>
            <a:endParaRPr sz="3000" b="1">
              <a:solidFill>
                <a:schemeClr val="lt1"/>
              </a:solidFill>
            </a:endParaRPr>
          </a:p>
          <a:p>
            <a:pPr marL="0" lvl="0" indent="0" algn="l" rtl="0">
              <a:spcBef>
                <a:spcPts val="400"/>
              </a:spcBef>
              <a:spcAft>
                <a:spcPts val="0"/>
              </a:spcAft>
              <a:buNone/>
            </a:pPr>
            <a:endParaRPr/>
          </a:p>
        </p:txBody>
      </p:sp>
      <p:sp>
        <p:nvSpPr>
          <p:cNvPr id="796" name="Google Shape;796;p46"/>
          <p:cNvSpPr txBox="1"/>
          <p:nvPr/>
        </p:nvSpPr>
        <p:spPr>
          <a:xfrm>
            <a:off x="5517925" y="1189225"/>
            <a:ext cx="28584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Ridge regression estimates the coefficients of multiple-regression models in scenarios where linearly independent variables are highly correlated. </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p:txBody>
      </p:sp>
      <p:pic>
        <p:nvPicPr>
          <p:cNvPr id="797" name="Google Shape;797;p46"/>
          <p:cNvPicPr preferRelativeResize="0"/>
          <p:nvPr/>
        </p:nvPicPr>
        <p:blipFill>
          <a:blip r:embed="rId3">
            <a:alphaModFix/>
          </a:blip>
          <a:stretch>
            <a:fillRect/>
          </a:stretch>
        </p:blipFill>
        <p:spPr>
          <a:xfrm>
            <a:off x="876788" y="863250"/>
            <a:ext cx="4202825" cy="2232644"/>
          </a:xfrm>
          <a:prstGeom prst="rect">
            <a:avLst/>
          </a:prstGeom>
          <a:noFill/>
          <a:ln>
            <a:noFill/>
          </a:ln>
        </p:spPr>
      </p:pic>
      <p:pic>
        <p:nvPicPr>
          <p:cNvPr id="798" name="Google Shape;798;p46"/>
          <p:cNvPicPr preferRelativeResize="0"/>
          <p:nvPr/>
        </p:nvPicPr>
        <p:blipFill>
          <a:blip r:embed="rId4">
            <a:alphaModFix/>
          </a:blip>
          <a:stretch>
            <a:fillRect/>
          </a:stretch>
        </p:blipFill>
        <p:spPr>
          <a:xfrm>
            <a:off x="876800" y="3261500"/>
            <a:ext cx="4202826" cy="1507575"/>
          </a:xfrm>
          <a:prstGeom prst="rect">
            <a:avLst/>
          </a:prstGeom>
          <a:noFill/>
          <a:ln>
            <a:noFill/>
          </a:ln>
        </p:spPr>
      </p:pic>
      <p:sp>
        <p:nvSpPr>
          <p:cNvPr id="799" name="Google Shape;799;p46"/>
          <p:cNvSpPr txBox="1"/>
          <p:nvPr/>
        </p:nvSpPr>
        <p:spPr>
          <a:xfrm>
            <a:off x="5517925" y="2760050"/>
            <a:ext cx="5675700" cy="15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Ridge Regression R^2 (train): 0.995</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Ridge Regression R^2 (test): 0.947</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Ridge Regression MSE (test): 0.003</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Ridge Regression RMSE (test): 0.058</a:t>
            </a:r>
            <a:endParaRPr>
              <a:solidFill>
                <a:schemeClr val="lt1"/>
              </a:solidFill>
              <a:latin typeface="Oswald"/>
              <a:ea typeface="Oswald"/>
              <a:cs typeface="Oswald"/>
              <a:sym typeface="Oswald"/>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7"/>
          <p:cNvSpPr txBox="1">
            <a:spLocks noGrp="1"/>
          </p:cNvSpPr>
          <p:nvPr>
            <p:ph type="title"/>
          </p:nvPr>
        </p:nvSpPr>
        <p:spPr>
          <a:xfrm>
            <a:off x="2542850" y="0"/>
            <a:ext cx="7704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3000" b="1">
                <a:solidFill>
                  <a:schemeClr val="lt1"/>
                </a:solidFill>
              </a:rPr>
              <a:t>5. HUBER REGRESSION</a:t>
            </a:r>
            <a:endParaRPr sz="3000" b="1">
              <a:solidFill>
                <a:schemeClr val="lt1"/>
              </a:solidFill>
            </a:endParaRPr>
          </a:p>
          <a:p>
            <a:pPr marL="0" lvl="0" indent="0" algn="l" rtl="0">
              <a:spcBef>
                <a:spcPts val="400"/>
              </a:spcBef>
              <a:spcAft>
                <a:spcPts val="0"/>
              </a:spcAft>
              <a:buNone/>
            </a:pPr>
            <a:endParaRPr/>
          </a:p>
        </p:txBody>
      </p:sp>
      <p:pic>
        <p:nvPicPr>
          <p:cNvPr id="805" name="Google Shape;805;p47"/>
          <p:cNvPicPr preferRelativeResize="0"/>
          <p:nvPr/>
        </p:nvPicPr>
        <p:blipFill>
          <a:blip r:embed="rId3">
            <a:alphaModFix/>
          </a:blip>
          <a:stretch>
            <a:fillRect/>
          </a:stretch>
        </p:blipFill>
        <p:spPr>
          <a:xfrm>
            <a:off x="944000" y="959650"/>
            <a:ext cx="4124001" cy="2196851"/>
          </a:xfrm>
          <a:prstGeom prst="rect">
            <a:avLst/>
          </a:prstGeom>
          <a:noFill/>
          <a:ln>
            <a:noFill/>
          </a:ln>
        </p:spPr>
      </p:pic>
      <p:pic>
        <p:nvPicPr>
          <p:cNvPr id="806" name="Google Shape;806;p47"/>
          <p:cNvPicPr preferRelativeResize="0"/>
          <p:nvPr/>
        </p:nvPicPr>
        <p:blipFill>
          <a:blip r:embed="rId4">
            <a:alphaModFix/>
          </a:blip>
          <a:stretch>
            <a:fillRect/>
          </a:stretch>
        </p:blipFill>
        <p:spPr>
          <a:xfrm>
            <a:off x="944000" y="3388100"/>
            <a:ext cx="4123999" cy="1302150"/>
          </a:xfrm>
          <a:prstGeom prst="rect">
            <a:avLst/>
          </a:prstGeom>
          <a:noFill/>
          <a:ln>
            <a:noFill/>
          </a:ln>
        </p:spPr>
      </p:pic>
      <p:sp>
        <p:nvSpPr>
          <p:cNvPr id="807" name="Google Shape;807;p47"/>
          <p:cNvSpPr txBox="1"/>
          <p:nvPr/>
        </p:nvSpPr>
        <p:spPr>
          <a:xfrm>
            <a:off x="5538325" y="1005050"/>
            <a:ext cx="27588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Huber regression is a linear regression model that is robust to outliers and uses the Huber loss function, which makes sure that the loss function is not heavily influenced by the outliers while not completely ignoring their effect.</a:t>
            </a:r>
            <a:endParaRPr>
              <a:solidFill>
                <a:schemeClr val="lt1"/>
              </a:solidFill>
              <a:latin typeface="Oswald"/>
              <a:ea typeface="Oswald"/>
              <a:cs typeface="Oswald"/>
              <a:sym typeface="Oswald"/>
            </a:endParaRPr>
          </a:p>
        </p:txBody>
      </p:sp>
      <p:sp>
        <p:nvSpPr>
          <p:cNvPr id="808" name="Google Shape;808;p47"/>
          <p:cNvSpPr txBox="1"/>
          <p:nvPr/>
        </p:nvSpPr>
        <p:spPr>
          <a:xfrm>
            <a:off x="5538325" y="2832200"/>
            <a:ext cx="5675700" cy="1500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Huber Regression R^2 (train): ~1.000</a:t>
            </a: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Huber Regression R^2 (test): ~1.000</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Huber Regression MSE (test): ~0.000</a:t>
            </a:r>
            <a:endParaRPr>
              <a:solidFill>
                <a:schemeClr val="lt1"/>
              </a:solidFill>
              <a:latin typeface="Oswald"/>
              <a:ea typeface="Oswald"/>
              <a:cs typeface="Oswald"/>
              <a:sym typeface="Oswald"/>
            </a:endParaRPr>
          </a:p>
          <a:p>
            <a:pPr marL="0" lvl="0" indent="0" algn="just" rtl="0">
              <a:lnSpc>
                <a:spcPct val="110795"/>
              </a:lnSpc>
              <a:spcBef>
                <a:spcPts val="0"/>
              </a:spcBef>
              <a:spcAft>
                <a:spcPts val="0"/>
              </a:spcAft>
              <a:buNone/>
            </a:pPr>
            <a:r>
              <a:rPr lang="en">
                <a:solidFill>
                  <a:schemeClr val="lt1"/>
                </a:solidFill>
                <a:latin typeface="Oswald"/>
                <a:ea typeface="Oswald"/>
                <a:cs typeface="Oswald"/>
                <a:sym typeface="Oswald"/>
              </a:rPr>
              <a:t>Huber Regression RMSE (test): ~0.000</a:t>
            </a:r>
            <a:endParaRPr>
              <a:solidFill>
                <a:schemeClr val="lt1"/>
              </a:solidFill>
              <a:latin typeface="Oswald"/>
              <a:ea typeface="Oswald"/>
              <a:cs typeface="Oswald"/>
              <a:sym typeface="Oswald"/>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8"/>
          <p:cNvSpPr txBox="1"/>
          <p:nvPr/>
        </p:nvSpPr>
        <p:spPr>
          <a:xfrm>
            <a:off x="973025" y="216750"/>
            <a:ext cx="7043400" cy="6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600"/>
              </a:spcAft>
              <a:buNone/>
            </a:pPr>
            <a:r>
              <a:rPr lang="en" sz="3000" b="1">
                <a:solidFill>
                  <a:schemeClr val="lt1"/>
                </a:solidFill>
                <a:latin typeface="Oswald"/>
                <a:ea typeface="Oswald"/>
                <a:cs typeface="Oswald"/>
                <a:sym typeface="Oswald"/>
              </a:rPr>
              <a:t>CONCLUSION ON REGRESSION MODELLING</a:t>
            </a:r>
            <a:endParaRPr>
              <a:solidFill>
                <a:schemeClr val="lt1"/>
              </a:solidFill>
            </a:endParaRPr>
          </a:p>
        </p:txBody>
      </p:sp>
      <p:graphicFrame>
        <p:nvGraphicFramePr>
          <p:cNvPr id="814" name="Google Shape;814;p48"/>
          <p:cNvGraphicFramePr/>
          <p:nvPr/>
        </p:nvGraphicFramePr>
        <p:xfrm>
          <a:off x="899825" y="1233925"/>
          <a:ext cx="3000000" cy="3000000"/>
        </p:xfrm>
        <a:graphic>
          <a:graphicData uri="http://schemas.openxmlformats.org/drawingml/2006/table">
            <a:tbl>
              <a:tblPr>
                <a:noFill/>
                <a:tableStyleId>{96B4DDEC-06E8-47CC-8203-A4745B9566DB}</a:tableStyleId>
              </a:tblPr>
              <a:tblGrid>
                <a:gridCol w="2188175">
                  <a:extLst>
                    <a:ext uri="{9D8B030D-6E8A-4147-A177-3AD203B41FA5}">
                      <a16:colId xmlns:a16="http://schemas.microsoft.com/office/drawing/2014/main" val="20000"/>
                    </a:ext>
                  </a:extLst>
                </a:gridCol>
                <a:gridCol w="1252400">
                  <a:extLst>
                    <a:ext uri="{9D8B030D-6E8A-4147-A177-3AD203B41FA5}">
                      <a16:colId xmlns:a16="http://schemas.microsoft.com/office/drawing/2014/main" val="20001"/>
                    </a:ext>
                  </a:extLst>
                </a:gridCol>
                <a:gridCol w="1190475">
                  <a:extLst>
                    <a:ext uri="{9D8B030D-6E8A-4147-A177-3AD203B41FA5}">
                      <a16:colId xmlns:a16="http://schemas.microsoft.com/office/drawing/2014/main" val="20002"/>
                    </a:ext>
                  </a:extLst>
                </a:gridCol>
                <a:gridCol w="1391025">
                  <a:extLst>
                    <a:ext uri="{9D8B030D-6E8A-4147-A177-3AD203B41FA5}">
                      <a16:colId xmlns:a16="http://schemas.microsoft.com/office/drawing/2014/main" val="20003"/>
                    </a:ext>
                  </a:extLst>
                </a:gridCol>
                <a:gridCol w="1216925">
                  <a:extLst>
                    <a:ext uri="{9D8B030D-6E8A-4147-A177-3AD203B41FA5}">
                      <a16:colId xmlns:a16="http://schemas.microsoft.com/office/drawing/2014/main" val="20004"/>
                    </a:ext>
                  </a:extLst>
                </a:gridCol>
              </a:tblGrid>
              <a:tr h="318250">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Regression Model </a:t>
                      </a:r>
                      <a:endParaRPr>
                        <a:solidFill>
                          <a:schemeClr val="lt1"/>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R^2 (train)</a:t>
                      </a:r>
                      <a:endParaRPr>
                        <a:solidFill>
                          <a:schemeClr val="lt1"/>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R^2 (test)</a:t>
                      </a:r>
                      <a:endParaRPr>
                        <a:solidFill>
                          <a:schemeClr val="lt1"/>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MSE (test)</a:t>
                      </a:r>
                      <a:endParaRPr>
                        <a:solidFill>
                          <a:schemeClr val="lt1"/>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RMSE (test)</a:t>
                      </a:r>
                      <a:endParaRPr>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Linear Regression</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1"/>
                  </a:ext>
                </a:extLst>
              </a:tr>
              <a:tr h="425400">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Random Forest Regression</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0.879</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0.585</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0.145</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0.380</a:t>
                      </a:r>
                      <a:endParaRPr>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2"/>
                  </a:ext>
                </a:extLst>
              </a:tr>
              <a:tr h="371225">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Gradient Boosting Regression </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0.899</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0.586</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0.114</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0.337</a:t>
                      </a:r>
                      <a:endParaRPr>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3"/>
                  </a:ext>
                </a:extLst>
              </a:tr>
              <a:tr h="439425">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Ridge Regression</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0.995</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0.947</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0.003</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0.058</a:t>
                      </a:r>
                      <a:endParaRPr>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815" name="Google Shape;815;p48"/>
          <p:cNvGraphicFramePr/>
          <p:nvPr/>
        </p:nvGraphicFramePr>
        <p:xfrm>
          <a:off x="899825" y="3287375"/>
          <a:ext cx="3000000" cy="3000000"/>
        </p:xfrm>
        <a:graphic>
          <a:graphicData uri="http://schemas.openxmlformats.org/drawingml/2006/table">
            <a:tbl>
              <a:tblPr>
                <a:noFill/>
                <a:tableStyleId>{96B4DDEC-06E8-47CC-8203-A4745B9566DB}</a:tableStyleId>
              </a:tblPr>
              <a:tblGrid>
                <a:gridCol w="2188175">
                  <a:extLst>
                    <a:ext uri="{9D8B030D-6E8A-4147-A177-3AD203B41FA5}">
                      <a16:colId xmlns:a16="http://schemas.microsoft.com/office/drawing/2014/main" val="20000"/>
                    </a:ext>
                  </a:extLst>
                </a:gridCol>
                <a:gridCol w="1252400">
                  <a:extLst>
                    <a:ext uri="{9D8B030D-6E8A-4147-A177-3AD203B41FA5}">
                      <a16:colId xmlns:a16="http://schemas.microsoft.com/office/drawing/2014/main" val="20001"/>
                    </a:ext>
                  </a:extLst>
                </a:gridCol>
                <a:gridCol w="1190475">
                  <a:extLst>
                    <a:ext uri="{9D8B030D-6E8A-4147-A177-3AD203B41FA5}">
                      <a16:colId xmlns:a16="http://schemas.microsoft.com/office/drawing/2014/main" val="20002"/>
                    </a:ext>
                  </a:extLst>
                </a:gridCol>
                <a:gridCol w="1391025">
                  <a:extLst>
                    <a:ext uri="{9D8B030D-6E8A-4147-A177-3AD203B41FA5}">
                      <a16:colId xmlns:a16="http://schemas.microsoft.com/office/drawing/2014/main" val="20003"/>
                    </a:ext>
                  </a:extLst>
                </a:gridCol>
                <a:gridCol w="12169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solidFill>
                            <a:schemeClr val="lt1"/>
                          </a:solidFill>
                          <a:latin typeface="Oswald"/>
                          <a:ea typeface="Oswald"/>
                          <a:cs typeface="Oswald"/>
                          <a:sym typeface="Oswald"/>
                        </a:rPr>
                        <a:t>Huber Regression</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0"/>
                  </a:ext>
                </a:extLst>
              </a:tr>
            </a:tbl>
          </a:graphicData>
        </a:graphic>
      </p:graphicFrame>
      <p:sp>
        <p:nvSpPr>
          <p:cNvPr id="816" name="Google Shape;816;p48"/>
          <p:cNvSpPr txBox="1"/>
          <p:nvPr/>
        </p:nvSpPr>
        <p:spPr>
          <a:xfrm>
            <a:off x="899825" y="3905600"/>
            <a:ext cx="7189800" cy="1036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a:solidFill>
                  <a:schemeClr val="lt1"/>
                </a:solidFill>
                <a:latin typeface="Oswald"/>
                <a:ea typeface="Oswald"/>
                <a:cs typeface="Oswald"/>
                <a:sym typeface="Oswald"/>
              </a:rPr>
              <a:t>Going off </a:t>
            </a:r>
            <a:r>
              <a:rPr lang="en" b="1">
                <a:solidFill>
                  <a:schemeClr val="lt1"/>
                </a:solidFill>
                <a:latin typeface="Oswald"/>
                <a:ea typeface="Oswald"/>
                <a:cs typeface="Oswald"/>
                <a:sym typeface="Oswald"/>
              </a:rPr>
              <a:t>MSE</a:t>
            </a:r>
            <a:r>
              <a:rPr lang="en">
                <a:solidFill>
                  <a:schemeClr val="lt1"/>
                </a:solidFill>
                <a:latin typeface="Oswald"/>
                <a:ea typeface="Oswald"/>
                <a:cs typeface="Oswald"/>
                <a:sym typeface="Oswald"/>
              </a:rPr>
              <a:t> and </a:t>
            </a:r>
            <a:r>
              <a:rPr lang="en" b="1">
                <a:solidFill>
                  <a:schemeClr val="lt1"/>
                </a:solidFill>
                <a:latin typeface="Oswald"/>
                <a:ea typeface="Oswald"/>
                <a:cs typeface="Oswald"/>
                <a:sym typeface="Oswald"/>
              </a:rPr>
              <a:t>R^2</a:t>
            </a:r>
            <a:r>
              <a:rPr lang="en">
                <a:solidFill>
                  <a:schemeClr val="lt1"/>
                </a:solidFill>
                <a:latin typeface="Oswald"/>
                <a:ea typeface="Oswald"/>
                <a:cs typeface="Oswald"/>
                <a:sym typeface="Oswald"/>
              </a:rPr>
              <a:t> values, Huber and Linear regression seem to be the best model for our data.</a:t>
            </a:r>
            <a:endParaRPr>
              <a:solidFill>
                <a:schemeClr val="lt1"/>
              </a:solidFill>
              <a:latin typeface="Oswald"/>
              <a:ea typeface="Oswald"/>
              <a:cs typeface="Oswald"/>
              <a:sym typeface="Oswald"/>
            </a:endParaRPr>
          </a:p>
          <a:p>
            <a:pPr marL="0" lvl="0" indent="0" algn="just" rtl="0">
              <a:lnSpc>
                <a:spcPct val="115000"/>
              </a:lnSpc>
              <a:spcBef>
                <a:spcPts val="1100"/>
              </a:spcBef>
              <a:spcAft>
                <a:spcPts val="1100"/>
              </a:spcAft>
              <a:buNone/>
            </a:pPr>
            <a:r>
              <a:rPr lang="en">
                <a:solidFill>
                  <a:schemeClr val="lt1"/>
                </a:solidFill>
                <a:latin typeface="Oswald"/>
                <a:ea typeface="Oswald"/>
                <a:cs typeface="Oswald"/>
                <a:sym typeface="Oswald"/>
              </a:rPr>
              <a:t>The other models, although useful in theory, could be ineffective on our dataset as our data set only has 157 rows, which is rather low.</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0"/>
        <p:cNvGrpSpPr/>
        <p:nvPr/>
      </p:nvGrpSpPr>
      <p:grpSpPr>
        <a:xfrm>
          <a:off x="0" y="0"/>
          <a:ext cx="0" cy="0"/>
          <a:chOff x="0" y="0"/>
          <a:chExt cx="0" cy="0"/>
        </a:xfrm>
      </p:grpSpPr>
      <p:sp>
        <p:nvSpPr>
          <p:cNvPr id="821" name="Google Shape;821;p49"/>
          <p:cNvSpPr txBox="1">
            <a:spLocks noGrp="1"/>
          </p:cNvSpPr>
          <p:nvPr>
            <p:ph type="title" idx="3"/>
          </p:nvPr>
        </p:nvSpPr>
        <p:spPr>
          <a:xfrm>
            <a:off x="4976600" y="1642850"/>
            <a:ext cx="3609300" cy="20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CLEANING.IPYNB</a:t>
            </a:r>
            <a:endParaRPr sz="3000" b="1">
              <a:solidFill>
                <a:schemeClr val="lt1"/>
              </a:solidFill>
            </a:endParaRPr>
          </a:p>
        </p:txBody>
      </p:sp>
      <p:grpSp>
        <p:nvGrpSpPr>
          <p:cNvPr id="822" name="Google Shape;822;p49"/>
          <p:cNvGrpSpPr/>
          <p:nvPr/>
        </p:nvGrpSpPr>
        <p:grpSpPr>
          <a:xfrm>
            <a:off x="897740" y="1560910"/>
            <a:ext cx="2301266" cy="2377467"/>
            <a:chOff x="6945936" y="1456203"/>
            <a:chExt cx="2159597" cy="2231107"/>
          </a:xfrm>
        </p:grpSpPr>
        <p:sp>
          <p:nvSpPr>
            <p:cNvPr id="823" name="Google Shape;823;p49"/>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1" name="Google Shape;841;p49"/>
          <p:cNvSpPr txBox="1"/>
          <p:nvPr/>
        </p:nvSpPr>
        <p:spPr>
          <a:xfrm>
            <a:off x="5210675" y="2495000"/>
            <a:ext cx="2582100" cy="16161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preprocessing</a:t>
            </a:r>
            <a:endParaRPr sz="2000">
              <a:solidFill>
                <a:schemeClr val="lt1"/>
              </a:solidFill>
              <a:latin typeface="Oswald"/>
              <a:ea typeface="Oswald"/>
              <a:cs typeface="Oswald"/>
              <a:sym typeface="Oswald"/>
            </a:endParaRPr>
          </a:p>
          <a:p>
            <a:pPr marL="457200" lvl="0" indent="-355600" algn="l" rtl="0">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cleaning</a:t>
            </a:r>
            <a:endParaRPr sz="2000">
              <a:solidFill>
                <a:schemeClr val="lt1"/>
              </a:solidFill>
              <a:latin typeface="Oswald"/>
              <a:ea typeface="Oswald"/>
              <a:cs typeface="Oswald"/>
              <a:sym typeface="Oswald"/>
            </a:endParaRPr>
          </a:p>
          <a:p>
            <a:pPr marL="457200" lvl="0" indent="-355600" algn="l" rtl="0">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exporting</a:t>
            </a:r>
            <a:endParaRPr sz="2000">
              <a:solidFill>
                <a:schemeClr val="lt1"/>
              </a:solidFill>
              <a:latin typeface="Oswald"/>
              <a:ea typeface="Oswald"/>
              <a:cs typeface="Oswald"/>
              <a:sym typeface="Oswald"/>
            </a:endParaRPr>
          </a:p>
          <a:p>
            <a:pPr marL="457200" lvl="0" indent="0" algn="l" rtl="0">
              <a:spcBef>
                <a:spcPts val="1200"/>
              </a:spcBef>
              <a:spcAft>
                <a:spcPts val="0"/>
              </a:spcAft>
              <a:buNone/>
            </a:pPr>
            <a:endParaRPr>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50"/>
          <p:cNvSpPr txBox="1">
            <a:spLocks noGrp="1"/>
          </p:cNvSpPr>
          <p:nvPr>
            <p:ph type="title"/>
          </p:nvPr>
        </p:nvSpPr>
        <p:spPr>
          <a:xfrm>
            <a:off x="720000" y="317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DATA CLEANING FOR TIME SERIES</a:t>
            </a:r>
            <a:endParaRPr sz="3000" b="1">
              <a:solidFill>
                <a:schemeClr val="lt1"/>
              </a:solidFill>
            </a:endParaRPr>
          </a:p>
        </p:txBody>
      </p:sp>
      <p:sp>
        <p:nvSpPr>
          <p:cNvPr id="847" name="Google Shape;847;p50"/>
          <p:cNvSpPr txBox="1"/>
          <p:nvPr/>
        </p:nvSpPr>
        <p:spPr>
          <a:xfrm>
            <a:off x="5461775" y="1915825"/>
            <a:ext cx="34008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This shows the uncleaned raw data for 2015 and 2017 (as an example)</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We can observe that not all columns are the same. Can observe the same thing for the other years too.</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p:txBody>
      </p:sp>
      <p:pic>
        <p:nvPicPr>
          <p:cNvPr id="848" name="Google Shape;848;p50"/>
          <p:cNvPicPr preferRelativeResize="0"/>
          <p:nvPr/>
        </p:nvPicPr>
        <p:blipFill>
          <a:blip r:embed="rId3">
            <a:alphaModFix/>
          </a:blip>
          <a:stretch>
            <a:fillRect/>
          </a:stretch>
        </p:blipFill>
        <p:spPr>
          <a:xfrm>
            <a:off x="158125" y="1725150"/>
            <a:ext cx="2527525" cy="2074550"/>
          </a:xfrm>
          <a:prstGeom prst="rect">
            <a:avLst/>
          </a:prstGeom>
          <a:noFill/>
          <a:ln>
            <a:noFill/>
          </a:ln>
        </p:spPr>
      </p:pic>
      <p:pic>
        <p:nvPicPr>
          <p:cNvPr id="849" name="Google Shape;849;p50"/>
          <p:cNvPicPr preferRelativeResize="0"/>
          <p:nvPr/>
        </p:nvPicPr>
        <p:blipFill>
          <a:blip r:embed="rId4">
            <a:alphaModFix/>
          </a:blip>
          <a:stretch>
            <a:fillRect/>
          </a:stretch>
        </p:blipFill>
        <p:spPr>
          <a:xfrm>
            <a:off x="2733538" y="1725150"/>
            <a:ext cx="2728238" cy="207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1"/>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CLEANING THE COLUMNS</a:t>
            </a:r>
            <a:endParaRPr sz="3000" b="1">
              <a:solidFill>
                <a:schemeClr val="lt1"/>
              </a:solidFill>
            </a:endParaRPr>
          </a:p>
        </p:txBody>
      </p:sp>
      <p:sp>
        <p:nvSpPr>
          <p:cNvPr id="855" name="Google Shape;855;p51"/>
          <p:cNvSpPr txBox="1"/>
          <p:nvPr/>
        </p:nvSpPr>
        <p:spPr>
          <a:xfrm>
            <a:off x="5448400" y="1836575"/>
            <a:ext cx="32673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After cleaning, we are left with these columns</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have removed ‘Rank’ for now.</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Now the datasets have same columns but number of rows are still different. </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p:txBody>
      </p:sp>
      <p:pic>
        <p:nvPicPr>
          <p:cNvPr id="856" name="Google Shape;856;p51"/>
          <p:cNvPicPr preferRelativeResize="0"/>
          <p:nvPr/>
        </p:nvPicPr>
        <p:blipFill>
          <a:blip r:embed="rId3">
            <a:alphaModFix/>
          </a:blip>
          <a:stretch>
            <a:fillRect/>
          </a:stretch>
        </p:blipFill>
        <p:spPr>
          <a:xfrm>
            <a:off x="1186951" y="1055288"/>
            <a:ext cx="4019625" cy="368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52"/>
          <p:cNvSpPr txBox="1">
            <a:spLocks noGrp="1"/>
          </p:cNvSpPr>
          <p:nvPr>
            <p:ph type="title"/>
          </p:nvPr>
        </p:nvSpPr>
        <p:spPr>
          <a:xfrm>
            <a:off x="651025"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CLEANING THE ROWS</a:t>
            </a:r>
            <a:endParaRPr sz="3000" b="1">
              <a:solidFill>
                <a:schemeClr val="lt1"/>
              </a:solidFill>
            </a:endParaRPr>
          </a:p>
        </p:txBody>
      </p:sp>
      <p:sp>
        <p:nvSpPr>
          <p:cNvPr id="862" name="Google Shape;862;p52"/>
          <p:cNvSpPr txBox="1"/>
          <p:nvPr/>
        </p:nvSpPr>
        <p:spPr>
          <a:xfrm>
            <a:off x="5477125" y="1832050"/>
            <a:ext cx="34107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Each dataset has different number of rows.</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keep only the countries which are included in all datasets.</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reintroduce the Rank column.</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Ending shape: 136 rows and 9 columns</a:t>
            </a:r>
            <a:endParaRPr>
              <a:solidFill>
                <a:schemeClr val="lt1"/>
              </a:solidFill>
              <a:latin typeface="Oswald"/>
              <a:ea typeface="Oswald"/>
              <a:cs typeface="Oswald"/>
              <a:sym typeface="Oswald"/>
            </a:endParaRPr>
          </a:p>
        </p:txBody>
      </p:sp>
      <p:pic>
        <p:nvPicPr>
          <p:cNvPr id="863" name="Google Shape;863;p52"/>
          <p:cNvPicPr preferRelativeResize="0"/>
          <p:nvPr/>
        </p:nvPicPr>
        <p:blipFill>
          <a:blip r:embed="rId3">
            <a:alphaModFix/>
          </a:blip>
          <a:stretch>
            <a:fillRect/>
          </a:stretch>
        </p:blipFill>
        <p:spPr>
          <a:xfrm>
            <a:off x="955299" y="1003825"/>
            <a:ext cx="4249475" cy="356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3"/>
          <p:cNvSpPr txBox="1">
            <a:spLocks noGrp="1"/>
          </p:cNvSpPr>
          <p:nvPr>
            <p:ph type="title"/>
          </p:nvPr>
        </p:nvSpPr>
        <p:spPr>
          <a:xfrm>
            <a:off x="720000" y="390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CONVERTING TO TIME SERIES</a:t>
            </a:r>
            <a:endParaRPr sz="3000" b="1">
              <a:solidFill>
                <a:schemeClr val="lt1"/>
              </a:solidFill>
            </a:endParaRPr>
          </a:p>
        </p:txBody>
      </p:sp>
      <p:sp>
        <p:nvSpPr>
          <p:cNvPr id="869" name="Google Shape;869;p53"/>
          <p:cNvSpPr txBox="1"/>
          <p:nvPr/>
        </p:nvSpPr>
        <p:spPr>
          <a:xfrm>
            <a:off x="1193700" y="1114200"/>
            <a:ext cx="6756600" cy="169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Now, we will be converting our data to time series</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This is to help us do time series regression.</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There will only be one time series for each country.</a:t>
            </a:r>
            <a:endParaRPr>
              <a:solidFill>
                <a:schemeClr val="lt1"/>
              </a:solidFill>
              <a:latin typeface="Oswald"/>
              <a:ea typeface="Oswald"/>
              <a:cs typeface="Oswald"/>
              <a:sym typeface="Oswald"/>
            </a:endParaRPr>
          </a:p>
          <a:p>
            <a:pPr marL="0" lvl="0" indent="0" algn="ctr" rtl="0">
              <a:spcBef>
                <a:spcPts val="0"/>
              </a:spcBef>
              <a:spcAft>
                <a:spcPts val="0"/>
              </a:spcAft>
              <a:buNone/>
            </a:pPr>
            <a:endParaRPr>
              <a:solidFill>
                <a:schemeClr val="lt1"/>
              </a:solidFill>
              <a:latin typeface="Oswald"/>
              <a:ea typeface="Oswald"/>
              <a:cs typeface="Oswald"/>
              <a:sym typeface="Oswald"/>
            </a:endParaRPr>
          </a:p>
          <a:p>
            <a:pPr marL="0" lvl="0" indent="0" algn="ctr" rtl="0">
              <a:spcBef>
                <a:spcPts val="0"/>
              </a:spcBef>
              <a:spcAft>
                <a:spcPts val="0"/>
              </a:spcAft>
              <a:buNone/>
            </a:pPr>
            <a:r>
              <a:rPr lang="en">
                <a:solidFill>
                  <a:schemeClr val="lt1"/>
                </a:solidFill>
                <a:latin typeface="Oswald"/>
                <a:ea typeface="Oswald"/>
                <a:cs typeface="Oswald"/>
                <a:sym typeface="Oswald"/>
              </a:rPr>
              <a:t>Here is the example of Afghanistan being converted to time-series:</a:t>
            </a:r>
            <a:endParaRPr>
              <a:solidFill>
                <a:schemeClr val="lt1"/>
              </a:solidFill>
              <a:latin typeface="Oswald"/>
              <a:ea typeface="Oswald"/>
              <a:cs typeface="Oswald"/>
              <a:sym typeface="Oswald"/>
            </a:endParaRPr>
          </a:p>
        </p:txBody>
      </p:sp>
      <p:pic>
        <p:nvPicPr>
          <p:cNvPr id="870" name="Google Shape;870;p53"/>
          <p:cNvPicPr preferRelativeResize="0"/>
          <p:nvPr/>
        </p:nvPicPr>
        <p:blipFill>
          <a:blip r:embed="rId3">
            <a:alphaModFix/>
          </a:blip>
          <a:stretch>
            <a:fillRect/>
          </a:stretch>
        </p:blipFill>
        <p:spPr>
          <a:xfrm>
            <a:off x="1228950" y="3090790"/>
            <a:ext cx="6686111" cy="162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66"/>
        <p:cNvGrpSpPr/>
        <p:nvPr/>
      </p:nvGrpSpPr>
      <p:grpSpPr>
        <a:xfrm>
          <a:off x="0" y="0"/>
          <a:ext cx="0" cy="0"/>
          <a:chOff x="0" y="0"/>
          <a:chExt cx="0" cy="0"/>
        </a:xfrm>
      </p:grpSpPr>
      <p:sp>
        <p:nvSpPr>
          <p:cNvPr id="567" name="Google Shape;567;p27"/>
          <p:cNvSpPr txBox="1">
            <a:spLocks noGrp="1"/>
          </p:cNvSpPr>
          <p:nvPr>
            <p:ph type="title"/>
          </p:nvPr>
        </p:nvSpPr>
        <p:spPr>
          <a:xfrm>
            <a:off x="4893175" y="2201550"/>
            <a:ext cx="3601500" cy="7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chemeClr val="lt1"/>
                </a:solidFill>
              </a:rPr>
              <a:t>INTRODUCTION</a:t>
            </a:r>
            <a:endParaRPr sz="3200" b="1">
              <a:solidFill>
                <a:schemeClr val="lt1"/>
              </a:solidFill>
            </a:endParaRPr>
          </a:p>
        </p:txBody>
      </p:sp>
      <p:grpSp>
        <p:nvGrpSpPr>
          <p:cNvPr id="568" name="Google Shape;568;p27"/>
          <p:cNvGrpSpPr/>
          <p:nvPr/>
        </p:nvGrpSpPr>
        <p:grpSpPr>
          <a:xfrm>
            <a:off x="0" y="4569046"/>
            <a:ext cx="1022509" cy="572747"/>
            <a:chOff x="-77" y="3784091"/>
            <a:chExt cx="2423582" cy="1357541"/>
          </a:xfrm>
        </p:grpSpPr>
        <p:sp>
          <p:nvSpPr>
            <p:cNvPr id="569" name="Google Shape;569;p2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7"/>
          <p:cNvGrpSpPr/>
          <p:nvPr/>
        </p:nvGrpSpPr>
        <p:grpSpPr>
          <a:xfrm rot="10800000">
            <a:off x="8121500" y="-4"/>
            <a:ext cx="1022509" cy="572747"/>
            <a:chOff x="-77" y="3784091"/>
            <a:chExt cx="2423582" cy="1357541"/>
          </a:xfrm>
        </p:grpSpPr>
        <p:sp>
          <p:nvSpPr>
            <p:cNvPr id="575" name="Google Shape;575;p2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7"/>
          <p:cNvGrpSpPr/>
          <p:nvPr/>
        </p:nvGrpSpPr>
        <p:grpSpPr>
          <a:xfrm>
            <a:off x="1978382" y="1807133"/>
            <a:ext cx="1647452" cy="1803756"/>
            <a:chOff x="1809575" y="238125"/>
            <a:chExt cx="3981275" cy="5219200"/>
          </a:xfrm>
        </p:grpSpPr>
        <p:sp>
          <p:nvSpPr>
            <p:cNvPr id="581" name="Google Shape;581;p27"/>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54"/>
          <p:cNvSpPr txBox="1">
            <a:spLocks noGrp="1"/>
          </p:cNvSpPr>
          <p:nvPr>
            <p:ph type="title"/>
          </p:nvPr>
        </p:nvSpPr>
        <p:spPr>
          <a:xfrm>
            <a:off x="6438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EXPORT THE DATA</a:t>
            </a:r>
            <a:endParaRPr sz="3000" b="1">
              <a:solidFill>
                <a:schemeClr val="lt1"/>
              </a:solidFill>
            </a:endParaRPr>
          </a:p>
        </p:txBody>
      </p:sp>
      <p:pic>
        <p:nvPicPr>
          <p:cNvPr id="876" name="Google Shape;876;p54"/>
          <p:cNvPicPr preferRelativeResize="0"/>
          <p:nvPr/>
        </p:nvPicPr>
        <p:blipFill>
          <a:blip r:embed="rId3">
            <a:alphaModFix/>
          </a:blip>
          <a:stretch>
            <a:fillRect/>
          </a:stretch>
        </p:blipFill>
        <p:spPr>
          <a:xfrm>
            <a:off x="2047875" y="1759900"/>
            <a:ext cx="5048250" cy="895350"/>
          </a:xfrm>
          <a:prstGeom prst="rect">
            <a:avLst/>
          </a:prstGeom>
          <a:noFill/>
          <a:ln>
            <a:noFill/>
          </a:ln>
        </p:spPr>
      </p:pic>
      <p:sp>
        <p:nvSpPr>
          <p:cNvPr id="877" name="Google Shape;877;p54"/>
          <p:cNvSpPr txBox="1"/>
          <p:nvPr/>
        </p:nvSpPr>
        <p:spPr>
          <a:xfrm>
            <a:off x="2047800" y="2991000"/>
            <a:ext cx="50484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chemeClr val="lt1"/>
                </a:solidFill>
                <a:latin typeface="Oswald"/>
                <a:ea typeface="Oswald"/>
                <a:cs typeface="Oswald"/>
                <a:sym typeface="Oswald"/>
              </a:rPr>
              <a:t>Now, we have finished our cleaning.</a:t>
            </a:r>
            <a:endParaRPr sz="1700">
              <a:solidFill>
                <a:schemeClr val="lt1"/>
              </a:solidFill>
              <a:latin typeface="Oswald"/>
              <a:ea typeface="Oswald"/>
              <a:cs typeface="Oswald"/>
              <a:sym typeface="Oswald"/>
            </a:endParaRPr>
          </a:p>
          <a:p>
            <a:pPr marL="0" lvl="0" indent="0" algn="ctr" rtl="0">
              <a:spcBef>
                <a:spcPts val="0"/>
              </a:spcBef>
              <a:spcAft>
                <a:spcPts val="0"/>
              </a:spcAft>
              <a:buNone/>
            </a:pPr>
            <a:endParaRPr sz="1700">
              <a:solidFill>
                <a:schemeClr val="lt1"/>
              </a:solidFill>
              <a:latin typeface="Oswald"/>
              <a:ea typeface="Oswald"/>
              <a:cs typeface="Oswald"/>
              <a:sym typeface="Oswald"/>
            </a:endParaRPr>
          </a:p>
          <a:p>
            <a:pPr marL="0" lvl="0" indent="0" algn="ctr" rtl="0">
              <a:spcBef>
                <a:spcPts val="0"/>
              </a:spcBef>
              <a:spcAft>
                <a:spcPts val="0"/>
              </a:spcAft>
              <a:buNone/>
            </a:pPr>
            <a:r>
              <a:rPr lang="en" sz="1700">
                <a:solidFill>
                  <a:schemeClr val="lt1"/>
                </a:solidFill>
                <a:latin typeface="Oswald"/>
                <a:ea typeface="Oswald"/>
                <a:cs typeface="Oswald"/>
                <a:sym typeface="Oswald"/>
              </a:rPr>
              <a:t>We will be using this data in the next notebook.</a:t>
            </a:r>
            <a:endParaRPr sz="1700">
              <a:solidFill>
                <a:schemeClr val="lt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1"/>
        <p:cNvGrpSpPr/>
        <p:nvPr/>
      </p:nvGrpSpPr>
      <p:grpSpPr>
        <a:xfrm>
          <a:off x="0" y="0"/>
          <a:ext cx="0" cy="0"/>
          <a:chOff x="0" y="0"/>
          <a:chExt cx="0" cy="0"/>
        </a:xfrm>
      </p:grpSpPr>
      <p:sp>
        <p:nvSpPr>
          <p:cNvPr id="882" name="Google Shape;882;p55"/>
          <p:cNvSpPr txBox="1">
            <a:spLocks noGrp="1"/>
          </p:cNvSpPr>
          <p:nvPr>
            <p:ph type="title" idx="3"/>
          </p:nvPr>
        </p:nvSpPr>
        <p:spPr>
          <a:xfrm>
            <a:off x="4624200" y="1499000"/>
            <a:ext cx="4519800" cy="13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MACHINE_LEARNING.IPYNB</a:t>
            </a:r>
            <a:endParaRPr sz="3000" b="1"/>
          </a:p>
        </p:txBody>
      </p:sp>
      <p:grpSp>
        <p:nvGrpSpPr>
          <p:cNvPr id="883" name="Google Shape;883;p55"/>
          <p:cNvGrpSpPr/>
          <p:nvPr/>
        </p:nvGrpSpPr>
        <p:grpSpPr>
          <a:xfrm>
            <a:off x="897740" y="1560910"/>
            <a:ext cx="2301266" cy="2377467"/>
            <a:chOff x="6945936" y="1456203"/>
            <a:chExt cx="2159597" cy="2231107"/>
          </a:xfrm>
        </p:grpSpPr>
        <p:sp>
          <p:nvSpPr>
            <p:cNvPr id="884" name="Google Shape;884;p55"/>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5"/>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5"/>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5"/>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5"/>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5"/>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5"/>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5"/>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5"/>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5"/>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5"/>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5"/>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5"/>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5"/>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5"/>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5"/>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5"/>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55"/>
          <p:cNvSpPr txBox="1"/>
          <p:nvPr/>
        </p:nvSpPr>
        <p:spPr>
          <a:xfrm>
            <a:off x="4836425" y="2274275"/>
            <a:ext cx="5527200" cy="12621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Machine Learning (Part 2)</a:t>
            </a:r>
            <a:endParaRPr sz="2000">
              <a:solidFill>
                <a:schemeClr val="lt1"/>
              </a:solidFill>
              <a:latin typeface="Oswald"/>
              <a:ea typeface="Oswald"/>
              <a:cs typeface="Oswald"/>
              <a:sym typeface="Oswald"/>
            </a:endParaRPr>
          </a:p>
          <a:p>
            <a:pPr marL="457200" lvl="0" indent="-355600" algn="l" rtl="0">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Recommendations</a:t>
            </a:r>
            <a:endParaRPr sz="2000">
              <a:solidFill>
                <a:schemeClr val="lt1"/>
              </a:solidFill>
              <a:latin typeface="Oswald"/>
              <a:ea typeface="Oswald"/>
              <a:cs typeface="Oswald"/>
              <a:sym typeface="Oswald"/>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56"/>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OVERVIEW OF MODELS</a:t>
            </a:r>
            <a:endParaRPr sz="3000" b="1">
              <a:solidFill>
                <a:schemeClr val="lt1"/>
              </a:solidFill>
            </a:endParaRPr>
          </a:p>
        </p:txBody>
      </p:sp>
      <p:sp>
        <p:nvSpPr>
          <p:cNvPr id="908" name="Google Shape;908;p56"/>
          <p:cNvSpPr/>
          <p:nvPr/>
        </p:nvSpPr>
        <p:spPr>
          <a:xfrm>
            <a:off x="1063800" y="1361350"/>
            <a:ext cx="7016400" cy="778800"/>
          </a:xfrm>
          <a:prstGeom prst="roundRect">
            <a:avLst>
              <a:gd name="adj" fmla="val 16667"/>
            </a:avLst>
          </a:prstGeom>
          <a:solidFill>
            <a:srgbClr val="CEF3F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1. Autoregression on Score</a:t>
            </a:r>
            <a:endParaRPr sz="1700">
              <a:solidFill>
                <a:schemeClr val="dk2"/>
              </a:solidFill>
              <a:latin typeface="Oswald"/>
              <a:ea typeface="Oswald"/>
              <a:cs typeface="Oswald"/>
              <a:sym typeface="Oswald"/>
            </a:endParaRPr>
          </a:p>
        </p:txBody>
      </p:sp>
      <p:sp>
        <p:nvSpPr>
          <p:cNvPr id="909" name="Google Shape;909;p56"/>
          <p:cNvSpPr/>
          <p:nvPr/>
        </p:nvSpPr>
        <p:spPr>
          <a:xfrm>
            <a:off x="1063800" y="3271500"/>
            <a:ext cx="7016400" cy="754200"/>
          </a:xfrm>
          <a:prstGeom prst="roundRect">
            <a:avLst>
              <a:gd name="adj" fmla="val 16667"/>
            </a:avLst>
          </a:prstGeom>
          <a:solidFill>
            <a:srgbClr val="878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3. AR/ARIMA on Variables followed by Huber Regression</a:t>
            </a:r>
            <a:endParaRPr sz="1700">
              <a:solidFill>
                <a:schemeClr val="dk2"/>
              </a:solidFill>
              <a:latin typeface="Oswald"/>
              <a:ea typeface="Oswald"/>
              <a:cs typeface="Oswald"/>
              <a:sym typeface="Oswald"/>
            </a:endParaRPr>
          </a:p>
        </p:txBody>
      </p:sp>
      <p:sp>
        <p:nvSpPr>
          <p:cNvPr id="910" name="Google Shape;910;p56"/>
          <p:cNvSpPr/>
          <p:nvPr/>
        </p:nvSpPr>
        <p:spPr>
          <a:xfrm>
            <a:off x="1063800" y="2316425"/>
            <a:ext cx="7016400" cy="778800"/>
          </a:xfrm>
          <a:prstGeom prst="roundRect">
            <a:avLst>
              <a:gd name="adj" fmla="val 16667"/>
            </a:avLst>
          </a:prstGeom>
          <a:solidFill>
            <a:srgbClr val="C9DAF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Oswald"/>
                <a:ea typeface="Oswald"/>
                <a:cs typeface="Oswald"/>
                <a:sym typeface="Oswald"/>
              </a:rPr>
              <a:t>2. Autoregressive Integrated Moving Average(ARIMA) on Score</a:t>
            </a:r>
            <a:endParaRPr sz="1700">
              <a:solidFill>
                <a:schemeClr val="dk2"/>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7"/>
          <p:cNvSpPr txBox="1">
            <a:spLocks noGrp="1"/>
          </p:cNvSpPr>
          <p:nvPr>
            <p:ph type="title"/>
          </p:nvPr>
        </p:nvSpPr>
        <p:spPr>
          <a:xfrm>
            <a:off x="720000" y="58350"/>
            <a:ext cx="7704000" cy="963300"/>
          </a:xfrm>
          <a:prstGeom prst="rect">
            <a:avLst/>
          </a:prstGeom>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r>
              <a:rPr lang="en" sz="3000" b="1">
                <a:solidFill>
                  <a:schemeClr val="lt1"/>
                </a:solidFill>
              </a:rPr>
              <a:t>1. AUTOREGRESSION ON SCORE</a:t>
            </a:r>
            <a:endParaRPr sz="3000" b="1">
              <a:solidFill>
                <a:schemeClr val="lt1"/>
              </a:solidFill>
            </a:endParaRPr>
          </a:p>
          <a:p>
            <a:pPr marL="0" lvl="0" indent="0" algn="l" rtl="0">
              <a:spcBef>
                <a:spcPts val="600"/>
              </a:spcBef>
              <a:spcAft>
                <a:spcPts val="0"/>
              </a:spcAft>
              <a:buNone/>
            </a:pPr>
            <a:endParaRPr/>
          </a:p>
        </p:txBody>
      </p:sp>
      <p:pic>
        <p:nvPicPr>
          <p:cNvPr id="916" name="Google Shape;916;p57"/>
          <p:cNvPicPr preferRelativeResize="0"/>
          <p:nvPr/>
        </p:nvPicPr>
        <p:blipFill>
          <a:blip r:embed="rId3">
            <a:alphaModFix/>
          </a:blip>
          <a:stretch>
            <a:fillRect/>
          </a:stretch>
        </p:blipFill>
        <p:spPr>
          <a:xfrm>
            <a:off x="1414324" y="1052450"/>
            <a:ext cx="2699775" cy="3624351"/>
          </a:xfrm>
          <a:prstGeom prst="rect">
            <a:avLst/>
          </a:prstGeom>
          <a:noFill/>
          <a:ln>
            <a:noFill/>
          </a:ln>
        </p:spPr>
      </p:pic>
      <p:sp>
        <p:nvSpPr>
          <p:cNvPr id="917" name="Google Shape;917;p57"/>
          <p:cNvSpPr txBox="1"/>
          <p:nvPr/>
        </p:nvSpPr>
        <p:spPr>
          <a:xfrm>
            <a:off x="4734850" y="2144538"/>
            <a:ext cx="4087800" cy="8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Autoregression Predictions</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Mean Squared Error (MSE) =  0.0000233633</a:t>
            </a:r>
            <a:endParaRPr>
              <a:solidFill>
                <a:schemeClr val="lt1"/>
              </a:solidFill>
              <a:latin typeface="Oswald"/>
              <a:ea typeface="Oswald"/>
              <a:cs typeface="Oswald"/>
              <a:sym typeface="Oswald"/>
            </a:endParaRPr>
          </a:p>
          <a:p>
            <a:pPr marL="0" lvl="0" indent="0" algn="l" rtl="0">
              <a:spcBef>
                <a:spcPts val="0"/>
              </a:spcBef>
              <a:spcAft>
                <a:spcPts val="0"/>
              </a:spcAft>
              <a:buNone/>
            </a:pPr>
            <a:endParaRPr>
              <a:latin typeface="Roboto"/>
              <a:ea typeface="Roboto"/>
              <a:cs typeface="Roboto"/>
              <a:sym typeface="Roboto"/>
            </a:endParaRPr>
          </a:p>
        </p:txBody>
      </p:sp>
      <p:sp>
        <p:nvSpPr>
          <p:cNvPr id="918" name="Google Shape;918;p57"/>
          <p:cNvSpPr txBox="1"/>
          <p:nvPr/>
        </p:nvSpPr>
        <p:spPr>
          <a:xfrm>
            <a:off x="4734850" y="3099675"/>
            <a:ext cx="38673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Applying autoregression with a time lag of 1 from years 2015-2020 to predict 2021 data has worked and yielded results, with a very low MSE.</a:t>
            </a:r>
            <a:endParaRPr>
              <a:solidFill>
                <a:schemeClr val="lt1"/>
              </a:solidFill>
              <a:latin typeface="Oswald"/>
              <a:ea typeface="Oswald"/>
              <a:cs typeface="Oswald"/>
              <a:sym typeface="Oswald"/>
            </a:endParaRPr>
          </a:p>
        </p:txBody>
      </p:sp>
      <p:sp>
        <p:nvSpPr>
          <p:cNvPr id="919" name="Google Shape;919;p57"/>
          <p:cNvSpPr txBox="1"/>
          <p:nvPr/>
        </p:nvSpPr>
        <p:spPr>
          <a:xfrm>
            <a:off x="4734850" y="1052450"/>
            <a:ext cx="40878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Autoregression is a time series model that uses observations from previous time steps as input to a regression equation to predict the value at the next time step.</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8"/>
          <p:cNvSpPr txBox="1">
            <a:spLocks noGrp="1"/>
          </p:cNvSpPr>
          <p:nvPr>
            <p:ph type="title"/>
          </p:nvPr>
        </p:nvSpPr>
        <p:spPr>
          <a:xfrm>
            <a:off x="720000" y="34050"/>
            <a:ext cx="7704000" cy="1011900"/>
          </a:xfrm>
          <a:prstGeom prst="rect">
            <a:avLst/>
          </a:prstGeom>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r>
              <a:rPr lang="en" sz="3000" b="1">
                <a:solidFill>
                  <a:schemeClr val="lt1"/>
                </a:solidFill>
              </a:rPr>
              <a:t>2. ARIMA ON SCORE</a:t>
            </a:r>
            <a:endParaRPr sz="3000" b="1">
              <a:solidFill>
                <a:schemeClr val="lt1"/>
              </a:solidFill>
            </a:endParaRPr>
          </a:p>
          <a:p>
            <a:pPr marL="0" lvl="0" indent="0" algn="l" rtl="0">
              <a:spcBef>
                <a:spcPts val="600"/>
              </a:spcBef>
              <a:spcAft>
                <a:spcPts val="0"/>
              </a:spcAft>
              <a:buNone/>
            </a:pPr>
            <a:endParaRPr/>
          </a:p>
        </p:txBody>
      </p:sp>
      <p:pic>
        <p:nvPicPr>
          <p:cNvPr id="925" name="Google Shape;925;p58"/>
          <p:cNvPicPr preferRelativeResize="0"/>
          <p:nvPr/>
        </p:nvPicPr>
        <p:blipFill>
          <a:blip r:embed="rId3">
            <a:alphaModFix/>
          </a:blip>
          <a:stretch>
            <a:fillRect/>
          </a:stretch>
        </p:blipFill>
        <p:spPr>
          <a:xfrm>
            <a:off x="1366575" y="1265600"/>
            <a:ext cx="2757575" cy="3508375"/>
          </a:xfrm>
          <a:prstGeom prst="rect">
            <a:avLst/>
          </a:prstGeom>
          <a:noFill/>
          <a:ln>
            <a:noFill/>
          </a:ln>
        </p:spPr>
      </p:pic>
      <p:sp>
        <p:nvSpPr>
          <p:cNvPr id="926" name="Google Shape;926;p58"/>
          <p:cNvSpPr txBox="1"/>
          <p:nvPr/>
        </p:nvSpPr>
        <p:spPr>
          <a:xfrm>
            <a:off x="4705750" y="1265600"/>
            <a:ext cx="42222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ARIMA combines autoregressive features with those of moving averages. </a:t>
            </a:r>
            <a:endParaRPr>
              <a:solidFill>
                <a:schemeClr val="lt1"/>
              </a:solidFill>
              <a:latin typeface="Oswald"/>
              <a:ea typeface="Oswald"/>
              <a:cs typeface="Oswald"/>
              <a:sym typeface="Oswald"/>
            </a:endParaRPr>
          </a:p>
        </p:txBody>
      </p:sp>
      <p:sp>
        <p:nvSpPr>
          <p:cNvPr id="927" name="Google Shape;927;p58"/>
          <p:cNvSpPr txBox="1"/>
          <p:nvPr/>
        </p:nvSpPr>
        <p:spPr>
          <a:xfrm>
            <a:off x="4705750" y="2087913"/>
            <a:ext cx="5527200" cy="8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ARIMA Predictions</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Mean Squared Error (MSE) =  0.0005558669</a:t>
            </a:r>
            <a:endParaRPr>
              <a:solidFill>
                <a:schemeClr val="lt1"/>
              </a:solidFill>
              <a:latin typeface="Oswald"/>
              <a:ea typeface="Oswald"/>
              <a:cs typeface="Oswald"/>
              <a:sym typeface="Oswald"/>
            </a:endParaRPr>
          </a:p>
          <a:p>
            <a:pPr marL="0" lvl="0" indent="0" algn="l" rtl="0">
              <a:spcBef>
                <a:spcPts val="0"/>
              </a:spcBef>
              <a:spcAft>
                <a:spcPts val="0"/>
              </a:spcAft>
              <a:buNone/>
            </a:pPr>
            <a:endParaRPr>
              <a:latin typeface="Roboto"/>
              <a:ea typeface="Roboto"/>
              <a:cs typeface="Roboto"/>
              <a:sym typeface="Roboto"/>
            </a:endParaRPr>
          </a:p>
        </p:txBody>
      </p:sp>
      <p:sp>
        <p:nvSpPr>
          <p:cNvPr id="928" name="Google Shape;928;p58"/>
          <p:cNvSpPr txBox="1"/>
          <p:nvPr/>
        </p:nvSpPr>
        <p:spPr>
          <a:xfrm>
            <a:off x="4705750" y="2799675"/>
            <a:ext cx="41028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Although ARIMA is also a good model as it has a really low MSE, Autoregression still yields better results with lower MSE. </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This could be due to our dataset not having enough entries, thus we do not make use of the advantage of ARIMA, being able to predict and observe sub trends. </a:t>
            </a:r>
            <a:endParaRPr>
              <a:solidFill>
                <a:schemeClr val="lt1"/>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59"/>
          <p:cNvSpPr txBox="1">
            <a:spLocks noGrp="1"/>
          </p:cNvSpPr>
          <p:nvPr>
            <p:ph type="title"/>
          </p:nvPr>
        </p:nvSpPr>
        <p:spPr>
          <a:xfrm>
            <a:off x="720000" y="69300"/>
            <a:ext cx="7704000" cy="941400"/>
          </a:xfrm>
          <a:prstGeom prst="rect">
            <a:avLst/>
          </a:prstGeom>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r>
              <a:rPr lang="en" sz="3000" b="1">
                <a:solidFill>
                  <a:schemeClr val="lt1"/>
                </a:solidFill>
              </a:rPr>
              <a:t>3. AUTOREGRESSION ON VARIABLES</a:t>
            </a:r>
            <a:endParaRPr sz="3000" b="1">
              <a:solidFill>
                <a:schemeClr val="lt1"/>
              </a:solidFill>
            </a:endParaRPr>
          </a:p>
          <a:p>
            <a:pPr marL="0" lvl="0" indent="0" algn="l" rtl="0">
              <a:spcBef>
                <a:spcPts val="600"/>
              </a:spcBef>
              <a:spcAft>
                <a:spcPts val="0"/>
              </a:spcAft>
              <a:buNone/>
            </a:pPr>
            <a:endParaRPr/>
          </a:p>
        </p:txBody>
      </p:sp>
      <p:pic>
        <p:nvPicPr>
          <p:cNvPr id="934" name="Google Shape;934;p59"/>
          <p:cNvPicPr preferRelativeResize="0"/>
          <p:nvPr/>
        </p:nvPicPr>
        <p:blipFill>
          <a:blip r:embed="rId3">
            <a:alphaModFix/>
          </a:blip>
          <a:stretch>
            <a:fillRect/>
          </a:stretch>
        </p:blipFill>
        <p:spPr>
          <a:xfrm>
            <a:off x="343100" y="1270425"/>
            <a:ext cx="4605799" cy="3118724"/>
          </a:xfrm>
          <a:prstGeom prst="rect">
            <a:avLst/>
          </a:prstGeom>
          <a:noFill/>
          <a:ln>
            <a:noFill/>
          </a:ln>
        </p:spPr>
      </p:pic>
      <p:sp>
        <p:nvSpPr>
          <p:cNvPr id="935" name="Google Shape;935;p59"/>
          <p:cNvSpPr txBox="1"/>
          <p:nvPr/>
        </p:nvSpPr>
        <p:spPr>
          <a:xfrm>
            <a:off x="5421075" y="1564675"/>
            <a:ext cx="34683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swald"/>
                <a:ea typeface="Oswald"/>
                <a:cs typeface="Oswald"/>
                <a:sym typeface="Oswald"/>
              </a:rPr>
              <a:t>Instead of performing autoregression directly on score, we do auto regression on variables.</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This would give us the dataset with predicted values for 2021.</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The next step would be to apply Huber Regression :</a:t>
            </a:r>
            <a:endParaRPr>
              <a:solidFill>
                <a:schemeClr val="lt1"/>
              </a:solidFill>
              <a:latin typeface="Oswald"/>
              <a:ea typeface="Oswald"/>
              <a:cs typeface="Oswald"/>
              <a:sym typeface="Oswald"/>
            </a:endParaRPr>
          </a:p>
          <a:p>
            <a:pPr marL="0" lvl="0" indent="0" algn="just" rtl="0">
              <a:spcBef>
                <a:spcPts val="0"/>
              </a:spcBef>
              <a:spcAft>
                <a:spcPts val="0"/>
              </a:spcAft>
              <a:buNone/>
            </a:pP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Train dataset: 2020 data</a:t>
            </a:r>
            <a:endParaRPr>
              <a:solidFill>
                <a:schemeClr val="lt1"/>
              </a:solidFill>
              <a:latin typeface="Oswald"/>
              <a:ea typeface="Oswald"/>
              <a:cs typeface="Oswald"/>
              <a:sym typeface="Oswald"/>
            </a:endParaRPr>
          </a:p>
          <a:p>
            <a:pPr marL="0" lvl="0" indent="0" algn="just" rtl="0">
              <a:spcBef>
                <a:spcPts val="0"/>
              </a:spcBef>
              <a:spcAft>
                <a:spcPts val="0"/>
              </a:spcAft>
              <a:buNone/>
            </a:pPr>
            <a:r>
              <a:rPr lang="en">
                <a:solidFill>
                  <a:schemeClr val="lt1"/>
                </a:solidFill>
                <a:latin typeface="Oswald"/>
                <a:ea typeface="Oswald"/>
                <a:cs typeface="Oswald"/>
                <a:sym typeface="Oswald"/>
              </a:rPr>
              <a:t>Test dataset:   2021 predicted variable data</a:t>
            </a:r>
            <a:endParaRPr>
              <a:solidFill>
                <a:schemeClr val="lt1"/>
              </a:solidFill>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60"/>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APPLYING HUBER REGRESSION</a:t>
            </a:r>
            <a:endParaRPr sz="3000" b="1">
              <a:solidFill>
                <a:schemeClr val="lt1"/>
              </a:solidFill>
            </a:endParaRPr>
          </a:p>
        </p:txBody>
      </p:sp>
      <p:pic>
        <p:nvPicPr>
          <p:cNvPr id="941" name="Google Shape;941;p60"/>
          <p:cNvPicPr preferRelativeResize="0"/>
          <p:nvPr/>
        </p:nvPicPr>
        <p:blipFill>
          <a:blip r:embed="rId3">
            <a:alphaModFix/>
          </a:blip>
          <a:stretch>
            <a:fillRect/>
          </a:stretch>
        </p:blipFill>
        <p:spPr>
          <a:xfrm>
            <a:off x="842300" y="1036975"/>
            <a:ext cx="4332071" cy="2038225"/>
          </a:xfrm>
          <a:prstGeom prst="rect">
            <a:avLst/>
          </a:prstGeom>
          <a:noFill/>
          <a:ln>
            <a:noFill/>
          </a:ln>
        </p:spPr>
      </p:pic>
      <p:sp>
        <p:nvSpPr>
          <p:cNvPr id="942" name="Google Shape;942;p60"/>
          <p:cNvSpPr txBox="1"/>
          <p:nvPr/>
        </p:nvSpPr>
        <p:spPr>
          <a:xfrm>
            <a:off x="2761600" y="690400"/>
            <a:ext cx="5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943" name="Google Shape;943;p60"/>
          <p:cNvPicPr preferRelativeResize="0"/>
          <p:nvPr/>
        </p:nvPicPr>
        <p:blipFill>
          <a:blip r:embed="rId4">
            <a:alphaModFix/>
          </a:blip>
          <a:stretch>
            <a:fillRect/>
          </a:stretch>
        </p:blipFill>
        <p:spPr>
          <a:xfrm>
            <a:off x="842300" y="3312625"/>
            <a:ext cx="4376575" cy="1519350"/>
          </a:xfrm>
          <a:prstGeom prst="rect">
            <a:avLst/>
          </a:prstGeom>
          <a:noFill/>
          <a:ln>
            <a:noFill/>
          </a:ln>
        </p:spPr>
      </p:pic>
      <p:sp>
        <p:nvSpPr>
          <p:cNvPr id="944" name="Google Shape;944;p60"/>
          <p:cNvSpPr txBox="1"/>
          <p:nvPr/>
        </p:nvSpPr>
        <p:spPr>
          <a:xfrm>
            <a:off x="5831900" y="1090600"/>
            <a:ext cx="3060900" cy="374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swald"/>
                <a:ea typeface="Oswald"/>
                <a:cs typeface="Oswald"/>
                <a:sym typeface="Oswald"/>
              </a:rPr>
              <a:t>We apply huber regression on the variable values predicted through autoregression to get the predicted Score values for 2021.</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Huber Regression R^2 (train): 0.675</a:t>
            </a: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Huber Regression R^2 (test): 0.735</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r>
              <a:rPr lang="en">
                <a:solidFill>
                  <a:schemeClr val="lt1"/>
                </a:solidFill>
                <a:latin typeface="Oswald"/>
                <a:ea typeface="Oswald"/>
                <a:cs typeface="Oswald"/>
                <a:sym typeface="Oswald"/>
              </a:rPr>
              <a:t>Huber Regression MSE (test): 0.655</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Huber Regression RMSE (test): 0.809</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r>
              <a:rPr lang="en">
                <a:solidFill>
                  <a:schemeClr val="lt1"/>
                </a:solidFill>
                <a:latin typeface="Oswald"/>
                <a:ea typeface="Oswald"/>
                <a:cs typeface="Oswald"/>
                <a:sym typeface="Oswald"/>
              </a:rPr>
              <a:t>We get bad MSE and R^2 values.</a:t>
            </a: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endParaRPr>
              <a:solidFill>
                <a:schemeClr val="lt1"/>
              </a:solidFill>
              <a:latin typeface="Oswald"/>
              <a:ea typeface="Oswald"/>
              <a:cs typeface="Oswald"/>
              <a:sym typeface="Oswald"/>
            </a:endParaRPr>
          </a:p>
          <a:p>
            <a:pPr marL="0" lvl="0" indent="0" algn="l" rtl="0">
              <a:lnSpc>
                <a:spcPct val="110795"/>
              </a:lnSpc>
              <a:spcBef>
                <a:spcPts val="0"/>
              </a:spcBef>
              <a:spcAft>
                <a:spcPts val="0"/>
              </a:spcAft>
              <a:buNone/>
            </a:pP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48"/>
        <p:cNvGrpSpPr/>
        <p:nvPr/>
      </p:nvGrpSpPr>
      <p:grpSpPr>
        <a:xfrm>
          <a:off x="0" y="0"/>
          <a:ext cx="0" cy="0"/>
          <a:chOff x="0" y="0"/>
          <a:chExt cx="0" cy="0"/>
        </a:xfrm>
      </p:grpSpPr>
      <p:grpSp>
        <p:nvGrpSpPr>
          <p:cNvPr id="949" name="Google Shape;949;p61"/>
          <p:cNvGrpSpPr/>
          <p:nvPr/>
        </p:nvGrpSpPr>
        <p:grpSpPr>
          <a:xfrm>
            <a:off x="1195818" y="1383097"/>
            <a:ext cx="2377303" cy="2377303"/>
            <a:chOff x="5612559" y="834972"/>
            <a:chExt cx="3473558" cy="3473558"/>
          </a:xfrm>
        </p:grpSpPr>
        <p:sp>
          <p:nvSpPr>
            <p:cNvPr id="950" name="Google Shape;950;p61"/>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1"/>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1"/>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1"/>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1"/>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1"/>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1"/>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1"/>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1"/>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1"/>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1"/>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1"/>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1"/>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1"/>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1"/>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1"/>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1"/>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1"/>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1"/>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1"/>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1"/>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1"/>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1"/>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1"/>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1"/>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1"/>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1"/>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1"/>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1"/>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1"/>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1"/>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1"/>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61"/>
          <p:cNvSpPr txBox="1">
            <a:spLocks noGrp="1"/>
          </p:cNvSpPr>
          <p:nvPr>
            <p:ph type="title" idx="3"/>
          </p:nvPr>
        </p:nvSpPr>
        <p:spPr>
          <a:xfrm>
            <a:off x="4987925" y="2055575"/>
            <a:ext cx="3710400" cy="138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400" b="1">
                <a:solidFill>
                  <a:schemeClr val="lt1"/>
                </a:solidFill>
              </a:rPr>
              <a:t>STATISTICAL INFERENCE</a:t>
            </a:r>
            <a:endParaRPr sz="3400"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2"/>
          <p:cNvSpPr txBox="1"/>
          <p:nvPr/>
        </p:nvSpPr>
        <p:spPr>
          <a:xfrm>
            <a:off x="885900" y="1093750"/>
            <a:ext cx="7538100" cy="33735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On applying Huber regression, we get bad MSE and R^2 values. This may be because the linear model or equation in the 2021 dataset used to calculate Happiness Score being slightly different from 2020's one. </a:t>
            </a:r>
            <a:endParaRPr>
              <a:solidFill>
                <a:schemeClr val="lt1"/>
              </a:solidFill>
              <a:latin typeface="Oswald"/>
              <a:ea typeface="Oswald"/>
              <a:cs typeface="Oswald"/>
              <a:sym typeface="Oswald"/>
            </a:endParaRPr>
          </a:p>
          <a:p>
            <a:pPr marL="457200" lvl="0" indent="-317500" algn="just"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It may not be feasible to use this method to predict future scores. However, it may still be useful to do this just to see what the forecasted values of the variables will be in the future.</a:t>
            </a:r>
            <a:endParaRPr>
              <a:solidFill>
                <a:schemeClr val="lt1"/>
              </a:solidFill>
              <a:latin typeface="Oswald"/>
              <a:ea typeface="Oswald"/>
              <a:cs typeface="Oswald"/>
              <a:sym typeface="Oswald"/>
            </a:endParaRPr>
          </a:p>
          <a:p>
            <a:pPr marL="457200" lvl="0" indent="-317500" algn="just"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Factors that are important and lead to a higher happiness score. </a:t>
            </a:r>
            <a:endParaRPr>
              <a:solidFill>
                <a:schemeClr val="lt1"/>
              </a:solidFill>
              <a:latin typeface="Oswald"/>
              <a:ea typeface="Oswald"/>
              <a:cs typeface="Oswald"/>
              <a:sym typeface="Oswald"/>
            </a:endParaRPr>
          </a:p>
          <a:p>
            <a:pPr marL="457200" lvl="0" indent="-317500" algn="just"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They can make use of this in order to figure out which part of their country to focus on first in order to see immediate results.</a:t>
            </a:r>
            <a:endParaRPr>
              <a:solidFill>
                <a:schemeClr val="lt1"/>
              </a:solidFill>
              <a:latin typeface="Oswald"/>
              <a:ea typeface="Oswald"/>
              <a:cs typeface="Oswald"/>
              <a:sym typeface="Oswald"/>
            </a:endParaRPr>
          </a:p>
          <a:p>
            <a:pPr marL="457200" lvl="0" indent="-317500" algn="just"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They will also be able to forecast future variables (ceteris paribus) and also the forecast of future score. Using this, they can selectively see which part of the country may need improvement the most.</a:t>
            </a:r>
            <a:endParaRPr>
              <a:solidFill>
                <a:schemeClr val="lt1"/>
              </a:solidFill>
              <a:latin typeface="Oswald"/>
              <a:ea typeface="Oswald"/>
              <a:cs typeface="Oswald"/>
              <a:sym typeface="Oswald"/>
            </a:endParaRPr>
          </a:p>
          <a:p>
            <a:pPr marL="0" lvl="0" indent="0" algn="l" rtl="0">
              <a:lnSpc>
                <a:spcPct val="150000"/>
              </a:lnSpc>
              <a:spcBef>
                <a:spcPts val="500"/>
              </a:spcBef>
              <a:spcAft>
                <a:spcPts val="0"/>
              </a:spcAft>
              <a:buNone/>
            </a:pPr>
            <a:endParaRPr>
              <a:solidFill>
                <a:schemeClr val="lt1"/>
              </a:solidFill>
              <a:latin typeface="Oswald"/>
              <a:ea typeface="Oswald"/>
              <a:cs typeface="Oswald"/>
              <a:sym typeface="Oswald"/>
            </a:endParaRPr>
          </a:p>
        </p:txBody>
      </p:sp>
      <p:sp>
        <p:nvSpPr>
          <p:cNvPr id="988" name="Google Shape;988;p62"/>
          <p:cNvSpPr txBox="1"/>
          <p:nvPr/>
        </p:nvSpPr>
        <p:spPr>
          <a:xfrm>
            <a:off x="1087500" y="216750"/>
            <a:ext cx="6969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CONCLUSION</a:t>
            </a:r>
            <a:endParaRPr sz="3000" b="1">
              <a:solidFill>
                <a:schemeClr val="lt1"/>
              </a:solidFill>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3"/>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RECOMMENDATION - DATASET</a:t>
            </a:r>
            <a:endParaRPr sz="3000" b="1">
              <a:solidFill>
                <a:schemeClr val="lt1"/>
              </a:solidFill>
            </a:endParaRPr>
          </a:p>
        </p:txBody>
      </p:sp>
      <p:sp>
        <p:nvSpPr>
          <p:cNvPr id="994" name="Google Shape;994;p63"/>
          <p:cNvSpPr txBox="1"/>
          <p:nvPr/>
        </p:nvSpPr>
        <p:spPr>
          <a:xfrm>
            <a:off x="1310500" y="1694800"/>
            <a:ext cx="538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95" name="Google Shape;995;p63"/>
          <p:cNvSpPr txBox="1"/>
          <p:nvPr/>
        </p:nvSpPr>
        <p:spPr>
          <a:xfrm>
            <a:off x="720000" y="1326375"/>
            <a:ext cx="81117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 data set is small. More data!</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Data is not inclusive .</a:t>
            </a:r>
            <a:endParaRPr>
              <a:solidFill>
                <a:schemeClr val="lt1"/>
              </a:solidFill>
              <a:latin typeface="Oswald"/>
              <a:ea typeface="Oswald"/>
              <a:cs typeface="Oswald"/>
              <a:sym typeface="Oswald"/>
            </a:endParaRPr>
          </a:p>
          <a:p>
            <a:pPr marL="45720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Not all factors are included in the dataset.</a:t>
            </a:r>
            <a:endParaRPr>
              <a:solidFill>
                <a:schemeClr val="lt1"/>
              </a:solidFill>
              <a:latin typeface="Oswald"/>
              <a:ea typeface="Oswald"/>
              <a:cs typeface="Oswald"/>
              <a:sym typeface="Oswald"/>
            </a:endParaRPr>
          </a:p>
          <a:p>
            <a:pPr marL="457200" lvl="0" indent="0" algn="l" rtl="0">
              <a:spcBef>
                <a:spcPts val="0"/>
              </a:spcBef>
              <a:spcAft>
                <a:spcPts val="0"/>
              </a:spcAft>
              <a:buNone/>
            </a:pPr>
            <a:r>
              <a:rPr lang="en">
                <a:solidFill>
                  <a:schemeClr val="lt1"/>
                </a:solidFill>
                <a:latin typeface="Oswald"/>
                <a:ea typeface="Oswald"/>
                <a:cs typeface="Oswald"/>
                <a:sym typeface="Oswald"/>
              </a:rPr>
              <a:t>Example: The quality of transport, educational institutes, job satisfaction, unemployment, etc </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have non-measurable data.</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Regions should’ve been classified according to the continent.</a:t>
            </a:r>
            <a:endParaRPr>
              <a:solidFill>
                <a:schemeClr val="lt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8"/>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PRACTICAL MOTIVATION</a:t>
            </a:r>
            <a:endParaRPr sz="3000" b="1">
              <a:solidFill>
                <a:schemeClr val="lt1"/>
              </a:solidFill>
            </a:endParaRPr>
          </a:p>
        </p:txBody>
      </p:sp>
      <p:sp>
        <p:nvSpPr>
          <p:cNvPr id="596" name="Google Shape;596;p28"/>
          <p:cNvSpPr txBox="1">
            <a:spLocks noGrp="1"/>
          </p:cNvSpPr>
          <p:nvPr>
            <p:ph type="body" idx="1"/>
          </p:nvPr>
        </p:nvSpPr>
        <p:spPr>
          <a:xfrm>
            <a:off x="720000" y="1260500"/>
            <a:ext cx="7890600" cy="32523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600">
                <a:solidFill>
                  <a:schemeClr val="lt1"/>
                </a:solidFill>
                <a:latin typeface="Oswald"/>
                <a:ea typeface="Oswald"/>
                <a:cs typeface="Oswald"/>
                <a:sym typeface="Oswald"/>
              </a:rPr>
              <a:t>As a global society, we are waking up to the fact that happiness in our daily lives is extremely important.</a:t>
            </a:r>
            <a:endParaRPr sz="1600">
              <a:solidFill>
                <a:schemeClr val="lt1"/>
              </a:solidFill>
              <a:latin typeface="Oswald"/>
              <a:ea typeface="Oswald"/>
              <a:cs typeface="Oswald"/>
              <a:sym typeface="Oswald"/>
            </a:endParaRPr>
          </a:p>
          <a:p>
            <a:pPr marL="0" marR="0" lvl="0" indent="0" algn="just" rtl="0">
              <a:lnSpc>
                <a:spcPct val="100000"/>
              </a:lnSpc>
              <a:spcBef>
                <a:spcPts val="0"/>
              </a:spcBef>
              <a:spcAft>
                <a:spcPts val="0"/>
              </a:spcAft>
              <a:buNone/>
            </a:pPr>
            <a:endParaRPr sz="1600">
              <a:solidFill>
                <a:schemeClr val="lt1"/>
              </a:solidFill>
              <a:latin typeface="Oswald"/>
              <a:ea typeface="Oswald"/>
              <a:cs typeface="Oswald"/>
              <a:sym typeface="Oswald"/>
            </a:endParaRPr>
          </a:p>
          <a:p>
            <a:pPr marL="0" marR="0" lvl="0" indent="0" algn="just" rtl="0">
              <a:lnSpc>
                <a:spcPct val="100000"/>
              </a:lnSpc>
              <a:spcBef>
                <a:spcPts val="0"/>
              </a:spcBef>
              <a:spcAft>
                <a:spcPts val="0"/>
              </a:spcAft>
              <a:buNone/>
            </a:pPr>
            <a:r>
              <a:rPr lang="en" sz="1600">
                <a:solidFill>
                  <a:schemeClr val="lt1"/>
                </a:solidFill>
                <a:latin typeface="Oswald"/>
                <a:ea typeface="Oswald"/>
                <a:cs typeface="Oswald"/>
                <a:sym typeface="Oswald"/>
              </a:rPr>
              <a:t>In today’s world where data is available everywhere, a data-driven approach could allow for a better understanding of happiness factors. It would be plausible to determine the key aspects of well-being and quantify their impact to one's happiness.</a:t>
            </a:r>
            <a:endParaRPr sz="1600">
              <a:solidFill>
                <a:schemeClr val="lt1"/>
              </a:solidFill>
              <a:latin typeface="Oswald"/>
              <a:ea typeface="Oswald"/>
              <a:cs typeface="Oswald"/>
              <a:sym typeface="Oswald"/>
            </a:endParaRPr>
          </a:p>
          <a:p>
            <a:pPr marL="0" lvl="0" indent="0" algn="just" rtl="0">
              <a:lnSpc>
                <a:spcPct val="100000"/>
              </a:lnSpc>
              <a:spcBef>
                <a:spcPts val="500"/>
              </a:spcBef>
              <a:spcAft>
                <a:spcPts val="0"/>
              </a:spcAft>
              <a:buNone/>
            </a:pPr>
            <a:endParaRPr sz="1600">
              <a:solidFill>
                <a:srgbClr val="F2F2F2"/>
              </a:solidFill>
              <a:latin typeface="Oswald"/>
              <a:ea typeface="Oswald"/>
              <a:cs typeface="Oswald"/>
              <a:sym typeface="Oswald"/>
            </a:endParaRPr>
          </a:p>
          <a:p>
            <a:pPr marL="0" lvl="0" indent="0" algn="just" rtl="0">
              <a:lnSpc>
                <a:spcPct val="100000"/>
              </a:lnSpc>
              <a:spcBef>
                <a:spcPts val="500"/>
              </a:spcBef>
              <a:spcAft>
                <a:spcPts val="0"/>
              </a:spcAft>
              <a:buNone/>
            </a:pPr>
            <a:r>
              <a:rPr lang="en" sz="1600">
                <a:solidFill>
                  <a:srgbClr val="F2F2F2"/>
                </a:solidFill>
                <a:latin typeface="Oswald"/>
                <a:ea typeface="Oswald"/>
                <a:cs typeface="Oswald"/>
                <a:sym typeface="Oswald"/>
              </a:rPr>
              <a:t>We aim to help the governments and different policy makers to increase the well being of its citizens.</a:t>
            </a:r>
            <a:endParaRPr sz="1600">
              <a:solidFill>
                <a:srgbClr val="F2F2F2"/>
              </a:solidFill>
              <a:latin typeface="Oswald"/>
              <a:ea typeface="Oswald"/>
              <a:cs typeface="Oswald"/>
              <a:sym typeface="Oswald"/>
            </a:endParaRPr>
          </a:p>
          <a:p>
            <a:pPr marL="0" lvl="0" indent="0" algn="l" rtl="0">
              <a:lnSpc>
                <a:spcPct val="115000"/>
              </a:lnSpc>
              <a:spcBef>
                <a:spcPts val="500"/>
              </a:spcBef>
              <a:spcAft>
                <a:spcPts val="0"/>
              </a:spcAft>
              <a:buNone/>
            </a:pPr>
            <a:endParaRPr sz="2000">
              <a:solidFill>
                <a:srgbClr val="F2F2F2"/>
              </a:solidFill>
              <a:latin typeface="Oswald"/>
              <a:ea typeface="Oswald"/>
              <a:cs typeface="Oswald"/>
              <a:sym typeface="Oswald"/>
            </a:endParaRPr>
          </a:p>
          <a:p>
            <a:pPr marL="0" lvl="0" indent="0" algn="just" rtl="0">
              <a:spcBef>
                <a:spcPts val="500"/>
              </a:spcBef>
              <a:spcAft>
                <a:spcPts val="500"/>
              </a:spcAft>
              <a:buNone/>
            </a:pPr>
            <a:r>
              <a:rPr lang="en" sz="1600">
                <a:solidFill>
                  <a:srgbClr val="F2F2F2"/>
                </a:solidFill>
                <a:latin typeface="Oswald"/>
                <a:ea typeface="Oswald"/>
                <a:cs typeface="Oswald"/>
                <a:sym typeface="Oswald"/>
              </a:rPr>
              <a:t>We can make use of “The World Happiness Report”, a publication of the United Nations Sustainable Development Solutions Network. It contains rankings of national happiness, based on respondents' ratings of their own lives, which also correlates with various quality of life factors. </a:t>
            </a:r>
            <a:endParaRPr sz="2000">
              <a:solidFill>
                <a:srgbClr val="F2F2F2"/>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64"/>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RECOMMENDATION - MODEL</a:t>
            </a:r>
            <a:endParaRPr sz="3000" b="1">
              <a:solidFill>
                <a:schemeClr val="lt1"/>
              </a:solidFill>
            </a:endParaRPr>
          </a:p>
          <a:p>
            <a:pPr marL="0" lvl="0" indent="0" algn="l" rtl="0">
              <a:spcBef>
                <a:spcPts val="0"/>
              </a:spcBef>
              <a:spcAft>
                <a:spcPts val="0"/>
              </a:spcAft>
              <a:buNone/>
            </a:pPr>
            <a:endParaRPr/>
          </a:p>
        </p:txBody>
      </p:sp>
      <p:sp>
        <p:nvSpPr>
          <p:cNvPr id="1001" name="Google Shape;1001;p64"/>
          <p:cNvSpPr txBox="1"/>
          <p:nvPr/>
        </p:nvSpPr>
        <p:spPr>
          <a:xfrm>
            <a:off x="682050" y="1533000"/>
            <a:ext cx="77799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Use of VAR (Vector Autoregression) instead of using AR and Hubert regression to directly forecast the value of Score for 2021.</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VAR is a multivariate forecasting algorithm that is used when two or more time series influence each other. </a:t>
            </a:r>
            <a:endParaRPr>
              <a:solidFill>
                <a:schemeClr val="lt1"/>
              </a:solidFill>
              <a:latin typeface="Oswald"/>
              <a:ea typeface="Oswald"/>
              <a:cs typeface="Oswald"/>
              <a:sym typeface="Oswald"/>
            </a:endParaRPr>
          </a:p>
          <a:p>
            <a:pPr marL="45720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Time series had only 7 entries.</a:t>
            </a:r>
            <a:endParaRPr>
              <a:solidFill>
                <a:schemeClr val="lt1"/>
              </a:solidFill>
              <a:latin typeface="Oswald"/>
              <a:ea typeface="Oswald"/>
              <a:cs typeface="Oswald"/>
              <a:sym typeface="Oswald"/>
            </a:endParaRPr>
          </a:p>
          <a:p>
            <a:pPr marL="0" lvl="0" indent="0" algn="l" rtl="0">
              <a:spcBef>
                <a:spcPts val="0"/>
              </a:spcBef>
              <a:spcAft>
                <a:spcPts val="0"/>
              </a:spcAft>
              <a:buNone/>
            </a:pPr>
            <a:endParaRPr>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Best model theoretically. </a:t>
            </a:r>
            <a:endParaRPr>
              <a:solidFill>
                <a:schemeClr val="lt1"/>
              </a:solidFill>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65"/>
          <p:cNvSpPr txBox="1"/>
          <p:nvPr/>
        </p:nvSpPr>
        <p:spPr>
          <a:xfrm>
            <a:off x="988150" y="216750"/>
            <a:ext cx="7567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LIBRARIES USED</a:t>
            </a:r>
            <a:endParaRPr sz="3000" b="1">
              <a:solidFill>
                <a:schemeClr val="lt1"/>
              </a:solidFill>
              <a:latin typeface="Oswald"/>
              <a:ea typeface="Oswald"/>
              <a:cs typeface="Oswald"/>
              <a:sym typeface="Oswald"/>
            </a:endParaRPr>
          </a:p>
        </p:txBody>
      </p:sp>
      <p:pic>
        <p:nvPicPr>
          <p:cNvPr id="1007" name="Google Shape;1007;p65"/>
          <p:cNvPicPr preferRelativeResize="0"/>
          <p:nvPr/>
        </p:nvPicPr>
        <p:blipFill>
          <a:blip r:embed="rId3">
            <a:alphaModFix/>
          </a:blip>
          <a:stretch>
            <a:fillRect/>
          </a:stretch>
        </p:blipFill>
        <p:spPr>
          <a:xfrm>
            <a:off x="527488" y="2500450"/>
            <a:ext cx="2626273" cy="1182324"/>
          </a:xfrm>
          <a:prstGeom prst="rect">
            <a:avLst/>
          </a:prstGeom>
          <a:noFill/>
          <a:ln>
            <a:noFill/>
          </a:ln>
        </p:spPr>
      </p:pic>
      <p:pic>
        <p:nvPicPr>
          <p:cNvPr id="1008" name="Google Shape;1008;p65"/>
          <p:cNvPicPr preferRelativeResize="0"/>
          <p:nvPr/>
        </p:nvPicPr>
        <p:blipFill>
          <a:blip r:embed="rId4">
            <a:alphaModFix/>
          </a:blip>
          <a:stretch>
            <a:fillRect/>
          </a:stretch>
        </p:blipFill>
        <p:spPr>
          <a:xfrm>
            <a:off x="441525" y="1122048"/>
            <a:ext cx="2712225" cy="1356125"/>
          </a:xfrm>
          <a:prstGeom prst="rect">
            <a:avLst/>
          </a:prstGeom>
          <a:noFill/>
          <a:ln>
            <a:noFill/>
          </a:ln>
        </p:spPr>
      </p:pic>
      <p:pic>
        <p:nvPicPr>
          <p:cNvPr id="1009" name="Google Shape;1009;p65"/>
          <p:cNvPicPr preferRelativeResize="0"/>
          <p:nvPr/>
        </p:nvPicPr>
        <p:blipFill>
          <a:blip r:embed="rId5">
            <a:alphaModFix/>
          </a:blip>
          <a:stretch>
            <a:fillRect/>
          </a:stretch>
        </p:blipFill>
        <p:spPr>
          <a:xfrm>
            <a:off x="91954" y="3662322"/>
            <a:ext cx="4524396" cy="1085850"/>
          </a:xfrm>
          <a:prstGeom prst="rect">
            <a:avLst/>
          </a:prstGeom>
          <a:noFill/>
          <a:ln>
            <a:noFill/>
          </a:ln>
        </p:spPr>
      </p:pic>
      <p:pic>
        <p:nvPicPr>
          <p:cNvPr id="1010" name="Google Shape;1010;p65"/>
          <p:cNvPicPr preferRelativeResize="0"/>
          <p:nvPr/>
        </p:nvPicPr>
        <p:blipFill>
          <a:blip r:embed="rId6">
            <a:alphaModFix/>
          </a:blip>
          <a:stretch>
            <a:fillRect/>
          </a:stretch>
        </p:blipFill>
        <p:spPr>
          <a:xfrm>
            <a:off x="4965437" y="1317738"/>
            <a:ext cx="3065124" cy="879050"/>
          </a:xfrm>
          <a:prstGeom prst="rect">
            <a:avLst/>
          </a:prstGeom>
          <a:noFill/>
          <a:ln>
            <a:noFill/>
          </a:ln>
        </p:spPr>
      </p:pic>
      <p:pic>
        <p:nvPicPr>
          <p:cNvPr id="1011" name="Google Shape;1011;p65"/>
          <p:cNvPicPr preferRelativeResize="0"/>
          <p:nvPr/>
        </p:nvPicPr>
        <p:blipFill>
          <a:blip r:embed="rId7">
            <a:alphaModFix/>
          </a:blip>
          <a:stretch>
            <a:fillRect/>
          </a:stretch>
        </p:blipFill>
        <p:spPr>
          <a:xfrm>
            <a:off x="4766950" y="3612155"/>
            <a:ext cx="3065124" cy="1239220"/>
          </a:xfrm>
          <a:prstGeom prst="rect">
            <a:avLst/>
          </a:prstGeom>
          <a:noFill/>
          <a:ln>
            <a:noFill/>
          </a:ln>
        </p:spPr>
      </p:pic>
      <p:pic>
        <p:nvPicPr>
          <p:cNvPr id="1012" name="Google Shape;1012;p65"/>
          <p:cNvPicPr preferRelativeResize="0"/>
          <p:nvPr/>
        </p:nvPicPr>
        <p:blipFill>
          <a:blip r:embed="rId8">
            <a:alphaModFix/>
          </a:blip>
          <a:stretch>
            <a:fillRect/>
          </a:stretch>
        </p:blipFill>
        <p:spPr>
          <a:xfrm>
            <a:off x="3501100" y="1418674"/>
            <a:ext cx="1265850" cy="677213"/>
          </a:xfrm>
          <a:prstGeom prst="rect">
            <a:avLst/>
          </a:prstGeom>
          <a:noFill/>
          <a:ln>
            <a:noFill/>
          </a:ln>
        </p:spPr>
      </p:pic>
      <p:pic>
        <p:nvPicPr>
          <p:cNvPr id="1013" name="Google Shape;1013;p65"/>
          <p:cNvPicPr preferRelativeResize="0"/>
          <p:nvPr/>
        </p:nvPicPr>
        <p:blipFill>
          <a:blip r:embed="rId9">
            <a:alphaModFix/>
          </a:blip>
          <a:stretch>
            <a:fillRect/>
          </a:stretch>
        </p:blipFill>
        <p:spPr>
          <a:xfrm>
            <a:off x="3266029" y="2810233"/>
            <a:ext cx="3445358" cy="562763"/>
          </a:xfrm>
          <a:prstGeom prst="rect">
            <a:avLst/>
          </a:prstGeom>
          <a:noFill/>
          <a:ln>
            <a:noFill/>
          </a:ln>
        </p:spPr>
      </p:pic>
      <p:pic>
        <p:nvPicPr>
          <p:cNvPr id="1014" name="Google Shape;1014;p65"/>
          <p:cNvPicPr preferRelativeResize="0"/>
          <p:nvPr/>
        </p:nvPicPr>
        <p:blipFill>
          <a:blip r:embed="rId10">
            <a:alphaModFix/>
          </a:blip>
          <a:stretch>
            <a:fillRect/>
          </a:stretch>
        </p:blipFill>
        <p:spPr>
          <a:xfrm>
            <a:off x="6997450" y="2632649"/>
            <a:ext cx="1869200" cy="740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6"/>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Thank You!</a:t>
            </a:r>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67"/>
          <p:cNvSpPr txBox="1">
            <a:spLocks noGrp="1"/>
          </p:cNvSpPr>
          <p:nvPr>
            <p:ph type="title"/>
          </p:nvPr>
        </p:nvSpPr>
        <p:spPr>
          <a:xfrm>
            <a:off x="585750" y="1223850"/>
            <a:ext cx="7972500" cy="26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Oswald SemiBold"/>
                <a:ea typeface="Oswald SemiBold"/>
                <a:cs typeface="Oswald SemiBold"/>
                <a:sym typeface="Oswald SemiBold"/>
              </a:rPr>
              <a:t>Oak Soe Khant </a:t>
            </a: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dirty="0">
                <a:solidFill>
                  <a:schemeClr val="lt1"/>
                </a:solidFill>
                <a:latin typeface="Oswald SemiBold"/>
                <a:ea typeface="Oswald SemiBold"/>
                <a:cs typeface="Oswald SemiBold"/>
                <a:sym typeface="Oswald SemiBold"/>
              </a:rPr>
              <a:t>Code Refactoring, EDA, Data Cleaning, Machine Learning Models, Slides, Video Editing</a:t>
            </a: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dirty="0">
                <a:solidFill>
                  <a:schemeClr val="lt1"/>
                </a:solidFill>
                <a:latin typeface="Oswald SemiBold"/>
                <a:ea typeface="Oswald SemiBold"/>
                <a:cs typeface="Oswald SemiBold"/>
                <a:sym typeface="Oswald SemiBold"/>
              </a:rPr>
              <a:t>Sisodia Anushka </a:t>
            </a: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dirty="0">
                <a:solidFill>
                  <a:schemeClr val="lt1"/>
                </a:solidFill>
                <a:latin typeface="Oswald SemiBold"/>
                <a:ea typeface="Oswald SemiBold"/>
                <a:cs typeface="Oswald SemiBold"/>
                <a:sym typeface="Oswald SemiBold"/>
              </a:rPr>
              <a:t>EDA, Slides, </a:t>
            </a:r>
            <a:r>
              <a:rPr lang="en-SG" sz="2100" dirty="0">
                <a:solidFill>
                  <a:schemeClr val="lt1"/>
                </a:solidFill>
                <a:latin typeface="Oswald SemiBold"/>
                <a:ea typeface="Oswald SemiBold"/>
                <a:cs typeface="Oswald SemiBold"/>
                <a:sym typeface="Oswald SemiBold"/>
              </a:rPr>
              <a:t>Presentation</a:t>
            </a: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dirty="0">
                <a:solidFill>
                  <a:schemeClr val="lt1"/>
                </a:solidFill>
                <a:latin typeface="Oswald SemiBold"/>
                <a:ea typeface="Oswald SemiBold"/>
                <a:cs typeface="Oswald SemiBold"/>
                <a:sym typeface="Oswald SemiBold"/>
              </a:rPr>
              <a:t>Oza Tirth Tusharbhai </a:t>
            </a:r>
            <a:endParaRPr sz="2100" dirty="0">
              <a:solidFill>
                <a:schemeClr val="lt1"/>
              </a:solidFill>
              <a:latin typeface="Oswald SemiBold"/>
              <a:ea typeface="Oswald SemiBold"/>
              <a:cs typeface="Oswald SemiBold"/>
              <a:sym typeface="Oswald SemiBold"/>
            </a:endParaRPr>
          </a:p>
          <a:p>
            <a:pPr marL="0" lvl="0" indent="0" algn="ctr" rtl="0">
              <a:spcBef>
                <a:spcPts val="0"/>
              </a:spcBef>
              <a:spcAft>
                <a:spcPts val="0"/>
              </a:spcAft>
              <a:buNone/>
            </a:pPr>
            <a:r>
              <a:rPr lang="en" sz="2100" dirty="0">
                <a:solidFill>
                  <a:schemeClr val="lt1"/>
                </a:solidFill>
                <a:latin typeface="Oswald SemiBold"/>
                <a:ea typeface="Oswald SemiBold"/>
                <a:cs typeface="Oswald SemiBold"/>
                <a:sym typeface="Oswald SemiBold"/>
              </a:rPr>
              <a:t>EDA, Slides, Presentation</a:t>
            </a:r>
            <a:endParaRPr sz="2100" dirty="0">
              <a:solidFill>
                <a:schemeClr val="lt1"/>
              </a:solidFill>
              <a:latin typeface="Oswald SemiBold"/>
              <a:ea typeface="Oswald SemiBold"/>
              <a:cs typeface="Oswald SemiBold"/>
              <a:sym typeface="Oswald SemiBold"/>
            </a:endParaRPr>
          </a:p>
        </p:txBody>
      </p:sp>
      <p:sp>
        <p:nvSpPr>
          <p:cNvPr id="1025" name="Google Shape;1025;p67"/>
          <p:cNvSpPr txBox="1"/>
          <p:nvPr/>
        </p:nvSpPr>
        <p:spPr>
          <a:xfrm>
            <a:off x="991050" y="216750"/>
            <a:ext cx="7567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PROJECT CONTRIBUTIONS</a:t>
            </a:r>
            <a:endParaRPr sz="3000" b="1">
              <a:solidFill>
                <a:schemeClr val="lt1"/>
              </a:solidFill>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68"/>
          <p:cNvSpPr txBox="1"/>
          <p:nvPr/>
        </p:nvSpPr>
        <p:spPr>
          <a:xfrm>
            <a:off x="1626425" y="216750"/>
            <a:ext cx="6071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REFERENCES</a:t>
            </a:r>
            <a:endParaRPr sz="3000" b="1">
              <a:solidFill>
                <a:schemeClr val="lt1"/>
              </a:solidFill>
              <a:latin typeface="Oswald"/>
              <a:ea typeface="Oswald"/>
              <a:cs typeface="Oswald"/>
              <a:sym typeface="Oswald"/>
            </a:endParaRPr>
          </a:p>
        </p:txBody>
      </p:sp>
      <p:sp>
        <p:nvSpPr>
          <p:cNvPr id="1031" name="Google Shape;1031;p68"/>
          <p:cNvSpPr txBox="1"/>
          <p:nvPr/>
        </p:nvSpPr>
        <p:spPr>
          <a:xfrm>
            <a:off x="1142250" y="1134775"/>
            <a:ext cx="7349100" cy="343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uFill>
                  <a:noFill/>
                </a:uFill>
                <a:latin typeface="Oswald"/>
                <a:ea typeface="Oswald"/>
                <a:cs typeface="Oswald"/>
                <a:sym typeface="Oswald"/>
                <a:hlinkClick r:id="rId3">
                  <a:extLst>
                    <a:ext uri="{A12FA001-AC4F-418D-AE19-62706E023703}">
                      <ahyp:hlinkClr xmlns:ahyp="http://schemas.microsoft.com/office/drawing/2018/hyperlinkcolor" val="tx"/>
                    </a:ext>
                  </a:extLst>
                </a:hlinkClick>
              </a:rPr>
              <a:t>https://www.kaggle.com/datasets/mathurinache/world-happiness-report</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4">
                  <a:extLst>
                    <a:ext uri="{A12FA001-AC4F-418D-AE19-62706E023703}">
                      <ahyp:hlinkClr xmlns:ahyp="http://schemas.microsoft.com/office/drawing/2018/hyperlinkcolor" val="tx"/>
                    </a:ext>
                  </a:extLst>
                </a:hlinkClick>
              </a:rPr>
              <a:t>https://plotly.com/python/choropleth-maps/</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5">
                  <a:extLst>
                    <a:ext uri="{A12FA001-AC4F-418D-AE19-62706E023703}">
                      <ahyp:hlinkClr xmlns:ahyp="http://schemas.microsoft.com/office/drawing/2018/hyperlinkcolor" val="tx"/>
                    </a:ext>
                  </a:extLst>
                </a:hlinkClick>
              </a:rPr>
              <a:t>https://machinelearningmastery.com/k-fold-cross-validation/</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6">
                  <a:extLst>
                    <a:ext uri="{A12FA001-AC4F-418D-AE19-62706E023703}">
                      <ahyp:hlinkClr xmlns:ahyp="http://schemas.microsoft.com/office/drawing/2018/hyperlinkcolor" val="tx"/>
                    </a:ext>
                  </a:extLst>
                </a:hlinkClick>
              </a:rPr>
              <a:t>https://www.analyticsvidhya.com/blog/2016/02/complete-guide-parameter-tuning-gradient-boosting-gbm-python/</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7">
                  <a:extLst>
                    <a:ext uri="{A12FA001-AC4F-418D-AE19-62706E023703}">
                      <ahyp:hlinkClr xmlns:ahyp="http://schemas.microsoft.com/office/drawing/2018/hyperlinkcolor" val="tx"/>
                    </a:ext>
                  </a:extLst>
                </a:hlinkClick>
              </a:rPr>
              <a:t>https://www.machinelearningplus.com/time-series/arima-model-time-series-forecasting-python/</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8">
                  <a:extLst>
                    <a:ext uri="{A12FA001-AC4F-418D-AE19-62706E023703}">
                      <ahyp:hlinkClr xmlns:ahyp="http://schemas.microsoft.com/office/drawing/2018/hyperlinkcolor" val="tx"/>
                    </a:ext>
                  </a:extLst>
                </a:hlinkClick>
              </a:rPr>
              <a:t>https://www.machinelearningplus.com/time-series/vector-autoregression-examples-python/</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9">
                  <a:extLst>
                    <a:ext uri="{A12FA001-AC4F-418D-AE19-62706E023703}">
                      <ahyp:hlinkClr xmlns:ahyp="http://schemas.microsoft.com/office/drawing/2018/hyperlinkcolor" val="tx"/>
                    </a:ext>
                  </a:extLst>
                </a:hlinkClick>
              </a:rPr>
              <a:t>https://towardsdatascience.com/regression-in-the-face-of-messy-outliers-try-huber-regressor-3a54ddc12516</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10">
                  <a:extLst>
                    <a:ext uri="{A12FA001-AC4F-418D-AE19-62706E023703}">
                      <ahyp:hlinkClr xmlns:ahyp="http://schemas.microsoft.com/office/drawing/2018/hyperlinkcolor" val="tx"/>
                    </a:ext>
                  </a:extLst>
                </a:hlinkClick>
              </a:rPr>
              <a:t>https://towardsdatascience.com/ridge-and-lasso-regression-a-complete-guide-with-python-scikit-learn-e20e34bcbf0b</a:t>
            </a:r>
            <a:endParaRPr>
              <a:solidFill>
                <a:schemeClr val="lt1"/>
              </a:solidFill>
              <a:latin typeface="Oswald"/>
              <a:ea typeface="Oswald"/>
              <a:cs typeface="Oswald"/>
              <a:sym typeface="Oswald"/>
            </a:endParaRPr>
          </a:p>
          <a:p>
            <a:pPr marL="0" lvl="0" indent="0" algn="l" rtl="0">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11">
                  <a:extLst>
                    <a:ext uri="{A12FA001-AC4F-418D-AE19-62706E023703}">
                      <ahyp:hlinkClr xmlns:ahyp="http://schemas.microsoft.com/office/drawing/2018/hyperlinkcolor" val="tx"/>
                    </a:ext>
                  </a:extLst>
                </a:hlinkClick>
              </a:rPr>
              <a:t>https://towardsdatascience.com/machine-learning-basics-random-forest-regression-be3e1e3bb91a</a:t>
            </a:r>
            <a:endParaRPr>
              <a:solidFill>
                <a:schemeClr val="lt1"/>
              </a:solidFill>
              <a:latin typeface="Oswald"/>
              <a:ea typeface="Oswald"/>
              <a:cs typeface="Oswald"/>
              <a:sym typeface="Oswald"/>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title" idx="4294967295"/>
          </p:nvPr>
        </p:nvSpPr>
        <p:spPr>
          <a:xfrm>
            <a:off x="2449200" y="222300"/>
            <a:ext cx="4245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DATA SCIENCE PROBLEM</a:t>
            </a:r>
            <a:endParaRPr sz="3000" b="1">
              <a:solidFill>
                <a:schemeClr val="lt1"/>
              </a:solidFill>
            </a:endParaRPr>
          </a:p>
        </p:txBody>
      </p:sp>
      <p:sp>
        <p:nvSpPr>
          <p:cNvPr id="602" name="Google Shape;602;p29"/>
          <p:cNvSpPr txBox="1">
            <a:spLocks noGrp="1"/>
          </p:cNvSpPr>
          <p:nvPr>
            <p:ph type="body" idx="4294967295"/>
          </p:nvPr>
        </p:nvSpPr>
        <p:spPr>
          <a:xfrm>
            <a:off x="3936225" y="2004325"/>
            <a:ext cx="4281300" cy="135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lt1"/>
                </a:solidFill>
                <a:latin typeface="Oswald"/>
                <a:ea typeface="Oswald"/>
                <a:cs typeface="Oswald"/>
                <a:sym typeface="Oswald"/>
              </a:rPr>
              <a:t>In order to create good policies in the present, how can countries predict their world happiness statistics in the future?</a:t>
            </a:r>
            <a:endParaRPr sz="2000">
              <a:solidFill>
                <a:schemeClr val="lt1"/>
              </a:solidFill>
              <a:latin typeface="Oswald"/>
              <a:ea typeface="Oswald"/>
              <a:cs typeface="Oswald"/>
              <a:sym typeface="Oswald"/>
            </a:endParaRPr>
          </a:p>
          <a:p>
            <a:pPr marL="0" lvl="0" indent="0" algn="l" rtl="0">
              <a:spcBef>
                <a:spcPts val="1600"/>
              </a:spcBef>
              <a:spcAft>
                <a:spcPts val="1600"/>
              </a:spcAft>
              <a:buNone/>
            </a:pPr>
            <a:endParaRPr/>
          </a:p>
        </p:txBody>
      </p:sp>
      <p:grpSp>
        <p:nvGrpSpPr>
          <p:cNvPr id="603" name="Google Shape;603;p29"/>
          <p:cNvGrpSpPr/>
          <p:nvPr/>
        </p:nvGrpSpPr>
        <p:grpSpPr>
          <a:xfrm>
            <a:off x="1093091" y="1593127"/>
            <a:ext cx="2128939" cy="1957243"/>
            <a:chOff x="1435250" y="482750"/>
            <a:chExt cx="4729925" cy="4729925"/>
          </a:xfrm>
        </p:grpSpPr>
        <p:sp>
          <p:nvSpPr>
            <p:cNvPr id="604" name="Google Shape;604;p29"/>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30"/>
          <p:cNvSpPr txBox="1">
            <a:spLocks noGrp="1"/>
          </p:cNvSpPr>
          <p:nvPr>
            <p:ph type="body" idx="1"/>
          </p:nvPr>
        </p:nvSpPr>
        <p:spPr>
          <a:xfrm>
            <a:off x="5095150" y="1198825"/>
            <a:ext cx="3813000" cy="955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Accessed from Kaggle. It contains separate csv files of happiness reports from the year 2015-2021.</a:t>
            </a:r>
            <a:r>
              <a:rPr lang="en" sz="1600">
                <a:latin typeface="Oswald"/>
                <a:ea typeface="Oswald"/>
                <a:cs typeface="Oswald"/>
                <a:sym typeface="Oswald"/>
              </a:rPr>
              <a:t> </a:t>
            </a:r>
            <a:endParaRPr sz="1600">
              <a:latin typeface="Oswald"/>
              <a:ea typeface="Oswald"/>
              <a:cs typeface="Oswald"/>
              <a:sym typeface="Oswald"/>
            </a:endParaRPr>
          </a:p>
          <a:p>
            <a:pPr marL="0" lvl="0" indent="0" algn="l" rtl="0">
              <a:spcBef>
                <a:spcPts val="1600"/>
              </a:spcBef>
              <a:spcAft>
                <a:spcPts val="1600"/>
              </a:spcAft>
              <a:buNone/>
            </a:pPr>
            <a:endParaRPr>
              <a:solidFill>
                <a:schemeClr val="lt1"/>
              </a:solidFill>
              <a:latin typeface="Oswald"/>
              <a:ea typeface="Oswald"/>
              <a:cs typeface="Oswald"/>
              <a:sym typeface="Oswald"/>
            </a:endParaRPr>
          </a:p>
        </p:txBody>
      </p:sp>
      <p:pic>
        <p:nvPicPr>
          <p:cNvPr id="640" name="Google Shape;640;p30"/>
          <p:cNvPicPr preferRelativeResize="0"/>
          <p:nvPr/>
        </p:nvPicPr>
        <p:blipFill>
          <a:blip r:embed="rId3">
            <a:alphaModFix/>
          </a:blip>
          <a:stretch>
            <a:fillRect/>
          </a:stretch>
        </p:blipFill>
        <p:spPr>
          <a:xfrm>
            <a:off x="1217248" y="1045837"/>
            <a:ext cx="2857500" cy="1085850"/>
          </a:xfrm>
          <a:prstGeom prst="rect">
            <a:avLst/>
          </a:prstGeom>
          <a:noFill/>
          <a:ln>
            <a:noFill/>
          </a:ln>
        </p:spPr>
      </p:pic>
      <p:sp>
        <p:nvSpPr>
          <p:cNvPr id="641" name="Google Shape;641;p30"/>
          <p:cNvSpPr txBox="1"/>
          <p:nvPr/>
        </p:nvSpPr>
        <p:spPr>
          <a:xfrm>
            <a:off x="1734150" y="216750"/>
            <a:ext cx="5675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SAMPLE COLLECTION</a:t>
            </a:r>
            <a:endParaRPr sz="3000" b="1">
              <a:solidFill>
                <a:schemeClr val="lt1"/>
              </a:solidFill>
              <a:latin typeface="Oswald"/>
              <a:ea typeface="Oswald"/>
              <a:cs typeface="Oswald"/>
              <a:sym typeface="Oswald"/>
            </a:endParaRPr>
          </a:p>
        </p:txBody>
      </p:sp>
      <p:sp>
        <p:nvSpPr>
          <p:cNvPr id="642" name="Google Shape;642;p30"/>
          <p:cNvSpPr txBox="1"/>
          <p:nvPr/>
        </p:nvSpPr>
        <p:spPr>
          <a:xfrm>
            <a:off x="5095150" y="3264500"/>
            <a:ext cx="3884400" cy="646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This is an example of a sample from 2015</a:t>
            </a:r>
            <a:endParaRPr sz="1600">
              <a:solidFill>
                <a:schemeClr val="lt1"/>
              </a:solidFill>
              <a:latin typeface="Oswald"/>
              <a:ea typeface="Oswald"/>
              <a:cs typeface="Oswald"/>
              <a:sym typeface="Oswald"/>
            </a:endParaRPr>
          </a:p>
          <a:p>
            <a:pPr marL="457200" lvl="0" indent="0" algn="l" rtl="0">
              <a:spcBef>
                <a:spcPts val="0"/>
              </a:spcBef>
              <a:spcAft>
                <a:spcPts val="0"/>
              </a:spcAft>
              <a:buNone/>
            </a:pPr>
            <a:endParaRPr>
              <a:solidFill>
                <a:schemeClr val="lt1"/>
              </a:solidFill>
              <a:latin typeface="Roboto"/>
              <a:ea typeface="Roboto"/>
              <a:cs typeface="Roboto"/>
              <a:sym typeface="Roboto"/>
            </a:endParaRPr>
          </a:p>
        </p:txBody>
      </p:sp>
      <p:pic>
        <p:nvPicPr>
          <p:cNvPr id="643" name="Google Shape;643;p30"/>
          <p:cNvPicPr preferRelativeResize="0"/>
          <p:nvPr/>
        </p:nvPicPr>
        <p:blipFill>
          <a:blip r:embed="rId4">
            <a:alphaModFix/>
          </a:blip>
          <a:stretch>
            <a:fillRect/>
          </a:stretch>
        </p:blipFill>
        <p:spPr>
          <a:xfrm>
            <a:off x="358375" y="2444300"/>
            <a:ext cx="4575250" cy="1923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47"/>
        <p:cNvGrpSpPr/>
        <p:nvPr/>
      </p:nvGrpSpPr>
      <p:grpSpPr>
        <a:xfrm>
          <a:off x="0" y="0"/>
          <a:ext cx="0" cy="0"/>
          <a:chOff x="0" y="0"/>
          <a:chExt cx="0" cy="0"/>
        </a:xfrm>
      </p:grpSpPr>
      <p:sp>
        <p:nvSpPr>
          <p:cNvPr id="648" name="Google Shape;648;p31"/>
          <p:cNvSpPr/>
          <p:nvPr/>
        </p:nvSpPr>
        <p:spPr>
          <a:xfrm rot="-2699899">
            <a:off x="2033646" y="1995010"/>
            <a:ext cx="399527" cy="381114"/>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rot="-2699899">
            <a:off x="2810997" y="2796887"/>
            <a:ext cx="418754" cy="380872"/>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rot="-2699899">
            <a:off x="1995585" y="2787187"/>
            <a:ext cx="418754" cy="381114"/>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txBox="1">
            <a:spLocks noGrp="1"/>
          </p:cNvSpPr>
          <p:nvPr>
            <p:ph type="title"/>
          </p:nvPr>
        </p:nvSpPr>
        <p:spPr>
          <a:xfrm>
            <a:off x="5369875" y="1257438"/>
            <a:ext cx="2141100" cy="8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1"/>
                </a:solidFill>
              </a:rPr>
              <a:t> EDA.IPYNB</a:t>
            </a:r>
            <a:endParaRPr sz="3000" b="1">
              <a:solidFill>
                <a:schemeClr val="lt1"/>
              </a:solidFill>
            </a:endParaRPr>
          </a:p>
        </p:txBody>
      </p:sp>
      <p:sp>
        <p:nvSpPr>
          <p:cNvPr id="653" name="Google Shape;653;p31"/>
          <p:cNvSpPr/>
          <p:nvPr/>
        </p:nvSpPr>
        <p:spPr>
          <a:xfrm>
            <a:off x="2302605" y="1714888"/>
            <a:ext cx="723464" cy="703832"/>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2774802" y="2271816"/>
            <a:ext cx="793719" cy="704194"/>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2207924" y="2724759"/>
            <a:ext cx="723343" cy="703832"/>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723484" y="2154711"/>
            <a:ext cx="724915" cy="700325"/>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1"/>
          <p:cNvGrpSpPr/>
          <p:nvPr/>
        </p:nvGrpSpPr>
        <p:grpSpPr>
          <a:xfrm flipH="1">
            <a:off x="8121500" y="4569046"/>
            <a:ext cx="1022509" cy="572747"/>
            <a:chOff x="-77" y="3784091"/>
            <a:chExt cx="2423582" cy="1357541"/>
          </a:xfrm>
        </p:grpSpPr>
        <p:sp>
          <p:nvSpPr>
            <p:cNvPr id="658" name="Google Shape;658;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31"/>
          <p:cNvGrpSpPr/>
          <p:nvPr/>
        </p:nvGrpSpPr>
        <p:grpSpPr>
          <a:xfrm rot="10800000" flipH="1">
            <a:off x="0" y="-4"/>
            <a:ext cx="1022509" cy="572747"/>
            <a:chOff x="-77" y="3784091"/>
            <a:chExt cx="2423582" cy="1357541"/>
          </a:xfrm>
        </p:grpSpPr>
        <p:sp>
          <p:nvSpPr>
            <p:cNvPr id="664" name="Google Shape;66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31"/>
          <p:cNvSpPr txBox="1">
            <a:spLocks noGrp="1"/>
          </p:cNvSpPr>
          <p:nvPr>
            <p:ph type="title"/>
          </p:nvPr>
        </p:nvSpPr>
        <p:spPr>
          <a:xfrm>
            <a:off x="4772100" y="2080650"/>
            <a:ext cx="3777900" cy="644100"/>
          </a:xfrm>
          <a:prstGeom prst="rect">
            <a:avLst/>
          </a:prstGeom>
        </p:spPr>
        <p:txBody>
          <a:bodyPr spcFirstLastPara="1" wrap="square" lIns="91425" tIns="91425" rIns="91425" bIns="91425" anchor="b" anchorCtr="0">
            <a:noAutofit/>
          </a:bodyPr>
          <a:lstStyle/>
          <a:p>
            <a:pPr marL="457200" lvl="0" indent="-355600" algn="l" rtl="0">
              <a:spcBef>
                <a:spcPts val="0"/>
              </a:spcBef>
              <a:spcAft>
                <a:spcPts val="0"/>
              </a:spcAft>
              <a:buClr>
                <a:schemeClr val="lt1"/>
              </a:buClr>
              <a:buSzPts val="2000"/>
              <a:buChar char="●"/>
            </a:pPr>
            <a:r>
              <a:rPr lang="en" sz="2000" b="1">
                <a:solidFill>
                  <a:schemeClr val="lt1"/>
                </a:solidFill>
              </a:rPr>
              <a:t> </a:t>
            </a:r>
            <a:r>
              <a:rPr lang="en" sz="2000">
                <a:solidFill>
                  <a:schemeClr val="lt1"/>
                </a:solidFill>
              </a:rPr>
              <a:t>Exploratory Data Analysis</a:t>
            </a:r>
            <a:endParaRPr sz="2000">
              <a:solidFill>
                <a:schemeClr val="lt1"/>
              </a:solidFill>
            </a:endParaRPr>
          </a:p>
        </p:txBody>
      </p:sp>
      <p:sp>
        <p:nvSpPr>
          <p:cNvPr id="670" name="Google Shape;670;p31"/>
          <p:cNvSpPr txBox="1">
            <a:spLocks noGrp="1"/>
          </p:cNvSpPr>
          <p:nvPr>
            <p:ph type="title"/>
          </p:nvPr>
        </p:nvSpPr>
        <p:spPr>
          <a:xfrm>
            <a:off x="4772100" y="2694950"/>
            <a:ext cx="3451800" cy="644100"/>
          </a:xfrm>
          <a:prstGeom prst="rect">
            <a:avLst/>
          </a:prstGeom>
        </p:spPr>
        <p:txBody>
          <a:bodyPr spcFirstLastPara="1" wrap="square" lIns="91425" tIns="91425" rIns="91425" bIns="91425" anchor="b" anchorCtr="0">
            <a:noAutofit/>
          </a:bodyPr>
          <a:lstStyle/>
          <a:p>
            <a:pPr marL="457200" lvl="0" indent="-355600" algn="l" rtl="0">
              <a:spcBef>
                <a:spcPts val="0"/>
              </a:spcBef>
              <a:spcAft>
                <a:spcPts val="0"/>
              </a:spcAft>
              <a:buClr>
                <a:schemeClr val="lt1"/>
              </a:buClr>
              <a:buSzPts val="2000"/>
              <a:buChar char="●"/>
            </a:pPr>
            <a:r>
              <a:rPr lang="en" sz="2000">
                <a:solidFill>
                  <a:schemeClr val="lt1"/>
                </a:solidFill>
              </a:rPr>
              <a:t>Machine Learning (Part 1)</a:t>
            </a:r>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32"/>
          <p:cNvSpPr txBox="1">
            <a:spLocks noGrp="1"/>
          </p:cNvSpPr>
          <p:nvPr>
            <p:ph type="title" idx="4294967295"/>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PRELIMINARY EDA ON YEAR 2015</a:t>
            </a:r>
            <a:endParaRPr sz="3000" b="1">
              <a:solidFill>
                <a:schemeClr val="lt1"/>
              </a:solidFill>
            </a:endParaRPr>
          </a:p>
          <a:p>
            <a:pPr marL="0" lvl="0" indent="0" algn="ctr" rtl="0">
              <a:spcBef>
                <a:spcPts val="0"/>
              </a:spcBef>
              <a:spcAft>
                <a:spcPts val="0"/>
              </a:spcAft>
              <a:buNone/>
            </a:pPr>
            <a:endParaRPr sz="3000" b="1"/>
          </a:p>
        </p:txBody>
      </p:sp>
      <p:pic>
        <p:nvPicPr>
          <p:cNvPr id="676" name="Google Shape;676;p32"/>
          <p:cNvPicPr preferRelativeResize="0"/>
          <p:nvPr/>
        </p:nvPicPr>
        <p:blipFill>
          <a:blip r:embed="rId3">
            <a:alphaModFix/>
          </a:blip>
          <a:stretch>
            <a:fillRect/>
          </a:stretch>
        </p:blipFill>
        <p:spPr>
          <a:xfrm>
            <a:off x="807463" y="1076250"/>
            <a:ext cx="7529075" cy="3289599"/>
          </a:xfrm>
          <a:prstGeom prst="rect">
            <a:avLst/>
          </a:prstGeom>
          <a:noFill/>
          <a:ln>
            <a:noFill/>
          </a:ln>
        </p:spPr>
      </p:pic>
      <p:sp>
        <p:nvSpPr>
          <p:cNvPr id="677" name="Google Shape;677;p32"/>
          <p:cNvSpPr txBox="1"/>
          <p:nvPr/>
        </p:nvSpPr>
        <p:spPr>
          <a:xfrm>
            <a:off x="2086500" y="4340100"/>
            <a:ext cx="497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Oswald"/>
                <a:ea typeface="Oswald"/>
                <a:cs typeface="Oswald"/>
                <a:sym typeface="Oswald"/>
              </a:rPr>
              <a:t>Raw data for year 2015</a:t>
            </a:r>
            <a:endParaRPr>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3"/>
          <p:cNvSpPr txBox="1">
            <a:spLocks noGrp="1"/>
          </p:cNvSpPr>
          <p:nvPr>
            <p:ph type="subTitle" idx="3"/>
          </p:nvPr>
        </p:nvSpPr>
        <p:spPr>
          <a:xfrm>
            <a:off x="1034700" y="3484150"/>
            <a:ext cx="7074600" cy="12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300">
              <a:solidFill>
                <a:schemeClr val="lt1"/>
              </a:solidFill>
              <a:latin typeface="Oswald"/>
              <a:ea typeface="Oswald"/>
              <a:cs typeface="Oswald"/>
              <a:sym typeface="Oswald"/>
            </a:endParaRPr>
          </a:p>
          <a:p>
            <a:pPr marL="0" lvl="0" indent="0" algn="ctr" rtl="0">
              <a:spcBef>
                <a:spcPts val="0"/>
              </a:spcBef>
              <a:spcAft>
                <a:spcPts val="0"/>
              </a:spcAft>
              <a:buNone/>
            </a:pPr>
            <a:r>
              <a:rPr lang="en" sz="1300">
                <a:solidFill>
                  <a:schemeClr val="lt1"/>
                </a:solidFill>
                <a:latin typeface="Oswald"/>
                <a:ea typeface="Oswald"/>
                <a:cs typeface="Oswald"/>
                <a:sym typeface="Oswald"/>
              </a:rPr>
              <a:t>Not much difference between the mean and the median.</a:t>
            </a:r>
            <a:endParaRPr sz="1300">
              <a:solidFill>
                <a:schemeClr val="lt1"/>
              </a:solidFill>
              <a:latin typeface="Oswald"/>
              <a:ea typeface="Oswald"/>
              <a:cs typeface="Oswald"/>
              <a:sym typeface="Oswald"/>
            </a:endParaRPr>
          </a:p>
          <a:p>
            <a:pPr marL="457200" lvl="0" indent="0" algn="ctr" rtl="0">
              <a:spcBef>
                <a:spcPts val="0"/>
              </a:spcBef>
              <a:spcAft>
                <a:spcPts val="0"/>
              </a:spcAft>
              <a:buNone/>
            </a:pPr>
            <a:endParaRPr sz="1300">
              <a:solidFill>
                <a:schemeClr val="lt1"/>
              </a:solidFill>
              <a:latin typeface="Oswald"/>
              <a:ea typeface="Oswald"/>
              <a:cs typeface="Oswald"/>
              <a:sym typeface="Oswald"/>
            </a:endParaRPr>
          </a:p>
          <a:p>
            <a:pPr marL="0" lvl="0" indent="0" algn="ctr" rtl="0">
              <a:spcBef>
                <a:spcPts val="0"/>
              </a:spcBef>
              <a:spcAft>
                <a:spcPts val="0"/>
              </a:spcAft>
              <a:buNone/>
            </a:pPr>
            <a:r>
              <a:rPr lang="en" sz="1300">
                <a:solidFill>
                  <a:schemeClr val="lt1"/>
                </a:solidFill>
                <a:latin typeface="Oswald"/>
                <a:ea typeface="Oswald"/>
                <a:cs typeface="Oswald"/>
                <a:sym typeface="Oswald"/>
              </a:rPr>
              <a:t>Only 7 numerical variables are required to predict the happiness score (Rank and Standard Error can be removed)</a:t>
            </a:r>
            <a:endParaRPr sz="1300"/>
          </a:p>
        </p:txBody>
      </p:sp>
      <p:pic>
        <p:nvPicPr>
          <p:cNvPr id="683" name="Google Shape;683;p33"/>
          <p:cNvPicPr preferRelativeResize="0"/>
          <p:nvPr/>
        </p:nvPicPr>
        <p:blipFill>
          <a:blip r:embed="rId3">
            <a:alphaModFix/>
          </a:blip>
          <a:stretch>
            <a:fillRect/>
          </a:stretch>
        </p:blipFill>
        <p:spPr>
          <a:xfrm>
            <a:off x="1001700" y="1168700"/>
            <a:ext cx="7140600" cy="2397450"/>
          </a:xfrm>
          <a:prstGeom prst="rect">
            <a:avLst/>
          </a:prstGeom>
          <a:noFill/>
          <a:ln>
            <a:noFill/>
          </a:ln>
        </p:spPr>
      </p:pic>
      <p:sp>
        <p:nvSpPr>
          <p:cNvPr id="684" name="Google Shape;684;p33"/>
          <p:cNvSpPr txBox="1"/>
          <p:nvPr/>
        </p:nvSpPr>
        <p:spPr>
          <a:xfrm>
            <a:off x="739350" y="211075"/>
            <a:ext cx="7665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Oswald"/>
                <a:ea typeface="Oswald"/>
                <a:cs typeface="Oswald"/>
                <a:sym typeface="Oswald"/>
              </a:rPr>
              <a:t>ANALYSIS OF RAW DATA</a:t>
            </a:r>
            <a:endParaRPr sz="3000" b="1">
              <a:solidFill>
                <a:schemeClr val="lt1"/>
              </a:solidFill>
              <a:latin typeface="Oswald"/>
              <a:ea typeface="Oswald"/>
              <a:cs typeface="Oswald"/>
              <a:sym typeface="Oswald"/>
            </a:endParaRPr>
          </a:p>
        </p:txBody>
      </p:sp>
      <p:sp>
        <p:nvSpPr>
          <p:cNvPr id="685" name="Google Shape;685;p33"/>
          <p:cNvSpPr/>
          <p:nvPr/>
        </p:nvSpPr>
        <p:spPr>
          <a:xfrm>
            <a:off x="3684300" y="1442425"/>
            <a:ext cx="4425000" cy="2460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4069</Words>
  <Application>Microsoft Office PowerPoint</Application>
  <PresentationFormat>On-screen Show (16:9)</PresentationFormat>
  <Paragraphs>390</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Livvic</vt:lpstr>
      <vt:lpstr>Raleway</vt:lpstr>
      <vt:lpstr>Oswald</vt:lpstr>
      <vt:lpstr>Roboto Condensed Light</vt:lpstr>
      <vt:lpstr>Oswald SemiBold</vt:lpstr>
      <vt:lpstr>Roboto</vt:lpstr>
      <vt:lpstr>Software Development Bussines Plan by Slidesgo</vt:lpstr>
      <vt:lpstr>SC1015 MINI PROJECT </vt:lpstr>
      <vt:lpstr>TABLE OF CONTENTS</vt:lpstr>
      <vt:lpstr>INTRODUCTION</vt:lpstr>
      <vt:lpstr>PRACTICAL MOTIVATION</vt:lpstr>
      <vt:lpstr>DATA SCIENCE PROBLEM</vt:lpstr>
      <vt:lpstr>PowerPoint Presentation</vt:lpstr>
      <vt:lpstr> EDA.IPYNB</vt:lpstr>
      <vt:lpstr>PRELIMINARY EDA ON YEAR 2015 </vt:lpstr>
      <vt:lpstr>PowerPoint Presentation</vt:lpstr>
      <vt:lpstr>UNIVARIATE EXPLORATION </vt:lpstr>
      <vt:lpstr>PowerPoint Presentation</vt:lpstr>
      <vt:lpstr>CORRELATION MATRIX</vt:lpstr>
      <vt:lpstr>BEST V/S WORST</vt:lpstr>
      <vt:lpstr>PowerPoint Presentation</vt:lpstr>
      <vt:lpstr>PowerPoint Presentation</vt:lpstr>
      <vt:lpstr>PowerPoint Presentation</vt:lpstr>
      <vt:lpstr>OVERVIEW OF REGRESSION MODELS </vt:lpstr>
      <vt:lpstr>PowerPoint Presentation</vt:lpstr>
      <vt:lpstr>PowerPoint Presentation</vt:lpstr>
      <vt:lpstr>2. RANDOM FOREST REGRESSION </vt:lpstr>
      <vt:lpstr>3. GRADIENT BOOSTING REGRESSION </vt:lpstr>
      <vt:lpstr>4. RIDGE REGRESSION </vt:lpstr>
      <vt:lpstr>5. HUBER REGRESSION </vt:lpstr>
      <vt:lpstr>PowerPoint Presentation</vt:lpstr>
      <vt:lpstr>CLEANING.IPYNB</vt:lpstr>
      <vt:lpstr>DATA CLEANING FOR TIME SERIES</vt:lpstr>
      <vt:lpstr>CLEANING THE COLUMNS</vt:lpstr>
      <vt:lpstr>CLEANING THE ROWS</vt:lpstr>
      <vt:lpstr>CONVERTING TO TIME SERIES</vt:lpstr>
      <vt:lpstr>EXPORT THE DATA</vt:lpstr>
      <vt:lpstr>MACHINE_LEARNING.IPYNB</vt:lpstr>
      <vt:lpstr>OVERVIEW OF MODELS</vt:lpstr>
      <vt:lpstr>1. AUTOREGRESSION ON SCORE </vt:lpstr>
      <vt:lpstr>2. ARIMA ON SCORE </vt:lpstr>
      <vt:lpstr>3. AUTOREGRESSION ON VARIABLES </vt:lpstr>
      <vt:lpstr>APPLYING HUBER REGRESSION</vt:lpstr>
      <vt:lpstr>STATISTICAL INFERENCE</vt:lpstr>
      <vt:lpstr>PowerPoint Presentation</vt:lpstr>
      <vt:lpstr>RECOMMENDATION - DATASET</vt:lpstr>
      <vt:lpstr>RECOMMENDATION - MODEL </vt:lpstr>
      <vt:lpstr>PowerPoint Presentation</vt:lpstr>
      <vt:lpstr>Thank You!</vt:lpstr>
      <vt:lpstr>Oak Soe Khant  Code Refactoring, EDA, Data Cleaning, Machine Learning Models, Slides, Video Editing  Sisodia Anushka  EDA, Slides, Presentation  Oza Tirth Tusharbhai  EDA, Slides,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SC1015 MINI PROJECT </dc:title>
  <cp:lastModifiedBy>#OAK SOE KHANT#</cp:lastModifiedBy>
  <cp:revision>1</cp:revision>
  <dcterms:modified xsi:type="dcterms:W3CDTF">2022-04-24T08:07:46Z</dcterms:modified>
</cp:coreProperties>
</file>