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Proxima Nova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ProximaNova-italic.fntdata"/><Relationship Id="rId12" Type="http://schemas.openxmlformats.org/officeDocument/2006/relationships/slide" Target="slides/slide7.xml"/><Relationship Id="rId34" Type="http://schemas.openxmlformats.org/officeDocument/2006/relationships/font" Target="fonts/ProximaNova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ProximaNova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c69869e02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c69869e0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Andy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c69869e02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c69869e0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Andy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b774ce9a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b774ce9a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a7f01819e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a7f01819e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Sonya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c6985821c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c6985821c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c6985821c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c6985821c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b774ce9a7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b774ce9a7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b774ce9a7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b774ce9a7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ab96c898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ab96c898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b774ce9a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b774ce9a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a7f01819e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a7f01819e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Sonya - will add more to this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b774ce9a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b774ce9a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b774ce9a7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b774ce9a7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b774ce9a7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7b774ce9a7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b774ce9a7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7b774ce9a7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b774ce9a7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7b774ce9a7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7b774ce9a7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7b774ce9a7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b7593fd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7b7593fd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7bb91f02d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7bb91f02d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c69869e0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c69869e0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Sonya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c69869e0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c69869e0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either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b774ce9a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b774ce9a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b774ce9a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b774ce9a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c6985821c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c6985821c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c69869e0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c69869e0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either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c69869e0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c69869e0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Andy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ncbi.nlm.nih.gov/pmc/articles/PMC6539338/pdf/sensors-19-02206.pdf" TargetMode="External"/><Relationship Id="rId4" Type="http://schemas.openxmlformats.org/officeDocument/2006/relationships/hyperlink" Target="https://arxiv.org/pdf/1703.01006.pdf" TargetMode="External"/><Relationship Id="rId5" Type="http://schemas.openxmlformats.org/officeDocument/2006/relationships/hyperlink" Target="https://github.com/ageron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colab.research.google.com/drive/1E3OqPn8PkFa9cosfpB9_MpwFrwEkbRAY" TargetMode="External"/><Relationship Id="rId4" Type="http://schemas.openxmlformats.org/officeDocument/2006/relationships/hyperlink" Target="https://colab.research.google.com/drive/1pVWdJE8KYum600dm3UrZjfs7UusqtsaJ" TargetMode="External"/><Relationship Id="rId5" Type="http://schemas.openxmlformats.org/officeDocument/2006/relationships/hyperlink" Target="https://drive.google.com/drive/folders/1fp-8zmgPU3wUblEGvpai5z4dQhp9xOvC?usp=shar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rive.google.com/file/d/1Kq7l_ibf1c40qfXeSYLPoSBz1DsNIF1d/view" TargetMode="External"/><Relationship Id="rId4" Type="http://schemas.openxmlformats.org/officeDocument/2006/relationships/image" Target="../media/image1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 301 Final Project 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 Maloney &amp; Sonya Haan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Flatten Dimensions of Multi Index DataFrame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675" y="1556624"/>
            <a:ext cx="8450651" cy="255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Flatten Dimensions Again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 rotWithShape="1">
          <a:blip r:embed="rId3">
            <a:alphaModFix/>
          </a:blip>
          <a:srcRect b="0" l="0" r="46695" t="0"/>
          <a:stretch/>
        </p:blipFill>
        <p:spPr>
          <a:xfrm>
            <a:off x="311700" y="1567350"/>
            <a:ext cx="8520601" cy="2638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Correct Column Names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25" y="1852333"/>
            <a:ext cx="8999950" cy="1438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Stage 3:</a:t>
            </a:r>
            <a:r>
              <a:rPr lang="en"/>
              <a:t> Explore the Data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152475"/>
            <a:ext cx="4321500" cy="36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Analyze how traffic flow changes throughout the course of the day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1:00 - 4:00 AM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Lowest flow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5:00 - 6:00 AM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Highest flow values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Morning commute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11:00 AM - 3:00 PM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Lunch hour?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4:00 - 6:00 PM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Evening commute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Flow not as high as morning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9725" y="1261688"/>
            <a:ext cx="4469325" cy="344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Speed and Occupancy Relationship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550" y="1410789"/>
            <a:ext cx="3676563" cy="3343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11" y="1423037"/>
            <a:ext cx="3821963" cy="3318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7"/>
          <p:cNvPicPr preferRelativeResize="0"/>
          <p:nvPr/>
        </p:nvPicPr>
        <p:blipFill rotWithShape="1">
          <a:blip r:embed="rId3">
            <a:alphaModFix/>
          </a:blip>
          <a:srcRect b="37067" l="0" r="0" t="0"/>
          <a:stretch/>
        </p:blipFill>
        <p:spPr>
          <a:xfrm>
            <a:off x="3666850" y="1252338"/>
            <a:ext cx="4903200" cy="301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Flow Throughout the Month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252350"/>
            <a:ext cx="2746200" cy="33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Sundays have lower flow than other days of the week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Fridays have higher flow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2nd Wednesday?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Madonna concert in Los Angeles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7"/>
          <p:cNvSpPr txBox="1"/>
          <p:nvPr/>
        </p:nvSpPr>
        <p:spPr>
          <a:xfrm>
            <a:off x="4344300" y="4152213"/>
            <a:ext cx="10554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M T W R F S </a:t>
            </a:r>
            <a:r>
              <a:rPr b="1" lang="en" sz="1100"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7" name="Google Shape;157;p27"/>
          <p:cNvSpPr txBox="1"/>
          <p:nvPr/>
        </p:nvSpPr>
        <p:spPr>
          <a:xfrm>
            <a:off x="5270075" y="4152213"/>
            <a:ext cx="10554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M T W R F S </a:t>
            </a:r>
            <a:r>
              <a:rPr b="1" lang="en" sz="1100"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endParaRPr/>
          </a:p>
        </p:txBody>
      </p:sp>
      <p:sp>
        <p:nvSpPr>
          <p:cNvPr id="158" name="Google Shape;158;p27"/>
          <p:cNvSpPr txBox="1"/>
          <p:nvPr/>
        </p:nvSpPr>
        <p:spPr>
          <a:xfrm>
            <a:off x="6190650" y="4152213"/>
            <a:ext cx="10554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M T W R F S </a:t>
            </a:r>
            <a:r>
              <a:rPr b="1" lang="en" sz="1100"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endParaRPr/>
          </a:p>
        </p:txBody>
      </p:sp>
      <p:sp>
        <p:nvSpPr>
          <p:cNvPr id="159" name="Google Shape;159;p27"/>
          <p:cNvSpPr txBox="1"/>
          <p:nvPr/>
        </p:nvSpPr>
        <p:spPr>
          <a:xfrm>
            <a:off x="7101225" y="4152213"/>
            <a:ext cx="10554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M T W R F S </a:t>
            </a:r>
            <a:r>
              <a:rPr b="1" lang="en" sz="1100"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endParaRPr/>
          </a:p>
        </p:txBody>
      </p:sp>
      <p:sp>
        <p:nvSpPr>
          <p:cNvPr id="160" name="Google Shape;160;p27"/>
          <p:cNvSpPr txBox="1"/>
          <p:nvPr/>
        </p:nvSpPr>
        <p:spPr>
          <a:xfrm>
            <a:off x="7998425" y="4152213"/>
            <a:ext cx="6144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M T W </a:t>
            </a:r>
            <a:endParaRPr/>
          </a:p>
        </p:txBody>
      </p:sp>
      <p:sp>
        <p:nvSpPr>
          <p:cNvPr id="161" name="Google Shape;161;p27"/>
          <p:cNvSpPr/>
          <p:nvPr/>
        </p:nvSpPr>
        <p:spPr>
          <a:xfrm>
            <a:off x="5604650" y="4070200"/>
            <a:ext cx="128100" cy="115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F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Stage 4:</a:t>
            </a:r>
            <a:r>
              <a:rPr lang="en"/>
              <a:t> Model the Data</a:t>
            </a:r>
            <a:endParaRPr/>
          </a:p>
        </p:txBody>
      </p:sp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311700" y="1420225"/>
            <a:ext cx="8520600" cy="31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tackling this project there were many papers that we had to read in order to get an understanding of how are data and models will work together.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models on the next slides are just a few we have chosen from many different types. HyperParameter tuning became a time consuming process which yielded improvement but not as much as we thought it would.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Feature Engineering</a:t>
            </a:r>
            <a:r>
              <a:rPr lang="en"/>
              <a:t> </a:t>
            </a:r>
            <a:endParaRPr/>
          </a:p>
        </p:txBody>
      </p:sp>
      <p:sp>
        <p:nvSpPr>
          <p:cNvPr id="173" name="Google Shape;17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Categorical Variables were One-Hot Encoded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was split into Training and Validation Sets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large Random Seed was used when splitting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 Data was scaled using Sklearn Normalizer()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X_train, X_test, y_train, y_test were transformed into higher dimensional arrays depending on the model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Convolutional 1D Concept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9" name="Google Shape;17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25"/>
            <a:ext cx="9144000" cy="405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Convolutional Neural Network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5594074" cy="3416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8" name="Google Shape;188;p31"/>
          <p:cNvSpPr txBox="1"/>
          <p:nvPr/>
        </p:nvSpPr>
        <p:spPr>
          <a:xfrm>
            <a:off x="5927125" y="1160725"/>
            <a:ext cx="2905200" cy="3416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Model Description: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1.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Number of input Parameters: </a:t>
            </a:r>
            <a:r>
              <a:rPr lang="en">
                <a:solidFill>
                  <a:srgbClr val="1155CC"/>
                </a:solidFill>
                <a:latin typeface="Proxima Nova"/>
                <a:ea typeface="Proxima Nova"/>
                <a:cs typeface="Proxima Nova"/>
                <a:sym typeface="Proxima Nova"/>
              </a:rPr>
              <a:t>125</a:t>
            </a:r>
            <a:endParaRPr>
              <a:solidFill>
                <a:srgbClr val="1155CC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2. Number of output Parameters: </a:t>
            </a:r>
            <a:r>
              <a:rPr lang="en">
                <a:solidFill>
                  <a:srgbClr val="4A86E8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>
              <a:solidFill>
                <a:srgbClr val="4A86E8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3. Number of Hidden Layers: </a:t>
            </a:r>
            <a:r>
              <a:rPr lang="en">
                <a:solidFill>
                  <a:srgbClr val="4A86E8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>
              <a:solidFill>
                <a:srgbClr val="4A86E8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4. Hidden Unit: </a:t>
            </a:r>
            <a:r>
              <a:rPr lang="en">
                <a:solidFill>
                  <a:srgbClr val="4A86E8"/>
                </a:solidFill>
                <a:latin typeface="Proxima Nova"/>
                <a:ea typeface="Proxima Nova"/>
                <a:cs typeface="Proxima Nova"/>
                <a:sym typeface="Proxima Nova"/>
              </a:rPr>
              <a:t>50</a:t>
            </a:r>
            <a:endParaRPr>
              <a:solidFill>
                <a:srgbClr val="4A86E8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5. Tested Batch_Sizes: </a:t>
            </a:r>
            <a:r>
              <a:rPr lang="en">
                <a:solidFill>
                  <a:srgbClr val="4A86E8"/>
                </a:solidFill>
                <a:latin typeface="Proxima Nova"/>
                <a:ea typeface="Proxima Nova"/>
                <a:cs typeface="Proxima Nova"/>
                <a:sym typeface="Proxima Nova"/>
              </a:rPr>
              <a:t>25, 50, 100</a:t>
            </a:r>
            <a:endParaRPr>
              <a:solidFill>
                <a:srgbClr val="4A86E8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6. Number of Epochs: </a:t>
            </a:r>
            <a:r>
              <a:rPr lang="en">
                <a:solidFill>
                  <a:srgbClr val="4A86E8"/>
                </a:solidFill>
                <a:latin typeface="Proxima Nova"/>
                <a:ea typeface="Proxima Nova"/>
                <a:cs typeface="Proxima Nova"/>
                <a:sym typeface="Proxima Nova"/>
              </a:rPr>
              <a:t>50</a:t>
            </a:r>
            <a:endParaRPr>
              <a:solidFill>
                <a:srgbClr val="4A86E8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7. Activation Function: </a:t>
            </a:r>
            <a:r>
              <a:rPr lang="en">
                <a:solidFill>
                  <a:srgbClr val="4A86E8"/>
                </a:solidFill>
                <a:latin typeface="Proxima Nova"/>
                <a:ea typeface="Proxima Nova"/>
                <a:cs typeface="Proxima Nova"/>
                <a:sym typeface="Proxima Nova"/>
              </a:rPr>
              <a:t>ReLU</a:t>
            </a:r>
            <a:endParaRPr>
              <a:solidFill>
                <a:srgbClr val="4A86E8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Stage 1:</a:t>
            </a:r>
            <a:r>
              <a:rPr lang="en"/>
              <a:t> Ask a Question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5586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is machine learning/deep learning used in traffic predictions?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we predict the flow of traffic for a given 5 minute interval?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are the benefits of this project?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Minimize the negative impacts of road congestion</a:t>
            </a:r>
            <a:endParaRPr/>
          </a:p>
          <a:p>
            <a:pPr indent="-317500" lvl="2" marL="13716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Economic loss</a:t>
            </a:r>
            <a:endParaRPr/>
          </a:p>
          <a:p>
            <a:pPr indent="-317500" lvl="2" marL="13716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Environmental impact</a:t>
            </a:r>
            <a:endParaRPr/>
          </a:p>
          <a:p>
            <a:pPr indent="-317500" lvl="2" marL="13716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Traffic fatalities/injuries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6192575" y="1207525"/>
            <a:ext cx="2546100" cy="3306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A 2017 study on congestion costs revealed that Los Angeles was the worst congested city globally where drivers spent </a:t>
            </a:r>
            <a:r>
              <a:rPr b="1"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102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peak hours in congestion, equaling an average of 12% of their total drive time, the congestion in the city costing </a:t>
            </a:r>
            <a:r>
              <a:rPr b="1"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$19.2billion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to the drivers and US economy.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CNN Results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94" name="Google Shape;19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325" y="1152475"/>
            <a:ext cx="3349625" cy="26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5" name="Google Shape;19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075" y="3846075"/>
            <a:ext cx="3378125" cy="6667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6" name="Google Shape;196;p32"/>
          <p:cNvSpPr txBox="1"/>
          <p:nvPr/>
        </p:nvSpPr>
        <p:spPr>
          <a:xfrm>
            <a:off x="3818450" y="1196825"/>
            <a:ext cx="5013900" cy="3341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Description of Results: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From the graph we can see a good fit between the training and validation loss.  Something we would like to see is a more defined generalization gap.  Overall it is a good fit.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Standard Deviation of target variable(flow_55): </a:t>
            </a:r>
            <a:r>
              <a:rPr lang="en">
                <a:solidFill>
                  <a:srgbClr val="4A86E8"/>
                </a:solidFill>
                <a:latin typeface="Proxima Nova"/>
                <a:ea typeface="Proxima Nova"/>
                <a:cs typeface="Proxima Nova"/>
                <a:sym typeface="Proxima Nova"/>
              </a:rPr>
              <a:t>150</a:t>
            </a:r>
            <a:endParaRPr>
              <a:solidFill>
                <a:srgbClr val="4A86E8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Based on our RMSE and MAE scores we can conclude that our model is learning a lot better than just memorization or guessing.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Dense Neural Network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02" name="Google Shape;20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5323349" cy="3416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4" name="Google Shape;204;p33"/>
          <p:cNvSpPr txBox="1"/>
          <p:nvPr/>
        </p:nvSpPr>
        <p:spPr>
          <a:xfrm>
            <a:off x="5635050" y="1152350"/>
            <a:ext cx="3197400" cy="34164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Model Description: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1.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Input Parameters: </a:t>
            </a:r>
            <a:r>
              <a:rPr lang="en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125</a:t>
            </a:r>
            <a:endParaRPr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2. Output Parameters: </a:t>
            </a:r>
            <a:r>
              <a:rPr lang="en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3. Hidden Layers: </a:t>
            </a:r>
            <a:r>
              <a:rPr lang="en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4. Hidden Units: </a:t>
            </a:r>
            <a:r>
              <a:rPr lang="en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85, 425, 425, 85</a:t>
            </a:r>
            <a:endParaRPr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5. Batch_Size: </a:t>
            </a:r>
            <a:r>
              <a:rPr lang="en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25, 50, 100</a:t>
            </a:r>
            <a:endParaRPr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6. Number of Epochs: </a:t>
            </a:r>
            <a:r>
              <a:rPr lang="en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50</a:t>
            </a:r>
            <a:endParaRPr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7. Activation Function: </a:t>
            </a:r>
            <a:r>
              <a:rPr lang="en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ReLU</a:t>
            </a:r>
            <a:endParaRPr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DNN Results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10" name="Google Shape;210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629150" cy="26595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2" name="Google Shape;21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075" y="3882550"/>
            <a:ext cx="4062400" cy="686325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3" name="Google Shape;213;p34"/>
          <p:cNvSpPr txBox="1"/>
          <p:nvPr/>
        </p:nvSpPr>
        <p:spPr>
          <a:xfrm>
            <a:off x="4993900" y="1152425"/>
            <a:ext cx="3838200" cy="34164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Description of Results: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From the graph we can see a problem with the fit between the training and validation loss.  There are a couple common reasons for this noisy validation loss curve.  It can be a result of the validation dataset.  There might not be enough testing data for this models architecture.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Overall the relative noise isn’t serious and the RMSE and MAE scores still show this models ability to learning from the information we have given it.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Complex DNN using Functional Api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19" name="Google Shape;219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5182070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5"/>
          <p:cNvSpPr txBox="1"/>
          <p:nvPr/>
        </p:nvSpPr>
        <p:spPr>
          <a:xfrm>
            <a:off x="5506825" y="1168325"/>
            <a:ext cx="3325500" cy="34005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Model Description: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1.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Inputs: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A: for learning general patterns</a:t>
            </a:r>
            <a:endParaRPr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B: for learning more complex patterns</a:t>
            </a:r>
            <a:endParaRPr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2. Outputs: </a:t>
            </a:r>
            <a:r>
              <a:rPr lang="en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3. Hidden Layers: </a:t>
            </a:r>
            <a:r>
              <a:rPr lang="en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4. Hidden Units: </a:t>
            </a:r>
            <a:r>
              <a:rPr lang="en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425, 85</a:t>
            </a:r>
            <a:endParaRPr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5. Concatenation Layer: </a:t>
            </a:r>
            <a:r>
              <a:rPr lang="en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Complex DNN Results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27" name="Google Shape;227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7"/>
            <a:ext cx="4200525" cy="34164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9" name="Google Shape;229;p36"/>
          <p:cNvSpPr txBox="1"/>
          <p:nvPr/>
        </p:nvSpPr>
        <p:spPr>
          <a:xfrm>
            <a:off x="4552200" y="1211075"/>
            <a:ext cx="4039200" cy="28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30" name="Google Shape;23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5600" y="1193025"/>
            <a:ext cx="4200525" cy="286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6"/>
          <p:cNvSpPr txBox="1"/>
          <p:nvPr/>
        </p:nvSpPr>
        <p:spPr>
          <a:xfrm>
            <a:off x="4666200" y="4103400"/>
            <a:ext cx="3982500" cy="4347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Results look promising!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2" name="Google Shape;232;p36"/>
          <p:cNvSpPr txBox="1"/>
          <p:nvPr/>
        </p:nvSpPr>
        <p:spPr>
          <a:xfrm>
            <a:off x="4480975" y="726650"/>
            <a:ext cx="41034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Necessary Changes For a Better Model</a:t>
            </a:r>
            <a:r>
              <a:rPr lang="en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38" name="Google Shape;238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During the creation of our models we saw many results that were similar.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led to the conclusion that Hyper Parameter Tuning wasn’t going to improve our models.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needs to be done in order to achieve better results is how we feature engineer our categorical variables.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Entity Embedding and/or fourier transforms seem to show the most promising success based on other papers.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type="title"/>
          </p:nvPr>
        </p:nvSpPr>
        <p:spPr>
          <a:xfrm>
            <a:off x="311700" y="453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Work Cited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44" name="Google Shape;244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https://www.ncbi.nlm.nih.gov/pmc/articles/PMC6539338/pdf/sensors-19-02206.pdf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https://arxiv.org/pdf/1703.01006.pdf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https://github.com/ageron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Code Links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50" name="Google Shape;250;p39"/>
          <p:cNvSpPr txBox="1"/>
          <p:nvPr>
            <p:ph idx="1" type="body"/>
          </p:nvPr>
        </p:nvSpPr>
        <p:spPr>
          <a:xfrm>
            <a:off x="182150" y="1152475"/>
            <a:ext cx="8650200" cy="36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for Models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https://colab.research.google.com/drive/1E3OqPn8PkFa9cosfpB9_MpwFrwEkbRAY</a:t>
            </a:r>
            <a:r>
              <a:rPr lang="en"/>
              <a:t>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Code for Graphs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https://colab.research.google.com/drive/1pVWdJE8KYum600dm3UrZjfs7UusqtsaJ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Google Drive Link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https://drive.google.com/drive/folders/1fp-8zmgPU3wUblEGvpai5z4dQhp9xOvC?usp=sharing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What is the Dataset?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259925"/>
            <a:ext cx="3771000" cy="3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California Department of Transportation records freeway traffic data through Vehicle Detection Stations (VDS)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VDS record Flow, Speed, and Occupancy of every 5 minute interval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dataset: 34 VDS along a stretch of I5-N in Los Angeles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2008 - 2013</a:t>
            </a:r>
            <a:endParaRPr/>
          </a:p>
        </p:txBody>
      </p:sp>
      <p:pic>
        <p:nvPicPr>
          <p:cNvPr id="74" name="Google Shape;74;p15" title="DS 301 Traffic Clip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7400" y="1259925"/>
            <a:ext cx="4234399" cy="3160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Stage 2:</a:t>
            </a:r>
            <a:r>
              <a:rPr lang="en"/>
              <a:t> Get the Data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304875"/>
            <a:ext cx="7947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Caltrans provides all Performance Measurement System (PeMS) data in a public archive 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Zip files contain: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Aggregate data in Xls format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Lane-by-Lane in CSV format</a:t>
            </a:r>
            <a:endParaRPr sz="14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Created folder in Google Drive to contain CSV files for each year 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sz="1800"/>
              <a:t>Imported data into Colab and concatenated all years into one Dataframe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Load Data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081700"/>
            <a:ext cx="8578650" cy="385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Original Dataframe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20,987,845 rows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22 columns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675" y="2374100"/>
            <a:ext cx="8772649" cy="24184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/>
          <p:nvPr/>
        </p:nvSpPr>
        <p:spPr>
          <a:xfrm rot="5400000">
            <a:off x="7257325" y="1108600"/>
            <a:ext cx="255000" cy="3147000"/>
          </a:xfrm>
          <a:prstGeom prst="leftBracket">
            <a:avLst>
              <a:gd fmla="val 8333" name="adj"/>
            </a:avLst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 txBox="1"/>
          <p:nvPr/>
        </p:nvSpPr>
        <p:spPr>
          <a:xfrm>
            <a:off x="6109075" y="2155300"/>
            <a:ext cx="25515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Same columns for Lanes 2,3,4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Handling the Data Size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Selected GPU as hardware accelerator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</a:t>
            </a:r>
            <a:r>
              <a:rPr lang="en" sz="1800"/>
              <a:t>ncreased RAM of Colab notebook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sz="1800"/>
              <a:t>Utilized a memory reduction function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3773" y="3054675"/>
            <a:ext cx="6676475" cy="11294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Cleaning the </a:t>
            </a:r>
            <a:r>
              <a:rPr lang="en">
                <a:solidFill>
                  <a:schemeClr val="dk2"/>
                </a:solidFill>
              </a:rPr>
              <a:t>Data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Change ‘TimeStamp’ from object to datetime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Extract year, month, day, hour, minute, and dayofweek from ‘TimeStamp’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Missing values for lane 4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3700" y="2217300"/>
            <a:ext cx="3313450" cy="9785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1163" y="3834113"/>
            <a:ext cx="5781675" cy="9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Reformat Data as Multi Index DataFrame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92659"/>
            <a:ext cx="8520601" cy="2897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