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3" r:id="rId2"/>
    <p:sldId id="294" r:id="rId3"/>
    <p:sldId id="290" r:id="rId4"/>
    <p:sldId id="266" r:id="rId5"/>
    <p:sldId id="288" r:id="rId6"/>
    <p:sldId id="284" r:id="rId7"/>
    <p:sldId id="296" r:id="rId8"/>
    <p:sldId id="285" r:id="rId9"/>
    <p:sldId id="297" r:id="rId10"/>
    <p:sldId id="287" r:id="rId11"/>
    <p:sldId id="286" r:id="rId12"/>
    <p:sldId id="295" r:id="rId13"/>
    <p:sldId id="293" r:id="rId14"/>
    <p:sldId id="289" r:id="rId15"/>
    <p:sldId id="278" r:id="rId16"/>
    <p:sldId id="279" r:id="rId17"/>
    <p:sldId id="280" r:id="rId18"/>
    <p:sldId id="281"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ya Haan" initials="SH" lastIdx="3" clrIdx="0">
    <p:extLst>
      <p:ext uri="{19B8F6BF-5375-455C-9EA6-DF929625EA0E}">
        <p15:presenceInfo xmlns:p15="http://schemas.microsoft.com/office/powerpoint/2012/main" userId="63bbf845398bd8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570" autoAdjust="0"/>
  </p:normalViewPr>
  <p:slideViewPr>
    <p:cSldViewPr snapToGrid="0">
      <p:cViewPr varScale="1">
        <p:scale>
          <a:sx n="59" d="100"/>
          <a:sy n="59" d="100"/>
        </p:scale>
        <p:origin x="109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C3E96-CCD9-4A4A-8728-42436FC8A432}" type="doc">
      <dgm:prSet loTypeId="urn:microsoft.com/office/officeart/2005/8/layout/radial4" loCatId="relationship" qsTypeId="urn:microsoft.com/office/officeart/2005/8/quickstyle/simple5" qsCatId="simple" csTypeId="urn:microsoft.com/office/officeart/2005/8/colors/accent2_2" csCatId="accent2" phldr="1"/>
      <dgm:spPr/>
      <dgm:t>
        <a:bodyPr/>
        <a:lstStyle/>
        <a:p>
          <a:endParaRPr lang="en-US"/>
        </a:p>
      </dgm:t>
    </dgm:pt>
    <dgm:pt modelId="{C82B9C6D-1830-46F7-9F04-50BDC0252407}">
      <dgm:prSet phldrT="[Text]" custT="1"/>
      <dgm:spPr/>
      <dgm:t>
        <a:bodyPr anchor="t"/>
        <a:lstStyle/>
        <a:p>
          <a:endParaRPr lang="en-US" sz="2800" dirty="0"/>
        </a:p>
        <a:p>
          <a:r>
            <a:rPr lang="en-US" sz="2800" dirty="0"/>
            <a:t>Military Expenditure</a:t>
          </a:r>
        </a:p>
      </dgm:t>
    </dgm:pt>
    <dgm:pt modelId="{8D33B259-AD49-4667-94B7-DB4BB3EC74BC}" type="parTrans" cxnId="{635E6AB6-99EF-4DDF-8063-FAF7E30C3BFE}">
      <dgm:prSet/>
      <dgm:spPr/>
      <dgm:t>
        <a:bodyPr/>
        <a:lstStyle/>
        <a:p>
          <a:endParaRPr lang="en-US"/>
        </a:p>
      </dgm:t>
    </dgm:pt>
    <dgm:pt modelId="{204D6730-9E96-4209-96FF-6654FC58E253}" type="sibTrans" cxnId="{635E6AB6-99EF-4DDF-8063-FAF7E30C3BFE}">
      <dgm:prSet/>
      <dgm:spPr/>
      <dgm:t>
        <a:bodyPr/>
        <a:lstStyle/>
        <a:p>
          <a:endParaRPr lang="en-US"/>
        </a:p>
      </dgm:t>
    </dgm:pt>
    <dgm:pt modelId="{0708D182-A12A-4C64-A44B-B85E9AA46D2F}">
      <dgm:prSet phldrT="[Text]"/>
      <dgm:spPr/>
      <dgm:t>
        <a:bodyPr/>
        <a:lstStyle/>
        <a:p>
          <a:r>
            <a:rPr lang="en-US" dirty="0"/>
            <a:t>Arms Imported</a:t>
          </a:r>
        </a:p>
      </dgm:t>
    </dgm:pt>
    <dgm:pt modelId="{46959188-49EF-45BC-9B54-0652FA852E95}" type="parTrans" cxnId="{B2798103-FED5-440A-86E8-885497CA1F58}">
      <dgm:prSet/>
      <dgm:spPr/>
      <dgm:t>
        <a:bodyPr/>
        <a:lstStyle/>
        <a:p>
          <a:endParaRPr lang="en-US"/>
        </a:p>
      </dgm:t>
    </dgm:pt>
    <dgm:pt modelId="{E6B5D548-274E-4472-A322-416AF1745A79}" type="sibTrans" cxnId="{B2798103-FED5-440A-86E8-885497CA1F58}">
      <dgm:prSet/>
      <dgm:spPr/>
      <dgm:t>
        <a:bodyPr/>
        <a:lstStyle/>
        <a:p>
          <a:endParaRPr lang="en-US"/>
        </a:p>
      </dgm:t>
    </dgm:pt>
    <dgm:pt modelId="{CAACB57F-54C5-4E4D-A0ED-FD8C15664C4C}">
      <dgm:prSet phldrT="[Text]"/>
      <dgm:spPr/>
      <dgm:t>
        <a:bodyPr/>
        <a:lstStyle/>
        <a:p>
          <a:r>
            <a:rPr lang="en-US" dirty="0"/>
            <a:t>Military Personnel</a:t>
          </a:r>
        </a:p>
      </dgm:t>
    </dgm:pt>
    <dgm:pt modelId="{4470B427-FFBF-412E-8BDB-6F9310931D6F}" type="parTrans" cxnId="{D6454C0A-65F0-41EF-850D-64F18E14DBF0}">
      <dgm:prSet/>
      <dgm:spPr/>
      <dgm:t>
        <a:bodyPr/>
        <a:lstStyle/>
        <a:p>
          <a:endParaRPr lang="en-US"/>
        </a:p>
      </dgm:t>
    </dgm:pt>
    <dgm:pt modelId="{8ECEF3D8-46D8-4A58-9C00-B741807AD5AD}" type="sibTrans" cxnId="{D6454C0A-65F0-41EF-850D-64F18E14DBF0}">
      <dgm:prSet/>
      <dgm:spPr/>
      <dgm:t>
        <a:bodyPr/>
        <a:lstStyle/>
        <a:p>
          <a:endParaRPr lang="en-US"/>
        </a:p>
      </dgm:t>
    </dgm:pt>
    <dgm:pt modelId="{B807CA4F-2D00-453D-93DB-85F1C111046F}">
      <dgm:prSet phldrT="[Text]"/>
      <dgm:spPr/>
      <dgm:t>
        <a:bodyPr/>
        <a:lstStyle/>
        <a:p>
          <a:r>
            <a:rPr lang="en-US" dirty="0"/>
            <a:t>Global Firepower</a:t>
          </a:r>
        </a:p>
      </dgm:t>
    </dgm:pt>
    <dgm:pt modelId="{3E30541C-A16A-4159-97AB-6C2B1FAA7BF3}" type="parTrans" cxnId="{71A45F12-272C-4A5D-9674-0C19E17599CD}">
      <dgm:prSet/>
      <dgm:spPr/>
      <dgm:t>
        <a:bodyPr/>
        <a:lstStyle/>
        <a:p>
          <a:endParaRPr lang="en-US"/>
        </a:p>
      </dgm:t>
    </dgm:pt>
    <dgm:pt modelId="{D4EAB891-A4FE-4C42-91D6-6DED6049A6AC}" type="sibTrans" cxnId="{71A45F12-272C-4A5D-9674-0C19E17599CD}">
      <dgm:prSet/>
      <dgm:spPr/>
      <dgm:t>
        <a:bodyPr/>
        <a:lstStyle/>
        <a:p>
          <a:endParaRPr lang="en-US"/>
        </a:p>
      </dgm:t>
    </dgm:pt>
    <dgm:pt modelId="{DCD08AF5-2D1B-40A2-A19D-506D511772E7}" type="pres">
      <dgm:prSet presAssocID="{30FC3E96-CCD9-4A4A-8728-42436FC8A432}" presName="cycle" presStyleCnt="0">
        <dgm:presLayoutVars>
          <dgm:chMax val="1"/>
          <dgm:dir/>
          <dgm:animLvl val="ctr"/>
          <dgm:resizeHandles val="exact"/>
        </dgm:presLayoutVars>
      </dgm:prSet>
      <dgm:spPr/>
    </dgm:pt>
    <dgm:pt modelId="{9A80E285-2862-4679-8E00-FA558F5FE248}" type="pres">
      <dgm:prSet presAssocID="{C82B9C6D-1830-46F7-9F04-50BDC0252407}" presName="centerShape" presStyleLbl="node0" presStyleIdx="0" presStyleCnt="1" custScaleX="150746" custScaleY="184886" custLinFactNeighborX="-27876" custLinFactNeighborY="-11545"/>
      <dgm:spPr>
        <a:prstGeom prst="roundRect">
          <a:avLst/>
        </a:prstGeom>
      </dgm:spPr>
    </dgm:pt>
    <dgm:pt modelId="{46F56F85-9C74-4AC9-BDF2-0E5AD9F8E5A0}" type="pres">
      <dgm:prSet presAssocID="{46959188-49EF-45BC-9B54-0652FA852E95}" presName="parTrans" presStyleLbl="bgSibTrans2D1" presStyleIdx="0" presStyleCnt="3" custScaleX="81038"/>
      <dgm:spPr/>
    </dgm:pt>
    <dgm:pt modelId="{E89B1848-0386-4352-A380-B45F97EF8824}" type="pres">
      <dgm:prSet presAssocID="{0708D182-A12A-4C64-A44B-B85E9AA46D2F}" presName="node" presStyleLbl="node1" presStyleIdx="0" presStyleCnt="3" custScaleY="60611" custRadScaleRad="119052" custRadScaleInc="157479">
        <dgm:presLayoutVars>
          <dgm:bulletEnabled val="1"/>
        </dgm:presLayoutVars>
      </dgm:prSet>
      <dgm:spPr/>
    </dgm:pt>
    <dgm:pt modelId="{95A89B90-73F6-49FA-BD78-C8E2C1C9F044}" type="pres">
      <dgm:prSet presAssocID="{4470B427-FFBF-412E-8BDB-6F9310931D6F}" presName="parTrans" presStyleLbl="bgSibTrans2D1" presStyleIdx="1" presStyleCnt="3"/>
      <dgm:spPr/>
    </dgm:pt>
    <dgm:pt modelId="{C572BC67-A4DA-42B9-8ABA-DC1519A3B2CA}" type="pres">
      <dgm:prSet presAssocID="{CAACB57F-54C5-4E4D-A0ED-FD8C15664C4C}" presName="node" presStyleLbl="node1" presStyleIdx="1" presStyleCnt="3" custScaleY="63560" custRadScaleRad="79506" custRadScaleInc="120358">
        <dgm:presLayoutVars>
          <dgm:bulletEnabled val="1"/>
        </dgm:presLayoutVars>
      </dgm:prSet>
      <dgm:spPr/>
    </dgm:pt>
    <dgm:pt modelId="{AFB01E98-0CA5-4614-B56F-FFFCFDCFE34E}" type="pres">
      <dgm:prSet presAssocID="{3E30541C-A16A-4159-97AB-6C2B1FAA7BF3}" presName="parTrans" presStyleLbl="bgSibTrans2D1" presStyleIdx="2" presStyleCnt="3" custScaleX="78797"/>
      <dgm:spPr/>
    </dgm:pt>
    <dgm:pt modelId="{C9CBAC5D-29FA-4A0E-BCD4-9399AEC86FBF}" type="pres">
      <dgm:prSet presAssocID="{B807CA4F-2D00-453D-93DB-85F1C111046F}" presName="node" presStyleLbl="node1" presStyleIdx="2" presStyleCnt="3" custScaleY="60611" custRadScaleRad="85191" custRadScaleInc="103826">
        <dgm:presLayoutVars>
          <dgm:bulletEnabled val="1"/>
        </dgm:presLayoutVars>
      </dgm:prSet>
      <dgm:spPr/>
    </dgm:pt>
  </dgm:ptLst>
  <dgm:cxnLst>
    <dgm:cxn modelId="{B2798103-FED5-440A-86E8-885497CA1F58}" srcId="{C82B9C6D-1830-46F7-9F04-50BDC0252407}" destId="{0708D182-A12A-4C64-A44B-B85E9AA46D2F}" srcOrd="0" destOrd="0" parTransId="{46959188-49EF-45BC-9B54-0652FA852E95}" sibTransId="{E6B5D548-274E-4472-A322-416AF1745A79}"/>
    <dgm:cxn modelId="{D6454C0A-65F0-41EF-850D-64F18E14DBF0}" srcId="{C82B9C6D-1830-46F7-9F04-50BDC0252407}" destId="{CAACB57F-54C5-4E4D-A0ED-FD8C15664C4C}" srcOrd="1" destOrd="0" parTransId="{4470B427-FFBF-412E-8BDB-6F9310931D6F}" sibTransId="{8ECEF3D8-46D8-4A58-9C00-B741807AD5AD}"/>
    <dgm:cxn modelId="{71A45F12-272C-4A5D-9674-0C19E17599CD}" srcId="{C82B9C6D-1830-46F7-9F04-50BDC0252407}" destId="{B807CA4F-2D00-453D-93DB-85F1C111046F}" srcOrd="2" destOrd="0" parTransId="{3E30541C-A16A-4159-97AB-6C2B1FAA7BF3}" sibTransId="{D4EAB891-A4FE-4C42-91D6-6DED6049A6AC}"/>
    <dgm:cxn modelId="{A6C97363-27A2-40F2-B627-E635EC978373}" type="presOf" srcId="{B807CA4F-2D00-453D-93DB-85F1C111046F}" destId="{C9CBAC5D-29FA-4A0E-BCD4-9399AEC86FBF}" srcOrd="0" destOrd="0" presId="urn:microsoft.com/office/officeart/2005/8/layout/radial4"/>
    <dgm:cxn modelId="{0787BC75-8E99-4C1F-8713-2F28FA96D838}" type="presOf" srcId="{C82B9C6D-1830-46F7-9F04-50BDC0252407}" destId="{9A80E285-2862-4679-8E00-FA558F5FE248}" srcOrd="0" destOrd="0" presId="urn:microsoft.com/office/officeart/2005/8/layout/radial4"/>
    <dgm:cxn modelId="{C60E1B89-56C5-4F33-A618-E91B74DC1D5D}" type="presOf" srcId="{46959188-49EF-45BC-9B54-0652FA852E95}" destId="{46F56F85-9C74-4AC9-BDF2-0E5AD9F8E5A0}" srcOrd="0" destOrd="0" presId="urn:microsoft.com/office/officeart/2005/8/layout/radial4"/>
    <dgm:cxn modelId="{E59353A0-FE14-42C6-9F85-F9FDF652C1CE}" type="presOf" srcId="{4470B427-FFBF-412E-8BDB-6F9310931D6F}" destId="{95A89B90-73F6-49FA-BD78-C8E2C1C9F044}" srcOrd="0" destOrd="0" presId="urn:microsoft.com/office/officeart/2005/8/layout/radial4"/>
    <dgm:cxn modelId="{4E16C5B1-B7AA-4802-A08D-CD717C0656ED}" type="presOf" srcId="{0708D182-A12A-4C64-A44B-B85E9AA46D2F}" destId="{E89B1848-0386-4352-A380-B45F97EF8824}" srcOrd="0" destOrd="0" presId="urn:microsoft.com/office/officeart/2005/8/layout/radial4"/>
    <dgm:cxn modelId="{635E6AB6-99EF-4DDF-8063-FAF7E30C3BFE}" srcId="{30FC3E96-CCD9-4A4A-8728-42436FC8A432}" destId="{C82B9C6D-1830-46F7-9F04-50BDC0252407}" srcOrd="0" destOrd="0" parTransId="{8D33B259-AD49-4667-94B7-DB4BB3EC74BC}" sibTransId="{204D6730-9E96-4209-96FF-6654FC58E253}"/>
    <dgm:cxn modelId="{D93A1AD6-7926-4AE9-9D5F-1F76D3191E9F}" type="presOf" srcId="{CAACB57F-54C5-4E4D-A0ED-FD8C15664C4C}" destId="{C572BC67-A4DA-42B9-8ABA-DC1519A3B2CA}" srcOrd="0" destOrd="0" presId="urn:microsoft.com/office/officeart/2005/8/layout/radial4"/>
    <dgm:cxn modelId="{527B28E9-064C-471F-9B12-C1AE95C50241}" type="presOf" srcId="{3E30541C-A16A-4159-97AB-6C2B1FAA7BF3}" destId="{AFB01E98-0CA5-4614-B56F-FFFCFDCFE34E}" srcOrd="0" destOrd="0" presId="urn:microsoft.com/office/officeart/2005/8/layout/radial4"/>
    <dgm:cxn modelId="{3AE18EF4-D228-459E-8E28-BF7699417383}" type="presOf" srcId="{30FC3E96-CCD9-4A4A-8728-42436FC8A432}" destId="{DCD08AF5-2D1B-40A2-A19D-506D511772E7}" srcOrd="0" destOrd="0" presId="urn:microsoft.com/office/officeart/2005/8/layout/radial4"/>
    <dgm:cxn modelId="{CF662D2A-4C20-4B9B-95BD-CAC80A12B47A}" type="presParOf" srcId="{DCD08AF5-2D1B-40A2-A19D-506D511772E7}" destId="{9A80E285-2862-4679-8E00-FA558F5FE248}" srcOrd="0" destOrd="0" presId="urn:microsoft.com/office/officeart/2005/8/layout/radial4"/>
    <dgm:cxn modelId="{B55A534D-8096-4548-92D0-48CC31BB3C15}" type="presParOf" srcId="{DCD08AF5-2D1B-40A2-A19D-506D511772E7}" destId="{46F56F85-9C74-4AC9-BDF2-0E5AD9F8E5A0}" srcOrd="1" destOrd="0" presId="urn:microsoft.com/office/officeart/2005/8/layout/radial4"/>
    <dgm:cxn modelId="{0FD125A6-6E7D-405A-805D-226B4F6E0083}" type="presParOf" srcId="{DCD08AF5-2D1B-40A2-A19D-506D511772E7}" destId="{E89B1848-0386-4352-A380-B45F97EF8824}" srcOrd="2" destOrd="0" presId="urn:microsoft.com/office/officeart/2005/8/layout/radial4"/>
    <dgm:cxn modelId="{D46BE600-666A-4819-9D0F-1EA5F28AC30F}" type="presParOf" srcId="{DCD08AF5-2D1B-40A2-A19D-506D511772E7}" destId="{95A89B90-73F6-49FA-BD78-C8E2C1C9F044}" srcOrd="3" destOrd="0" presId="urn:microsoft.com/office/officeart/2005/8/layout/radial4"/>
    <dgm:cxn modelId="{0E5FDB49-36B1-469E-B576-E71AF5AE9855}" type="presParOf" srcId="{DCD08AF5-2D1B-40A2-A19D-506D511772E7}" destId="{C572BC67-A4DA-42B9-8ABA-DC1519A3B2CA}" srcOrd="4" destOrd="0" presId="urn:microsoft.com/office/officeart/2005/8/layout/radial4"/>
    <dgm:cxn modelId="{30C341EC-D357-4E49-A4CA-2E6105D9745D}" type="presParOf" srcId="{DCD08AF5-2D1B-40A2-A19D-506D511772E7}" destId="{AFB01E98-0CA5-4614-B56F-FFFCFDCFE34E}" srcOrd="5" destOrd="0" presId="urn:microsoft.com/office/officeart/2005/8/layout/radial4"/>
    <dgm:cxn modelId="{5251CA7D-BE25-4681-B918-01E430A0A887}" type="presParOf" srcId="{DCD08AF5-2D1B-40A2-A19D-506D511772E7}" destId="{C9CBAC5D-29FA-4A0E-BCD4-9399AEC86FB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A2A27-C920-4896-A768-8A843D5CAF5E}"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en-US"/>
        </a:p>
      </dgm:t>
    </dgm:pt>
    <dgm:pt modelId="{E3627EE8-455F-461C-ADF3-47C26EC5E7E0}">
      <dgm:prSet/>
      <dgm:spPr>
        <a:solidFill>
          <a:schemeClr val="accent2"/>
        </a:solidFill>
      </dgm:spPr>
      <dgm:t>
        <a:bodyPr/>
        <a:lstStyle/>
        <a:p>
          <a:r>
            <a:rPr lang="en-US" dirty="0"/>
            <a:t>Cleaned Excel file before loading data into R</a:t>
          </a:r>
        </a:p>
      </dgm:t>
    </dgm:pt>
    <dgm:pt modelId="{6A64F1E5-99B7-480D-88FB-D40313257F9B}" type="parTrans" cxnId="{B1985875-9D24-4EA6-B0D0-6B1E9A34F451}">
      <dgm:prSet/>
      <dgm:spPr/>
      <dgm:t>
        <a:bodyPr/>
        <a:lstStyle/>
        <a:p>
          <a:endParaRPr lang="en-US"/>
        </a:p>
      </dgm:t>
    </dgm:pt>
    <dgm:pt modelId="{FE697839-A813-43FC-8B17-5185050871BD}" type="sibTrans" cxnId="{B1985875-9D24-4EA6-B0D0-6B1E9A34F451}">
      <dgm:prSet/>
      <dgm:spPr/>
      <dgm:t>
        <a:bodyPr/>
        <a:lstStyle/>
        <a:p>
          <a:endParaRPr lang="en-US"/>
        </a:p>
      </dgm:t>
    </dgm:pt>
    <dgm:pt modelId="{A48CE690-7997-44FF-886B-72F7E027292E}">
      <dgm:prSet/>
      <dgm:spPr>
        <a:solidFill>
          <a:schemeClr val="accent2"/>
        </a:solidFill>
      </dgm:spPr>
      <dgm:t>
        <a:bodyPr/>
        <a:lstStyle/>
        <a:p>
          <a:r>
            <a:rPr lang="en-US" dirty="0"/>
            <a:t>Removed embedded pictures and links</a:t>
          </a:r>
        </a:p>
      </dgm:t>
    </dgm:pt>
    <dgm:pt modelId="{B5E8A354-C751-4A47-9B2E-C4C8BCFC1FAD}" type="parTrans" cxnId="{32AC6A95-37B5-4C86-B61E-4D75C7FF58A8}">
      <dgm:prSet/>
      <dgm:spPr/>
      <dgm:t>
        <a:bodyPr/>
        <a:lstStyle/>
        <a:p>
          <a:endParaRPr lang="en-US"/>
        </a:p>
      </dgm:t>
    </dgm:pt>
    <dgm:pt modelId="{13666B53-3D4F-4B79-AE0A-57861D8D7C88}" type="sibTrans" cxnId="{32AC6A95-37B5-4C86-B61E-4D75C7FF58A8}">
      <dgm:prSet/>
      <dgm:spPr/>
      <dgm:t>
        <a:bodyPr/>
        <a:lstStyle/>
        <a:p>
          <a:endParaRPr lang="en-US"/>
        </a:p>
      </dgm:t>
    </dgm:pt>
    <dgm:pt modelId="{6D681944-E294-4CBB-A118-675400E738AB}">
      <dgm:prSet/>
      <dgm:spPr>
        <a:solidFill>
          <a:schemeClr val="tx2">
            <a:lumMod val="75000"/>
          </a:schemeClr>
        </a:solidFill>
      </dgm:spPr>
      <dgm:t>
        <a:bodyPr/>
        <a:lstStyle/>
        <a:p>
          <a:r>
            <a:rPr lang="en-US" dirty="0"/>
            <a:t>Changed “Year” and “Value” variable type to numeric</a:t>
          </a:r>
        </a:p>
      </dgm:t>
    </dgm:pt>
    <dgm:pt modelId="{622CDA9C-EE25-4836-B8A1-584E8985ECD4}" type="parTrans" cxnId="{1C2646EF-A9EE-428F-96F8-BDFAF8FDF35B}">
      <dgm:prSet/>
      <dgm:spPr/>
      <dgm:t>
        <a:bodyPr/>
        <a:lstStyle/>
        <a:p>
          <a:endParaRPr lang="en-US"/>
        </a:p>
      </dgm:t>
    </dgm:pt>
    <dgm:pt modelId="{04EA364E-44E6-4DB7-941A-FA6348593120}" type="sibTrans" cxnId="{1C2646EF-A9EE-428F-96F8-BDFAF8FDF35B}">
      <dgm:prSet/>
      <dgm:spPr/>
      <dgm:t>
        <a:bodyPr/>
        <a:lstStyle/>
        <a:p>
          <a:endParaRPr lang="en-US"/>
        </a:p>
      </dgm:t>
    </dgm:pt>
    <dgm:pt modelId="{30D27671-31F1-4E42-A902-94586D53672B}">
      <dgm:prSet/>
      <dgm:spPr>
        <a:solidFill>
          <a:schemeClr val="accent2">
            <a:lumMod val="75000"/>
          </a:schemeClr>
        </a:solidFill>
      </dgm:spPr>
      <dgm:t>
        <a:bodyPr/>
        <a:lstStyle/>
        <a:p>
          <a:r>
            <a:rPr lang="en-US" dirty="0"/>
            <a:t>Gathered all year columns</a:t>
          </a:r>
        </a:p>
      </dgm:t>
    </dgm:pt>
    <dgm:pt modelId="{FF996121-5FB0-42F3-8DE5-C0DCA29ED5C2}" type="parTrans" cxnId="{BA82E359-38F2-4026-AB08-DA6E62EF721D}">
      <dgm:prSet/>
      <dgm:spPr/>
      <dgm:t>
        <a:bodyPr/>
        <a:lstStyle/>
        <a:p>
          <a:endParaRPr lang="en-US"/>
        </a:p>
      </dgm:t>
    </dgm:pt>
    <dgm:pt modelId="{223E459E-5AFA-49CD-9142-6C72A620A8BE}" type="sibTrans" cxnId="{BA82E359-38F2-4026-AB08-DA6E62EF721D}">
      <dgm:prSet/>
      <dgm:spPr/>
      <dgm:t>
        <a:bodyPr/>
        <a:lstStyle/>
        <a:p>
          <a:endParaRPr lang="en-US"/>
        </a:p>
      </dgm:t>
    </dgm:pt>
    <dgm:pt modelId="{98C2DC61-9B8F-44B6-AD70-80C78A3D1C45}">
      <dgm:prSet/>
      <dgm:spPr>
        <a:solidFill>
          <a:schemeClr val="accent2">
            <a:lumMod val="75000"/>
          </a:schemeClr>
        </a:solidFill>
      </dgm:spPr>
      <dgm:t>
        <a:bodyPr/>
        <a:lstStyle/>
        <a:p>
          <a:r>
            <a:rPr lang="en-US" dirty="0"/>
            <a:t>Originally had 71 columns: Country, Notes, 1949, … , 2017 </a:t>
          </a:r>
        </a:p>
      </dgm:t>
    </dgm:pt>
    <dgm:pt modelId="{306E7129-FCE1-4083-944B-BCB5445C3CBA}" type="parTrans" cxnId="{E957F27D-568B-49EC-812B-95888C580157}">
      <dgm:prSet/>
      <dgm:spPr/>
      <dgm:t>
        <a:bodyPr/>
        <a:lstStyle/>
        <a:p>
          <a:endParaRPr lang="en-US"/>
        </a:p>
      </dgm:t>
    </dgm:pt>
    <dgm:pt modelId="{77947B5A-30C5-48F7-A137-A74C24CF6E29}" type="sibTrans" cxnId="{E957F27D-568B-49EC-812B-95888C580157}">
      <dgm:prSet/>
      <dgm:spPr/>
      <dgm:t>
        <a:bodyPr/>
        <a:lstStyle/>
        <a:p>
          <a:endParaRPr lang="en-US"/>
        </a:p>
      </dgm:t>
    </dgm:pt>
    <dgm:pt modelId="{39E72C7C-EF58-4DE1-9B1F-842AABC5F610}">
      <dgm:prSet/>
      <dgm:spPr>
        <a:solidFill>
          <a:schemeClr val="tx2">
            <a:lumMod val="75000"/>
          </a:schemeClr>
        </a:solidFill>
      </dgm:spPr>
      <dgm:t>
        <a:bodyPr/>
        <a:lstStyle/>
        <a:p>
          <a:r>
            <a:rPr lang="en-US" dirty="0"/>
            <a:t>Introduced variable in military and map data frames </a:t>
          </a:r>
        </a:p>
      </dgm:t>
    </dgm:pt>
    <dgm:pt modelId="{17DFC667-7721-49F5-9109-2495053AAFD4}" type="parTrans" cxnId="{933C4624-AF91-442E-AEE7-D969FD7A45AC}">
      <dgm:prSet/>
      <dgm:spPr/>
      <dgm:t>
        <a:bodyPr/>
        <a:lstStyle/>
        <a:p>
          <a:endParaRPr lang="en-US"/>
        </a:p>
      </dgm:t>
    </dgm:pt>
    <dgm:pt modelId="{E1A97A30-67F8-4C03-A013-E4604872E022}" type="sibTrans" cxnId="{933C4624-AF91-442E-AEE7-D969FD7A45AC}">
      <dgm:prSet/>
      <dgm:spPr/>
      <dgm:t>
        <a:bodyPr/>
        <a:lstStyle/>
        <a:p>
          <a:endParaRPr lang="en-US"/>
        </a:p>
      </dgm:t>
    </dgm:pt>
    <dgm:pt modelId="{5F4E9706-F268-44A3-81D5-C975A432F9BC}">
      <dgm:prSet/>
      <dgm:spPr>
        <a:solidFill>
          <a:schemeClr val="bg2">
            <a:lumMod val="50000"/>
          </a:schemeClr>
        </a:solidFill>
      </dgm:spPr>
      <dgm:t>
        <a:bodyPr/>
        <a:lstStyle/>
        <a:p>
          <a:r>
            <a:rPr lang="en-US" dirty="0"/>
            <a:t>Joined military data with world map data</a:t>
          </a:r>
        </a:p>
      </dgm:t>
    </dgm:pt>
    <dgm:pt modelId="{1ED8B3C3-DC84-4361-9FE0-0A3894026BFC}" type="parTrans" cxnId="{5E69F25C-34A7-49C8-9EDE-2EAF7311932D}">
      <dgm:prSet/>
      <dgm:spPr/>
      <dgm:t>
        <a:bodyPr/>
        <a:lstStyle/>
        <a:p>
          <a:endParaRPr lang="en-US"/>
        </a:p>
      </dgm:t>
    </dgm:pt>
    <dgm:pt modelId="{8284104F-FBFF-4C5F-842E-1E93BC9548CF}" type="sibTrans" cxnId="{5E69F25C-34A7-49C8-9EDE-2EAF7311932D}">
      <dgm:prSet/>
      <dgm:spPr/>
      <dgm:t>
        <a:bodyPr/>
        <a:lstStyle/>
        <a:p>
          <a:endParaRPr lang="en-US"/>
        </a:p>
      </dgm:t>
    </dgm:pt>
    <dgm:pt modelId="{B7F9058A-F92D-464B-8D25-723FE968C1CF}">
      <dgm:prSet/>
      <dgm:spPr>
        <a:solidFill>
          <a:schemeClr val="bg2">
            <a:lumMod val="50000"/>
          </a:schemeClr>
        </a:solidFill>
      </dgm:spPr>
      <dgm:t>
        <a:bodyPr/>
        <a:lstStyle/>
        <a:p>
          <a:r>
            <a:rPr lang="en-US" dirty="0"/>
            <a:t>Joined on the ‘iso3c’ value </a:t>
          </a:r>
        </a:p>
      </dgm:t>
    </dgm:pt>
    <dgm:pt modelId="{1E7AA260-9D11-4722-8B73-D568569A3829}" type="parTrans" cxnId="{A7444E5F-9682-43BE-8AA5-AB0CF8AA726A}">
      <dgm:prSet/>
      <dgm:spPr/>
      <dgm:t>
        <a:bodyPr/>
        <a:lstStyle/>
        <a:p>
          <a:endParaRPr lang="en-US"/>
        </a:p>
      </dgm:t>
    </dgm:pt>
    <dgm:pt modelId="{B77E2D89-0D71-4CF7-81B1-C1E27AADD6E1}" type="sibTrans" cxnId="{A7444E5F-9682-43BE-8AA5-AB0CF8AA726A}">
      <dgm:prSet/>
      <dgm:spPr/>
      <dgm:t>
        <a:bodyPr/>
        <a:lstStyle/>
        <a:p>
          <a:endParaRPr lang="en-US"/>
        </a:p>
      </dgm:t>
    </dgm:pt>
    <dgm:pt modelId="{2C5E7E94-7CC0-42B7-9533-E71356782879}">
      <dgm:prSet/>
      <dgm:spPr>
        <a:solidFill>
          <a:schemeClr val="tx2">
            <a:lumMod val="75000"/>
          </a:schemeClr>
        </a:solidFill>
      </dgm:spPr>
      <dgm:t>
        <a:bodyPr/>
        <a:lstStyle/>
        <a:p>
          <a:r>
            <a:rPr lang="en-US"/>
            <a:t>Introduced </a:t>
          </a:r>
          <a:r>
            <a:rPr lang="en-US" dirty="0"/>
            <a:t>new variable ‘iso3c’ country code</a:t>
          </a:r>
        </a:p>
      </dgm:t>
    </dgm:pt>
    <dgm:pt modelId="{FC8EE8AB-F297-44D2-9E19-F678FAE06792}" type="parTrans" cxnId="{204D97CF-9536-4388-A5C6-26BA1DA37C75}">
      <dgm:prSet/>
      <dgm:spPr/>
    </dgm:pt>
    <dgm:pt modelId="{ABE921DE-29C1-4F00-A3DF-D068612ADD33}" type="sibTrans" cxnId="{204D97CF-9536-4388-A5C6-26BA1DA37C75}">
      <dgm:prSet/>
      <dgm:spPr/>
      <dgm:t>
        <a:bodyPr/>
        <a:lstStyle/>
        <a:p>
          <a:endParaRPr lang="en-US"/>
        </a:p>
      </dgm:t>
    </dgm:pt>
    <dgm:pt modelId="{BA0D7E66-CF43-4C61-8E18-75E39091FBC9}" type="pres">
      <dgm:prSet presAssocID="{2BBA2A27-C920-4896-A768-8A843D5CAF5E}" presName="outerComposite" presStyleCnt="0">
        <dgm:presLayoutVars>
          <dgm:chMax val="5"/>
          <dgm:dir/>
          <dgm:resizeHandles val="exact"/>
        </dgm:presLayoutVars>
      </dgm:prSet>
      <dgm:spPr/>
    </dgm:pt>
    <dgm:pt modelId="{B84632AD-0FB7-466B-8618-BE6A20A0CB49}" type="pres">
      <dgm:prSet presAssocID="{2BBA2A27-C920-4896-A768-8A843D5CAF5E}" presName="dummyMaxCanvas" presStyleCnt="0">
        <dgm:presLayoutVars/>
      </dgm:prSet>
      <dgm:spPr/>
    </dgm:pt>
    <dgm:pt modelId="{464E3F54-C13D-4ADC-B2B6-C04BED3AB9D7}" type="pres">
      <dgm:prSet presAssocID="{2BBA2A27-C920-4896-A768-8A843D5CAF5E}" presName="FiveNodes_1" presStyleLbl="node1" presStyleIdx="0" presStyleCnt="5">
        <dgm:presLayoutVars>
          <dgm:bulletEnabled val="1"/>
        </dgm:presLayoutVars>
      </dgm:prSet>
      <dgm:spPr/>
    </dgm:pt>
    <dgm:pt modelId="{F1215822-C8CB-4F50-B7AA-87405F206CB0}" type="pres">
      <dgm:prSet presAssocID="{2BBA2A27-C920-4896-A768-8A843D5CAF5E}" presName="FiveNodes_2" presStyleLbl="node1" presStyleIdx="1" presStyleCnt="5">
        <dgm:presLayoutVars>
          <dgm:bulletEnabled val="1"/>
        </dgm:presLayoutVars>
      </dgm:prSet>
      <dgm:spPr/>
    </dgm:pt>
    <dgm:pt modelId="{69FE4752-A343-496B-9A96-D54902F6BA2A}" type="pres">
      <dgm:prSet presAssocID="{2BBA2A27-C920-4896-A768-8A843D5CAF5E}" presName="FiveNodes_3" presStyleLbl="node1" presStyleIdx="2" presStyleCnt="5">
        <dgm:presLayoutVars>
          <dgm:bulletEnabled val="1"/>
        </dgm:presLayoutVars>
      </dgm:prSet>
      <dgm:spPr/>
    </dgm:pt>
    <dgm:pt modelId="{7BE6942E-C2B4-436B-B208-646BD3CC6581}" type="pres">
      <dgm:prSet presAssocID="{2BBA2A27-C920-4896-A768-8A843D5CAF5E}" presName="FiveNodes_4" presStyleLbl="node1" presStyleIdx="3" presStyleCnt="5">
        <dgm:presLayoutVars>
          <dgm:bulletEnabled val="1"/>
        </dgm:presLayoutVars>
      </dgm:prSet>
      <dgm:spPr/>
    </dgm:pt>
    <dgm:pt modelId="{9BDC9B9B-537B-4091-831C-259C030988FF}" type="pres">
      <dgm:prSet presAssocID="{2BBA2A27-C920-4896-A768-8A843D5CAF5E}" presName="FiveNodes_5" presStyleLbl="node1" presStyleIdx="4" presStyleCnt="5">
        <dgm:presLayoutVars>
          <dgm:bulletEnabled val="1"/>
        </dgm:presLayoutVars>
      </dgm:prSet>
      <dgm:spPr/>
    </dgm:pt>
    <dgm:pt modelId="{E14EBEB0-D9B6-42A5-8F17-428706AC8572}" type="pres">
      <dgm:prSet presAssocID="{2BBA2A27-C920-4896-A768-8A843D5CAF5E}" presName="FiveConn_1-2" presStyleLbl="fgAccFollowNode1" presStyleIdx="0" presStyleCnt="4">
        <dgm:presLayoutVars>
          <dgm:bulletEnabled val="1"/>
        </dgm:presLayoutVars>
      </dgm:prSet>
      <dgm:spPr/>
    </dgm:pt>
    <dgm:pt modelId="{9DA0F224-03C4-4547-99D1-AC11E825A58C}" type="pres">
      <dgm:prSet presAssocID="{2BBA2A27-C920-4896-A768-8A843D5CAF5E}" presName="FiveConn_2-3" presStyleLbl="fgAccFollowNode1" presStyleIdx="1" presStyleCnt="4">
        <dgm:presLayoutVars>
          <dgm:bulletEnabled val="1"/>
        </dgm:presLayoutVars>
      </dgm:prSet>
      <dgm:spPr/>
    </dgm:pt>
    <dgm:pt modelId="{59462744-5B83-46F4-BCFA-FFC1CDB221B7}" type="pres">
      <dgm:prSet presAssocID="{2BBA2A27-C920-4896-A768-8A843D5CAF5E}" presName="FiveConn_3-4" presStyleLbl="fgAccFollowNode1" presStyleIdx="2" presStyleCnt="4">
        <dgm:presLayoutVars>
          <dgm:bulletEnabled val="1"/>
        </dgm:presLayoutVars>
      </dgm:prSet>
      <dgm:spPr/>
    </dgm:pt>
    <dgm:pt modelId="{0C415EBA-89F4-4BD9-9B8C-0E31800B2BFC}" type="pres">
      <dgm:prSet presAssocID="{2BBA2A27-C920-4896-A768-8A843D5CAF5E}" presName="FiveConn_4-5" presStyleLbl="fgAccFollowNode1" presStyleIdx="3" presStyleCnt="4">
        <dgm:presLayoutVars>
          <dgm:bulletEnabled val="1"/>
        </dgm:presLayoutVars>
      </dgm:prSet>
      <dgm:spPr/>
    </dgm:pt>
    <dgm:pt modelId="{2AD0E5A4-BD78-43A4-80F3-853DD99A7AF8}" type="pres">
      <dgm:prSet presAssocID="{2BBA2A27-C920-4896-A768-8A843D5CAF5E}" presName="FiveNodes_1_text" presStyleLbl="node1" presStyleIdx="4" presStyleCnt="5">
        <dgm:presLayoutVars>
          <dgm:bulletEnabled val="1"/>
        </dgm:presLayoutVars>
      </dgm:prSet>
      <dgm:spPr/>
    </dgm:pt>
    <dgm:pt modelId="{27394299-8661-4D2F-9DBC-B12B09B52A4F}" type="pres">
      <dgm:prSet presAssocID="{2BBA2A27-C920-4896-A768-8A843D5CAF5E}" presName="FiveNodes_2_text" presStyleLbl="node1" presStyleIdx="4" presStyleCnt="5">
        <dgm:presLayoutVars>
          <dgm:bulletEnabled val="1"/>
        </dgm:presLayoutVars>
      </dgm:prSet>
      <dgm:spPr/>
    </dgm:pt>
    <dgm:pt modelId="{49B3C71C-D879-4ED0-83E3-DDDB2A084B37}" type="pres">
      <dgm:prSet presAssocID="{2BBA2A27-C920-4896-A768-8A843D5CAF5E}" presName="FiveNodes_3_text" presStyleLbl="node1" presStyleIdx="4" presStyleCnt="5">
        <dgm:presLayoutVars>
          <dgm:bulletEnabled val="1"/>
        </dgm:presLayoutVars>
      </dgm:prSet>
      <dgm:spPr/>
    </dgm:pt>
    <dgm:pt modelId="{68895C56-0324-462C-BB3A-C68CA85FCEE2}" type="pres">
      <dgm:prSet presAssocID="{2BBA2A27-C920-4896-A768-8A843D5CAF5E}" presName="FiveNodes_4_text" presStyleLbl="node1" presStyleIdx="4" presStyleCnt="5">
        <dgm:presLayoutVars>
          <dgm:bulletEnabled val="1"/>
        </dgm:presLayoutVars>
      </dgm:prSet>
      <dgm:spPr/>
    </dgm:pt>
    <dgm:pt modelId="{DAF1855C-F531-4AFF-993E-1840C44E4C94}" type="pres">
      <dgm:prSet presAssocID="{2BBA2A27-C920-4896-A768-8A843D5CAF5E}" presName="FiveNodes_5_text" presStyleLbl="node1" presStyleIdx="4" presStyleCnt="5">
        <dgm:presLayoutVars>
          <dgm:bulletEnabled val="1"/>
        </dgm:presLayoutVars>
      </dgm:prSet>
      <dgm:spPr/>
    </dgm:pt>
  </dgm:ptLst>
  <dgm:cxnLst>
    <dgm:cxn modelId="{933C4624-AF91-442E-AEE7-D969FD7A45AC}" srcId="{2C5E7E94-7CC0-42B7-9533-E71356782879}" destId="{39E72C7C-EF58-4DE1-9B1F-842AABC5F610}" srcOrd="0" destOrd="0" parTransId="{17DFC667-7721-49F5-9109-2495053AAFD4}" sibTransId="{E1A97A30-67F8-4C03-A013-E4604872E022}"/>
    <dgm:cxn modelId="{742DDE27-DCBC-49D6-ABAF-135649E55264}" type="presOf" srcId="{30D27671-31F1-4E42-A902-94586D53672B}" destId="{27394299-8661-4D2F-9DBC-B12B09B52A4F}" srcOrd="1" destOrd="0" presId="urn:microsoft.com/office/officeart/2005/8/layout/vProcess5"/>
    <dgm:cxn modelId="{D95D852E-3C7F-47F6-9D87-CE3FB33F2111}" type="presOf" srcId="{5F4E9706-F268-44A3-81D5-C975A432F9BC}" destId="{DAF1855C-F531-4AFF-993E-1840C44E4C94}" srcOrd="1" destOrd="0" presId="urn:microsoft.com/office/officeart/2005/8/layout/vProcess5"/>
    <dgm:cxn modelId="{AE549C33-0F9B-4AC4-A63D-7957B48E85AD}" type="presOf" srcId="{2C5E7E94-7CC0-42B7-9533-E71356782879}" destId="{7BE6942E-C2B4-436B-B208-646BD3CC6581}" srcOrd="0" destOrd="0" presId="urn:microsoft.com/office/officeart/2005/8/layout/vProcess5"/>
    <dgm:cxn modelId="{4054DC35-CF36-47B6-89A3-F90C19393BDB}" type="presOf" srcId="{B7F9058A-F92D-464B-8D25-723FE968C1CF}" destId="{DAF1855C-F531-4AFF-993E-1840C44E4C94}" srcOrd="1" destOrd="1" presId="urn:microsoft.com/office/officeart/2005/8/layout/vProcess5"/>
    <dgm:cxn modelId="{FF8C5F3A-F13F-43BE-8FB5-933F0331651C}" type="presOf" srcId="{A48CE690-7997-44FF-886B-72F7E027292E}" destId="{464E3F54-C13D-4ADC-B2B6-C04BED3AB9D7}" srcOrd="0" destOrd="1" presId="urn:microsoft.com/office/officeart/2005/8/layout/vProcess5"/>
    <dgm:cxn modelId="{5E69F25C-34A7-49C8-9EDE-2EAF7311932D}" srcId="{2BBA2A27-C920-4896-A768-8A843D5CAF5E}" destId="{5F4E9706-F268-44A3-81D5-C975A432F9BC}" srcOrd="4" destOrd="0" parTransId="{1ED8B3C3-DC84-4361-9FE0-0A3894026BFC}" sibTransId="{8284104F-FBFF-4C5F-842E-1E93BC9548CF}"/>
    <dgm:cxn modelId="{A7444E5F-9682-43BE-8AA5-AB0CF8AA726A}" srcId="{5F4E9706-F268-44A3-81D5-C975A432F9BC}" destId="{B7F9058A-F92D-464B-8D25-723FE968C1CF}" srcOrd="0" destOrd="0" parTransId="{1E7AA260-9D11-4722-8B73-D568569A3829}" sibTransId="{B77E2D89-0D71-4CF7-81B1-C1E27AADD6E1}"/>
    <dgm:cxn modelId="{E6E03A63-F46C-472B-9259-429C65C9A6D8}" type="presOf" srcId="{B7F9058A-F92D-464B-8D25-723FE968C1CF}" destId="{9BDC9B9B-537B-4091-831C-259C030988FF}" srcOrd="0" destOrd="1" presId="urn:microsoft.com/office/officeart/2005/8/layout/vProcess5"/>
    <dgm:cxn modelId="{1D92F567-E3C9-4DDB-8177-C9D27277683A}" type="presOf" srcId="{2BBA2A27-C920-4896-A768-8A843D5CAF5E}" destId="{BA0D7E66-CF43-4C61-8E18-75E39091FBC9}" srcOrd="0" destOrd="0" presId="urn:microsoft.com/office/officeart/2005/8/layout/vProcess5"/>
    <dgm:cxn modelId="{B1985875-9D24-4EA6-B0D0-6B1E9A34F451}" srcId="{2BBA2A27-C920-4896-A768-8A843D5CAF5E}" destId="{E3627EE8-455F-461C-ADF3-47C26EC5E7E0}" srcOrd="0" destOrd="0" parTransId="{6A64F1E5-99B7-480D-88FB-D40313257F9B}" sibTransId="{FE697839-A813-43FC-8B17-5185050871BD}"/>
    <dgm:cxn modelId="{EC3B5157-EE33-4D20-8EEA-0BC60EA00654}" type="presOf" srcId="{6D681944-E294-4CBB-A118-675400E738AB}" destId="{49B3C71C-D879-4ED0-83E3-DDDB2A084B37}" srcOrd="1" destOrd="0" presId="urn:microsoft.com/office/officeart/2005/8/layout/vProcess5"/>
    <dgm:cxn modelId="{BA82E359-38F2-4026-AB08-DA6E62EF721D}" srcId="{2BBA2A27-C920-4896-A768-8A843D5CAF5E}" destId="{30D27671-31F1-4E42-A902-94586D53672B}" srcOrd="1" destOrd="0" parTransId="{FF996121-5FB0-42F3-8DE5-C0DCA29ED5C2}" sibTransId="{223E459E-5AFA-49CD-9142-6C72A620A8BE}"/>
    <dgm:cxn modelId="{E957F27D-568B-49EC-812B-95888C580157}" srcId="{30D27671-31F1-4E42-A902-94586D53672B}" destId="{98C2DC61-9B8F-44B6-AD70-80C78A3D1C45}" srcOrd="0" destOrd="0" parTransId="{306E7129-FCE1-4083-944B-BCB5445C3CBA}" sibTransId="{77947B5A-30C5-48F7-A137-A74C24CF6E29}"/>
    <dgm:cxn modelId="{D567E28A-A09C-4223-B919-FE446062BA98}" type="presOf" srcId="{98C2DC61-9B8F-44B6-AD70-80C78A3D1C45}" destId="{27394299-8661-4D2F-9DBC-B12B09B52A4F}" srcOrd="1" destOrd="1" presId="urn:microsoft.com/office/officeart/2005/8/layout/vProcess5"/>
    <dgm:cxn modelId="{5D973F8F-2968-4136-8F1B-63C2F87B3297}" type="presOf" srcId="{04EA364E-44E6-4DB7-941A-FA6348593120}" destId="{59462744-5B83-46F4-BCFA-FFC1CDB221B7}" srcOrd="0" destOrd="0" presId="urn:microsoft.com/office/officeart/2005/8/layout/vProcess5"/>
    <dgm:cxn modelId="{32AC6A95-37B5-4C86-B61E-4D75C7FF58A8}" srcId="{E3627EE8-455F-461C-ADF3-47C26EC5E7E0}" destId="{A48CE690-7997-44FF-886B-72F7E027292E}" srcOrd="0" destOrd="0" parTransId="{B5E8A354-C751-4A47-9B2E-C4C8BCFC1FAD}" sibTransId="{13666B53-3D4F-4B79-AE0A-57861D8D7C88}"/>
    <dgm:cxn modelId="{E810FE9B-0F32-46E7-9B78-566B587CE3C3}" type="presOf" srcId="{39E72C7C-EF58-4DE1-9B1F-842AABC5F610}" destId="{7BE6942E-C2B4-436B-B208-646BD3CC6581}" srcOrd="0" destOrd="1" presId="urn:microsoft.com/office/officeart/2005/8/layout/vProcess5"/>
    <dgm:cxn modelId="{7B9218A5-383A-47E2-94B3-09CFE86AE99E}" type="presOf" srcId="{2C5E7E94-7CC0-42B7-9533-E71356782879}" destId="{68895C56-0324-462C-BB3A-C68CA85FCEE2}" srcOrd="1" destOrd="0" presId="urn:microsoft.com/office/officeart/2005/8/layout/vProcess5"/>
    <dgm:cxn modelId="{1EDA59A5-4EB9-4F09-8340-59B203053673}" type="presOf" srcId="{98C2DC61-9B8F-44B6-AD70-80C78A3D1C45}" destId="{F1215822-C8CB-4F50-B7AA-87405F206CB0}" srcOrd="0" destOrd="1" presId="urn:microsoft.com/office/officeart/2005/8/layout/vProcess5"/>
    <dgm:cxn modelId="{AF2F84A8-64EE-430D-8C67-A7290E1355CE}" type="presOf" srcId="{5F4E9706-F268-44A3-81D5-C975A432F9BC}" destId="{9BDC9B9B-537B-4091-831C-259C030988FF}" srcOrd="0" destOrd="0" presId="urn:microsoft.com/office/officeart/2005/8/layout/vProcess5"/>
    <dgm:cxn modelId="{BC979BAF-6622-4F31-BA1F-3A9E07E15FC1}" type="presOf" srcId="{E3627EE8-455F-461C-ADF3-47C26EC5E7E0}" destId="{2AD0E5A4-BD78-43A4-80F3-853DD99A7AF8}" srcOrd="1" destOrd="0" presId="urn:microsoft.com/office/officeart/2005/8/layout/vProcess5"/>
    <dgm:cxn modelId="{3B0EFDB0-E8EE-4A86-87C1-2246A481BEE0}" type="presOf" srcId="{A48CE690-7997-44FF-886B-72F7E027292E}" destId="{2AD0E5A4-BD78-43A4-80F3-853DD99A7AF8}" srcOrd="1" destOrd="1" presId="urn:microsoft.com/office/officeart/2005/8/layout/vProcess5"/>
    <dgm:cxn modelId="{D1A8C1B5-D98C-4250-8879-C5BFB0693B1D}" type="presOf" srcId="{30D27671-31F1-4E42-A902-94586D53672B}" destId="{F1215822-C8CB-4F50-B7AA-87405F206CB0}" srcOrd="0" destOrd="0" presId="urn:microsoft.com/office/officeart/2005/8/layout/vProcess5"/>
    <dgm:cxn modelId="{3CA98EBB-D38C-4104-B550-A80D590B6A81}" type="presOf" srcId="{6D681944-E294-4CBB-A118-675400E738AB}" destId="{69FE4752-A343-496B-9A96-D54902F6BA2A}" srcOrd="0" destOrd="0" presId="urn:microsoft.com/office/officeart/2005/8/layout/vProcess5"/>
    <dgm:cxn modelId="{5DBB11BD-7D9F-4015-9266-807AAD40DC9B}" type="presOf" srcId="{39E72C7C-EF58-4DE1-9B1F-842AABC5F610}" destId="{68895C56-0324-462C-BB3A-C68CA85FCEE2}" srcOrd="1" destOrd="1" presId="urn:microsoft.com/office/officeart/2005/8/layout/vProcess5"/>
    <dgm:cxn modelId="{001E07C1-D9C0-41CD-9BAC-F4169B566C84}" type="presOf" srcId="{223E459E-5AFA-49CD-9142-6C72A620A8BE}" destId="{9DA0F224-03C4-4547-99D1-AC11E825A58C}" srcOrd="0" destOrd="0" presId="urn:microsoft.com/office/officeart/2005/8/layout/vProcess5"/>
    <dgm:cxn modelId="{001923CB-9ABB-49F2-9C6F-4F28A25A11AE}" type="presOf" srcId="{ABE921DE-29C1-4F00-A3DF-D068612ADD33}" destId="{0C415EBA-89F4-4BD9-9B8C-0E31800B2BFC}" srcOrd="0" destOrd="0" presId="urn:microsoft.com/office/officeart/2005/8/layout/vProcess5"/>
    <dgm:cxn modelId="{A111D0CB-2101-479A-808A-1FC2172583CD}" type="presOf" srcId="{FE697839-A813-43FC-8B17-5185050871BD}" destId="{E14EBEB0-D9B6-42A5-8F17-428706AC8572}" srcOrd="0" destOrd="0" presId="urn:microsoft.com/office/officeart/2005/8/layout/vProcess5"/>
    <dgm:cxn modelId="{204D97CF-9536-4388-A5C6-26BA1DA37C75}" srcId="{2BBA2A27-C920-4896-A768-8A843D5CAF5E}" destId="{2C5E7E94-7CC0-42B7-9533-E71356782879}" srcOrd="3" destOrd="0" parTransId="{FC8EE8AB-F297-44D2-9E19-F678FAE06792}" sibTransId="{ABE921DE-29C1-4F00-A3DF-D068612ADD33}"/>
    <dgm:cxn modelId="{1C2646EF-A9EE-428F-96F8-BDFAF8FDF35B}" srcId="{2BBA2A27-C920-4896-A768-8A843D5CAF5E}" destId="{6D681944-E294-4CBB-A118-675400E738AB}" srcOrd="2" destOrd="0" parTransId="{622CDA9C-EE25-4836-B8A1-584E8985ECD4}" sibTransId="{04EA364E-44E6-4DB7-941A-FA6348593120}"/>
    <dgm:cxn modelId="{80FD02F9-0927-4A2B-B448-2ACF051B4929}" type="presOf" srcId="{E3627EE8-455F-461C-ADF3-47C26EC5E7E0}" destId="{464E3F54-C13D-4ADC-B2B6-C04BED3AB9D7}" srcOrd="0" destOrd="0" presId="urn:microsoft.com/office/officeart/2005/8/layout/vProcess5"/>
    <dgm:cxn modelId="{A4FB40F6-0369-42CE-A251-C97D9CC16E6D}" type="presParOf" srcId="{BA0D7E66-CF43-4C61-8E18-75E39091FBC9}" destId="{B84632AD-0FB7-466B-8618-BE6A20A0CB49}" srcOrd="0" destOrd="0" presId="urn:microsoft.com/office/officeart/2005/8/layout/vProcess5"/>
    <dgm:cxn modelId="{AAE3F3FE-17DC-4917-8127-967DC5B1B969}" type="presParOf" srcId="{BA0D7E66-CF43-4C61-8E18-75E39091FBC9}" destId="{464E3F54-C13D-4ADC-B2B6-C04BED3AB9D7}" srcOrd="1" destOrd="0" presId="urn:microsoft.com/office/officeart/2005/8/layout/vProcess5"/>
    <dgm:cxn modelId="{71B94C1D-9847-4929-9EFC-43B582FC5B88}" type="presParOf" srcId="{BA0D7E66-CF43-4C61-8E18-75E39091FBC9}" destId="{F1215822-C8CB-4F50-B7AA-87405F206CB0}" srcOrd="2" destOrd="0" presId="urn:microsoft.com/office/officeart/2005/8/layout/vProcess5"/>
    <dgm:cxn modelId="{974780B5-58E2-4B3B-B240-519F9ACB15BE}" type="presParOf" srcId="{BA0D7E66-CF43-4C61-8E18-75E39091FBC9}" destId="{69FE4752-A343-496B-9A96-D54902F6BA2A}" srcOrd="3" destOrd="0" presId="urn:microsoft.com/office/officeart/2005/8/layout/vProcess5"/>
    <dgm:cxn modelId="{6A135271-2307-4FE3-820A-D744D19DD37B}" type="presParOf" srcId="{BA0D7E66-CF43-4C61-8E18-75E39091FBC9}" destId="{7BE6942E-C2B4-436B-B208-646BD3CC6581}" srcOrd="4" destOrd="0" presId="urn:microsoft.com/office/officeart/2005/8/layout/vProcess5"/>
    <dgm:cxn modelId="{1FE3DE33-98F0-4D9B-803A-F8229879BB68}" type="presParOf" srcId="{BA0D7E66-CF43-4C61-8E18-75E39091FBC9}" destId="{9BDC9B9B-537B-4091-831C-259C030988FF}" srcOrd="5" destOrd="0" presId="urn:microsoft.com/office/officeart/2005/8/layout/vProcess5"/>
    <dgm:cxn modelId="{EEAF1DED-F7FC-490C-92BF-677B6CC18BC6}" type="presParOf" srcId="{BA0D7E66-CF43-4C61-8E18-75E39091FBC9}" destId="{E14EBEB0-D9B6-42A5-8F17-428706AC8572}" srcOrd="6" destOrd="0" presId="urn:microsoft.com/office/officeart/2005/8/layout/vProcess5"/>
    <dgm:cxn modelId="{6CFBCA5F-3BB1-400A-8B7F-A3AAAD4B5956}" type="presParOf" srcId="{BA0D7E66-CF43-4C61-8E18-75E39091FBC9}" destId="{9DA0F224-03C4-4547-99D1-AC11E825A58C}" srcOrd="7" destOrd="0" presId="urn:microsoft.com/office/officeart/2005/8/layout/vProcess5"/>
    <dgm:cxn modelId="{1BF03E19-E3B2-4E53-9E2B-AAA938722E07}" type="presParOf" srcId="{BA0D7E66-CF43-4C61-8E18-75E39091FBC9}" destId="{59462744-5B83-46F4-BCFA-FFC1CDB221B7}" srcOrd="8" destOrd="0" presId="urn:microsoft.com/office/officeart/2005/8/layout/vProcess5"/>
    <dgm:cxn modelId="{8BD15AFF-B4CB-4E5E-B345-1D54B4CCD020}" type="presParOf" srcId="{BA0D7E66-CF43-4C61-8E18-75E39091FBC9}" destId="{0C415EBA-89F4-4BD9-9B8C-0E31800B2BFC}" srcOrd="9" destOrd="0" presId="urn:microsoft.com/office/officeart/2005/8/layout/vProcess5"/>
    <dgm:cxn modelId="{9CA340E4-AF73-4A27-9926-51C7F4A266DA}" type="presParOf" srcId="{BA0D7E66-CF43-4C61-8E18-75E39091FBC9}" destId="{2AD0E5A4-BD78-43A4-80F3-853DD99A7AF8}" srcOrd="10" destOrd="0" presId="urn:microsoft.com/office/officeart/2005/8/layout/vProcess5"/>
    <dgm:cxn modelId="{2CD82B5B-5114-49CF-AA2D-02238FCD2CA4}" type="presParOf" srcId="{BA0D7E66-CF43-4C61-8E18-75E39091FBC9}" destId="{27394299-8661-4D2F-9DBC-B12B09B52A4F}" srcOrd="11" destOrd="0" presId="urn:microsoft.com/office/officeart/2005/8/layout/vProcess5"/>
    <dgm:cxn modelId="{969E5B8C-310E-455A-844A-D2EC552CFAF2}" type="presParOf" srcId="{BA0D7E66-CF43-4C61-8E18-75E39091FBC9}" destId="{49B3C71C-D879-4ED0-83E3-DDDB2A084B37}" srcOrd="12" destOrd="0" presId="urn:microsoft.com/office/officeart/2005/8/layout/vProcess5"/>
    <dgm:cxn modelId="{E8054A4E-F906-4F21-AAAB-1DDBF6C54CC6}" type="presParOf" srcId="{BA0D7E66-CF43-4C61-8E18-75E39091FBC9}" destId="{68895C56-0324-462C-BB3A-C68CA85FCEE2}" srcOrd="13" destOrd="0" presId="urn:microsoft.com/office/officeart/2005/8/layout/vProcess5"/>
    <dgm:cxn modelId="{920AEAE5-B2AC-4C81-AEE1-A1D81C2AFD00}" type="presParOf" srcId="{BA0D7E66-CF43-4C61-8E18-75E39091FBC9}" destId="{DAF1855C-F531-4AFF-993E-1840C44E4C9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0E285-2862-4679-8E00-FA558F5FE248}">
      <dsp:nvSpPr>
        <dsp:cNvPr id="0" name=""/>
        <dsp:cNvSpPr/>
      </dsp:nvSpPr>
      <dsp:spPr>
        <a:xfrm>
          <a:off x="137963" y="1174582"/>
          <a:ext cx="2711690" cy="332581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t"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800" kern="1200" dirty="0"/>
            <a:t>Military Expenditure</a:t>
          </a:r>
        </a:p>
      </dsp:txBody>
      <dsp:txXfrm>
        <a:off x="270337" y="1306956"/>
        <a:ext cx="2446942" cy="3061069"/>
      </dsp:txXfrm>
    </dsp:sp>
    <dsp:sp modelId="{46F56F85-9C74-4AC9-BDF2-0E5AD9F8E5A0}">
      <dsp:nvSpPr>
        <dsp:cNvPr id="0" name=""/>
        <dsp:cNvSpPr/>
      </dsp:nvSpPr>
      <dsp:spPr>
        <a:xfrm rot="19942657">
          <a:off x="2926789" y="1390342"/>
          <a:ext cx="1685336"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9B1848-0386-4352-A380-B45F97EF8824}">
      <dsp:nvSpPr>
        <dsp:cNvPr id="0" name=""/>
        <dsp:cNvSpPr/>
      </dsp:nvSpPr>
      <dsp:spPr>
        <a:xfrm>
          <a:off x="3836330" y="750248"/>
          <a:ext cx="1708905" cy="82862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Arms Imported</a:t>
          </a:r>
        </a:p>
      </dsp:txBody>
      <dsp:txXfrm>
        <a:off x="3860600" y="774518"/>
        <a:ext cx="1660365" cy="780087"/>
      </dsp:txXfrm>
    </dsp:sp>
    <dsp:sp modelId="{95A89B90-73F6-49FA-BD78-C8E2C1C9F044}">
      <dsp:nvSpPr>
        <dsp:cNvPr id="0" name=""/>
        <dsp:cNvSpPr/>
      </dsp:nvSpPr>
      <dsp:spPr>
        <a:xfrm rot="21568749">
          <a:off x="2950844" y="2560001"/>
          <a:ext cx="1739975"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572BC67-A4DA-42B9-8ABA-DC1519A3B2CA}">
      <dsp:nvSpPr>
        <dsp:cNvPr id="0" name=""/>
        <dsp:cNvSpPr/>
      </dsp:nvSpPr>
      <dsp:spPr>
        <a:xfrm>
          <a:off x="3836332" y="2373956"/>
          <a:ext cx="1708905" cy="86894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Military Personnel</a:t>
          </a:r>
        </a:p>
      </dsp:txBody>
      <dsp:txXfrm>
        <a:off x="3861783" y="2399407"/>
        <a:ext cx="1658003" cy="818042"/>
      </dsp:txXfrm>
    </dsp:sp>
    <dsp:sp modelId="{AFB01E98-0CA5-4614-B56F-FFFCFDCFE34E}">
      <dsp:nvSpPr>
        <dsp:cNvPr id="0" name=""/>
        <dsp:cNvSpPr/>
      </dsp:nvSpPr>
      <dsp:spPr>
        <a:xfrm rot="1518373">
          <a:off x="2982341" y="3661169"/>
          <a:ext cx="1591225" cy="512671"/>
        </a:xfrm>
        <a:prstGeom prst="lef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9CBAC5D-29FA-4A0E-BCD4-9399AEC86FBF}">
      <dsp:nvSpPr>
        <dsp:cNvPr id="0" name=""/>
        <dsp:cNvSpPr/>
      </dsp:nvSpPr>
      <dsp:spPr>
        <a:xfrm>
          <a:off x="3836305" y="3934793"/>
          <a:ext cx="1708905" cy="82862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Global Firepower</a:t>
          </a:r>
        </a:p>
      </dsp:txBody>
      <dsp:txXfrm>
        <a:off x="3860575" y="3959063"/>
        <a:ext cx="1660365" cy="780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E3F54-C13D-4ADC-B2B6-C04BED3AB9D7}">
      <dsp:nvSpPr>
        <dsp:cNvPr id="0" name=""/>
        <dsp:cNvSpPr/>
      </dsp:nvSpPr>
      <dsp:spPr>
        <a:xfrm>
          <a:off x="0" y="0"/>
          <a:ext cx="7814817" cy="783240"/>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Cleaned Excel file before loading data into R</a:t>
          </a:r>
        </a:p>
        <a:p>
          <a:pPr marL="114300" lvl="1" indent="-114300" algn="l" defTabSz="666750">
            <a:lnSpc>
              <a:spcPct val="90000"/>
            </a:lnSpc>
            <a:spcBef>
              <a:spcPct val="0"/>
            </a:spcBef>
            <a:spcAft>
              <a:spcPct val="15000"/>
            </a:spcAft>
            <a:buChar char="•"/>
          </a:pPr>
          <a:r>
            <a:rPr lang="en-US" sz="1500" kern="1200" dirty="0"/>
            <a:t>Removed embedded pictures and links</a:t>
          </a:r>
        </a:p>
      </dsp:txBody>
      <dsp:txXfrm>
        <a:off x="22940" y="22940"/>
        <a:ext cx="6878001" cy="737360"/>
      </dsp:txXfrm>
    </dsp:sp>
    <dsp:sp modelId="{F1215822-C8CB-4F50-B7AA-87405F206CB0}">
      <dsp:nvSpPr>
        <dsp:cNvPr id="0" name=""/>
        <dsp:cNvSpPr/>
      </dsp:nvSpPr>
      <dsp:spPr>
        <a:xfrm>
          <a:off x="583574" y="892024"/>
          <a:ext cx="7814817" cy="783240"/>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Gathered all year columns</a:t>
          </a:r>
        </a:p>
        <a:p>
          <a:pPr marL="114300" lvl="1" indent="-114300" algn="l" defTabSz="666750">
            <a:lnSpc>
              <a:spcPct val="90000"/>
            </a:lnSpc>
            <a:spcBef>
              <a:spcPct val="0"/>
            </a:spcBef>
            <a:spcAft>
              <a:spcPct val="15000"/>
            </a:spcAft>
            <a:buChar char="•"/>
          </a:pPr>
          <a:r>
            <a:rPr lang="en-US" sz="1500" kern="1200" dirty="0"/>
            <a:t>Originally had 71 columns: Country, Notes, 1949, … , 2017 </a:t>
          </a:r>
        </a:p>
      </dsp:txBody>
      <dsp:txXfrm>
        <a:off x="606514" y="914964"/>
        <a:ext cx="6676257" cy="737360"/>
      </dsp:txXfrm>
    </dsp:sp>
    <dsp:sp modelId="{69FE4752-A343-496B-9A96-D54902F6BA2A}">
      <dsp:nvSpPr>
        <dsp:cNvPr id="0" name=""/>
        <dsp:cNvSpPr/>
      </dsp:nvSpPr>
      <dsp:spPr>
        <a:xfrm>
          <a:off x="1167148" y="1784048"/>
          <a:ext cx="7814817" cy="783240"/>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Changed “Year” and “Value” variable type to numeric</a:t>
          </a:r>
        </a:p>
      </dsp:txBody>
      <dsp:txXfrm>
        <a:off x="1190088" y="1806988"/>
        <a:ext cx="6676257" cy="737360"/>
      </dsp:txXfrm>
    </dsp:sp>
    <dsp:sp modelId="{7BE6942E-C2B4-436B-B208-646BD3CC6581}">
      <dsp:nvSpPr>
        <dsp:cNvPr id="0" name=""/>
        <dsp:cNvSpPr/>
      </dsp:nvSpPr>
      <dsp:spPr>
        <a:xfrm>
          <a:off x="1750722" y="2676072"/>
          <a:ext cx="7814817" cy="783240"/>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Introduced </a:t>
          </a:r>
          <a:r>
            <a:rPr lang="en-US" sz="1900" kern="1200" dirty="0"/>
            <a:t>new variable ‘iso3c’ country code</a:t>
          </a:r>
        </a:p>
        <a:p>
          <a:pPr marL="114300" lvl="1" indent="-114300" algn="l" defTabSz="666750">
            <a:lnSpc>
              <a:spcPct val="90000"/>
            </a:lnSpc>
            <a:spcBef>
              <a:spcPct val="0"/>
            </a:spcBef>
            <a:spcAft>
              <a:spcPct val="15000"/>
            </a:spcAft>
            <a:buChar char="•"/>
          </a:pPr>
          <a:r>
            <a:rPr lang="en-US" sz="1500" kern="1200" dirty="0"/>
            <a:t>Introduced variable in military and map data frames </a:t>
          </a:r>
        </a:p>
      </dsp:txBody>
      <dsp:txXfrm>
        <a:off x="1773662" y="2699012"/>
        <a:ext cx="6676257" cy="737360"/>
      </dsp:txXfrm>
    </dsp:sp>
    <dsp:sp modelId="{9BDC9B9B-537B-4091-831C-259C030988FF}">
      <dsp:nvSpPr>
        <dsp:cNvPr id="0" name=""/>
        <dsp:cNvSpPr/>
      </dsp:nvSpPr>
      <dsp:spPr>
        <a:xfrm>
          <a:off x="2334296" y="3568097"/>
          <a:ext cx="7814817" cy="783240"/>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Joined military data with world map data</a:t>
          </a:r>
        </a:p>
        <a:p>
          <a:pPr marL="114300" lvl="1" indent="-114300" algn="l" defTabSz="666750">
            <a:lnSpc>
              <a:spcPct val="90000"/>
            </a:lnSpc>
            <a:spcBef>
              <a:spcPct val="0"/>
            </a:spcBef>
            <a:spcAft>
              <a:spcPct val="15000"/>
            </a:spcAft>
            <a:buChar char="•"/>
          </a:pPr>
          <a:r>
            <a:rPr lang="en-US" sz="1500" kern="1200" dirty="0"/>
            <a:t>Joined on the ‘iso3c’ value </a:t>
          </a:r>
        </a:p>
      </dsp:txBody>
      <dsp:txXfrm>
        <a:off x="2357236" y="3591037"/>
        <a:ext cx="6676257" cy="737360"/>
      </dsp:txXfrm>
    </dsp:sp>
    <dsp:sp modelId="{E14EBEB0-D9B6-42A5-8F17-428706AC8572}">
      <dsp:nvSpPr>
        <dsp:cNvPr id="0" name=""/>
        <dsp:cNvSpPr/>
      </dsp:nvSpPr>
      <dsp:spPr>
        <a:xfrm>
          <a:off x="7305711" y="572200"/>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420260" y="572200"/>
        <a:ext cx="280008" cy="383102"/>
      </dsp:txXfrm>
    </dsp:sp>
    <dsp:sp modelId="{9DA0F224-03C4-4547-99D1-AC11E825A58C}">
      <dsp:nvSpPr>
        <dsp:cNvPr id="0" name=""/>
        <dsp:cNvSpPr/>
      </dsp:nvSpPr>
      <dsp:spPr>
        <a:xfrm>
          <a:off x="7889285" y="146422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03834" y="1464225"/>
        <a:ext cx="280008" cy="383102"/>
      </dsp:txXfrm>
    </dsp:sp>
    <dsp:sp modelId="{59462744-5B83-46F4-BCFA-FFC1CDB221B7}">
      <dsp:nvSpPr>
        <dsp:cNvPr id="0" name=""/>
        <dsp:cNvSpPr/>
      </dsp:nvSpPr>
      <dsp:spPr>
        <a:xfrm>
          <a:off x="8472859" y="2343195"/>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587408" y="2343195"/>
        <a:ext cx="280008" cy="383102"/>
      </dsp:txXfrm>
    </dsp:sp>
    <dsp:sp modelId="{0C415EBA-89F4-4BD9-9B8C-0E31800B2BFC}">
      <dsp:nvSpPr>
        <dsp:cNvPr id="0" name=""/>
        <dsp:cNvSpPr/>
      </dsp:nvSpPr>
      <dsp:spPr>
        <a:xfrm>
          <a:off x="9056433" y="3243922"/>
          <a:ext cx="509106" cy="50910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70982"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B4D03-AA53-4818-BA8D-F9C1505788F7}" type="datetimeFigureOut">
              <a:rPr lang="en-US" smtClean="0"/>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58C9F-A835-45F7-A2FB-D97F5C9E2B18}" type="slidenum">
              <a:rPr lang="en-US" smtClean="0"/>
              <a:t>‹#›</a:t>
            </a:fld>
            <a:endParaRPr lang="en-US"/>
          </a:p>
        </p:txBody>
      </p:sp>
    </p:spTree>
    <p:extLst>
      <p:ext uri="{BB962C8B-B14F-4D97-AF65-F5344CB8AC3E}">
        <p14:creationId xmlns:p14="http://schemas.microsoft.com/office/powerpoint/2010/main" val="2249385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E58C9F-A835-45F7-A2FB-D97F5C9E2B18}" type="slidenum">
              <a:rPr lang="en-US" smtClean="0"/>
              <a:t>1</a:t>
            </a:fld>
            <a:endParaRPr lang="en-US"/>
          </a:p>
        </p:txBody>
      </p:sp>
    </p:spTree>
    <p:extLst>
      <p:ext uri="{BB962C8B-B14F-4D97-AF65-F5344CB8AC3E}">
        <p14:creationId xmlns:p14="http://schemas.microsoft.com/office/powerpoint/2010/main" val="312029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started our project by working with a dataset from the Stockholm International Peace Research Institute (SIPRI) about the military expenditures of 172 different countries from the year 1949 to 2017. </a:t>
            </a:r>
          </a:p>
          <a:p>
            <a:pPr marL="171450" lvl="0" indent="-171450">
              <a:buFont typeface="Arial" panose="020B0604020202020204" pitchFamily="34" charset="0"/>
              <a:buChar char="•"/>
            </a:pPr>
            <a:r>
              <a:rPr lang="en-US" dirty="0"/>
              <a:t>For this dataset, SIPRI defines military expenditure as any</a:t>
            </a:r>
            <a:r>
              <a:rPr lang="en-US" sz="1200" b="0" i="0" kern="1200" dirty="0">
                <a:solidFill>
                  <a:schemeClr val="tx1"/>
                </a:solidFill>
                <a:effectLst/>
                <a:latin typeface="+mn-lt"/>
                <a:ea typeface="+mn-ea"/>
                <a:cs typeface="+mn-cs"/>
              </a:rPr>
              <a:t> spending on the military in general. This includes money spent 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personnel (i.e. the salaries and benefits of troops and civilian staff)</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operations and maintenance (i.e. spending on general supplies, services and transport)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military and non-military equipment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construction of military bases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research and development.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Though the military expenditure dataset takes into account all these categories of military spending, it does not break down spending by category. It only reports the total military expenditure for each year. </a:t>
            </a:r>
            <a:endParaRPr lang="en-US" dirty="0"/>
          </a:p>
          <a:p>
            <a:pPr marL="171450" indent="-171450">
              <a:buFont typeface="Arial" panose="020B0604020202020204" pitchFamily="34" charset="0"/>
              <a:buChar char="•"/>
            </a:pPr>
            <a:r>
              <a:rPr lang="en-US" dirty="0"/>
              <a:t>Originally, we were </a:t>
            </a:r>
            <a:r>
              <a:rPr lang="en-US" i="1" u="sng" dirty="0"/>
              <a:t>only</a:t>
            </a:r>
            <a:r>
              <a:rPr lang="en-US" dirty="0"/>
              <a:t> working with the military expenditure data, but as SIPRI states, “[military spending] is a financial measure, measuring inputs, and does not necessarily measure military capability.”</a:t>
            </a:r>
          </a:p>
          <a:p>
            <a:pPr marL="171450" indent="-171450">
              <a:buFont typeface="Arial" panose="020B0604020202020204" pitchFamily="34" charset="0"/>
              <a:buChar char="•"/>
            </a:pPr>
            <a:r>
              <a:rPr lang="en-US" dirty="0"/>
              <a:t>We didn’t feel that yearly military expenditure alone could tell the whole story, so we looked deeper into what militaries are spending their money on.</a:t>
            </a:r>
          </a:p>
          <a:p>
            <a:pPr marL="171450" indent="-171450">
              <a:buFont typeface="Arial" panose="020B0604020202020204" pitchFamily="34" charset="0"/>
              <a:buChar char="•"/>
            </a:pPr>
            <a:r>
              <a:rPr lang="en-US" dirty="0"/>
              <a:t>During this search we found 3 other datasets to help us analyze militaries:</a:t>
            </a:r>
          </a:p>
          <a:p>
            <a:pPr marL="628650" lvl="1" indent="-171450">
              <a:buFont typeface="Arial" panose="020B0604020202020204" pitchFamily="34" charset="0"/>
              <a:buChar char="•"/>
            </a:pPr>
            <a:r>
              <a:rPr lang="en-US" dirty="0"/>
              <a:t>Arms Imported</a:t>
            </a:r>
          </a:p>
          <a:p>
            <a:pPr marL="628650" lvl="1" indent="-171450">
              <a:buFont typeface="Arial" panose="020B0604020202020204" pitchFamily="34" charset="0"/>
              <a:buChar char="•"/>
            </a:pPr>
            <a:r>
              <a:rPr lang="en-US" dirty="0"/>
              <a:t>Military Personnel</a:t>
            </a:r>
          </a:p>
          <a:p>
            <a:pPr marL="628650" lvl="1" indent="-171450">
              <a:buFont typeface="Arial" panose="020B0604020202020204" pitchFamily="34" charset="0"/>
              <a:buChar char="•"/>
            </a:pPr>
            <a:r>
              <a:rPr lang="en-US" dirty="0"/>
              <a:t>Global Fire Power</a:t>
            </a:r>
          </a:p>
          <a:p>
            <a:pPr marL="171450" lvl="0" indent="-171450">
              <a:buFont typeface="Arial" panose="020B0604020202020204" pitchFamily="34" charset="0"/>
              <a:buChar char="•"/>
            </a:pPr>
            <a:r>
              <a:rPr lang="en-US" dirty="0"/>
              <a:t>Arms Imported</a:t>
            </a:r>
          </a:p>
          <a:p>
            <a:pPr marL="628650" lvl="1" indent="-171450">
              <a:buFont typeface="Arial" panose="020B0604020202020204" pitchFamily="34" charset="0"/>
              <a:buChar char="•"/>
            </a:pPr>
            <a:r>
              <a:rPr lang="en-US" dirty="0"/>
              <a:t>SIPRI uses a unit of measure called the trend-indicator value to measure the volume of international transfers of major conventional weapons. The trend-indicator value, or TIV, measures transfers of military capability, not the financial value of the arms transfers.</a:t>
            </a:r>
          </a:p>
          <a:p>
            <a:pPr marL="171450" lvl="0" indent="-171450">
              <a:buFont typeface="Arial" panose="020B0604020202020204" pitchFamily="34" charset="0"/>
              <a:buChar char="•"/>
            </a:pPr>
            <a:r>
              <a:rPr lang="en-US" dirty="0"/>
              <a:t>Military Personnel</a:t>
            </a:r>
          </a:p>
          <a:p>
            <a:pPr marL="628650" lvl="1" indent="-171450">
              <a:buFont typeface="Arial" panose="020B0604020202020204" pitchFamily="34" charset="0"/>
              <a:buChar char="•"/>
            </a:pPr>
            <a:r>
              <a:rPr lang="en-US" dirty="0"/>
              <a:t>Presents the armed forces personnel, as a percentage of total labor force. (Data ranges from 1990 to 2016)</a:t>
            </a:r>
          </a:p>
          <a:p>
            <a:pPr marL="171450" lvl="0" indent="-171450">
              <a:buFont typeface="Arial" panose="020B0604020202020204" pitchFamily="34" charset="0"/>
              <a:buChar char="•"/>
            </a:pPr>
            <a:r>
              <a:rPr lang="en-US" dirty="0"/>
              <a:t>Global Firepower</a:t>
            </a:r>
          </a:p>
        </p:txBody>
      </p:sp>
      <p:sp>
        <p:nvSpPr>
          <p:cNvPr id="4" name="Slide Number Placeholder 3"/>
          <p:cNvSpPr>
            <a:spLocks noGrp="1"/>
          </p:cNvSpPr>
          <p:nvPr>
            <p:ph type="sldNum" sz="quarter" idx="5"/>
          </p:nvPr>
        </p:nvSpPr>
        <p:spPr/>
        <p:txBody>
          <a:bodyPr/>
          <a:lstStyle/>
          <a:p>
            <a:fld id="{68E58C9F-A835-45F7-A2FB-D97F5C9E2B18}" type="slidenum">
              <a:rPr lang="en-US" smtClean="0"/>
              <a:t>2</a:t>
            </a:fld>
            <a:endParaRPr lang="en-US"/>
          </a:p>
        </p:txBody>
      </p:sp>
    </p:spTree>
    <p:extLst>
      <p:ext uri="{BB962C8B-B14F-4D97-AF65-F5344CB8AC3E}">
        <p14:creationId xmlns:p14="http://schemas.microsoft.com/office/powerpoint/2010/main" val="53778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tried loading the data before removing the pictures and links that were included in the Excel file and ran into issues. </a:t>
            </a:r>
          </a:p>
          <a:p>
            <a:pPr marL="628650" lvl="1" indent="-171450">
              <a:buFont typeface="Arial" panose="020B0604020202020204" pitchFamily="34" charset="0"/>
              <a:buChar char="•"/>
            </a:pPr>
            <a:r>
              <a:rPr lang="en-US" dirty="0"/>
              <a:t>Instead, we chose to remove the pictures and links from the Excel file before loading the data into R.</a:t>
            </a:r>
          </a:p>
          <a:p>
            <a:pPr marL="171450" lvl="0" indent="-171450">
              <a:buFont typeface="Arial" panose="020B0604020202020204" pitchFamily="34" charset="0"/>
              <a:buChar char="•"/>
            </a:pPr>
            <a:r>
              <a:rPr lang="en-US" dirty="0"/>
              <a:t>Before gathering the columns, the data frame from the “Current US$” sheet had 71 columns: Country, Notes, and then a column for each year from 1949 to 2017.</a:t>
            </a:r>
          </a:p>
          <a:p>
            <a:pPr marL="628650" lvl="1" indent="-171450">
              <a:buFont typeface="Arial" panose="020B0604020202020204" pitchFamily="34" charset="0"/>
              <a:buChar char="•"/>
            </a:pPr>
            <a:r>
              <a:rPr lang="en-US" dirty="0"/>
              <a:t>After gathering the columns, the resulting data frame had 7472 rows and 4 columns: Country, Notes, Year, and Value</a:t>
            </a:r>
          </a:p>
          <a:p>
            <a:pPr marL="171450" lvl="0" indent="-171450">
              <a:buFont typeface="Arial" panose="020B0604020202020204" pitchFamily="34" charset="0"/>
              <a:buChar char="•"/>
            </a:pPr>
            <a:r>
              <a:rPr lang="en-US" dirty="0"/>
              <a:t>Finally, we changed the “Year” and “Value” variables to be numeric types</a:t>
            </a:r>
          </a:p>
        </p:txBody>
      </p:sp>
      <p:sp>
        <p:nvSpPr>
          <p:cNvPr id="4" name="Slide Number Placeholder 3"/>
          <p:cNvSpPr>
            <a:spLocks noGrp="1"/>
          </p:cNvSpPr>
          <p:nvPr>
            <p:ph type="sldNum" sz="quarter" idx="5"/>
          </p:nvPr>
        </p:nvSpPr>
        <p:spPr/>
        <p:txBody>
          <a:bodyPr/>
          <a:lstStyle/>
          <a:p>
            <a:fld id="{68E58C9F-A835-45F7-A2FB-D97F5C9E2B18}" type="slidenum">
              <a:rPr lang="en-US" smtClean="0"/>
              <a:t>4</a:t>
            </a:fld>
            <a:endParaRPr lang="en-US"/>
          </a:p>
        </p:txBody>
      </p:sp>
    </p:spTree>
    <p:extLst>
      <p:ext uri="{BB962C8B-B14F-4D97-AF65-F5344CB8AC3E}">
        <p14:creationId xmlns:p14="http://schemas.microsoft.com/office/powerpoint/2010/main" val="201296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6812-18E2-4FFC-836D-9CC5C63FF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EA5A5-5C95-4A88-AA15-986203917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8B2AE-0F6F-44FC-AE60-50F8168B79A7}"/>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5" name="Footer Placeholder 4">
            <a:extLst>
              <a:ext uri="{FF2B5EF4-FFF2-40B4-BE49-F238E27FC236}">
                <a16:creationId xmlns:a16="http://schemas.microsoft.com/office/drawing/2014/main" id="{D2AFD334-F4D5-4A1E-9AE4-492B76ECD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4372E-64B8-4492-9BF7-D80CF7CC6C22}"/>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65633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8400-C99B-4489-974C-1918E5450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83C06A-E988-4BF2-961C-A1F61CB78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2A59A-DE97-4398-9469-F303BF685CEB}"/>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5" name="Footer Placeholder 4">
            <a:extLst>
              <a:ext uri="{FF2B5EF4-FFF2-40B4-BE49-F238E27FC236}">
                <a16:creationId xmlns:a16="http://schemas.microsoft.com/office/drawing/2014/main" id="{18E7F70B-8623-4121-978F-C3BAD13A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A9C2E-1D01-40EB-A714-898E203C7C41}"/>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234104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17944-8611-4A41-B857-A19E3A6EA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7ACE8A-0D02-40C3-8C6B-21950F6105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88FA5-AE17-454A-BF60-1A139FFB235D}"/>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5" name="Footer Placeholder 4">
            <a:extLst>
              <a:ext uri="{FF2B5EF4-FFF2-40B4-BE49-F238E27FC236}">
                <a16:creationId xmlns:a16="http://schemas.microsoft.com/office/drawing/2014/main" id="{98A14D00-43DC-4452-8CCF-7F52B58B0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6C0E8-DD46-4CD3-84C8-0AD22C17BD7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3187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6300-5076-45E4-900F-97B12CCF3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08E38-8CD6-41F9-AA93-F0FF90AC9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40F37-65ED-4489-98A4-DC549B899314}"/>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5" name="Footer Placeholder 4">
            <a:extLst>
              <a:ext uri="{FF2B5EF4-FFF2-40B4-BE49-F238E27FC236}">
                <a16:creationId xmlns:a16="http://schemas.microsoft.com/office/drawing/2014/main" id="{CCBA8F8B-C39B-4311-8252-317C03EC1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35BB-BD7A-417C-B45B-BB12F1C9E2B3}"/>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12915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121F-4D07-41C5-BA75-626F6C79F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44F0C-3E57-42CD-86ED-C6002417E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860AF-17E4-4795-B44A-04BB2D8B9249}"/>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5" name="Footer Placeholder 4">
            <a:extLst>
              <a:ext uri="{FF2B5EF4-FFF2-40B4-BE49-F238E27FC236}">
                <a16:creationId xmlns:a16="http://schemas.microsoft.com/office/drawing/2014/main" id="{A541CC59-D317-46E3-9420-EF2DCF9CF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3F1C3-0C1D-4C6E-AF15-D147E1D702C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37505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054-9D1D-481E-BC99-605A4749C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6B160-2269-4F01-907B-71FB8947D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FF982-E950-4A62-BA27-5A53C4E86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F75276-AC87-4950-B803-F0A77FD96217}"/>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6" name="Footer Placeholder 5">
            <a:extLst>
              <a:ext uri="{FF2B5EF4-FFF2-40B4-BE49-F238E27FC236}">
                <a16:creationId xmlns:a16="http://schemas.microsoft.com/office/drawing/2014/main" id="{4DC5016F-E779-41FF-87D4-404EAF7A1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98D87-4B3E-4600-8397-935428B65B34}"/>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54600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0040-C7EF-41C0-B2DB-7A79D6A15D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3E9095-D028-4BE8-B65F-DD743C1DA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CEF1A-D22E-4BBB-BA89-5B57AB2DA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557B8A-D461-4575-8EED-67D74394A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9E2BD-4B90-4BAB-A992-23BBB1308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3FD09-6916-4DF9-BA4E-651606F9AA55}"/>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8" name="Footer Placeholder 7">
            <a:extLst>
              <a:ext uri="{FF2B5EF4-FFF2-40B4-BE49-F238E27FC236}">
                <a16:creationId xmlns:a16="http://schemas.microsoft.com/office/drawing/2014/main" id="{9AD6061E-025B-4BD5-AED9-BABC691A3F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67B064-5E76-40A3-B747-441F90A269EE}"/>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25073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F05C-789A-422E-BCD5-AD1C4B367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0DE030-0796-401E-B96C-A5F8C3BDB8F1}"/>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4" name="Footer Placeholder 3">
            <a:extLst>
              <a:ext uri="{FF2B5EF4-FFF2-40B4-BE49-F238E27FC236}">
                <a16:creationId xmlns:a16="http://schemas.microsoft.com/office/drawing/2014/main" id="{ABB5CF03-D3B4-4358-97F7-B2A31E240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B3070-E30E-4B4C-A10C-19B15269C14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77386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43D0F-B21C-4425-8231-1E49942A60F9}"/>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3" name="Footer Placeholder 2">
            <a:extLst>
              <a:ext uri="{FF2B5EF4-FFF2-40B4-BE49-F238E27FC236}">
                <a16:creationId xmlns:a16="http://schemas.microsoft.com/office/drawing/2014/main" id="{E02D494A-B123-4B8D-837F-B60252C17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52676-9F35-44F2-9DEE-02BCEB7B8F79}"/>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20820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BAF7-BFE8-41D5-AE9D-9ED33DDCB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30E11-D5CC-4F11-A60F-EB462043B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F771EC-03F8-4F05-9E44-B3DA06491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09CDF-863E-48D9-98AB-3D6F173A79AB}"/>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6" name="Footer Placeholder 5">
            <a:extLst>
              <a:ext uri="{FF2B5EF4-FFF2-40B4-BE49-F238E27FC236}">
                <a16:creationId xmlns:a16="http://schemas.microsoft.com/office/drawing/2014/main" id="{41209CA3-618C-457C-BA5A-F8B25F908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E7C73-06E6-444B-A3B8-1539C14C472D}"/>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236126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C7F9-E147-4727-9EE6-4E3E99204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6993D2-E75D-4C54-A9F9-66BE57D97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95C018-C9AD-4A87-A5C4-54CD5F714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3515-4812-454F-8718-D409BBA84355}"/>
              </a:ext>
            </a:extLst>
          </p:cNvPr>
          <p:cNvSpPr>
            <a:spLocks noGrp="1"/>
          </p:cNvSpPr>
          <p:nvPr>
            <p:ph type="dt" sz="half" idx="10"/>
          </p:nvPr>
        </p:nvSpPr>
        <p:spPr/>
        <p:txBody>
          <a:bodyPr/>
          <a:lstStyle/>
          <a:p>
            <a:fld id="{904CBDC2-D31A-4399-9807-94C89FD2081E}" type="datetimeFigureOut">
              <a:rPr lang="en-US" smtClean="0"/>
              <a:t>5/4/2019</a:t>
            </a:fld>
            <a:endParaRPr lang="en-US"/>
          </a:p>
        </p:txBody>
      </p:sp>
      <p:sp>
        <p:nvSpPr>
          <p:cNvPr id="6" name="Footer Placeholder 5">
            <a:extLst>
              <a:ext uri="{FF2B5EF4-FFF2-40B4-BE49-F238E27FC236}">
                <a16:creationId xmlns:a16="http://schemas.microsoft.com/office/drawing/2014/main" id="{2209280A-F5FC-4143-844C-224B5B5DC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90A99-C710-4498-9CC7-2194033E1449}"/>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78031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E9200-7C91-4290-8B4A-76BCBC67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C79671-426B-4AD7-A339-2117F9E9E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5A30F-9A50-4EEF-80CE-BED1E886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CBDC2-D31A-4399-9807-94C89FD2081E}" type="datetimeFigureOut">
              <a:rPr lang="en-US" smtClean="0"/>
              <a:t>5/4/2019</a:t>
            </a:fld>
            <a:endParaRPr lang="en-US"/>
          </a:p>
        </p:txBody>
      </p:sp>
      <p:sp>
        <p:nvSpPr>
          <p:cNvPr id="5" name="Footer Placeholder 4">
            <a:extLst>
              <a:ext uri="{FF2B5EF4-FFF2-40B4-BE49-F238E27FC236}">
                <a16:creationId xmlns:a16="http://schemas.microsoft.com/office/drawing/2014/main" id="{8C3F9433-A7A0-4DEB-BCB3-667F26CC5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FD385-2572-48F6-B544-FCF2D8A92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C4F79-1DF9-44C4-AF9F-19511D662C46}" type="slidenum">
              <a:rPr lang="en-US" smtClean="0"/>
              <a:t>‹#›</a:t>
            </a:fld>
            <a:endParaRPr lang="en-US"/>
          </a:p>
        </p:txBody>
      </p:sp>
    </p:spTree>
    <p:extLst>
      <p:ext uri="{BB962C8B-B14F-4D97-AF65-F5344CB8AC3E}">
        <p14:creationId xmlns:p14="http://schemas.microsoft.com/office/powerpoint/2010/main" val="352416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E1B24C-53E7-4AD0-A686-D98CA85E0DEB}"/>
              </a:ext>
            </a:extLst>
          </p:cNvPr>
          <p:cNvSpPr>
            <a:spLocks noGrp="1"/>
          </p:cNvSpPr>
          <p:nvPr>
            <p:ph type="title"/>
          </p:nvPr>
        </p:nvSpPr>
        <p:spPr>
          <a:xfrm>
            <a:off x="6065129" y="1194131"/>
            <a:ext cx="5614875" cy="2056928"/>
          </a:xfrm>
        </p:spPr>
        <p:txBody>
          <a:bodyPr>
            <a:normAutofit/>
          </a:bodyPr>
          <a:lstStyle/>
          <a:p>
            <a:pPr algn="ctr"/>
            <a:r>
              <a:rPr lang="en-US" sz="5400" dirty="0"/>
              <a:t>DS 202 </a:t>
            </a:r>
            <a:br>
              <a:rPr lang="en-US" sz="5400" dirty="0"/>
            </a:br>
            <a:r>
              <a:rPr lang="en-US" sz="5400" dirty="0"/>
              <a:t>Final Presentation</a:t>
            </a:r>
            <a:endParaRPr lang="en-US" sz="54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Earth Globe Americas">
            <a:extLst>
              <a:ext uri="{FF2B5EF4-FFF2-40B4-BE49-F238E27FC236}">
                <a16:creationId xmlns:a16="http://schemas.microsoft.com/office/drawing/2014/main" id="{A2930B01-CC3E-4241-B9DE-E54CD966D0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11A7A09-53B2-4D8B-943F-94D8B75207B8}"/>
              </a:ext>
            </a:extLst>
          </p:cNvPr>
          <p:cNvSpPr>
            <a:spLocks noGrp="1"/>
          </p:cNvSpPr>
          <p:nvPr>
            <p:ph idx="1"/>
          </p:nvPr>
        </p:nvSpPr>
        <p:spPr>
          <a:xfrm>
            <a:off x="6414649" y="3805099"/>
            <a:ext cx="4977578" cy="1858770"/>
          </a:xfrm>
        </p:spPr>
        <p:txBody>
          <a:bodyPr anchor="t">
            <a:normAutofit/>
          </a:bodyPr>
          <a:lstStyle/>
          <a:p>
            <a:pPr marL="0" indent="0" algn="ctr">
              <a:buNone/>
            </a:pPr>
            <a:r>
              <a:rPr lang="en-US" sz="2400" dirty="0"/>
              <a:t>Sonya Haan</a:t>
            </a:r>
          </a:p>
          <a:p>
            <a:pPr marL="0" indent="0" algn="ctr">
              <a:buNone/>
            </a:pPr>
            <a:r>
              <a:rPr lang="en-US" sz="2400" dirty="0"/>
              <a:t>Connor </a:t>
            </a:r>
            <a:r>
              <a:rPr lang="en-US" sz="2400" dirty="0" err="1"/>
              <a:t>Hergenreter</a:t>
            </a:r>
            <a:endParaRPr lang="en-US" sz="2400" dirty="0"/>
          </a:p>
          <a:p>
            <a:pPr marL="0" indent="0" algn="ctr">
              <a:buNone/>
            </a:pPr>
            <a:r>
              <a:rPr lang="en-US" sz="2400" dirty="0"/>
              <a:t> Andrew Maloney</a:t>
            </a:r>
          </a:p>
          <a:p>
            <a:pPr marL="0" indent="0" algn="ctr">
              <a:buNone/>
            </a:pPr>
            <a:r>
              <a:rPr lang="en-US" sz="2400" dirty="0"/>
              <a:t>Elaine </a:t>
            </a:r>
            <a:r>
              <a:rPr lang="en-US" sz="2400" dirty="0" err="1"/>
              <a:t>Oldbear</a:t>
            </a:r>
            <a:endParaRPr lang="en-US" sz="2400" dirty="0"/>
          </a:p>
          <a:p>
            <a:pPr marL="0" indent="0">
              <a:buNone/>
            </a:pPr>
            <a:endParaRPr lang="en-US" sz="2400" dirty="0">
              <a:solidFill>
                <a:srgbClr val="000000"/>
              </a:solidFill>
            </a:endParaRPr>
          </a:p>
        </p:txBody>
      </p:sp>
      <p:cxnSp>
        <p:nvCxnSpPr>
          <p:cNvPr id="5" name="Straight Connector 4">
            <a:extLst>
              <a:ext uri="{FF2B5EF4-FFF2-40B4-BE49-F238E27FC236}">
                <a16:creationId xmlns:a16="http://schemas.microsoft.com/office/drawing/2014/main" id="{0141B030-E5FC-4460-8E32-A4980E9DC523}"/>
              </a:ext>
            </a:extLst>
          </p:cNvPr>
          <p:cNvCxnSpPr>
            <a:cxnSpLocks/>
          </p:cNvCxnSpPr>
          <p:nvPr/>
        </p:nvCxnSpPr>
        <p:spPr>
          <a:xfrm>
            <a:off x="6094104" y="3513523"/>
            <a:ext cx="561487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37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52A2-306D-4359-B9E3-C3A92E51388E}"/>
              </a:ext>
            </a:extLst>
          </p:cNvPr>
          <p:cNvSpPr>
            <a:spLocks noGrp="1"/>
          </p:cNvSpPr>
          <p:nvPr>
            <p:ph type="title"/>
          </p:nvPr>
        </p:nvSpPr>
        <p:spPr/>
        <p:txBody>
          <a:bodyPr/>
          <a:lstStyle/>
          <a:p>
            <a:r>
              <a:rPr lang="en-US" dirty="0"/>
              <a:t>Plot 3</a:t>
            </a:r>
          </a:p>
        </p:txBody>
      </p:sp>
      <p:sp>
        <p:nvSpPr>
          <p:cNvPr id="3" name="Content Placeholder 2">
            <a:extLst>
              <a:ext uri="{FF2B5EF4-FFF2-40B4-BE49-F238E27FC236}">
                <a16:creationId xmlns:a16="http://schemas.microsoft.com/office/drawing/2014/main" id="{75B9D7EA-DDC4-45D9-9C78-452EA3229C61}"/>
              </a:ext>
            </a:extLst>
          </p:cNvPr>
          <p:cNvSpPr>
            <a:spLocks noGrp="1"/>
          </p:cNvSpPr>
          <p:nvPr>
            <p:ph idx="1"/>
          </p:nvPr>
        </p:nvSpPr>
        <p:spPr/>
        <p:txBody>
          <a:bodyPr/>
          <a:lstStyle/>
          <a:p>
            <a:r>
              <a:rPr lang="en-US" dirty="0"/>
              <a:t>Military Personnel</a:t>
            </a:r>
          </a:p>
        </p:txBody>
      </p:sp>
      <p:pic>
        <p:nvPicPr>
          <p:cNvPr id="3074" name="Picture 2">
            <a:extLst>
              <a:ext uri="{FF2B5EF4-FFF2-40B4-BE49-F238E27FC236}">
                <a16:creationId xmlns:a16="http://schemas.microsoft.com/office/drawing/2014/main" id="{E0B00F66-DBC6-41A3-B519-7A4DE5C7F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23" y="2368488"/>
            <a:ext cx="5520777" cy="39434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FC0C934-1329-40E9-88D1-9B8C40209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977" y="2368488"/>
            <a:ext cx="5520777" cy="39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65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C5C6-4008-4CCE-96B2-92FCD96BDF3D}"/>
              </a:ext>
            </a:extLst>
          </p:cNvPr>
          <p:cNvSpPr>
            <a:spLocks noGrp="1"/>
          </p:cNvSpPr>
          <p:nvPr>
            <p:ph type="title"/>
          </p:nvPr>
        </p:nvSpPr>
        <p:spPr/>
        <p:txBody>
          <a:bodyPr/>
          <a:lstStyle/>
          <a:p>
            <a:r>
              <a:rPr lang="en-US" dirty="0"/>
              <a:t>Plot 4</a:t>
            </a:r>
          </a:p>
        </p:txBody>
      </p:sp>
      <p:sp>
        <p:nvSpPr>
          <p:cNvPr id="3" name="Content Placeholder 2">
            <a:extLst>
              <a:ext uri="{FF2B5EF4-FFF2-40B4-BE49-F238E27FC236}">
                <a16:creationId xmlns:a16="http://schemas.microsoft.com/office/drawing/2014/main" id="{AB14AB32-1751-46E5-9998-D1E49BCB1EF3}"/>
              </a:ext>
            </a:extLst>
          </p:cNvPr>
          <p:cNvSpPr>
            <a:spLocks noGrp="1"/>
          </p:cNvSpPr>
          <p:nvPr>
            <p:ph idx="1"/>
          </p:nvPr>
        </p:nvSpPr>
        <p:spPr/>
        <p:txBody>
          <a:bodyPr/>
          <a:lstStyle/>
          <a:p>
            <a:r>
              <a:rPr lang="en-US" dirty="0"/>
              <a:t>Military Arms Import</a:t>
            </a:r>
          </a:p>
        </p:txBody>
      </p:sp>
      <p:pic>
        <p:nvPicPr>
          <p:cNvPr id="4098" name="Picture 2">
            <a:extLst>
              <a:ext uri="{FF2B5EF4-FFF2-40B4-BE49-F238E27FC236}">
                <a16:creationId xmlns:a16="http://schemas.microsoft.com/office/drawing/2014/main" id="{7DF0E359-460E-4D52-B294-E90B6A9CE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41" y="2434528"/>
            <a:ext cx="5681686" cy="40583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194B999-9DC1-4DDC-B9C3-3A08C391F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075" y="2434528"/>
            <a:ext cx="5681684" cy="405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07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98D4-0097-4B20-848A-AAB941D704E6}"/>
              </a:ext>
            </a:extLst>
          </p:cNvPr>
          <p:cNvSpPr>
            <a:spLocks noGrp="1"/>
          </p:cNvSpPr>
          <p:nvPr>
            <p:ph type="title"/>
          </p:nvPr>
        </p:nvSpPr>
        <p:spPr/>
        <p:txBody>
          <a:bodyPr/>
          <a:lstStyle/>
          <a:p>
            <a:r>
              <a:rPr lang="en-US" dirty="0"/>
              <a:t>Global Firepower Summary</a:t>
            </a:r>
          </a:p>
        </p:txBody>
      </p:sp>
      <p:sp>
        <p:nvSpPr>
          <p:cNvPr id="3" name="Content Placeholder 2">
            <a:extLst>
              <a:ext uri="{FF2B5EF4-FFF2-40B4-BE49-F238E27FC236}">
                <a16:creationId xmlns:a16="http://schemas.microsoft.com/office/drawing/2014/main" id="{ACF0AF64-DC7A-42A6-8E95-2A2559BC08F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8305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B7E-19A0-41AA-9B02-FDDE6E3B6A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35F9CB-C65B-4051-9267-AE6204B78CEF}"/>
              </a:ext>
            </a:extLst>
          </p:cNvPr>
          <p:cNvSpPr>
            <a:spLocks noGrp="1"/>
          </p:cNvSpPr>
          <p:nvPr>
            <p:ph idx="1"/>
          </p:nvPr>
        </p:nvSpPr>
        <p:spPr/>
        <p:txBody>
          <a:bodyPr/>
          <a:lstStyle/>
          <a:p>
            <a:r>
              <a:rPr lang="en-US" dirty="0"/>
              <a:t>[some conclusion about the strength of militaries]</a:t>
            </a:r>
          </a:p>
        </p:txBody>
      </p:sp>
    </p:spTree>
    <p:extLst>
      <p:ext uri="{BB962C8B-B14F-4D97-AF65-F5344CB8AC3E}">
        <p14:creationId xmlns:p14="http://schemas.microsoft.com/office/powerpoint/2010/main" val="256747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4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4" name="Oval 4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4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76D41573-E35F-421C-ADD7-FC749CA0D91A}"/>
              </a:ext>
            </a:extLst>
          </p:cNvPr>
          <p:cNvSpPr>
            <a:spLocks noGrp="1"/>
          </p:cNvSpPr>
          <p:nvPr>
            <p:ph type="body" idx="1"/>
          </p:nvPr>
        </p:nvSpPr>
        <p:spPr>
          <a:xfrm>
            <a:off x="1524000" y="4495800"/>
            <a:ext cx="9144000" cy="762000"/>
          </a:xfrm>
        </p:spPr>
        <p:txBody>
          <a:bodyPr vert="horz" lIns="91440" tIns="45720" rIns="91440" bIns="45720" rtlCol="0">
            <a:normAutofit/>
          </a:bodyPr>
          <a:lstStyle/>
          <a:p>
            <a:pPr algn="ctr"/>
            <a:r>
              <a:rPr lang="en-US" sz="3200" kern="1200" dirty="0">
                <a:solidFill>
                  <a:schemeClr val="tx1"/>
                </a:solidFill>
                <a:latin typeface="+mn-lt"/>
                <a:ea typeface="+mn-ea"/>
                <a:cs typeface="+mn-cs"/>
              </a:rPr>
              <a:t>How did the cartels affect Mexico’s military?</a:t>
            </a:r>
          </a:p>
          <a:p>
            <a:pPr algn="ctr"/>
            <a:endParaRPr lang="en-US" sz="1800" kern="1200" dirty="0">
              <a:solidFill>
                <a:schemeClr val="tx1"/>
              </a:solidFill>
              <a:latin typeface="+mn-lt"/>
              <a:ea typeface="+mn-ea"/>
              <a:cs typeface="+mn-cs"/>
            </a:endParaRPr>
          </a:p>
        </p:txBody>
      </p:sp>
      <p:sp>
        <p:nvSpPr>
          <p:cNvPr id="47" name="Rectangle 4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EF8FE5-1F14-4F23-B030-D677DA1F745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QUESTION 2</a:t>
            </a:r>
          </a:p>
        </p:txBody>
      </p:sp>
    </p:spTree>
    <p:extLst>
      <p:ext uri="{BB962C8B-B14F-4D97-AF65-F5344CB8AC3E}">
        <p14:creationId xmlns:p14="http://schemas.microsoft.com/office/powerpoint/2010/main" val="107057177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0ACA-9D2B-4BE4-8C79-B0196719DD05}"/>
              </a:ext>
            </a:extLst>
          </p:cNvPr>
          <p:cNvSpPr>
            <a:spLocks noGrp="1"/>
          </p:cNvSpPr>
          <p:nvPr>
            <p:ph type="title"/>
          </p:nvPr>
        </p:nvSpPr>
        <p:spPr/>
        <p:txBody>
          <a:bodyPr/>
          <a:lstStyle/>
          <a:p>
            <a:r>
              <a:rPr lang="en-US" dirty="0"/>
              <a:t>Plot 1</a:t>
            </a:r>
          </a:p>
        </p:txBody>
      </p:sp>
      <p:pic>
        <p:nvPicPr>
          <p:cNvPr id="6146" name="Picture 2">
            <a:extLst>
              <a:ext uri="{FF2B5EF4-FFF2-40B4-BE49-F238E27FC236}">
                <a16:creationId xmlns:a16="http://schemas.microsoft.com/office/drawing/2014/main" id="{AEE4FD30-7FA9-48A2-843C-74816F792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257" y="1466477"/>
            <a:ext cx="7097486" cy="506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62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0ACA-9D2B-4BE4-8C79-B0196719DD05}"/>
              </a:ext>
            </a:extLst>
          </p:cNvPr>
          <p:cNvSpPr>
            <a:spLocks noGrp="1"/>
          </p:cNvSpPr>
          <p:nvPr>
            <p:ph type="title"/>
          </p:nvPr>
        </p:nvSpPr>
        <p:spPr/>
        <p:txBody>
          <a:bodyPr/>
          <a:lstStyle/>
          <a:p>
            <a:r>
              <a:rPr lang="en-US" dirty="0"/>
              <a:t>Plot 2</a:t>
            </a:r>
          </a:p>
        </p:txBody>
      </p:sp>
      <p:pic>
        <p:nvPicPr>
          <p:cNvPr id="7170" name="Picture 2">
            <a:extLst>
              <a:ext uri="{FF2B5EF4-FFF2-40B4-BE49-F238E27FC236}">
                <a16:creationId xmlns:a16="http://schemas.microsoft.com/office/drawing/2014/main" id="{FAE54E4F-2751-422B-B48C-EA18EFC59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878" y="1193541"/>
            <a:ext cx="7930243" cy="566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45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647D-9B70-4E4A-A255-BDE8834879DB}"/>
              </a:ext>
            </a:extLst>
          </p:cNvPr>
          <p:cNvSpPr>
            <a:spLocks noGrp="1"/>
          </p:cNvSpPr>
          <p:nvPr>
            <p:ph type="title"/>
          </p:nvPr>
        </p:nvSpPr>
        <p:spPr/>
        <p:txBody>
          <a:bodyPr/>
          <a:lstStyle/>
          <a:p>
            <a:r>
              <a:rPr lang="en-US" dirty="0"/>
              <a:t>Plot 3</a:t>
            </a:r>
          </a:p>
        </p:txBody>
      </p:sp>
      <p:pic>
        <p:nvPicPr>
          <p:cNvPr id="8194" name="Picture 2">
            <a:extLst>
              <a:ext uri="{FF2B5EF4-FFF2-40B4-BE49-F238E27FC236}">
                <a16:creationId xmlns:a16="http://schemas.microsoft.com/office/drawing/2014/main" id="{C4AE15D8-3CB8-4FC4-998C-38E821ACC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082" y="1407984"/>
            <a:ext cx="7611835" cy="543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60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5D26-AE7D-4438-8BCC-B5B9EA285416}"/>
              </a:ext>
            </a:extLst>
          </p:cNvPr>
          <p:cNvSpPr>
            <a:spLocks noGrp="1"/>
          </p:cNvSpPr>
          <p:nvPr>
            <p:ph type="title"/>
          </p:nvPr>
        </p:nvSpPr>
        <p:spPr/>
        <p:txBody>
          <a:bodyPr/>
          <a:lstStyle/>
          <a:p>
            <a:r>
              <a:rPr lang="en-US" dirty="0"/>
              <a:t>Plot 4</a:t>
            </a:r>
          </a:p>
        </p:txBody>
      </p:sp>
      <p:pic>
        <p:nvPicPr>
          <p:cNvPr id="9218" name="Picture 2">
            <a:extLst>
              <a:ext uri="{FF2B5EF4-FFF2-40B4-BE49-F238E27FC236}">
                <a16:creationId xmlns:a16="http://schemas.microsoft.com/office/drawing/2014/main" id="{F2DFAA93-2FF2-4364-8690-9A0337CB4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1" y="1358223"/>
            <a:ext cx="7658098" cy="5470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74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B7E-19A0-41AA-9B02-FDDE6E3B6A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35F9CB-C65B-4051-9267-AE6204B78CEF}"/>
              </a:ext>
            </a:extLst>
          </p:cNvPr>
          <p:cNvSpPr>
            <a:spLocks noGrp="1"/>
          </p:cNvSpPr>
          <p:nvPr>
            <p:ph idx="1"/>
          </p:nvPr>
        </p:nvSpPr>
        <p:spPr/>
        <p:txBody>
          <a:bodyPr/>
          <a:lstStyle/>
          <a:p>
            <a:r>
              <a:rPr lang="en-US" dirty="0"/>
              <a:t>[Mexico’s military increased]</a:t>
            </a:r>
          </a:p>
        </p:txBody>
      </p:sp>
    </p:spTree>
    <p:extLst>
      <p:ext uri="{BB962C8B-B14F-4D97-AF65-F5344CB8AC3E}">
        <p14:creationId xmlns:p14="http://schemas.microsoft.com/office/powerpoint/2010/main" val="215623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C64F93BE-E9D8-44D3-AD0D-96152F7F1EC7}"/>
              </a:ext>
            </a:extLst>
          </p:cNvPr>
          <p:cNvGraphicFramePr/>
          <p:nvPr>
            <p:extLst>
              <p:ext uri="{D42A27DB-BD31-4B8C-83A1-F6EECF244321}">
                <p14:modId xmlns:p14="http://schemas.microsoft.com/office/powerpoint/2010/main" val="2850426547"/>
              </p:ext>
            </p:extLst>
          </p:nvPr>
        </p:nvGraphicFramePr>
        <p:xfrm>
          <a:off x="5565868" y="631723"/>
          <a:ext cx="5699319" cy="5594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D8298EF0-651A-43E3-824E-E9A27ACC5A9B}"/>
              </a:ext>
            </a:extLst>
          </p:cNvPr>
          <p:cNvSpPr/>
          <p:nvPr/>
        </p:nvSpPr>
        <p:spPr>
          <a:xfrm>
            <a:off x="5822096" y="3627450"/>
            <a:ext cx="1190573" cy="1196802"/>
          </a:xfrm>
          <a:prstGeom prst="roundRect">
            <a:avLst>
              <a:gd name="adj" fmla="val 31440"/>
            </a:avLst>
          </a:prstGeom>
          <a:solidFill>
            <a:schemeClr val="tx2">
              <a:lumMod val="60000"/>
              <a:lumOff val="4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Current USD</a:t>
            </a:r>
          </a:p>
        </p:txBody>
      </p:sp>
      <p:sp>
        <p:nvSpPr>
          <p:cNvPr id="12" name="Rectangle: Rounded Corners 11">
            <a:extLst>
              <a:ext uri="{FF2B5EF4-FFF2-40B4-BE49-F238E27FC236}">
                <a16:creationId xmlns:a16="http://schemas.microsoft.com/office/drawing/2014/main" id="{09CE1EF8-6239-4186-9A8E-0FE4DE185C95}"/>
              </a:ext>
            </a:extLst>
          </p:cNvPr>
          <p:cNvSpPr/>
          <p:nvPr/>
        </p:nvSpPr>
        <p:spPr>
          <a:xfrm>
            <a:off x="7123031" y="3608928"/>
            <a:ext cx="1178315" cy="1215324"/>
          </a:xfrm>
          <a:prstGeom prst="roundRect">
            <a:avLst>
              <a:gd name="adj" fmla="val 31440"/>
            </a:avLst>
          </a:prstGeom>
          <a:solidFill>
            <a:schemeClr val="tx2">
              <a:lumMod val="60000"/>
              <a:lumOff val="4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Share of GDP</a:t>
            </a:r>
          </a:p>
        </p:txBody>
      </p:sp>
      <p:cxnSp>
        <p:nvCxnSpPr>
          <p:cNvPr id="13" name="Straight Connector 12">
            <a:extLst>
              <a:ext uri="{FF2B5EF4-FFF2-40B4-BE49-F238E27FC236}">
                <a16:creationId xmlns:a16="http://schemas.microsoft.com/office/drawing/2014/main" id="{89841CDA-61BA-4BE1-BB0D-DC69EABC9AF9}"/>
              </a:ext>
            </a:extLst>
          </p:cNvPr>
          <p:cNvCxnSpPr/>
          <p:nvPr/>
        </p:nvCxnSpPr>
        <p:spPr>
          <a:xfrm>
            <a:off x="5916693" y="3433060"/>
            <a:ext cx="228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4CCB745-4F3F-4FFF-8C3C-3FF5F817515D}"/>
              </a:ext>
            </a:extLst>
          </p:cNvPr>
          <p:cNvSpPr txBox="1"/>
          <p:nvPr/>
        </p:nvSpPr>
        <p:spPr>
          <a:xfrm>
            <a:off x="611599" y="2934952"/>
            <a:ext cx="2899189" cy="31085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800" dirty="0"/>
              <a:t>Started with Military Expenditure</a:t>
            </a:r>
          </a:p>
          <a:p>
            <a:pPr marL="285750" indent="-285750">
              <a:buClr>
                <a:schemeClr val="accent2"/>
              </a:buClr>
              <a:buFont typeface="Arial" panose="020B0604020202020204" pitchFamily="34" charset="0"/>
              <a:buChar char="•"/>
            </a:pPr>
            <a:r>
              <a:rPr lang="en-US" sz="2800" dirty="0"/>
              <a:t>Searched for data to explain what militaries spend money on</a:t>
            </a:r>
          </a:p>
        </p:txBody>
      </p:sp>
      <p:sp>
        <p:nvSpPr>
          <p:cNvPr id="17" name="Title 1">
            <a:extLst>
              <a:ext uri="{FF2B5EF4-FFF2-40B4-BE49-F238E27FC236}">
                <a16:creationId xmlns:a16="http://schemas.microsoft.com/office/drawing/2014/main" id="{E9031A0E-2601-4E2A-8EBE-9871F35B721F}"/>
              </a:ext>
            </a:extLst>
          </p:cNvPr>
          <p:cNvSpPr txBox="1">
            <a:spLocks/>
          </p:cNvSpPr>
          <p:nvPr/>
        </p:nvSpPr>
        <p:spPr>
          <a:xfrm>
            <a:off x="838200" y="1412488"/>
            <a:ext cx="2899189" cy="436384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2"/>
                </a:solidFill>
              </a:rPr>
              <a:t>Dataset Background</a:t>
            </a:r>
            <a:endParaRPr lang="en-US" sz="4000" dirty="0">
              <a:solidFill>
                <a:schemeClr val="accent2"/>
              </a:solidFill>
            </a:endParaRPr>
          </a:p>
        </p:txBody>
      </p:sp>
    </p:spTree>
    <p:extLst>
      <p:ext uri="{BB962C8B-B14F-4D97-AF65-F5344CB8AC3E}">
        <p14:creationId xmlns:p14="http://schemas.microsoft.com/office/powerpoint/2010/main" val="343311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55726C-6696-46C6-B7C1-29892ECEAE99}"/>
              </a:ext>
            </a:extLst>
          </p:cNvPr>
          <p:cNvSpPr/>
          <p:nvPr/>
        </p:nvSpPr>
        <p:spPr>
          <a:xfrm>
            <a:off x="0" y="0"/>
            <a:ext cx="405905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FDA7500D-763B-4292-80A0-DA067783DB65}"/>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Obtaining the Data</a:t>
            </a:r>
          </a:p>
        </p:txBody>
      </p:sp>
      <p:pic>
        <p:nvPicPr>
          <p:cNvPr id="8" name="Picture 7">
            <a:extLst>
              <a:ext uri="{FF2B5EF4-FFF2-40B4-BE49-F238E27FC236}">
                <a16:creationId xmlns:a16="http://schemas.microsoft.com/office/drawing/2014/main" id="{21A45B3A-7E52-402F-8F7A-69B93EBBC58C}"/>
              </a:ext>
            </a:extLst>
          </p:cNvPr>
          <p:cNvPicPr>
            <a:picLocks noChangeAspect="1"/>
          </p:cNvPicPr>
          <p:nvPr/>
        </p:nvPicPr>
        <p:blipFill rotWithShape="1">
          <a:blip r:embed="rId2"/>
          <a:srcRect l="4004" t="12868" r="76749" b="62417"/>
          <a:stretch/>
        </p:blipFill>
        <p:spPr>
          <a:xfrm>
            <a:off x="758308" y="3609100"/>
            <a:ext cx="2542433" cy="1836412"/>
          </a:xfrm>
          <a:prstGeom prst="rect">
            <a:avLst/>
          </a:prstGeom>
          <a:ln w="57150">
            <a:solidFill>
              <a:schemeClr val="accent2">
                <a:lumMod val="75000"/>
              </a:schemeClr>
            </a:solidFill>
          </a:ln>
        </p:spPr>
      </p:pic>
      <p:graphicFrame>
        <p:nvGraphicFramePr>
          <p:cNvPr id="9" name="Table 8">
            <a:extLst>
              <a:ext uri="{FF2B5EF4-FFF2-40B4-BE49-F238E27FC236}">
                <a16:creationId xmlns:a16="http://schemas.microsoft.com/office/drawing/2014/main" id="{90DD8AAC-92EB-4895-BEC4-780564EAFB43}"/>
              </a:ext>
            </a:extLst>
          </p:cNvPr>
          <p:cNvGraphicFramePr>
            <a:graphicFrameLocks noGrp="1"/>
          </p:cNvGraphicFramePr>
          <p:nvPr>
            <p:extLst>
              <p:ext uri="{D42A27DB-BD31-4B8C-83A1-F6EECF244321}">
                <p14:modId xmlns:p14="http://schemas.microsoft.com/office/powerpoint/2010/main" val="2002794902"/>
              </p:ext>
            </p:extLst>
          </p:nvPr>
        </p:nvGraphicFramePr>
        <p:xfrm>
          <a:off x="4575102" y="1839632"/>
          <a:ext cx="7024873" cy="1767840"/>
        </p:xfrm>
        <a:graphic>
          <a:graphicData uri="http://schemas.openxmlformats.org/drawingml/2006/table">
            <a:tbl>
              <a:tblPr firstRow="1" bandRow="1">
                <a:tableStyleId>{5940675A-B579-460E-94D1-54222C63F5DA}</a:tableStyleId>
              </a:tblPr>
              <a:tblGrid>
                <a:gridCol w="4371613">
                  <a:extLst>
                    <a:ext uri="{9D8B030D-6E8A-4147-A177-3AD203B41FA5}">
                      <a16:colId xmlns:a16="http://schemas.microsoft.com/office/drawing/2014/main" val="2984796046"/>
                    </a:ext>
                  </a:extLst>
                </a:gridCol>
                <a:gridCol w="2653260">
                  <a:extLst>
                    <a:ext uri="{9D8B030D-6E8A-4147-A177-3AD203B41FA5}">
                      <a16:colId xmlns:a16="http://schemas.microsoft.com/office/drawing/2014/main" val="1784520184"/>
                    </a:ext>
                  </a:extLst>
                </a:gridCol>
              </a:tblGrid>
              <a:tr h="0">
                <a:tc>
                  <a:txBody>
                    <a:bodyPr/>
                    <a:lstStyle/>
                    <a:p>
                      <a:pPr marL="0" marR="0" lvl="0" indent="0" algn="ctr" defTabSz="914400" rtl="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None/>
                        <a:tabLst/>
                        <a:defRPr/>
                      </a:pPr>
                      <a:r>
                        <a:rPr lang="en-US" sz="2400" dirty="0">
                          <a:solidFill>
                            <a:schemeClr val="tx1"/>
                          </a:solidFill>
                        </a:rPr>
                        <a:t>SIPRI</a:t>
                      </a:r>
                    </a:p>
                  </a:txBody>
                  <a:tcPr>
                    <a:lnL w="1270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82880" marR="0" lvl="0" indent="0" algn="ctr" defTabSz="914400" rtl="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None/>
                        <a:tabLst/>
                        <a:defRPr/>
                      </a:pPr>
                      <a:r>
                        <a:rPr lang="en-US" sz="2400" dirty="0">
                          <a:solidFill>
                            <a:schemeClr val="tx1"/>
                          </a:solidFill>
                        </a:rPr>
                        <a:t>Kaggle</a:t>
                      </a:r>
                    </a:p>
                  </a:txBody>
                  <a:tcPr>
                    <a:lnL w="28575" cap="flat" cmpd="sng" algn="ctr">
                      <a:solidFill>
                        <a:schemeClr val="bg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57899927"/>
                  </a:ext>
                </a:extLst>
              </a:tr>
              <a:tr h="0">
                <a:tc>
                  <a:txBody>
                    <a:bodyPr/>
                    <a:lstStyle/>
                    <a:p>
                      <a:pPr marL="342900" indent="-342900">
                        <a:buClr>
                          <a:schemeClr val="accent1">
                            <a:lumMod val="75000"/>
                          </a:schemeClr>
                        </a:buClr>
                        <a:buFont typeface="Wingdings" panose="05000000000000000000" pitchFamily="2" charset="2"/>
                        <a:buChar char="§"/>
                      </a:pPr>
                      <a:r>
                        <a:rPr lang="en-US" sz="2000" dirty="0">
                          <a:solidFill>
                            <a:schemeClr val="tx1"/>
                          </a:solidFill>
                        </a:rPr>
                        <a:t>Military Expenditure: Current USD</a:t>
                      </a:r>
                    </a:p>
                    <a:p>
                      <a:pPr marL="342900" indent="-342900">
                        <a:buClr>
                          <a:schemeClr val="accent1">
                            <a:lumMod val="75000"/>
                          </a:schemeClr>
                        </a:buClr>
                        <a:buFont typeface="Wingdings" panose="05000000000000000000" pitchFamily="2" charset="2"/>
                        <a:buChar char="§"/>
                      </a:pPr>
                      <a:r>
                        <a:rPr lang="en-US" sz="2000" dirty="0">
                          <a:solidFill>
                            <a:schemeClr val="tx1"/>
                          </a:solidFill>
                        </a:rPr>
                        <a:t>Military Expenditure: Share of GDP</a:t>
                      </a:r>
                    </a:p>
                    <a:p>
                      <a:pPr marL="342900" indent="-342900">
                        <a:buClr>
                          <a:schemeClr val="accent1">
                            <a:lumMod val="75000"/>
                          </a:schemeClr>
                        </a:buClr>
                        <a:buFont typeface="Wingdings" panose="05000000000000000000" pitchFamily="2" charset="2"/>
                        <a:buChar char="§"/>
                      </a:pPr>
                      <a:r>
                        <a:rPr lang="en-US" sz="2000" dirty="0">
                          <a:solidFill>
                            <a:schemeClr val="tx1"/>
                          </a:solidFill>
                        </a:rPr>
                        <a:t>Arms Imported</a:t>
                      </a:r>
                    </a:p>
                    <a:p>
                      <a:pPr marL="342900" indent="-342900">
                        <a:buClr>
                          <a:schemeClr val="accent1">
                            <a:lumMod val="75000"/>
                          </a:schemeClr>
                        </a:buClr>
                        <a:buFont typeface="Wingdings" panose="05000000000000000000" pitchFamily="2" charset="2"/>
                        <a:buChar char="§"/>
                      </a:pPr>
                      <a:r>
                        <a:rPr lang="en-US" sz="2000" dirty="0">
                          <a:solidFill>
                            <a:schemeClr val="tx1"/>
                          </a:solidFill>
                        </a:rPr>
                        <a:t>Military Personnel</a:t>
                      </a:r>
                    </a:p>
                  </a:txBody>
                  <a:tcPr>
                    <a:lnL w="1270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411480" lvl="0" indent="-342900">
                        <a:buClr>
                          <a:schemeClr val="accent1">
                            <a:lumMod val="75000"/>
                          </a:schemeClr>
                        </a:buClr>
                        <a:buFont typeface="Wingdings" panose="05000000000000000000" pitchFamily="2" charset="2"/>
                        <a:buChar char="§"/>
                      </a:pPr>
                      <a:r>
                        <a:rPr lang="en-US" sz="2000" dirty="0">
                          <a:solidFill>
                            <a:schemeClr val="tx1"/>
                          </a:solidFill>
                        </a:rPr>
                        <a:t>Global Firepower</a:t>
                      </a:r>
                    </a:p>
                  </a:txBody>
                  <a:tcPr>
                    <a:lnL w="28575" cap="flat" cmpd="sng" algn="ctr">
                      <a:solidFill>
                        <a:schemeClr val="bg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11036050"/>
                  </a:ext>
                </a:extLst>
              </a:tr>
            </a:tbl>
          </a:graphicData>
        </a:graphic>
      </p:graphicFrame>
      <p:sp>
        <p:nvSpPr>
          <p:cNvPr id="11" name="Content Placeholder 2">
            <a:extLst>
              <a:ext uri="{FF2B5EF4-FFF2-40B4-BE49-F238E27FC236}">
                <a16:creationId xmlns:a16="http://schemas.microsoft.com/office/drawing/2014/main" id="{A684B04E-E8A5-49F7-8B70-85C6C932F8DB}"/>
              </a:ext>
            </a:extLst>
          </p:cNvPr>
          <p:cNvSpPr txBox="1">
            <a:spLocks/>
          </p:cNvSpPr>
          <p:nvPr/>
        </p:nvSpPr>
        <p:spPr>
          <a:xfrm>
            <a:off x="4575102" y="1038996"/>
            <a:ext cx="6408407" cy="5256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75000"/>
                </a:schemeClr>
              </a:buClr>
            </a:pPr>
            <a:r>
              <a:rPr lang="en-US" dirty="0"/>
              <a:t>5 data frames</a:t>
            </a:r>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a:buClr>
                <a:schemeClr val="accent1">
                  <a:lumMod val="75000"/>
                </a:schemeClr>
              </a:buClr>
            </a:pPr>
            <a:endParaRPr lang="en-US" sz="2400" dirty="0"/>
          </a:p>
          <a:p>
            <a:pPr marL="0" indent="0">
              <a:buClr>
                <a:schemeClr val="accent1">
                  <a:lumMod val="75000"/>
                </a:schemeClr>
              </a:buClr>
              <a:buNone/>
            </a:pPr>
            <a:endParaRPr lang="en-US" dirty="0"/>
          </a:p>
          <a:p>
            <a:pPr>
              <a:buClr>
                <a:schemeClr val="accent1">
                  <a:lumMod val="75000"/>
                </a:schemeClr>
              </a:buClr>
            </a:pPr>
            <a:r>
              <a:rPr lang="en-US" dirty="0"/>
              <a:t>Downloaded data as Excel files</a:t>
            </a:r>
          </a:p>
          <a:p>
            <a:pPr>
              <a:buClr>
                <a:schemeClr val="accent1">
                  <a:lumMod val="75000"/>
                </a:schemeClr>
              </a:buClr>
            </a:pPr>
            <a:r>
              <a:rPr lang="en-US" dirty="0"/>
              <a:t>Read in data using </a:t>
            </a:r>
            <a:r>
              <a:rPr lang="en-US" dirty="0" err="1">
                <a:latin typeface="Courier New" panose="02070309020205020404" pitchFamily="49" charset="0"/>
                <a:cs typeface="Courier New" panose="02070309020205020404" pitchFamily="49" charset="0"/>
              </a:rPr>
              <a:t>read_excel</a:t>
            </a:r>
            <a:endParaRPr lang="en-US" dirty="0">
              <a:latin typeface="Courier New" panose="02070309020205020404" pitchFamily="49" charset="0"/>
              <a:cs typeface="Courier New" panose="02070309020205020404" pitchFamily="49" charset="0"/>
            </a:endParaRPr>
          </a:p>
          <a:p>
            <a:pPr>
              <a:buClr>
                <a:schemeClr val="accent1">
                  <a:lumMod val="75000"/>
                </a:schemeClr>
              </a:buClr>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23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44E4-BDC1-4767-9CE6-A0C326582927}"/>
              </a:ext>
            </a:extLst>
          </p:cNvPr>
          <p:cNvSpPr>
            <a:spLocks noGrp="1"/>
          </p:cNvSpPr>
          <p:nvPr>
            <p:ph type="title"/>
          </p:nvPr>
        </p:nvSpPr>
        <p:spPr>
          <a:xfrm>
            <a:off x="838200" y="365125"/>
            <a:ext cx="10515600" cy="1325563"/>
          </a:xfrm>
        </p:spPr>
        <p:txBody>
          <a:bodyPr>
            <a:normAutofit/>
          </a:bodyPr>
          <a:lstStyle/>
          <a:p>
            <a:r>
              <a:rPr lang="en-US" b="1" dirty="0"/>
              <a:t>Cleaning the Data</a:t>
            </a:r>
          </a:p>
        </p:txBody>
      </p:sp>
      <p:graphicFrame>
        <p:nvGraphicFramePr>
          <p:cNvPr id="18" name="Content Placeholder 2">
            <a:extLst>
              <a:ext uri="{FF2B5EF4-FFF2-40B4-BE49-F238E27FC236}">
                <a16:creationId xmlns:a16="http://schemas.microsoft.com/office/drawing/2014/main" id="{36E51131-3B90-4AC2-BD25-35A855057F29}"/>
              </a:ext>
            </a:extLst>
          </p:cNvPr>
          <p:cNvGraphicFramePr>
            <a:graphicFrameLocks noGrp="1"/>
          </p:cNvGraphicFramePr>
          <p:nvPr>
            <p:ph idx="1"/>
            <p:extLst>
              <p:ext uri="{D42A27DB-BD31-4B8C-83A1-F6EECF244321}">
                <p14:modId xmlns:p14="http://schemas.microsoft.com/office/powerpoint/2010/main" val="2506724609"/>
              </p:ext>
            </p:extLst>
          </p:nvPr>
        </p:nvGraphicFramePr>
        <p:xfrm>
          <a:off x="838200" y="1854654"/>
          <a:ext cx="1014911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99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7453CBD5-0972-4D53-97BB-73B911C7A758}"/>
              </a:ext>
            </a:extLst>
          </p:cNvPr>
          <p:cNvSpPr>
            <a:spLocks noGrp="1"/>
          </p:cNvSpPr>
          <p:nvPr>
            <p:ph type="body" idx="1"/>
          </p:nvPr>
        </p:nvSpPr>
        <p:spPr>
          <a:xfrm>
            <a:off x="1785257" y="4423230"/>
            <a:ext cx="8621486" cy="1179286"/>
          </a:xfrm>
        </p:spPr>
        <p:txBody>
          <a:bodyPr vert="horz" lIns="91440" tIns="45720" rIns="91440" bIns="45720" rtlCol="0">
            <a:normAutofit/>
          </a:bodyPr>
          <a:lstStyle/>
          <a:p>
            <a:pPr algn="ctr"/>
            <a:r>
              <a:rPr lang="en-US" sz="2800" kern="1200" dirty="0">
                <a:solidFill>
                  <a:schemeClr val="tx1"/>
                </a:solidFill>
                <a:latin typeface="+mn-lt"/>
                <a:ea typeface="+mn-ea"/>
                <a:cs typeface="+mn-cs"/>
              </a:rPr>
              <a:t>How do the strongest and weakest militaries compare? Can we conclude what determines a military’s strength?</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C2F66A-1C01-4445-BAF4-B248AF9AFD9C}"/>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QUESTION 1</a:t>
            </a:r>
          </a:p>
        </p:txBody>
      </p:sp>
    </p:spTree>
    <p:extLst>
      <p:ext uri="{BB962C8B-B14F-4D97-AF65-F5344CB8AC3E}">
        <p14:creationId xmlns:p14="http://schemas.microsoft.com/office/powerpoint/2010/main" val="39402085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6DE5-547C-470A-827F-91F72B9895C0}"/>
              </a:ext>
            </a:extLst>
          </p:cNvPr>
          <p:cNvSpPr>
            <a:spLocks noGrp="1"/>
          </p:cNvSpPr>
          <p:nvPr>
            <p:ph type="title"/>
          </p:nvPr>
        </p:nvSpPr>
        <p:spPr/>
        <p:txBody>
          <a:bodyPr/>
          <a:lstStyle/>
          <a:p>
            <a:r>
              <a:rPr lang="en-US" dirty="0"/>
              <a:t>Plot 1</a:t>
            </a:r>
          </a:p>
        </p:txBody>
      </p:sp>
      <p:sp>
        <p:nvSpPr>
          <p:cNvPr id="3" name="Content Placeholder 2">
            <a:extLst>
              <a:ext uri="{FF2B5EF4-FFF2-40B4-BE49-F238E27FC236}">
                <a16:creationId xmlns:a16="http://schemas.microsoft.com/office/drawing/2014/main" id="{690F243D-B783-479E-BD92-13308A61AFBD}"/>
              </a:ext>
            </a:extLst>
          </p:cNvPr>
          <p:cNvSpPr>
            <a:spLocks noGrp="1"/>
          </p:cNvSpPr>
          <p:nvPr>
            <p:ph idx="1"/>
          </p:nvPr>
        </p:nvSpPr>
        <p:spPr/>
        <p:txBody>
          <a:bodyPr/>
          <a:lstStyle/>
          <a:p>
            <a:r>
              <a:rPr lang="en-US" dirty="0"/>
              <a:t>Military expenditure</a:t>
            </a:r>
          </a:p>
        </p:txBody>
      </p:sp>
      <p:pic>
        <p:nvPicPr>
          <p:cNvPr id="1026" name="Picture 2">
            <a:extLst>
              <a:ext uri="{FF2B5EF4-FFF2-40B4-BE49-F238E27FC236}">
                <a16:creationId xmlns:a16="http://schemas.microsoft.com/office/drawing/2014/main" id="{8D973405-A0C2-4858-90C0-170D1B3CA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95" y="2578928"/>
            <a:ext cx="5537105" cy="3955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6D1FCF-75A8-401B-9F2C-85A4026EF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305" y="2578929"/>
            <a:ext cx="5537105" cy="395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34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CA2-21AC-4BBC-AFC6-5E08A0935D9B}"/>
              </a:ext>
            </a:extLst>
          </p:cNvPr>
          <p:cNvSpPr>
            <a:spLocks noGrp="1"/>
          </p:cNvSpPr>
          <p:nvPr>
            <p:ph type="title"/>
          </p:nvPr>
        </p:nvSpPr>
        <p:spPr/>
        <p:txBody>
          <a:bodyPr/>
          <a:lstStyle/>
          <a:p>
            <a:r>
              <a:rPr lang="en-US" dirty="0"/>
              <a:t>Expenditure World Map</a:t>
            </a:r>
          </a:p>
        </p:txBody>
      </p:sp>
      <p:pic>
        <p:nvPicPr>
          <p:cNvPr id="10242" name="Picture 2">
            <a:extLst>
              <a:ext uri="{FF2B5EF4-FFF2-40B4-BE49-F238E27FC236}">
                <a16:creationId xmlns:a16="http://schemas.microsoft.com/office/drawing/2014/main" id="{88963C1D-D9B1-489C-A091-E9C8234E4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507" y="1380153"/>
            <a:ext cx="7668986" cy="547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76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6177-8AA1-472A-9D6D-E3BD71CC1FEA}"/>
              </a:ext>
            </a:extLst>
          </p:cNvPr>
          <p:cNvSpPr>
            <a:spLocks noGrp="1"/>
          </p:cNvSpPr>
          <p:nvPr>
            <p:ph type="title"/>
          </p:nvPr>
        </p:nvSpPr>
        <p:spPr>
          <a:xfrm>
            <a:off x="838200" y="365125"/>
            <a:ext cx="10515600" cy="1325563"/>
          </a:xfrm>
        </p:spPr>
        <p:txBody>
          <a:bodyPr/>
          <a:lstStyle/>
          <a:p>
            <a:r>
              <a:rPr lang="en-US"/>
              <a:t>Plot 2</a:t>
            </a:r>
            <a:endParaRPr lang="en-US" dirty="0"/>
          </a:p>
        </p:txBody>
      </p:sp>
      <p:sp>
        <p:nvSpPr>
          <p:cNvPr id="3" name="Content Placeholder 2">
            <a:extLst>
              <a:ext uri="{FF2B5EF4-FFF2-40B4-BE49-F238E27FC236}">
                <a16:creationId xmlns:a16="http://schemas.microsoft.com/office/drawing/2014/main" id="{7AE0B1F3-AC22-4B5E-8DC3-40674FE1B176}"/>
              </a:ext>
            </a:extLst>
          </p:cNvPr>
          <p:cNvSpPr>
            <a:spLocks noGrp="1"/>
          </p:cNvSpPr>
          <p:nvPr>
            <p:ph idx="1"/>
          </p:nvPr>
        </p:nvSpPr>
        <p:spPr>
          <a:xfrm>
            <a:off x="838200" y="1825625"/>
            <a:ext cx="10515600" cy="4351338"/>
          </a:xfrm>
        </p:spPr>
        <p:txBody>
          <a:bodyPr/>
          <a:lstStyle/>
          <a:p>
            <a:r>
              <a:rPr lang="en-US"/>
              <a:t>Military Expenditure % GDP</a:t>
            </a:r>
            <a:endParaRPr lang="en-US" dirty="0"/>
          </a:p>
        </p:txBody>
      </p:sp>
      <p:pic>
        <p:nvPicPr>
          <p:cNvPr id="2050" name="Picture 2">
            <a:extLst>
              <a:ext uri="{FF2B5EF4-FFF2-40B4-BE49-F238E27FC236}">
                <a16:creationId xmlns:a16="http://schemas.microsoft.com/office/drawing/2014/main" id="{89BF19A1-3995-4142-B977-B8F307DAD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5" y="2596243"/>
            <a:ext cx="5636260" cy="4025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3B1EF67-C1D3-438F-82CC-08DEABEB0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387" y="2596243"/>
            <a:ext cx="5636260" cy="402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6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D28F-1467-4503-899C-B63DA5374466}"/>
              </a:ext>
            </a:extLst>
          </p:cNvPr>
          <p:cNvSpPr>
            <a:spLocks noGrp="1"/>
          </p:cNvSpPr>
          <p:nvPr>
            <p:ph type="title"/>
          </p:nvPr>
        </p:nvSpPr>
        <p:spPr/>
        <p:txBody>
          <a:bodyPr/>
          <a:lstStyle/>
          <a:p>
            <a:r>
              <a:rPr lang="en-US" dirty="0"/>
              <a:t>Expenditure as share of GDP World Map</a:t>
            </a:r>
          </a:p>
        </p:txBody>
      </p:sp>
      <p:pic>
        <p:nvPicPr>
          <p:cNvPr id="11266" name="Picture 2">
            <a:extLst>
              <a:ext uri="{FF2B5EF4-FFF2-40B4-BE49-F238E27FC236}">
                <a16:creationId xmlns:a16="http://schemas.microsoft.com/office/drawing/2014/main" id="{4D5DF306-05FA-4FA3-80A0-FF186C202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121" y="1636745"/>
            <a:ext cx="7309758" cy="522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10063"/>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656</Words>
  <Application>Microsoft Office PowerPoint</Application>
  <PresentationFormat>Widescreen</PresentationFormat>
  <Paragraphs>92</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Wingdings</vt:lpstr>
      <vt:lpstr>Office Theme</vt:lpstr>
      <vt:lpstr>DS 202  Final Presentation</vt:lpstr>
      <vt:lpstr>PowerPoint Presentation</vt:lpstr>
      <vt:lpstr>Obtaining the Data</vt:lpstr>
      <vt:lpstr>Cleaning the Data</vt:lpstr>
      <vt:lpstr>QUESTION 1</vt:lpstr>
      <vt:lpstr>Plot 1</vt:lpstr>
      <vt:lpstr>Expenditure World Map</vt:lpstr>
      <vt:lpstr>Plot 2</vt:lpstr>
      <vt:lpstr>Expenditure as share of GDP World Map</vt:lpstr>
      <vt:lpstr>Plot 3</vt:lpstr>
      <vt:lpstr>Plot 4</vt:lpstr>
      <vt:lpstr>Global Firepower Summary</vt:lpstr>
      <vt:lpstr>Conclusion</vt:lpstr>
      <vt:lpstr>QUESTION 2</vt:lpstr>
      <vt:lpstr>Plot 1</vt:lpstr>
      <vt:lpstr>Plot 2</vt:lpstr>
      <vt:lpstr>Plot 3</vt:lpstr>
      <vt:lpstr>Plot 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202  Final Presentation</dc:title>
  <dc:creator>Sonya Haan</dc:creator>
  <cp:lastModifiedBy>Sonya Haan</cp:lastModifiedBy>
  <cp:revision>11</cp:revision>
  <dcterms:created xsi:type="dcterms:W3CDTF">2019-05-04T19:17:32Z</dcterms:created>
  <dcterms:modified xsi:type="dcterms:W3CDTF">2019-05-05T00:12:47Z</dcterms:modified>
</cp:coreProperties>
</file>