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3" r:id="rId2"/>
    <p:sldId id="265" r:id="rId3"/>
    <p:sldId id="260" r:id="rId4"/>
    <p:sldId id="266" r:id="rId5"/>
    <p:sldId id="269" r:id="rId6"/>
    <p:sldId id="258" r:id="rId7"/>
    <p:sldId id="270" r:id="rId8"/>
    <p:sldId id="259" r:id="rId9"/>
    <p:sldId id="271" r:id="rId10"/>
    <p:sldId id="272" r:id="rId11"/>
    <p:sldId id="262"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nya Haan" initials="SH" lastIdx="3" clrIdx="0">
    <p:extLst>
      <p:ext uri="{19B8F6BF-5375-455C-9EA6-DF929625EA0E}">
        <p15:presenceInfo xmlns:p15="http://schemas.microsoft.com/office/powerpoint/2012/main" userId="63bbf845398bd8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55844" autoAdjust="0"/>
  </p:normalViewPr>
  <p:slideViewPr>
    <p:cSldViewPr snapToGrid="0">
      <p:cViewPr varScale="1">
        <p:scale>
          <a:sx n="36" d="100"/>
          <a:sy n="36" d="100"/>
        </p:scale>
        <p:origin x="234"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01T18:35:04.369" idx="2">
    <p:pos x="10" y="10"/>
    <p:text>incorporate that we gathered columns</p:text>
    <p:extLst>
      <p:ext uri="{C676402C-5697-4E1C-873F-D02D1690AC5C}">
        <p15:threadingInfo xmlns:p15="http://schemas.microsoft.com/office/powerpoint/2012/main" timeZoneBias="300"/>
      </p:ext>
    </p:extLst>
  </p:cm>
  <p:cm authorId="1" dt="2019-05-01T18:37:01.876" idx="3">
    <p:pos x="10" y="106"/>
    <p:text>we kept NA values before introducing the country code (they had data, just not a country code yet)</p:text>
    <p:extLst>
      <p:ext uri="{C676402C-5697-4E1C-873F-D02D1690AC5C}">
        <p15:threadingInfo xmlns:p15="http://schemas.microsoft.com/office/powerpoint/2012/main" timeZoneBias="300">
          <p15:parentCm authorId="1" idx="2"/>
        </p15:threadingInfo>
      </p:ext>
    </p:extLst>
  </p:cm>
</p:cmLst>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BA2A27-C920-4896-A768-8A843D5CAF5E}" type="doc">
      <dgm:prSet loTypeId="urn:microsoft.com/office/officeart/2005/8/layout/vProcess5" loCatId="process" qsTypeId="urn:microsoft.com/office/officeart/2005/8/quickstyle/simple1" qsCatId="simple" csTypeId="urn:microsoft.com/office/officeart/2005/8/colors/accent2_3" csCatId="accent2" phldr="1"/>
      <dgm:spPr/>
      <dgm:t>
        <a:bodyPr/>
        <a:lstStyle/>
        <a:p>
          <a:endParaRPr lang="en-US"/>
        </a:p>
      </dgm:t>
    </dgm:pt>
    <dgm:pt modelId="{E3627EE8-455F-461C-ADF3-47C26EC5E7E0}">
      <dgm:prSet/>
      <dgm:spPr>
        <a:solidFill>
          <a:schemeClr val="accent2"/>
        </a:solidFill>
      </dgm:spPr>
      <dgm:t>
        <a:bodyPr/>
        <a:lstStyle/>
        <a:p>
          <a:r>
            <a:rPr lang="en-US" dirty="0"/>
            <a:t>Cleaned Excel file before loading data into R</a:t>
          </a:r>
        </a:p>
      </dgm:t>
    </dgm:pt>
    <dgm:pt modelId="{6A64F1E5-99B7-480D-88FB-D40313257F9B}" type="parTrans" cxnId="{B1985875-9D24-4EA6-B0D0-6B1E9A34F451}">
      <dgm:prSet/>
      <dgm:spPr/>
      <dgm:t>
        <a:bodyPr/>
        <a:lstStyle/>
        <a:p>
          <a:endParaRPr lang="en-US"/>
        </a:p>
      </dgm:t>
    </dgm:pt>
    <dgm:pt modelId="{FE697839-A813-43FC-8B17-5185050871BD}" type="sibTrans" cxnId="{B1985875-9D24-4EA6-B0D0-6B1E9A34F451}">
      <dgm:prSet/>
      <dgm:spPr/>
      <dgm:t>
        <a:bodyPr/>
        <a:lstStyle/>
        <a:p>
          <a:endParaRPr lang="en-US"/>
        </a:p>
      </dgm:t>
    </dgm:pt>
    <dgm:pt modelId="{A48CE690-7997-44FF-886B-72F7E027292E}">
      <dgm:prSet/>
      <dgm:spPr>
        <a:solidFill>
          <a:schemeClr val="accent2"/>
        </a:solidFill>
      </dgm:spPr>
      <dgm:t>
        <a:bodyPr/>
        <a:lstStyle/>
        <a:p>
          <a:r>
            <a:rPr lang="en-US" dirty="0"/>
            <a:t>Removed embedded pictures and links</a:t>
          </a:r>
        </a:p>
      </dgm:t>
    </dgm:pt>
    <dgm:pt modelId="{B5E8A354-C751-4A47-9B2E-C4C8BCFC1FAD}" type="parTrans" cxnId="{32AC6A95-37B5-4C86-B61E-4D75C7FF58A8}">
      <dgm:prSet/>
      <dgm:spPr/>
      <dgm:t>
        <a:bodyPr/>
        <a:lstStyle/>
        <a:p>
          <a:endParaRPr lang="en-US"/>
        </a:p>
      </dgm:t>
    </dgm:pt>
    <dgm:pt modelId="{13666B53-3D4F-4B79-AE0A-57861D8D7C88}" type="sibTrans" cxnId="{32AC6A95-37B5-4C86-B61E-4D75C7FF58A8}">
      <dgm:prSet/>
      <dgm:spPr/>
      <dgm:t>
        <a:bodyPr/>
        <a:lstStyle/>
        <a:p>
          <a:endParaRPr lang="en-US"/>
        </a:p>
      </dgm:t>
    </dgm:pt>
    <dgm:pt modelId="{6D681944-E294-4CBB-A118-675400E738AB}">
      <dgm:prSet/>
      <dgm:spPr>
        <a:solidFill>
          <a:schemeClr val="tx2">
            <a:lumMod val="75000"/>
          </a:schemeClr>
        </a:solidFill>
      </dgm:spPr>
      <dgm:t>
        <a:bodyPr/>
        <a:lstStyle/>
        <a:p>
          <a:r>
            <a:rPr lang="en-US" dirty="0"/>
            <a:t>Changed “Year” and “Value” variable type to numeric</a:t>
          </a:r>
        </a:p>
      </dgm:t>
    </dgm:pt>
    <dgm:pt modelId="{622CDA9C-EE25-4836-B8A1-584E8985ECD4}" type="parTrans" cxnId="{1C2646EF-A9EE-428F-96F8-BDFAF8FDF35B}">
      <dgm:prSet/>
      <dgm:spPr/>
      <dgm:t>
        <a:bodyPr/>
        <a:lstStyle/>
        <a:p>
          <a:endParaRPr lang="en-US"/>
        </a:p>
      </dgm:t>
    </dgm:pt>
    <dgm:pt modelId="{04EA364E-44E6-4DB7-941A-FA6348593120}" type="sibTrans" cxnId="{1C2646EF-A9EE-428F-96F8-BDFAF8FDF35B}">
      <dgm:prSet/>
      <dgm:spPr/>
      <dgm:t>
        <a:bodyPr/>
        <a:lstStyle/>
        <a:p>
          <a:endParaRPr lang="en-US"/>
        </a:p>
      </dgm:t>
    </dgm:pt>
    <dgm:pt modelId="{30D27671-31F1-4E42-A902-94586D53672B}">
      <dgm:prSet/>
      <dgm:spPr>
        <a:solidFill>
          <a:schemeClr val="accent2">
            <a:lumMod val="75000"/>
          </a:schemeClr>
        </a:solidFill>
      </dgm:spPr>
      <dgm:t>
        <a:bodyPr/>
        <a:lstStyle/>
        <a:p>
          <a:r>
            <a:rPr lang="en-US" dirty="0"/>
            <a:t>Gathered all year columns</a:t>
          </a:r>
        </a:p>
      </dgm:t>
    </dgm:pt>
    <dgm:pt modelId="{FF996121-5FB0-42F3-8DE5-C0DCA29ED5C2}" type="parTrans" cxnId="{BA82E359-38F2-4026-AB08-DA6E62EF721D}">
      <dgm:prSet/>
      <dgm:spPr/>
      <dgm:t>
        <a:bodyPr/>
        <a:lstStyle/>
        <a:p>
          <a:endParaRPr lang="en-US"/>
        </a:p>
      </dgm:t>
    </dgm:pt>
    <dgm:pt modelId="{223E459E-5AFA-49CD-9142-6C72A620A8BE}" type="sibTrans" cxnId="{BA82E359-38F2-4026-AB08-DA6E62EF721D}">
      <dgm:prSet/>
      <dgm:spPr/>
      <dgm:t>
        <a:bodyPr/>
        <a:lstStyle/>
        <a:p>
          <a:endParaRPr lang="en-US"/>
        </a:p>
      </dgm:t>
    </dgm:pt>
    <dgm:pt modelId="{98C2DC61-9B8F-44B6-AD70-80C78A3D1C45}">
      <dgm:prSet/>
      <dgm:spPr>
        <a:solidFill>
          <a:schemeClr val="accent2">
            <a:lumMod val="75000"/>
          </a:schemeClr>
        </a:solidFill>
      </dgm:spPr>
      <dgm:t>
        <a:bodyPr/>
        <a:lstStyle/>
        <a:p>
          <a:r>
            <a:rPr lang="en-US" dirty="0"/>
            <a:t>Originally had 71 columns: Country, Notes, 1949, … , 2017 </a:t>
          </a:r>
        </a:p>
      </dgm:t>
    </dgm:pt>
    <dgm:pt modelId="{306E7129-FCE1-4083-944B-BCB5445C3CBA}" type="parTrans" cxnId="{E957F27D-568B-49EC-812B-95888C580157}">
      <dgm:prSet/>
      <dgm:spPr/>
      <dgm:t>
        <a:bodyPr/>
        <a:lstStyle/>
        <a:p>
          <a:endParaRPr lang="en-US"/>
        </a:p>
      </dgm:t>
    </dgm:pt>
    <dgm:pt modelId="{77947B5A-30C5-48F7-A137-A74C24CF6E29}" type="sibTrans" cxnId="{E957F27D-568B-49EC-812B-95888C580157}">
      <dgm:prSet/>
      <dgm:spPr/>
      <dgm:t>
        <a:bodyPr/>
        <a:lstStyle/>
        <a:p>
          <a:endParaRPr lang="en-US"/>
        </a:p>
      </dgm:t>
    </dgm:pt>
    <dgm:pt modelId="{BA0D7E66-CF43-4C61-8E18-75E39091FBC9}" type="pres">
      <dgm:prSet presAssocID="{2BBA2A27-C920-4896-A768-8A843D5CAF5E}" presName="outerComposite" presStyleCnt="0">
        <dgm:presLayoutVars>
          <dgm:chMax val="5"/>
          <dgm:dir/>
          <dgm:resizeHandles val="exact"/>
        </dgm:presLayoutVars>
      </dgm:prSet>
      <dgm:spPr/>
    </dgm:pt>
    <dgm:pt modelId="{B84632AD-0FB7-466B-8618-BE6A20A0CB49}" type="pres">
      <dgm:prSet presAssocID="{2BBA2A27-C920-4896-A768-8A843D5CAF5E}" presName="dummyMaxCanvas" presStyleCnt="0">
        <dgm:presLayoutVars/>
      </dgm:prSet>
      <dgm:spPr/>
    </dgm:pt>
    <dgm:pt modelId="{62D865E1-ED64-4C2D-AEBD-C13F941DBE2C}" type="pres">
      <dgm:prSet presAssocID="{2BBA2A27-C920-4896-A768-8A843D5CAF5E}" presName="ThreeNodes_1" presStyleLbl="node1" presStyleIdx="0" presStyleCnt="3">
        <dgm:presLayoutVars>
          <dgm:bulletEnabled val="1"/>
        </dgm:presLayoutVars>
      </dgm:prSet>
      <dgm:spPr/>
    </dgm:pt>
    <dgm:pt modelId="{FC2F5D58-782B-455D-B4E7-7AF50546FF20}" type="pres">
      <dgm:prSet presAssocID="{2BBA2A27-C920-4896-A768-8A843D5CAF5E}" presName="ThreeNodes_2" presStyleLbl="node1" presStyleIdx="1" presStyleCnt="3">
        <dgm:presLayoutVars>
          <dgm:bulletEnabled val="1"/>
        </dgm:presLayoutVars>
      </dgm:prSet>
      <dgm:spPr/>
    </dgm:pt>
    <dgm:pt modelId="{2390324C-73E5-4A46-BFC6-84AB1C25B3D7}" type="pres">
      <dgm:prSet presAssocID="{2BBA2A27-C920-4896-A768-8A843D5CAF5E}" presName="ThreeNodes_3" presStyleLbl="node1" presStyleIdx="2" presStyleCnt="3">
        <dgm:presLayoutVars>
          <dgm:bulletEnabled val="1"/>
        </dgm:presLayoutVars>
      </dgm:prSet>
      <dgm:spPr/>
    </dgm:pt>
    <dgm:pt modelId="{6F277E08-FA17-4A2F-A254-DAA894DF9C94}" type="pres">
      <dgm:prSet presAssocID="{2BBA2A27-C920-4896-A768-8A843D5CAF5E}" presName="ThreeConn_1-2" presStyleLbl="fgAccFollowNode1" presStyleIdx="0" presStyleCnt="2">
        <dgm:presLayoutVars>
          <dgm:bulletEnabled val="1"/>
        </dgm:presLayoutVars>
      </dgm:prSet>
      <dgm:spPr/>
    </dgm:pt>
    <dgm:pt modelId="{D21F24FB-EABE-475D-9F68-AB5934307B8E}" type="pres">
      <dgm:prSet presAssocID="{2BBA2A27-C920-4896-A768-8A843D5CAF5E}" presName="ThreeConn_2-3" presStyleLbl="fgAccFollowNode1" presStyleIdx="1" presStyleCnt="2">
        <dgm:presLayoutVars>
          <dgm:bulletEnabled val="1"/>
        </dgm:presLayoutVars>
      </dgm:prSet>
      <dgm:spPr/>
    </dgm:pt>
    <dgm:pt modelId="{33E24EDA-0C53-4002-8F39-5B7054AC4BAE}" type="pres">
      <dgm:prSet presAssocID="{2BBA2A27-C920-4896-A768-8A843D5CAF5E}" presName="ThreeNodes_1_text" presStyleLbl="node1" presStyleIdx="2" presStyleCnt="3">
        <dgm:presLayoutVars>
          <dgm:bulletEnabled val="1"/>
        </dgm:presLayoutVars>
      </dgm:prSet>
      <dgm:spPr/>
    </dgm:pt>
    <dgm:pt modelId="{00428BA9-BCAC-4C7C-83C0-9BFE76597151}" type="pres">
      <dgm:prSet presAssocID="{2BBA2A27-C920-4896-A768-8A843D5CAF5E}" presName="ThreeNodes_2_text" presStyleLbl="node1" presStyleIdx="2" presStyleCnt="3">
        <dgm:presLayoutVars>
          <dgm:bulletEnabled val="1"/>
        </dgm:presLayoutVars>
      </dgm:prSet>
      <dgm:spPr/>
    </dgm:pt>
    <dgm:pt modelId="{77F49D05-6C64-4109-ADC8-F460D84B7CA2}" type="pres">
      <dgm:prSet presAssocID="{2BBA2A27-C920-4896-A768-8A843D5CAF5E}" presName="ThreeNodes_3_text" presStyleLbl="node1" presStyleIdx="2" presStyleCnt="3">
        <dgm:presLayoutVars>
          <dgm:bulletEnabled val="1"/>
        </dgm:presLayoutVars>
      </dgm:prSet>
      <dgm:spPr/>
    </dgm:pt>
  </dgm:ptLst>
  <dgm:cxnLst>
    <dgm:cxn modelId="{D9A61304-BFD9-45AE-A4D4-CE3AE3BE8E76}" type="presOf" srcId="{98C2DC61-9B8F-44B6-AD70-80C78A3D1C45}" destId="{00428BA9-BCAC-4C7C-83C0-9BFE76597151}" srcOrd="1" destOrd="1" presId="urn:microsoft.com/office/officeart/2005/8/layout/vProcess5"/>
    <dgm:cxn modelId="{7B6AB305-859B-4A89-9B45-D7C580159F99}" type="presOf" srcId="{6D681944-E294-4CBB-A118-675400E738AB}" destId="{2390324C-73E5-4A46-BFC6-84AB1C25B3D7}" srcOrd="0" destOrd="0" presId="urn:microsoft.com/office/officeart/2005/8/layout/vProcess5"/>
    <dgm:cxn modelId="{3784ED29-EF5C-4653-8B34-B6A518FEF485}" type="presOf" srcId="{30D27671-31F1-4E42-A902-94586D53672B}" destId="{00428BA9-BCAC-4C7C-83C0-9BFE76597151}" srcOrd="1" destOrd="0" presId="urn:microsoft.com/office/officeart/2005/8/layout/vProcess5"/>
    <dgm:cxn modelId="{E9DB8C37-154A-4C9A-AE46-912E60553860}" type="presOf" srcId="{A48CE690-7997-44FF-886B-72F7E027292E}" destId="{62D865E1-ED64-4C2D-AEBD-C13F941DBE2C}" srcOrd="0" destOrd="1" presId="urn:microsoft.com/office/officeart/2005/8/layout/vProcess5"/>
    <dgm:cxn modelId="{3CFE4D44-8B1B-4BAB-A347-6CBF9AF995B9}" type="presOf" srcId="{98C2DC61-9B8F-44B6-AD70-80C78A3D1C45}" destId="{FC2F5D58-782B-455D-B4E7-7AF50546FF20}" srcOrd="0" destOrd="1" presId="urn:microsoft.com/office/officeart/2005/8/layout/vProcess5"/>
    <dgm:cxn modelId="{1D92F567-E3C9-4DDB-8177-C9D27277683A}" type="presOf" srcId="{2BBA2A27-C920-4896-A768-8A843D5CAF5E}" destId="{BA0D7E66-CF43-4C61-8E18-75E39091FBC9}" srcOrd="0" destOrd="0" presId="urn:microsoft.com/office/officeart/2005/8/layout/vProcess5"/>
    <dgm:cxn modelId="{1D1A7172-0812-4DA0-BAC8-C9CB17DFA8A1}" type="presOf" srcId="{FE697839-A813-43FC-8B17-5185050871BD}" destId="{6F277E08-FA17-4A2F-A254-DAA894DF9C94}" srcOrd="0" destOrd="0" presId="urn:microsoft.com/office/officeart/2005/8/layout/vProcess5"/>
    <dgm:cxn modelId="{B1985875-9D24-4EA6-B0D0-6B1E9A34F451}" srcId="{2BBA2A27-C920-4896-A768-8A843D5CAF5E}" destId="{E3627EE8-455F-461C-ADF3-47C26EC5E7E0}" srcOrd="0" destOrd="0" parTransId="{6A64F1E5-99B7-480D-88FB-D40313257F9B}" sibTransId="{FE697839-A813-43FC-8B17-5185050871BD}"/>
    <dgm:cxn modelId="{B56A4B56-FC27-4E65-97B7-B8838DF979BF}" type="presOf" srcId="{E3627EE8-455F-461C-ADF3-47C26EC5E7E0}" destId="{33E24EDA-0C53-4002-8F39-5B7054AC4BAE}" srcOrd="1" destOrd="0" presId="urn:microsoft.com/office/officeart/2005/8/layout/vProcess5"/>
    <dgm:cxn modelId="{BA82E359-38F2-4026-AB08-DA6E62EF721D}" srcId="{2BBA2A27-C920-4896-A768-8A843D5CAF5E}" destId="{30D27671-31F1-4E42-A902-94586D53672B}" srcOrd="1" destOrd="0" parTransId="{FF996121-5FB0-42F3-8DE5-C0DCA29ED5C2}" sibTransId="{223E459E-5AFA-49CD-9142-6C72A620A8BE}"/>
    <dgm:cxn modelId="{E957F27D-568B-49EC-812B-95888C580157}" srcId="{30D27671-31F1-4E42-A902-94586D53672B}" destId="{98C2DC61-9B8F-44B6-AD70-80C78A3D1C45}" srcOrd="0" destOrd="0" parTransId="{306E7129-FCE1-4083-944B-BCB5445C3CBA}" sibTransId="{77947B5A-30C5-48F7-A137-A74C24CF6E29}"/>
    <dgm:cxn modelId="{5A1DC787-4B61-4312-91BC-8DCB8842D527}" type="presOf" srcId="{30D27671-31F1-4E42-A902-94586D53672B}" destId="{FC2F5D58-782B-455D-B4E7-7AF50546FF20}" srcOrd="0" destOrd="0" presId="urn:microsoft.com/office/officeart/2005/8/layout/vProcess5"/>
    <dgm:cxn modelId="{32AC6A95-37B5-4C86-B61E-4D75C7FF58A8}" srcId="{E3627EE8-455F-461C-ADF3-47C26EC5E7E0}" destId="{A48CE690-7997-44FF-886B-72F7E027292E}" srcOrd="0" destOrd="0" parTransId="{B5E8A354-C751-4A47-9B2E-C4C8BCFC1FAD}" sibTransId="{13666B53-3D4F-4B79-AE0A-57861D8D7C88}"/>
    <dgm:cxn modelId="{CF95BECA-AD58-4033-B3FE-1D9AFCB68669}" type="presOf" srcId="{E3627EE8-455F-461C-ADF3-47C26EC5E7E0}" destId="{62D865E1-ED64-4C2D-AEBD-C13F941DBE2C}" srcOrd="0" destOrd="0" presId="urn:microsoft.com/office/officeart/2005/8/layout/vProcess5"/>
    <dgm:cxn modelId="{F0F2BBCD-2670-4854-86D3-4019A3E210C9}" type="presOf" srcId="{6D681944-E294-4CBB-A118-675400E738AB}" destId="{77F49D05-6C64-4109-ADC8-F460D84B7CA2}" srcOrd="1" destOrd="0" presId="urn:microsoft.com/office/officeart/2005/8/layout/vProcess5"/>
    <dgm:cxn modelId="{1D6935DB-6240-4DCF-8CB0-DCE426B74E9D}" type="presOf" srcId="{223E459E-5AFA-49CD-9142-6C72A620A8BE}" destId="{D21F24FB-EABE-475D-9F68-AB5934307B8E}" srcOrd="0" destOrd="0" presId="urn:microsoft.com/office/officeart/2005/8/layout/vProcess5"/>
    <dgm:cxn modelId="{1C2646EF-A9EE-428F-96F8-BDFAF8FDF35B}" srcId="{2BBA2A27-C920-4896-A768-8A843D5CAF5E}" destId="{6D681944-E294-4CBB-A118-675400E738AB}" srcOrd="2" destOrd="0" parTransId="{622CDA9C-EE25-4836-B8A1-584E8985ECD4}" sibTransId="{04EA364E-44E6-4DB7-941A-FA6348593120}"/>
    <dgm:cxn modelId="{8FCED4F4-29EE-41DE-9742-86E1B7F756DC}" type="presOf" srcId="{A48CE690-7997-44FF-886B-72F7E027292E}" destId="{33E24EDA-0C53-4002-8F39-5B7054AC4BAE}" srcOrd="1" destOrd="1" presId="urn:microsoft.com/office/officeart/2005/8/layout/vProcess5"/>
    <dgm:cxn modelId="{A4FB40F6-0369-42CE-A251-C97D9CC16E6D}" type="presParOf" srcId="{BA0D7E66-CF43-4C61-8E18-75E39091FBC9}" destId="{B84632AD-0FB7-466B-8618-BE6A20A0CB49}" srcOrd="0" destOrd="0" presId="urn:microsoft.com/office/officeart/2005/8/layout/vProcess5"/>
    <dgm:cxn modelId="{3B2C18CC-118F-4932-A88B-D4D438FF1B0A}" type="presParOf" srcId="{BA0D7E66-CF43-4C61-8E18-75E39091FBC9}" destId="{62D865E1-ED64-4C2D-AEBD-C13F941DBE2C}" srcOrd="1" destOrd="0" presId="urn:microsoft.com/office/officeart/2005/8/layout/vProcess5"/>
    <dgm:cxn modelId="{FFA21835-8780-432B-9869-3591BA84F1D0}" type="presParOf" srcId="{BA0D7E66-CF43-4C61-8E18-75E39091FBC9}" destId="{FC2F5D58-782B-455D-B4E7-7AF50546FF20}" srcOrd="2" destOrd="0" presId="urn:microsoft.com/office/officeart/2005/8/layout/vProcess5"/>
    <dgm:cxn modelId="{F57230E3-2814-4266-B2A4-C8941BEDEB95}" type="presParOf" srcId="{BA0D7E66-CF43-4C61-8E18-75E39091FBC9}" destId="{2390324C-73E5-4A46-BFC6-84AB1C25B3D7}" srcOrd="3" destOrd="0" presId="urn:microsoft.com/office/officeart/2005/8/layout/vProcess5"/>
    <dgm:cxn modelId="{052A1738-CF14-4464-8133-1B10A111BC38}" type="presParOf" srcId="{BA0D7E66-CF43-4C61-8E18-75E39091FBC9}" destId="{6F277E08-FA17-4A2F-A254-DAA894DF9C94}" srcOrd="4" destOrd="0" presId="urn:microsoft.com/office/officeart/2005/8/layout/vProcess5"/>
    <dgm:cxn modelId="{CA0B4907-075E-4CA9-ACB2-EE295B7C8564}" type="presParOf" srcId="{BA0D7E66-CF43-4C61-8E18-75E39091FBC9}" destId="{D21F24FB-EABE-475D-9F68-AB5934307B8E}" srcOrd="5" destOrd="0" presId="urn:microsoft.com/office/officeart/2005/8/layout/vProcess5"/>
    <dgm:cxn modelId="{02CFCB60-6DB7-4401-9BA3-BB8A4F399E74}" type="presParOf" srcId="{BA0D7E66-CF43-4C61-8E18-75E39091FBC9}" destId="{33E24EDA-0C53-4002-8F39-5B7054AC4BAE}" srcOrd="6" destOrd="0" presId="urn:microsoft.com/office/officeart/2005/8/layout/vProcess5"/>
    <dgm:cxn modelId="{178EDADE-2535-4AB5-B0A9-30C23A82419E}" type="presParOf" srcId="{BA0D7E66-CF43-4C61-8E18-75E39091FBC9}" destId="{00428BA9-BCAC-4C7C-83C0-9BFE76597151}" srcOrd="7" destOrd="0" presId="urn:microsoft.com/office/officeart/2005/8/layout/vProcess5"/>
    <dgm:cxn modelId="{B8BC1F01-2DCA-428F-9B72-C4B8A42DD72F}" type="presParOf" srcId="{BA0D7E66-CF43-4C61-8E18-75E39091FBC9}" destId="{77F49D05-6C64-4109-ADC8-F460D84B7CA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72C5BD-49A8-4847-AACB-C98A46A1312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ECDD5D6-B27F-49A6-9980-241ED1A8132E}">
      <dgm:prSet custT="1"/>
      <dgm:spPr/>
      <dgm:t>
        <a:bodyPr/>
        <a:lstStyle/>
        <a:p>
          <a:pPr>
            <a:lnSpc>
              <a:spcPct val="100000"/>
            </a:lnSpc>
            <a:defRPr cap="all"/>
          </a:pPr>
          <a:r>
            <a:rPr lang="en-US" sz="2000" cap="none" dirty="0"/>
            <a:t>What countries spend the most on their militaries?</a:t>
          </a:r>
        </a:p>
      </dgm:t>
    </dgm:pt>
    <dgm:pt modelId="{65C85A74-1D22-4DA7-B683-7059CD1FBEED}" type="parTrans" cxnId="{B07DDBBE-A990-442C-B37D-4CFE9701A3AD}">
      <dgm:prSet/>
      <dgm:spPr/>
      <dgm:t>
        <a:bodyPr/>
        <a:lstStyle/>
        <a:p>
          <a:endParaRPr lang="en-US"/>
        </a:p>
      </dgm:t>
    </dgm:pt>
    <dgm:pt modelId="{E8928413-4431-4D45-9DDF-626D77C4161E}" type="sibTrans" cxnId="{B07DDBBE-A990-442C-B37D-4CFE9701A3AD}">
      <dgm:prSet/>
      <dgm:spPr/>
      <dgm:t>
        <a:bodyPr/>
        <a:lstStyle/>
        <a:p>
          <a:endParaRPr lang="en-US"/>
        </a:p>
      </dgm:t>
    </dgm:pt>
    <dgm:pt modelId="{F141D781-1683-403A-96CC-E50BA69AA382}">
      <dgm:prSet custT="1"/>
      <dgm:spPr/>
      <dgm:t>
        <a:bodyPr/>
        <a:lstStyle/>
        <a:p>
          <a:pPr>
            <a:lnSpc>
              <a:spcPct val="100000"/>
            </a:lnSpc>
            <a:defRPr cap="all"/>
          </a:pPr>
          <a:r>
            <a:rPr lang="en-US" sz="2000" cap="none" dirty="0"/>
            <a:t>What is purchased with military funds?</a:t>
          </a:r>
        </a:p>
      </dgm:t>
    </dgm:pt>
    <dgm:pt modelId="{D4380C9C-A214-4C51-A94B-17495D082C54}" type="parTrans" cxnId="{E871273C-8D51-4C0B-A75E-C401A413F2B6}">
      <dgm:prSet/>
      <dgm:spPr/>
      <dgm:t>
        <a:bodyPr/>
        <a:lstStyle/>
        <a:p>
          <a:endParaRPr lang="en-US"/>
        </a:p>
      </dgm:t>
    </dgm:pt>
    <dgm:pt modelId="{88AD706F-C11B-4C85-9B7B-78543896B9F6}" type="sibTrans" cxnId="{E871273C-8D51-4C0B-A75E-C401A413F2B6}">
      <dgm:prSet/>
      <dgm:spPr/>
      <dgm:t>
        <a:bodyPr/>
        <a:lstStyle/>
        <a:p>
          <a:endParaRPr lang="en-US"/>
        </a:p>
      </dgm:t>
    </dgm:pt>
    <dgm:pt modelId="{D425785E-1DF8-4948-A2E0-6F6B4EC280C0}">
      <dgm:prSet custT="1"/>
      <dgm:spPr/>
      <dgm:t>
        <a:bodyPr/>
        <a:lstStyle/>
        <a:p>
          <a:pPr>
            <a:lnSpc>
              <a:spcPct val="100000"/>
            </a:lnSpc>
            <a:defRPr cap="all"/>
          </a:pPr>
          <a:r>
            <a:rPr lang="en-US" sz="2000" cap="none" dirty="0"/>
            <a:t>What portion of total government spending is spent on military?</a:t>
          </a:r>
        </a:p>
      </dgm:t>
    </dgm:pt>
    <dgm:pt modelId="{8487C625-91CB-4217-A7FA-50F32ABC3526}" type="parTrans" cxnId="{3369C6F3-B685-436C-A6A1-11EC13303774}">
      <dgm:prSet/>
      <dgm:spPr/>
      <dgm:t>
        <a:bodyPr/>
        <a:lstStyle/>
        <a:p>
          <a:endParaRPr lang="en-US"/>
        </a:p>
      </dgm:t>
    </dgm:pt>
    <dgm:pt modelId="{6A4EB618-6C97-475B-8C3A-5A4AB2B981A8}" type="sibTrans" cxnId="{3369C6F3-B685-436C-A6A1-11EC13303774}">
      <dgm:prSet/>
      <dgm:spPr/>
      <dgm:t>
        <a:bodyPr/>
        <a:lstStyle/>
        <a:p>
          <a:endParaRPr lang="en-US"/>
        </a:p>
      </dgm:t>
    </dgm:pt>
    <dgm:pt modelId="{80F28A9E-10E7-4866-9D73-E8AF586DD305}" type="pres">
      <dgm:prSet presAssocID="{DF72C5BD-49A8-4847-AACB-C98A46A13121}" presName="root" presStyleCnt="0">
        <dgm:presLayoutVars>
          <dgm:dir/>
          <dgm:resizeHandles val="exact"/>
        </dgm:presLayoutVars>
      </dgm:prSet>
      <dgm:spPr/>
    </dgm:pt>
    <dgm:pt modelId="{8172E5FB-B7A2-4668-AED2-C8EAA23C552C}" type="pres">
      <dgm:prSet presAssocID="{8ECDD5D6-B27F-49A6-9980-241ED1A8132E}" presName="compNode" presStyleCnt="0"/>
      <dgm:spPr/>
    </dgm:pt>
    <dgm:pt modelId="{E546F01C-3CE6-4408-8538-2157D57B6AC4}" type="pres">
      <dgm:prSet presAssocID="{8ECDD5D6-B27F-49A6-9980-241ED1A8132E}" presName="iconBgRect" presStyleLbl="bgShp" presStyleIdx="0" presStyleCnt="3"/>
      <dgm:spPr>
        <a:prstGeom prst="round2DiagRect">
          <a:avLst>
            <a:gd name="adj1" fmla="val 29727"/>
            <a:gd name="adj2" fmla="val 0"/>
          </a:avLst>
        </a:prstGeom>
      </dgm:spPr>
    </dgm:pt>
    <dgm:pt modelId="{526CE39A-2882-4EB2-A9D6-8A1B1F456AE1}" type="pres">
      <dgm:prSet presAssocID="{8ECDD5D6-B27F-49A6-9980-241ED1A8132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Money"/>
        </a:ext>
      </dgm:extLst>
    </dgm:pt>
    <dgm:pt modelId="{F427F444-FB8D-4E5C-8FDC-163532DB0179}" type="pres">
      <dgm:prSet presAssocID="{8ECDD5D6-B27F-49A6-9980-241ED1A8132E}" presName="spaceRect" presStyleCnt="0"/>
      <dgm:spPr/>
    </dgm:pt>
    <dgm:pt modelId="{CD00A71F-A56E-45B6-9DD8-EA423B9B9CCE}" type="pres">
      <dgm:prSet presAssocID="{8ECDD5D6-B27F-49A6-9980-241ED1A8132E}" presName="textRect" presStyleLbl="revTx" presStyleIdx="0" presStyleCnt="3">
        <dgm:presLayoutVars>
          <dgm:chMax val="1"/>
          <dgm:chPref val="1"/>
        </dgm:presLayoutVars>
      </dgm:prSet>
      <dgm:spPr/>
    </dgm:pt>
    <dgm:pt modelId="{C9F530A3-9FB9-4B74-AB40-7E543CD9C805}" type="pres">
      <dgm:prSet presAssocID="{E8928413-4431-4D45-9DDF-626D77C4161E}" presName="sibTrans" presStyleCnt="0"/>
      <dgm:spPr/>
    </dgm:pt>
    <dgm:pt modelId="{9099904D-BCE9-4512-9C36-6B1910E314C9}" type="pres">
      <dgm:prSet presAssocID="{F141D781-1683-403A-96CC-E50BA69AA382}" presName="compNode" presStyleCnt="0"/>
      <dgm:spPr/>
    </dgm:pt>
    <dgm:pt modelId="{E4AB5EBA-9A72-4B20-8880-8946D98C65C0}" type="pres">
      <dgm:prSet presAssocID="{F141D781-1683-403A-96CC-E50BA69AA382}" presName="iconBgRect" presStyleLbl="bgShp" presStyleIdx="1" presStyleCnt="3"/>
      <dgm:spPr>
        <a:prstGeom prst="round2DiagRect">
          <a:avLst>
            <a:gd name="adj1" fmla="val 29727"/>
            <a:gd name="adj2" fmla="val 0"/>
          </a:avLst>
        </a:prstGeom>
      </dgm:spPr>
    </dgm:pt>
    <dgm:pt modelId="{C9C2239C-C3BE-4460-8EB6-DB22BF0E9EAE}" type="pres">
      <dgm:prSet presAssocID="{F141D781-1683-403A-96CC-E50BA69AA38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oldier"/>
        </a:ext>
      </dgm:extLst>
    </dgm:pt>
    <dgm:pt modelId="{F7922B3B-73FC-4817-8DAA-AA767ECF9665}" type="pres">
      <dgm:prSet presAssocID="{F141D781-1683-403A-96CC-E50BA69AA382}" presName="spaceRect" presStyleCnt="0"/>
      <dgm:spPr/>
    </dgm:pt>
    <dgm:pt modelId="{AA6A44DF-A3DA-4E6D-82B2-25EC09318CF8}" type="pres">
      <dgm:prSet presAssocID="{F141D781-1683-403A-96CC-E50BA69AA382}" presName="textRect" presStyleLbl="revTx" presStyleIdx="1" presStyleCnt="3">
        <dgm:presLayoutVars>
          <dgm:chMax val="1"/>
          <dgm:chPref val="1"/>
        </dgm:presLayoutVars>
      </dgm:prSet>
      <dgm:spPr/>
    </dgm:pt>
    <dgm:pt modelId="{30EB1852-4DC1-4BD4-AA8B-4A3423F7CA3A}" type="pres">
      <dgm:prSet presAssocID="{88AD706F-C11B-4C85-9B7B-78543896B9F6}" presName="sibTrans" presStyleCnt="0"/>
      <dgm:spPr/>
    </dgm:pt>
    <dgm:pt modelId="{C57E3648-8AB3-4BBA-81EF-445B7EF24231}" type="pres">
      <dgm:prSet presAssocID="{D425785E-1DF8-4948-A2E0-6F6B4EC280C0}" presName="compNode" presStyleCnt="0"/>
      <dgm:spPr/>
    </dgm:pt>
    <dgm:pt modelId="{DC1ACCA3-3B00-4464-85D5-A2F01EB15306}" type="pres">
      <dgm:prSet presAssocID="{D425785E-1DF8-4948-A2E0-6F6B4EC280C0}" presName="iconBgRect" presStyleLbl="bgShp" presStyleIdx="2" presStyleCnt="3"/>
      <dgm:spPr>
        <a:prstGeom prst="round2DiagRect">
          <a:avLst>
            <a:gd name="adj1" fmla="val 29727"/>
            <a:gd name="adj2" fmla="val 0"/>
          </a:avLst>
        </a:prstGeom>
      </dgm:spPr>
    </dgm:pt>
    <dgm:pt modelId="{2D7159F7-5F0B-4ABF-96EF-D798C6B18B46}" type="pres">
      <dgm:prSet presAssocID="{D425785E-1DF8-4948-A2E0-6F6B4EC280C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ie chart"/>
        </a:ext>
      </dgm:extLst>
    </dgm:pt>
    <dgm:pt modelId="{C189C773-855C-499D-AD7D-296C2B96DF64}" type="pres">
      <dgm:prSet presAssocID="{D425785E-1DF8-4948-A2E0-6F6B4EC280C0}" presName="spaceRect" presStyleCnt="0"/>
      <dgm:spPr/>
    </dgm:pt>
    <dgm:pt modelId="{CEF2A54B-6DA0-4B13-AAF1-CC2689A6090F}" type="pres">
      <dgm:prSet presAssocID="{D425785E-1DF8-4948-A2E0-6F6B4EC280C0}" presName="textRect" presStyleLbl="revTx" presStyleIdx="2" presStyleCnt="3">
        <dgm:presLayoutVars>
          <dgm:chMax val="1"/>
          <dgm:chPref val="1"/>
        </dgm:presLayoutVars>
      </dgm:prSet>
      <dgm:spPr/>
    </dgm:pt>
  </dgm:ptLst>
  <dgm:cxnLst>
    <dgm:cxn modelId="{0AFB731C-6669-4801-A7C6-551F89838C13}" type="presOf" srcId="{F141D781-1683-403A-96CC-E50BA69AA382}" destId="{AA6A44DF-A3DA-4E6D-82B2-25EC09318CF8}" srcOrd="0" destOrd="0" presId="urn:microsoft.com/office/officeart/2018/5/layout/IconLeafLabelList"/>
    <dgm:cxn modelId="{D2E95C23-1698-4BBE-8419-3347B87741AD}" type="presOf" srcId="{D425785E-1DF8-4948-A2E0-6F6B4EC280C0}" destId="{CEF2A54B-6DA0-4B13-AAF1-CC2689A6090F}" srcOrd="0" destOrd="0" presId="urn:microsoft.com/office/officeart/2018/5/layout/IconLeafLabelList"/>
    <dgm:cxn modelId="{E871273C-8D51-4C0B-A75E-C401A413F2B6}" srcId="{DF72C5BD-49A8-4847-AACB-C98A46A13121}" destId="{F141D781-1683-403A-96CC-E50BA69AA382}" srcOrd="1" destOrd="0" parTransId="{D4380C9C-A214-4C51-A94B-17495D082C54}" sibTransId="{88AD706F-C11B-4C85-9B7B-78543896B9F6}"/>
    <dgm:cxn modelId="{DA46C796-139F-428A-AE82-5D5300AFDEA9}" type="presOf" srcId="{8ECDD5D6-B27F-49A6-9980-241ED1A8132E}" destId="{CD00A71F-A56E-45B6-9DD8-EA423B9B9CCE}" srcOrd="0" destOrd="0" presId="urn:microsoft.com/office/officeart/2018/5/layout/IconLeafLabelList"/>
    <dgm:cxn modelId="{B07DDBBE-A990-442C-B37D-4CFE9701A3AD}" srcId="{DF72C5BD-49A8-4847-AACB-C98A46A13121}" destId="{8ECDD5D6-B27F-49A6-9980-241ED1A8132E}" srcOrd="0" destOrd="0" parTransId="{65C85A74-1D22-4DA7-B683-7059CD1FBEED}" sibTransId="{E8928413-4431-4D45-9DDF-626D77C4161E}"/>
    <dgm:cxn modelId="{3369C6F3-B685-436C-A6A1-11EC13303774}" srcId="{DF72C5BD-49A8-4847-AACB-C98A46A13121}" destId="{D425785E-1DF8-4948-A2E0-6F6B4EC280C0}" srcOrd="2" destOrd="0" parTransId="{8487C625-91CB-4217-A7FA-50F32ABC3526}" sibTransId="{6A4EB618-6C97-475B-8C3A-5A4AB2B981A8}"/>
    <dgm:cxn modelId="{F7F073FA-EB66-41AC-B500-46F09B6C1129}" type="presOf" srcId="{DF72C5BD-49A8-4847-AACB-C98A46A13121}" destId="{80F28A9E-10E7-4866-9D73-E8AF586DD305}" srcOrd="0" destOrd="0" presId="urn:microsoft.com/office/officeart/2018/5/layout/IconLeafLabelList"/>
    <dgm:cxn modelId="{8043A151-AF05-47B6-9450-28F507819AC4}" type="presParOf" srcId="{80F28A9E-10E7-4866-9D73-E8AF586DD305}" destId="{8172E5FB-B7A2-4668-AED2-C8EAA23C552C}" srcOrd="0" destOrd="0" presId="urn:microsoft.com/office/officeart/2018/5/layout/IconLeafLabelList"/>
    <dgm:cxn modelId="{60C45061-CFDE-4AA1-BDDA-33DFC49B6308}" type="presParOf" srcId="{8172E5FB-B7A2-4668-AED2-C8EAA23C552C}" destId="{E546F01C-3CE6-4408-8538-2157D57B6AC4}" srcOrd="0" destOrd="0" presId="urn:microsoft.com/office/officeart/2018/5/layout/IconLeafLabelList"/>
    <dgm:cxn modelId="{8524BBF1-1D3B-44DF-B608-C5BBEE4A1B79}" type="presParOf" srcId="{8172E5FB-B7A2-4668-AED2-C8EAA23C552C}" destId="{526CE39A-2882-4EB2-A9D6-8A1B1F456AE1}" srcOrd="1" destOrd="0" presId="urn:microsoft.com/office/officeart/2018/5/layout/IconLeafLabelList"/>
    <dgm:cxn modelId="{AF3AA888-BB49-4D8B-A751-DAF58D124369}" type="presParOf" srcId="{8172E5FB-B7A2-4668-AED2-C8EAA23C552C}" destId="{F427F444-FB8D-4E5C-8FDC-163532DB0179}" srcOrd="2" destOrd="0" presId="urn:microsoft.com/office/officeart/2018/5/layout/IconLeafLabelList"/>
    <dgm:cxn modelId="{6B06EA48-DF8C-495E-8C81-13C496A72AFB}" type="presParOf" srcId="{8172E5FB-B7A2-4668-AED2-C8EAA23C552C}" destId="{CD00A71F-A56E-45B6-9DD8-EA423B9B9CCE}" srcOrd="3" destOrd="0" presId="urn:microsoft.com/office/officeart/2018/5/layout/IconLeafLabelList"/>
    <dgm:cxn modelId="{E386A1B4-8CC7-4BB8-A581-43D43E701A25}" type="presParOf" srcId="{80F28A9E-10E7-4866-9D73-E8AF586DD305}" destId="{C9F530A3-9FB9-4B74-AB40-7E543CD9C805}" srcOrd="1" destOrd="0" presId="urn:microsoft.com/office/officeart/2018/5/layout/IconLeafLabelList"/>
    <dgm:cxn modelId="{2AEBB4FC-12D0-4FFC-8AF5-FDA991DB82B5}" type="presParOf" srcId="{80F28A9E-10E7-4866-9D73-E8AF586DD305}" destId="{9099904D-BCE9-4512-9C36-6B1910E314C9}" srcOrd="2" destOrd="0" presId="urn:microsoft.com/office/officeart/2018/5/layout/IconLeafLabelList"/>
    <dgm:cxn modelId="{B4B6BECD-3E0C-4343-AD9E-EF9408C9998B}" type="presParOf" srcId="{9099904D-BCE9-4512-9C36-6B1910E314C9}" destId="{E4AB5EBA-9A72-4B20-8880-8946D98C65C0}" srcOrd="0" destOrd="0" presId="urn:microsoft.com/office/officeart/2018/5/layout/IconLeafLabelList"/>
    <dgm:cxn modelId="{006DDF62-F916-4C08-99A5-8944E05F3891}" type="presParOf" srcId="{9099904D-BCE9-4512-9C36-6B1910E314C9}" destId="{C9C2239C-C3BE-4460-8EB6-DB22BF0E9EAE}" srcOrd="1" destOrd="0" presId="urn:microsoft.com/office/officeart/2018/5/layout/IconLeafLabelList"/>
    <dgm:cxn modelId="{088D6282-764B-401F-8E10-B991FA81ED72}" type="presParOf" srcId="{9099904D-BCE9-4512-9C36-6B1910E314C9}" destId="{F7922B3B-73FC-4817-8DAA-AA767ECF9665}" srcOrd="2" destOrd="0" presId="urn:microsoft.com/office/officeart/2018/5/layout/IconLeafLabelList"/>
    <dgm:cxn modelId="{D50076B7-EDE8-4526-A89F-F0833DC6DF60}" type="presParOf" srcId="{9099904D-BCE9-4512-9C36-6B1910E314C9}" destId="{AA6A44DF-A3DA-4E6D-82B2-25EC09318CF8}" srcOrd="3" destOrd="0" presId="urn:microsoft.com/office/officeart/2018/5/layout/IconLeafLabelList"/>
    <dgm:cxn modelId="{BC5DC321-DD73-48A1-81D2-436A9E5AD0E4}" type="presParOf" srcId="{80F28A9E-10E7-4866-9D73-E8AF586DD305}" destId="{30EB1852-4DC1-4BD4-AA8B-4A3423F7CA3A}" srcOrd="3" destOrd="0" presId="urn:microsoft.com/office/officeart/2018/5/layout/IconLeafLabelList"/>
    <dgm:cxn modelId="{BA3D5E17-E4B3-4C3B-BD0B-DA88B58D2F52}" type="presParOf" srcId="{80F28A9E-10E7-4866-9D73-E8AF586DD305}" destId="{C57E3648-8AB3-4BBA-81EF-445B7EF24231}" srcOrd="4" destOrd="0" presId="urn:microsoft.com/office/officeart/2018/5/layout/IconLeafLabelList"/>
    <dgm:cxn modelId="{788DCA83-BEF7-46E3-9514-1C55E782DCDD}" type="presParOf" srcId="{C57E3648-8AB3-4BBA-81EF-445B7EF24231}" destId="{DC1ACCA3-3B00-4464-85D5-A2F01EB15306}" srcOrd="0" destOrd="0" presId="urn:microsoft.com/office/officeart/2018/5/layout/IconLeafLabelList"/>
    <dgm:cxn modelId="{E1E36824-9275-4AA0-8D84-3F4B2501C474}" type="presParOf" srcId="{C57E3648-8AB3-4BBA-81EF-445B7EF24231}" destId="{2D7159F7-5F0B-4ABF-96EF-D798C6B18B46}" srcOrd="1" destOrd="0" presId="urn:microsoft.com/office/officeart/2018/5/layout/IconLeafLabelList"/>
    <dgm:cxn modelId="{3E587A9B-2065-448A-B05A-3FA1C0F6376F}" type="presParOf" srcId="{C57E3648-8AB3-4BBA-81EF-445B7EF24231}" destId="{C189C773-855C-499D-AD7D-296C2B96DF64}" srcOrd="2" destOrd="0" presId="urn:microsoft.com/office/officeart/2018/5/layout/IconLeafLabelList"/>
    <dgm:cxn modelId="{96E9B675-6C21-4484-B5A8-D08A3B79F2C7}" type="presParOf" srcId="{C57E3648-8AB3-4BBA-81EF-445B7EF24231}" destId="{CEF2A54B-6DA0-4B13-AAF1-CC2689A6090F}"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72C5BD-49A8-4847-AACB-C98A46A1312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ECDD5D6-B27F-49A6-9980-241ED1A8132E}">
      <dgm:prSet/>
      <dgm:spPr/>
      <dgm:t>
        <a:bodyPr/>
        <a:lstStyle/>
        <a:p>
          <a:pPr>
            <a:lnSpc>
              <a:spcPct val="100000"/>
            </a:lnSpc>
          </a:pPr>
          <a:r>
            <a:rPr lang="en-US" dirty="0"/>
            <a:t>How does military spending change over time?</a:t>
          </a:r>
        </a:p>
      </dgm:t>
    </dgm:pt>
    <dgm:pt modelId="{65C85A74-1D22-4DA7-B683-7059CD1FBEED}" type="parTrans" cxnId="{B07DDBBE-A990-442C-B37D-4CFE9701A3AD}">
      <dgm:prSet/>
      <dgm:spPr/>
      <dgm:t>
        <a:bodyPr/>
        <a:lstStyle/>
        <a:p>
          <a:endParaRPr lang="en-US"/>
        </a:p>
      </dgm:t>
    </dgm:pt>
    <dgm:pt modelId="{E8928413-4431-4D45-9DDF-626D77C4161E}" type="sibTrans" cxnId="{B07DDBBE-A990-442C-B37D-4CFE9701A3AD}">
      <dgm:prSet/>
      <dgm:spPr/>
      <dgm:t>
        <a:bodyPr/>
        <a:lstStyle/>
        <a:p>
          <a:endParaRPr lang="en-US"/>
        </a:p>
      </dgm:t>
    </dgm:pt>
    <dgm:pt modelId="{F141D781-1683-403A-96CC-E50BA69AA382}">
      <dgm:prSet/>
      <dgm:spPr/>
      <dgm:t>
        <a:bodyPr/>
        <a:lstStyle/>
        <a:p>
          <a:pPr>
            <a:lnSpc>
              <a:spcPct val="100000"/>
            </a:lnSpc>
          </a:pPr>
          <a:r>
            <a:rPr lang="en-US" dirty="0"/>
            <a:t>Does military spending in one country impact spending of surrounding countries?</a:t>
          </a:r>
        </a:p>
      </dgm:t>
    </dgm:pt>
    <dgm:pt modelId="{D4380C9C-A214-4C51-A94B-17495D082C54}" type="parTrans" cxnId="{E871273C-8D51-4C0B-A75E-C401A413F2B6}">
      <dgm:prSet/>
      <dgm:spPr/>
      <dgm:t>
        <a:bodyPr/>
        <a:lstStyle/>
        <a:p>
          <a:endParaRPr lang="en-US"/>
        </a:p>
      </dgm:t>
    </dgm:pt>
    <dgm:pt modelId="{88AD706F-C11B-4C85-9B7B-78543896B9F6}" type="sibTrans" cxnId="{E871273C-8D51-4C0B-A75E-C401A413F2B6}">
      <dgm:prSet/>
      <dgm:spPr/>
      <dgm:t>
        <a:bodyPr/>
        <a:lstStyle/>
        <a:p>
          <a:endParaRPr lang="en-US"/>
        </a:p>
      </dgm:t>
    </dgm:pt>
    <dgm:pt modelId="{9A341AF8-17AF-4826-A59B-CB64BC155A31}">
      <dgm:prSet/>
      <dgm:spPr/>
      <dgm:t>
        <a:bodyPr/>
        <a:lstStyle/>
        <a:p>
          <a:pPr>
            <a:lnSpc>
              <a:spcPct val="100000"/>
            </a:lnSpc>
          </a:pPr>
          <a:r>
            <a:rPr lang="en-US"/>
            <a:t>Conflict in the Middle East</a:t>
          </a:r>
          <a:endParaRPr lang="en-US" dirty="0"/>
        </a:p>
      </dgm:t>
    </dgm:pt>
    <dgm:pt modelId="{13A01588-147A-4FB5-B41F-9671B6889E6B}" type="parTrans" cxnId="{CCAF8C56-29B8-463A-BF0E-49A33CF53DFA}">
      <dgm:prSet/>
      <dgm:spPr/>
      <dgm:t>
        <a:bodyPr/>
        <a:lstStyle/>
        <a:p>
          <a:endParaRPr lang="en-US"/>
        </a:p>
      </dgm:t>
    </dgm:pt>
    <dgm:pt modelId="{DDE7F8BC-AEE2-4A66-B561-6F3A159B64F0}" type="sibTrans" cxnId="{CCAF8C56-29B8-463A-BF0E-49A33CF53DFA}">
      <dgm:prSet/>
      <dgm:spPr/>
      <dgm:t>
        <a:bodyPr/>
        <a:lstStyle/>
        <a:p>
          <a:endParaRPr lang="en-US"/>
        </a:p>
      </dgm:t>
    </dgm:pt>
    <dgm:pt modelId="{D425785E-1DF8-4948-A2E0-6F6B4EC280C0}">
      <dgm:prSet/>
      <dgm:spPr/>
      <dgm:t>
        <a:bodyPr/>
        <a:lstStyle/>
        <a:p>
          <a:pPr>
            <a:lnSpc>
              <a:spcPct val="100000"/>
            </a:lnSpc>
          </a:pPr>
          <a:r>
            <a:rPr lang="en-US" dirty="0"/>
            <a:t>How does military spending change during civil conflict?</a:t>
          </a:r>
        </a:p>
      </dgm:t>
    </dgm:pt>
    <dgm:pt modelId="{8487C625-91CB-4217-A7FA-50F32ABC3526}" type="parTrans" cxnId="{3369C6F3-B685-436C-A6A1-11EC13303774}">
      <dgm:prSet/>
      <dgm:spPr/>
      <dgm:t>
        <a:bodyPr/>
        <a:lstStyle/>
        <a:p>
          <a:endParaRPr lang="en-US"/>
        </a:p>
      </dgm:t>
    </dgm:pt>
    <dgm:pt modelId="{6A4EB618-6C97-475B-8C3A-5A4AB2B981A8}" type="sibTrans" cxnId="{3369C6F3-B685-436C-A6A1-11EC13303774}">
      <dgm:prSet/>
      <dgm:spPr/>
      <dgm:t>
        <a:bodyPr/>
        <a:lstStyle/>
        <a:p>
          <a:endParaRPr lang="en-US"/>
        </a:p>
      </dgm:t>
    </dgm:pt>
    <dgm:pt modelId="{16C74160-D80F-4ABC-8567-67AC4CD05775}">
      <dgm:prSet/>
      <dgm:spPr/>
      <dgm:t>
        <a:bodyPr/>
        <a:lstStyle/>
        <a:p>
          <a:pPr>
            <a:lnSpc>
              <a:spcPct val="100000"/>
            </a:lnSpc>
          </a:pPr>
          <a:r>
            <a:rPr lang="en-US"/>
            <a:t>Mexico’s war against drug cartels</a:t>
          </a:r>
          <a:endParaRPr lang="en-US" dirty="0"/>
        </a:p>
      </dgm:t>
    </dgm:pt>
    <dgm:pt modelId="{A3D9243B-C75F-4C27-AE79-EBD1E9769E0F}" type="parTrans" cxnId="{AF312ED8-BA48-4450-9B20-61532E1263BA}">
      <dgm:prSet/>
      <dgm:spPr/>
      <dgm:t>
        <a:bodyPr/>
        <a:lstStyle/>
        <a:p>
          <a:endParaRPr lang="en-US"/>
        </a:p>
      </dgm:t>
    </dgm:pt>
    <dgm:pt modelId="{C94D6BF4-0EE2-451F-BCFF-9EC7091FD8E4}" type="sibTrans" cxnId="{AF312ED8-BA48-4450-9B20-61532E1263BA}">
      <dgm:prSet/>
      <dgm:spPr/>
      <dgm:t>
        <a:bodyPr/>
        <a:lstStyle/>
        <a:p>
          <a:endParaRPr lang="en-US"/>
        </a:p>
      </dgm:t>
    </dgm:pt>
    <dgm:pt modelId="{C9F6F952-FDBE-4FEB-94DB-9E22DA56F677}" type="pres">
      <dgm:prSet presAssocID="{DF72C5BD-49A8-4847-AACB-C98A46A13121}" presName="root" presStyleCnt="0">
        <dgm:presLayoutVars>
          <dgm:dir/>
          <dgm:resizeHandles val="exact"/>
        </dgm:presLayoutVars>
      </dgm:prSet>
      <dgm:spPr/>
    </dgm:pt>
    <dgm:pt modelId="{17AD06E8-D1DD-4F8C-BC12-E5043D97CAC1}" type="pres">
      <dgm:prSet presAssocID="{8ECDD5D6-B27F-49A6-9980-241ED1A8132E}" presName="compNode" presStyleCnt="0"/>
      <dgm:spPr/>
    </dgm:pt>
    <dgm:pt modelId="{A26C6E4C-51B1-4C82-A3CF-7F043C161B0C}" type="pres">
      <dgm:prSet presAssocID="{8ECDD5D6-B27F-49A6-9980-241ED1A8132E}" presName="bgRect" presStyleLbl="bgShp" presStyleIdx="0" presStyleCnt="3"/>
      <dgm:spPr/>
    </dgm:pt>
    <dgm:pt modelId="{3CE68A62-C844-4F81-9445-F8D55F5C4777}" type="pres">
      <dgm:prSet presAssocID="{8ECDD5D6-B27F-49A6-9980-241ED1A8132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topwatch"/>
        </a:ext>
      </dgm:extLst>
    </dgm:pt>
    <dgm:pt modelId="{6D092AB9-5822-49F3-86C7-BFD78642F963}" type="pres">
      <dgm:prSet presAssocID="{8ECDD5D6-B27F-49A6-9980-241ED1A8132E}" presName="spaceRect" presStyleCnt="0"/>
      <dgm:spPr/>
    </dgm:pt>
    <dgm:pt modelId="{8C1867A2-7656-47BF-8C6A-C585C56B3143}" type="pres">
      <dgm:prSet presAssocID="{8ECDD5D6-B27F-49A6-9980-241ED1A8132E}" presName="parTx" presStyleLbl="revTx" presStyleIdx="0" presStyleCnt="5">
        <dgm:presLayoutVars>
          <dgm:chMax val="0"/>
          <dgm:chPref val="0"/>
        </dgm:presLayoutVars>
      </dgm:prSet>
      <dgm:spPr/>
    </dgm:pt>
    <dgm:pt modelId="{8C0A89B7-26ED-485C-A9D9-62CB426952F5}" type="pres">
      <dgm:prSet presAssocID="{E8928413-4431-4D45-9DDF-626D77C4161E}" presName="sibTrans" presStyleCnt="0"/>
      <dgm:spPr/>
    </dgm:pt>
    <dgm:pt modelId="{1781EF50-B0F3-467F-8358-D7FE09BAD357}" type="pres">
      <dgm:prSet presAssocID="{F141D781-1683-403A-96CC-E50BA69AA382}" presName="compNode" presStyleCnt="0"/>
      <dgm:spPr/>
    </dgm:pt>
    <dgm:pt modelId="{E2D384AC-1C04-4793-9B18-E0F1159CF2F4}" type="pres">
      <dgm:prSet presAssocID="{F141D781-1683-403A-96CC-E50BA69AA382}" presName="bgRect" presStyleLbl="bgShp" presStyleIdx="1" presStyleCnt="3"/>
      <dgm:spPr/>
    </dgm:pt>
    <dgm:pt modelId="{6A95B297-6799-45CC-87E8-672F450BD55E}" type="pres">
      <dgm:prSet presAssocID="{F141D781-1683-403A-96CC-E50BA69AA38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Asia"/>
        </a:ext>
      </dgm:extLst>
    </dgm:pt>
    <dgm:pt modelId="{52260FE3-295E-476B-AAEC-B51D7B7933C7}" type="pres">
      <dgm:prSet presAssocID="{F141D781-1683-403A-96CC-E50BA69AA382}" presName="spaceRect" presStyleCnt="0"/>
      <dgm:spPr/>
    </dgm:pt>
    <dgm:pt modelId="{F7E5C06D-B1FB-41F4-8F4D-4CBCC5DAD106}" type="pres">
      <dgm:prSet presAssocID="{F141D781-1683-403A-96CC-E50BA69AA382}" presName="parTx" presStyleLbl="revTx" presStyleIdx="1" presStyleCnt="5">
        <dgm:presLayoutVars>
          <dgm:chMax val="0"/>
          <dgm:chPref val="0"/>
        </dgm:presLayoutVars>
      </dgm:prSet>
      <dgm:spPr/>
    </dgm:pt>
    <dgm:pt modelId="{62B32841-193F-480F-A2D5-EAEF99184712}" type="pres">
      <dgm:prSet presAssocID="{F141D781-1683-403A-96CC-E50BA69AA382}" presName="desTx" presStyleLbl="revTx" presStyleIdx="2" presStyleCnt="5">
        <dgm:presLayoutVars/>
      </dgm:prSet>
      <dgm:spPr/>
    </dgm:pt>
    <dgm:pt modelId="{A0AD15DB-0A95-43C0-B9DE-2C2483DBBD25}" type="pres">
      <dgm:prSet presAssocID="{88AD706F-C11B-4C85-9B7B-78543896B9F6}" presName="sibTrans" presStyleCnt="0"/>
      <dgm:spPr/>
    </dgm:pt>
    <dgm:pt modelId="{D2E94B0A-9EAD-4C2F-AD1F-D21EF565C302}" type="pres">
      <dgm:prSet presAssocID="{D425785E-1DF8-4948-A2E0-6F6B4EC280C0}" presName="compNode" presStyleCnt="0"/>
      <dgm:spPr/>
    </dgm:pt>
    <dgm:pt modelId="{578542A5-9A41-487B-8865-44C34CC9BAF3}" type="pres">
      <dgm:prSet presAssocID="{D425785E-1DF8-4948-A2E0-6F6B4EC280C0}" presName="bgRect" presStyleLbl="bgShp" presStyleIdx="2" presStyleCnt="3"/>
      <dgm:spPr/>
    </dgm:pt>
    <dgm:pt modelId="{875FC8B6-C21F-4B91-A3E3-43A0ED3BA093}" type="pres">
      <dgm:prSet presAssocID="{D425785E-1DF8-4948-A2E0-6F6B4EC280C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Americas"/>
        </a:ext>
      </dgm:extLst>
    </dgm:pt>
    <dgm:pt modelId="{A74E9560-0D00-41B7-989E-E73F1D108CC9}" type="pres">
      <dgm:prSet presAssocID="{D425785E-1DF8-4948-A2E0-6F6B4EC280C0}" presName="spaceRect" presStyleCnt="0"/>
      <dgm:spPr/>
    </dgm:pt>
    <dgm:pt modelId="{959C8539-E539-41C9-B302-2AA988DF5DE1}" type="pres">
      <dgm:prSet presAssocID="{D425785E-1DF8-4948-A2E0-6F6B4EC280C0}" presName="parTx" presStyleLbl="revTx" presStyleIdx="3" presStyleCnt="5">
        <dgm:presLayoutVars>
          <dgm:chMax val="0"/>
          <dgm:chPref val="0"/>
        </dgm:presLayoutVars>
      </dgm:prSet>
      <dgm:spPr/>
    </dgm:pt>
    <dgm:pt modelId="{80DABFE9-1993-4DD2-8A48-F04913A1C6A1}" type="pres">
      <dgm:prSet presAssocID="{D425785E-1DF8-4948-A2E0-6F6B4EC280C0}" presName="desTx" presStyleLbl="revTx" presStyleIdx="4" presStyleCnt="5">
        <dgm:presLayoutVars/>
      </dgm:prSet>
      <dgm:spPr/>
    </dgm:pt>
  </dgm:ptLst>
  <dgm:cxnLst>
    <dgm:cxn modelId="{67784103-9316-4AD9-A8FC-16BCD2AE34F7}" type="presOf" srcId="{F141D781-1683-403A-96CC-E50BA69AA382}" destId="{F7E5C06D-B1FB-41F4-8F4D-4CBCC5DAD106}" srcOrd="0" destOrd="0" presId="urn:microsoft.com/office/officeart/2018/2/layout/IconVerticalSolidList"/>
    <dgm:cxn modelId="{B238E706-42A2-4919-A623-0164C6788F79}" type="presOf" srcId="{9A341AF8-17AF-4826-A59B-CB64BC155A31}" destId="{62B32841-193F-480F-A2D5-EAEF99184712}" srcOrd="0" destOrd="0" presId="urn:microsoft.com/office/officeart/2018/2/layout/IconVerticalSolidList"/>
    <dgm:cxn modelId="{E871273C-8D51-4C0B-A75E-C401A413F2B6}" srcId="{DF72C5BD-49A8-4847-AACB-C98A46A13121}" destId="{F141D781-1683-403A-96CC-E50BA69AA382}" srcOrd="1" destOrd="0" parTransId="{D4380C9C-A214-4C51-A94B-17495D082C54}" sibTransId="{88AD706F-C11B-4C85-9B7B-78543896B9F6}"/>
    <dgm:cxn modelId="{5CBC6A62-4917-4C2E-9F2D-95109919D001}" type="presOf" srcId="{DF72C5BD-49A8-4847-AACB-C98A46A13121}" destId="{C9F6F952-FDBE-4FEB-94DB-9E22DA56F677}" srcOrd="0" destOrd="0" presId="urn:microsoft.com/office/officeart/2018/2/layout/IconVerticalSolidList"/>
    <dgm:cxn modelId="{CCAF8C56-29B8-463A-BF0E-49A33CF53DFA}" srcId="{F141D781-1683-403A-96CC-E50BA69AA382}" destId="{9A341AF8-17AF-4826-A59B-CB64BC155A31}" srcOrd="0" destOrd="0" parTransId="{13A01588-147A-4FB5-B41F-9671B6889E6B}" sibTransId="{DDE7F8BC-AEE2-4A66-B561-6F3A159B64F0}"/>
    <dgm:cxn modelId="{FB8DE37E-B084-4FB2-9151-CCFA71293D12}" type="presOf" srcId="{16C74160-D80F-4ABC-8567-67AC4CD05775}" destId="{80DABFE9-1993-4DD2-8A48-F04913A1C6A1}" srcOrd="0" destOrd="0" presId="urn:microsoft.com/office/officeart/2018/2/layout/IconVerticalSolidList"/>
    <dgm:cxn modelId="{B82A9D95-8C4B-4086-A43F-A45EDC2E7B72}" type="presOf" srcId="{8ECDD5D6-B27F-49A6-9980-241ED1A8132E}" destId="{8C1867A2-7656-47BF-8C6A-C585C56B3143}" srcOrd="0" destOrd="0" presId="urn:microsoft.com/office/officeart/2018/2/layout/IconVerticalSolidList"/>
    <dgm:cxn modelId="{B07DDBBE-A990-442C-B37D-4CFE9701A3AD}" srcId="{DF72C5BD-49A8-4847-AACB-C98A46A13121}" destId="{8ECDD5D6-B27F-49A6-9980-241ED1A8132E}" srcOrd="0" destOrd="0" parTransId="{65C85A74-1D22-4DA7-B683-7059CD1FBEED}" sibTransId="{E8928413-4431-4D45-9DDF-626D77C4161E}"/>
    <dgm:cxn modelId="{AF312ED8-BA48-4450-9B20-61532E1263BA}" srcId="{D425785E-1DF8-4948-A2E0-6F6B4EC280C0}" destId="{16C74160-D80F-4ABC-8567-67AC4CD05775}" srcOrd="0" destOrd="0" parTransId="{A3D9243B-C75F-4C27-AE79-EBD1E9769E0F}" sibTransId="{C94D6BF4-0EE2-451F-BCFF-9EC7091FD8E4}"/>
    <dgm:cxn modelId="{182734F3-0192-4D4E-8FEC-7AA974A282F7}" type="presOf" srcId="{D425785E-1DF8-4948-A2E0-6F6B4EC280C0}" destId="{959C8539-E539-41C9-B302-2AA988DF5DE1}" srcOrd="0" destOrd="0" presId="urn:microsoft.com/office/officeart/2018/2/layout/IconVerticalSolidList"/>
    <dgm:cxn modelId="{3369C6F3-B685-436C-A6A1-11EC13303774}" srcId="{DF72C5BD-49A8-4847-AACB-C98A46A13121}" destId="{D425785E-1DF8-4948-A2E0-6F6B4EC280C0}" srcOrd="2" destOrd="0" parTransId="{8487C625-91CB-4217-A7FA-50F32ABC3526}" sibTransId="{6A4EB618-6C97-475B-8C3A-5A4AB2B981A8}"/>
    <dgm:cxn modelId="{1E4C8095-9934-4A22-8FA9-583809133B13}" type="presParOf" srcId="{C9F6F952-FDBE-4FEB-94DB-9E22DA56F677}" destId="{17AD06E8-D1DD-4F8C-BC12-E5043D97CAC1}" srcOrd="0" destOrd="0" presId="urn:microsoft.com/office/officeart/2018/2/layout/IconVerticalSolidList"/>
    <dgm:cxn modelId="{C2400343-0F95-4FD3-BA2F-C08DAD03B4C5}" type="presParOf" srcId="{17AD06E8-D1DD-4F8C-BC12-E5043D97CAC1}" destId="{A26C6E4C-51B1-4C82-A3CF-7F043C161B0C}" srcOrd="0" destOrd="0" presId="urn:microsoft.com/office/officeart/2018/2/layout/IconVerticalSolidList"/>
    <dgm:cxn modelId="{6519C6D5-6D42-45AF-894A-8CA8277638D0}" type="presParOf" srcId="{17AD06E8-D1DD-4F8C-BC12-E5043D97CAC1}" destId="{3CE68A62-C844-4F81-9445-F8D55F5C4777}" srcOrd="1" destOrd="0" presId="urn:microsoft.com/office/officeart/2018/2/layout/IconVerticalSolidList"/>
    <dgm:cxn modelId="{C735513C-C8C7-4DC6-8D5E-33E144A38FC7}" type="presParOf" srcId="{17AD06E8-D1DD-4F8C-BC12-E5043D97CAC1}" destId="{6D092AB9-5822-49F3-86C7-BFD78642F963}" srcOrd="2" destOrd="0" presId="urn:microsoft.com/office/officeart/2018/2/layout/IconVerticalSolidList"/>
    <dgm:cxn modelId="{87D7E156-4416-4062-BD1C-D306B79BEB5B}" type="presParOf" srcId="{17AD06E8-D1DD-4F8C-BC12-E5043D97CAC1}" destId="{8C1867A2-7656-47BF-8C6A-C585C56B3143}" srcOrd="3" destOrd="0" presId="urn:microsoft.com/office/officeart/2018/2/layout/IconVerticalSolidList"/>
    <dgm:cxn modelId="{3D7016CE-7474-43EE-9E1C-7B64445F01EE}" type="presParOf" srcId="{C9F6F952-FDBE-4FEB-94DB-9E22DA56F677}" destId="{8C0A89B7-26ED-485C-A9D9-62CB426952F5}" srcOrd="1" destOrd="0" presId="urn:microsoft.com/office/officeart/2018/2/layout/IconVerticalSolidList"/>
    <dgm:cxn modelId="{E6D084E6-F3F1-42D0-B0B2-9C7117F93607}" type="presParOf" srcId="{C9F6F952-FDBE-4FEB-94DB-9E22DA56F677}" destId="{1781EF50-B0F3-467F-8358-D7FE09BAD357}" srcOrd="2" destOrd="0" presId="urn:microsoft.com/office/officeart/2018/2/layout/IconVerticalSolidList"/>
    <dgm:cxn modelId="{D9F9DE79-655E-4599-931C-5AC4F292C81B}" type="presParOf" srcId="{1781EF50-B0F3-467F-8358-D7FE09BAD357}" destId="{E2D384AC-1C04-4793-9B18-E0F1159CF2F4}" srcOrd="0" destOrd="0" presId="urn:microsoft.com/office/officeart/2018/2/layout/IconVerticalSolidList"/>
    <dgm:cxn modelId="{A0CC1FA2-2900-4BC0-9BDE-FED6FCC2E35E}" type="presParOf" srcId="{1781EF50-B0F3-467F-8358-D7FE09BAD357}" destId="{6A95B297-6799-45CC-87E8-672F450BD55E}" srcOrd="1" destOrd="0" presId="urn:microsoft.com/office/officeart/2018/2/layout/IconVerticalSolidList"/>
    <dgm:cxn modelId="{FB8EA4D6-D3F0-4A8E-A33A-19D65BB4B27B}" type="presParOf" srcId="{1781EF50-B0F3-467F-8358-D7FE09BAD357}" destId="{52260FE3-295E-476B-AAEC-B51D7B7933C7}" srcOrd="2" destOrd="0" presId="urn:microsoft.com/office/officeart/2018/2/layout/IconVerticalSolidList"/>
    <dgm:cxn modelId="{FE05EDE2-8F00-48BE-8209-56137FDCD9F1}" type="presParOf" srcId="{1781EF50-B0F3-467F-8358-D7FE09BAD357}" destId="{F7E5C06D-B1FB-41F4-8F4D-4CBCC5DAD106}" srcOrd="3" destOrd="0" presId="urn:microsoft.com/office/officeart/2018/2/layout/IconVerticalSolidList"/>
    <dgm:cxn modelId="{BD3C2780-F112-4848-94CA-5200024956A4}" type="presParOf" srcId="{1781EF50-B0F3-467F-8358-D7FE09BAD357}" destId="{62B32841-193F-480F-A2D5-EAEF99184712}" srcOrd="4" destOrd="0" presId="urn:microsoft.com/office/officeart/2018/2/layout/IconVerticalSolidList"/>
    <dgm:cxn modelId="{B5A21579-B469-48BB-B3B8-952253DABEAD}" type="presParOf" srcId="{C9F6F952-FDBE-4FEB-94DB-9E22DA56F677}" destId="{A0AD15DB-0A95-43C0-B9DE-2C2483DBBD25}" srcOrd="3" destOrd="0" presId="urn:microsoft.com/office/officeart/2018/2/layout/IconVerticalSolidList"/>
    <dgm:cxn modelId="{AEAF5069-21EB-4648-BE51-6EA61EE33F24}" type="presParOf" srcId="{C9F6F952-FDBE-4FEB-94DB-9E22DA56F677}" destId="{D2E94B0A-9EAD-4C2F-AD1F-D21EF565C302}" srcOrd="4" destOrd="0" presId="urn:microsoft.com/office/officeart/2018/2/layout/IconVerticalSolidList"/>
    <dgm:cxn modelId="{6FC88C39-7300-4CBF-85AB-7C41311DF873}" type="presParOf" srcId="{D2E94B0A-9EAD-4C2F-AD1F-D21EF565C302}" destId="{578542A5-9A41-487B-8865-44C34CC9BAF3}" srcOrd="0" destOrd="0" presId="urn:microsoft.com/office/officeart/2018/2/layout/IconVerticalSolidList"/>
    <dgm:cxn modelId="{74966103-CF49-4614-AAD7-7C29EF31C312}" type="presParOf" srcId="{D2E94B0A-9EAD-4C2F-AD1F-D21EF565C302}" destId="{875FC8B6-C21F-4B91-A3E3-43A0ED3BA093}" srcOrd="1" destOrd="0" presId="urn:microsoft.com/office/officeart/2018/2/layout/IconVerticalSolidList"/>
    <dgm:cxn modelId="{2E3215BB-E185-4F74-9F73-6A9CFF76AC2A}" type="presParOf" srcId="{D2E94B0A-9EAD-4C2F-AD1F-D21EF565C302}" destId="{A74E9560-0D00-41B7-989E-E73F1D108CC9}" srcOrd="2" destOrd="0" presId="urn:microsoft.com/office/officeart/2018/2/layout/IconVerticalSolidList"/>
    <dgm:cxn modelId="{D5CF0EDE-CC02-4AD6-8DD1-2D695731B800}" type="presParOf" srcId="{D2E94B0A-9EAD-4C2F-AD1F-D21EF565C302}" destId="{959C8539-E539-41C9-B302-2AA988DF5DE1}" srcOrd="3" destOrd="0" presId="urn:microsoft.com/office/officeart/2018/2/layout/IconVerticalSolidList"/>
    <dgm:cxn modelId="{70A867C0-BDDF-4DF7-916C-DEB86969709E}" type="presParOf" srcId="{D2E94B0A-9EAD-4C2F-AD1F-D21EF565C302}" destId="{80DABFE9-1993-4DD2-8A48-F04913A1C6A1}"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BA2A27-C920-4896-A768-8A843D5CAF5E}" type="doc">
      <dgm:prSet loTypeId="urn:microsoft.com/office/officeart/2005/8/layout/vProcess5" loCatId="process" qsTypeId="urn:microsoft.com/office/officeart/2005/8/quickstyle/simple1" qsCatId="simple" csTypeId="urn:microsoft.com/office/officeart/2005/8/colors/accent2_3" csCatId="accent2" phldr="1"/>
      <dgm:spPr/>
      <dgm:t>
        <a:bodyPr/>
        <a:lstStyle/>
        <a:p>
          <a:endParaRPr lang="en-US"/>
        </a:p>
      </dgm:t>
    </dgm:pt>
    <dgm:pt modelId="{A150DC94-9125-44EA-8504-CF965D628C13}">
      <dgm:prSet/>
      <dgm:spPr>
        <a:solidFill>
          <a:schemeClr val="tx2">
            <a:lumMod val="75000"/>
          </a:schemeClr>
        </a:solidFill>
      </dgm:spPr>
      <dgm:t>
        <a:bodyPr/>
        <a:lstStyle/>
        <a:p>
          <a:r>
            <a:rPr lang="en-US" dirty="0"/>
            <a:t>Introduced new variable ‘iso3c’ country code</a:t>
          </a:r>
        </a:p>
      </dgm:t>
    </dgm:pt>
    <dgm:pt modelId="{4CB23746-DC93-41A7-9F32-EBF55D72EEDC}" type="parTrans" cxnId="{57F90010-1123-48BA-9EBF-1AC0AB43C666}">
      <dgm:prSet/>
      <dgm:spPr/>
      <dgm:t>
        <a:bodyPr/>
        <a:lstStyle/>
        <a:p>
          <a:endParaRPr lang="en-US"/>
        </a:p>
      </dgm:t>
    </dgm:pt>
    <dgm:pt modelId="{CC6AE3D6-45E2-46A9-80CB-C41F5B424991}" type="sibTrans" cxnId="{57F90010-1123-48BA-9EBF-1AC0AB43C666}">
      <dgm:prSet/>
      <dgm:spPr/>
      <dgm:t>
        <a:bodyPr/>
        <a:lstStyle/>
        <a:p>
          <a:endParaRPr lang="en-US"/>
        </a:p>
      </dgm:t>
    </dgm:pt>
    <dgm:pt modelId="{E442814B-4BD2-461A-90A3-BB1892ACE02C}">
      <dgm:prSet/>
      <dgm:spPr>
        <a:solidFill>
          <a:schemeClr val="tx2">
            <a:lumMod val="75000"/>
          </a:schemeClr>
        </a:solidFill>
      </dgm:spPr>
      <dgm:t>
        <a:bodyPr/>
        <a:lstStyle/>
        <a:p>
          <a:r>
            <a:rPr lang="en-US" dirty="0"/>
            <a:t>Introduced variable in military and map data frames </a:t>
          </a:r>
        </a:p>
      </dgm:t>
    </dgm:pt>
    <dgm:pt modelId="{74502A7C-0B01-4A98-8EE2-1E793414442F}" type="parTrans" cxnId="{0307320D-F749-4F5E-A763-03BB8E711F10}">
      <dgm:prSet/>
      <dgm:spPr/>
      <dgm:t>
        <a:bodyPr/>
        <a:lstStyle/>
        <a:p>
          <a:endParaRPr lang="en-US"/>
        </a:p>
      </dgm:t>
    </dgm:pt>
    <dgm:pt modelId="{B27E17A6-C14F-47F9-818C-936976625834}" type="sibTrans" cxnId="{0307320D-F749-4F5E-A763-03BB8E711F10}">
      <dgm:prSet/>
      <dgm:spPr/>
      <dgm:t>
        <a:bodyPr/>
        <a:lstStyle/>
        <a:p>
          <a:endParaRPr lang="en-US"/>
        </a:p>
      </dgm:t>
    </dgm:pt>
    <dgm:pt modelId="{12728676-925D-4F86-9428-703504D56B99}">
      <dgm:prSet/>
      <dgm:spPr>
        <a:solidFill>
          <a:schemeClr val="bg2">
            <a:lumMod val="50000"/>
          </a:schemeClr>
        </a:solidFill>
      </dgm:spPr>
      <dgm:t>
        <a:bodyPr/>
        <a:lstStyle/>
        <a:p>
          <a:r>
            <a:rPr lang="en-US" dirty="0"/>
            <a:t>Joined military data with world map data</a:t>
          </a:r>
        </a:p>
      </dgm:t>
    </dgm:pt>
    <dgm:pt modelId="{36E9CDA2-6ED6-466B-A760-E136564D9A83}" type="parTrans" cxnId="{1AFBEE6C-4A4C-494F-8008-333790FA823D}">
      <dgm:prSet/>
      <dgm:spPr/>
      <dgm:t>
        <a:bodyPr/>
        <a:lstStyle/>
        <a:p>
          <a:endParaRPr lang="en-US"/>
        </a:p>
      </dgm:t>
    </dgm:pt>
    <dgm:pt modelId="{B0F5AC26-C69E-4AA3-B14A-EBC959ACA7AC}" type="sibTrans" cxnId="{1AFBEE6C-4A4C-494F-8008-333790FA823D}">
      <dgm:prSet/>
      <dgm:spPr/>
      <dgm:t>
        <a:bodyPr/>
        <a:lstStyle/>
        <a:p>
          <a:endParaRPr lang="en-US"/>
        </a:p>
      </dgm:t>
    </dgm:pt>
    <dgm:pt modelId="{5286BF18-6DB0-488B-A28B-67F246316146}">
      <dgm:prSet/>
      <dgm:spPr>
        <a:solidFill>
          <a:schemeClr val="bg2">
            <a:lumMod val="50000"/>
          </a:schemeClr>
        </a:solidFill>
      </dgm:spPr>
      <dgm:t>
        <a:bodyPr/>
        <a:lstStyle/>
        <a:p>
          <a:r>
            <a:rPr lang="en-US" dirty="0"/>
            <a:t>Joined on the ‘iso3c’ value </a:t>
          </a:r>
        </a:p>
      </dgm:t>
    </dgm:pt>
    <dgm:pt modelId="{215413B1-2E97-4BE6-9682-B0DB1FBD9756}" type="parTrans" cxnId="{39BD3624-E9A1-4196-BA99-9DDC953547FB}">
      <dgm:prSet/>
      <dgm:spPr/>
      <dgm:t>
        <a:bodyPr/>
        <a:lstStyle/>
        <a:p>
          <a:endParaRPr lang="en-US"/>
        </a:p>
      </dgm:t>
    </dgm:pt>
    <dgm:pt modelId="{AABDEFB4-DA06-4534-A161-90DBB09DE953}" type="sibTrans" cxnId="{39BD3624-E9A1-4196-BA99-9DDC953547FB}">
      <dgm:prSet/>
      <dgm:spPr/>
      <dgm:t>
        <a:bodyPr/>
        <a:lstStyle/>
        <a:p>
          <a:endParaRPr lang="en-US"/>
        </a:p>
      </dgm:t>
    </dgm:pt>
    <dgm:pt modelId="{BA0D7E66-CF43-4C61-8E18-75E39091FBC9}" type="pres">
      <dgm:prSet presAssocID="{2BBA2A27-C920-4896-A768-8A843D5CAF5E}" presName="outerComposite" presStyleCnt="0">
        <dgm:presLayoutVars>
          <dgm:chMax val="5"/>
          <dgm:dir/>
          <dgm:resizeHandles val="exact"/>
        </dgm:presLayoutVars>
      </dgm:prSet>
      <dgm:spPr/>
    </dgm:pt>
    <dgm:pt modelId="{B84632AD-0FB7-466B-8618-BE6A20A0CB49}" type="pres">
      <dgm:prSet presAssocID="{2BBA2A27-C920-4896-A768-8A843D5CAF5E}" presName="dummyMaxCanvas" presStyleCnt="0">
        <dgm:presLayoutVars/>
      </dgm:prSet>
      <dgm:spPr/>
    </dgm:pt>
    <dgm:pt modelId="{CDB1CE8D-DEB3-46BB-BC94-203C86B66B2F}" type="pres">
      <dgm:prSet presAssocID="{2BBA2A27-C920-4896-A768-8A843D5CAF5E}" presName="TwoNodes_1" presStyleLbl="node1" presStyleIdx="0" presStyleCnt="2">
        <dgm:presLayoutVars>
          <dgm:bulletEnabled val="1"/>
        </dgm:presLayoutVars>
      </dgm:prSet>
      <dgm:spPr/>
    </dgm:pt>
    <dgm:pt modelId="{CC69A9E1-EEEF-4285-B831-BD6912E2932B}" type="pres">
      <dgm:prSet presAssocID="{2BBA2A27-C920-4896-A768-8A843D5CAF5E}" presName="TwoNodes_2" presStyleLbl="node1" presStyleIdx="1" presStyleCnt="2">
        <dgm:presLayoutVars>
          <dgm:bulletEnabled val="1"/>
        </dgm:presLayoutVars>
      </dgm:prSet>
      <dgm:spPr/>
    </dgm:pt>
    <dgm:pt modelId="{056A0F3F-68FC-4DCB-9706-4FF9DFCF37D4}" type="pres">
      <dgm:prSet presAssocID="{2BBA2A27-C920-4896-A768-8A843D5CAF5E}" presName="TwoConn_1-2" presStyleLbl="fgAccFollowNode1" presStyleIdx="0" presStyleCnt="1">
        <dgm:presLayoutVars>
          <dgm:bulletEnabled val="1"/>
        </dgm:presLayoutVars>
      </dgm:prSet>
      <dgm:spPr/>
    </dgm:pt>
    <dgm:pt modelId="{91F72A3D-87F1-4002-ACF9-D3B04C3BA4C5}" type="pres">
      <dgm:prSet presAssocID="{2BBA2A27-C920-4896-A768-8A843D5CAF5E}" presName="TwoNodes_1_text" presStyleLbl="node1" presStyleIdx="1" presStyleCnt="2">
        <dgm:presLayoutVars>
          <dgm:bulletEnabled val="1"/>
        </dgm:presLayoutVars>
      </dgm:prSet>
      <dgm:spPr/>
    </dgm:pt>
    <dgm:pt modelId="{CF48B520-66A5-4137-8EB2-C475E89D903E}" type="pres">
      <dgm:prSet presAssocID="{2BBA2A27-C920-4896-A768-8A843D5CAF5E}" presName="TwoNodes_2_text" presStyleLbl="node1" presStyleIdx="1" presStyleCnt="2">
        <dgm:presLayoutVars>
          <dgm:bulletEnabled val="1"/>
        </dgm:presLayoutVars>
      </dgm:prSet>
      <dgm:spPr/>
    </dgm:pt>
  </dgm:ptLst>
  <dgm:cxnLst>
    <dgm:cxn modelId="{0307320D-F749-4F5E-A763-03BB8E711F10}" srcId="{A150DC94-9125-44EA-8504-CF965D628C13}" destId="{E442814B-4BD2-461A-90A3-BB1892ACE02C}" srcOrd="0" destOrd="0" parTransId="{74502A7C-0B01-4A98-8EE2-1E793414442F}" sibTransId="{B27E17A6-C14F-47F9-818C-936976625834}"/>
    <dgm:cxn modelId="{57F90010-1123-48BA-9EBF-1AC0AB43C666}" srcId="{2BBA2A27-C920-4896-A768-8A843D5CAF5E}" destId="{A150DC94-9125-44EA-8504-CF965D628C13}" srcOrd="0" destOrd="0" parTransId="{4CB23746-DC93-41A7-9F32-EBF55D72EEDC}" sibTransId="{CC6AE3D6-45E2-46A9-80CB-C41F5B424991}"/>
    <dgm:cxn modelId="{B39E3E23-A2D4-4E37-B013-F82A062D56A1}" type="presOf" srcId="{12728676-925D-4F86-9428-703504D56B99}" destId="{CF48B520-66A5-4137-8EB2-C475E89D903E}" srcOrd="1" destOrd="0" presId="urn:microsoft.com/office/officeart/2005/8/layout/vProcess5"/>
    <dgm:cxn modelId="{39BD3624-E9A1-4196-BA99-9DDC953547FB}" srcId="{12728676-925D-4F86-9428-703504D56B99}" destId="{5286BF18-6DB0-488B-A28B-67F246316146}" srcOrd="0" destOrd="0" parTransId="{215413B1-2E97-4BE6-9682-B0DB1FBD9756}" sibTransId="{AABDEFB4-DA06-4534-A161-90DBB09DE953}"/>
    <dgm:cxn modelId="{4C13B53C-F8AD-451A-ADAC-86B184542D77}" type="presOf" srcId="{5286BF18-6DB0-488B-A28B-67F246316146}" destId="{CC69A9E1-EEEF-4285-B831-BD6912E2932B}" srcOrd="0" destOrd="1" presId="urn:microsoft.com/office/officeart/2005/8/layout/vProcess5"/>
    <dgm:cxn modelId="{1D92F567-E3C9-4DDB-8177-C9D27277683A}" type="presOf" srcId="{2BBA2A27-C920-4896-A768-8A843D5CAF5E}" destId="{BA0D7E66-CF43-4C61-8E18-75E39091FBC9}" srcOrd="0" destOrd="0" presId="urn:microsoft.com/office/officeart/2005/8/layout/vProcess5"/>
    <dgm:cxn modelId="{1AFBEE6C-4A4C-494F-8008-333790FA823D}" srcId="{2BBA2A27-C920-4896-A768-8A843D5CAF5E}" destId="{12728676-925D-4F86-9428-703504D56B99}" srcOrd="1" destOrd="0" parTransId="{36E9CDA2-6ED6-466B-A760-E136564D9A83}" sibTransId="{B0F5AC26-C69E-4AA3-B14A-EBC959ACA7AC}"/>
    <dgm:cxn modelId="{AE25237B-8E1A-4D0E-86E5-26BBB42F8D1D}" type="presOf" srcId="{CC6AE3D6-45E2-46A9-80CB-C41F5B424991}" destId="{056A0F3F-68FC-4DCB-9706-4FF9DFCF37D4}" srcOrd="0" destOrd="0" presId="urn:microsoft.com/office/officeart/2005/8/layout/vProcess5"/>
    <dgm:cxn modelId="{0A08AC8A-8F13-430C-B7D1-D729E3B2946E}" type="presOf" srcId="{A150DC94-9125-44EA-8504-CF965D628C13}" destId="{91F72A3D-87F1-4002-ACF9-D3B04C3BA4C5}" srcOrd="1" destOrd="0" presId="urn:microsoft.com/office/officeart/2005/8/layout/vProcess5"/>
    <dgm:cxn modelId="{028A50AB-39C5-4E17-9506-126269820A43}" type="presOf" srcId="{5286BF18-6DB0-488B-A28B-67F246316146}" destId="{CF48B520-66A5-4137-8EB2-C475E89D903E}" srcOrd="1" destOrd="1" presId="urn:microsoft.com/office/officeart/2005/8/layout/vProcess5"/>
    <dgm:cxn modelId="{3080EBAD-BDDF-4F26-9012-4B17AE5178B0}" type="presOf" srcId="{12728676-925D-4F86-9428-703504D56B99}" destId="{CC69A9E1-EEEF-4285-B831-BD6912E2932B}" srcOrd="0" destOrd="0" presId="urn:microsoft.com/office/officeart/2005/8/layout/vProcess5"/>
    <dgm:cxn modelId="{E923F2AE-ED56-4EE3-9132-5E063A218654}" type="presOf" srcId="{E442814B-4BD2-461A-90A3-BB1892ACE02C}" destId="{CDB1CE8D-DEB3-46BB-BC94-203C86B66B2F}" srcOrd="0" destOrd="1" presId="urn:microsoft.com/office/officeart/2005/8/layout/vProcess5"/>
    <dgm:cxn modelId="{31B2A3DA-E9E0-457A-AA95-D890AE97D112}" type="presOf" srcId="{A150DC94-9125-44EA-8504-CF965D628C13}" destId="{CDB1CE8D-DEB3-46BB-BC94-203C86B66B2F}" srcOrd="0" destOrd="0" presId="urn:microsoft.com/office/officeart/2005/8/layout/vProcess5"/>
    <dgm:cxn modelId="{D70D0BDF-FED3-44C2-A6BD-72E2AF742ED9}" type="presOf" srcId="{E442814B-4BD2-461A-90A3-BB1892ACE02C}" destId="{91F72A3D-87F1-4002-ACF9-D3B04C3BA4C5}" srcOrd="1" destOrd="1" presId="urn:microsoft.com/office/officeart/2005/8/layout/vProcess5"/>
    <dgm:cxn modelId="{A4FB40F6-0369-42CE-A251-C97D9CC16E6D}" type="presParOf" srcId="{BA0D7E66-CF43-4C61-8E18-75E39091FBC9}" destId="{B84632AD-0FB7-466B-8618-BE6A20A0CB49}" srcOrd="0" destOrd="0" presId="urn:microsoft.com/office/officeart/2005/8/layout/vProcess5"/>
    <dgm:cxn modelId="{D4E4ED71-0EC5-4984-82C0-3E96AFCBEF2B}" type="presParOf" srcId="{BA0D7E66-CF43-4C61-8E18-75E39091FBC9}" destId="{CDB1CE8D-DEB3-46BB-BC94-203C86B66B2F}" srcOrd="1" destOrd="0" presId="urn:microsoft.com/office/officeart/2005/8/layout/vProcess5"/>
    <dgm:cxn modelId="{53EF866A-99E1-4C05-9EBC-AB1991037524}" type="presParOf" srcId="{BA0D7E66-CF43-4C61-8E18-75E39091FBC9}" destId="{CC69A9E1-EEEF-4285-B831-BD6912E2932B}" srcOrd="2" destOrd="0" presId="urn:microsoft.com/office/officeart/2005/8/layout/vProcess5"/>
    <dgm:cxn modelId="{EBB53E79-B8C9-4D89-B44C-4F2554724AFC}" type="presParOf" srcId="{BA0D7E66-CF43-4C61-8E18-75E39091FBC9}" destId="{056A0F3F-68FC-4DCB-9706-4FF9DFCF37D4}" srcOrd="3" destOrd="0" presId="urn:microsoft.com/office/officeart/2005/8/layout/vProcess5"/>
    <dgm:cxn modelId="{09A4DE18-1101-4F76-BEA5-D1A51BD10A0B}" type="presParOf" srcId="{BA0D7E66-CF43-4C61-8E18-75E39091FBC9}" destId="{91F72A3D-87F1-4002-ACF9-D3B04C3BA4C5}" srcOrd="4" destOrd="0" presId="urn:microsoft.com/office/officeart/2005/8/layout/vProcess5"/>
    <dgm:cxn modelId="{8C96F69D-D49C-4542-904A-AD096B96B51F}" type="presParOf" srcId="{BA0D7E66-CF43-4C61-8E18-75E39091FBC9}" destId="{CF48B520-66A5-4137-8EB2-C475E89D903E}"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865E1-ED64-4C2D-AEBD-C13F941DBE2C}">
      <dsp:nvSpPr>
        <dsp:cNvPr id="0" name=""/>
        <dsp:cNvSpPr/>
      </dsp:nvSpPr>
      <dsp:spPr>
        <a:xfrm>
          <a:off x="0" y="0"/>
          <a:ext cx="8626746" cy="1305401"/>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Cleaned Excel file before loading data into R</a:t>
          </a:r>
        </a:p>
        <a:p>
          <a:pPr marL="228600" lvl="1" indent="-228600" algn="l" defTabSz="933450">
            <a:lnSpc>
              <a:spcPct val="90000"/>
            </a:lnSpc>
            <a:spcBef>
              <a:spcPct val="0"/>
            </a:spcBef>
            <a:spcAft>
              <a:spcPct val="15000"/>
            </a:spcAft>
            <a:buChar char="•"/>
          </a:pPr>
          <a:r>
            <a:rPr lang="en-US" sz="2100" kern="1200" dirty="0"/>
            <a:t>Removed embedded pictures and links</a:t>
          </a:r>
        </a:p>
      </dsp:txBody>
      <dsp:txXfrm>
        <a:off x="38234" y="38234"/>
        <a:ext cx="7218116" cy="1228933"/>
      </dsp:txXfrm>
    </dsp:sp>
    <dsp:sp modelId="{FC2F5D58-782B-455D-B4E7-7AF50546FF20}">
      <dsp:nvSpPr>
        <dsp:cNvPr id="0" name=""/>
        <dsp:cNvSpPr/>
      </dsp:nvSpPr>
      <dsp:spPr>
        <a:xfrm>
          <a:off x="761183" y="1522968"/>
          <a:ext cx="8626746" cy="1305401"/>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Gathered all year columns</a:t>
          </a:r>
        </a:p>
        <a:p>
          <a:pPr marL="228600" lvl="1" indent="-228600" algn="l" defTabSz="933450">
            <a:lnSpc>
              <a:spcPct val="90000"/>
            </a:lnSpc>
            <a:spcBef>
              <a:spcPct val="0"/>
            </a:spcBef>
            <a:spcAft>
              <a:spcPct val="15000"/>
            </a:spcAft>
            <a:buChar char="•"/>
          </a:pPr>
          <a:r>
            <a:rPr lang="en-US" sz="2100" kern="1200" dirty="0"/>
            <a:t>Originally had 71 columns: Country, Notes, 1949, … , 2017 </a:t>
          </a:r>
        </a:p>
      </dsp:txBody>
      <dsp:txXfrm>
        <a:off x="799417" y="1561202"/>
        <a:ext cx="6940584" cy="1228933"/>
      </dsp:txXfrm>
    </dsp:sp>
    <dsp:sp modelId="{2390324C-73E5-4A46-BFC6-84AB1C25B3D7}">
      <dsp:nvSpPr>
        <dsp:cNvPr id="0" name=""/>
        <dsp:cNvSpPr/>
      </dsp:nvSpPr>
      <dsp:spPr>
        <a:xfrm>
          <a:off x="1522367" y="3045936"/>
          <a:ext cx="8626746" cy="1305401"/>
        </a:xfrm>
        <a:prstGeom prst="roundRect">
          <a:avLst>
            <a:gd name="adj" fmla="val 100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Changed “Year” and “Value” variable type to numeric</a:t>
          </a:r>
        </a:p>
      </dsp:txBody>
      <dsp:txXfrm>
        <a:off x="1560601" y="3084170"/>
        <a:ext cx="6940584" cy="1228933"/>
      </dsp:txXfrm>
    </dsp:sp>
    <dsp:sp modelId="{6F277E08-FA17-4A2F-A254-DAA894DF9C94}">
      <dsp:nvSpPr>
        <dsp:cNvPr id="0" name=""/>
        <dsp:cNvSpPr/>
      </dsp:nvSpPr>
      <dsp:spPr>
        <a:xfrm>
          <a:off x="7778235" y="989929"/>
          <a:ext cx="848510" cy="848510"/>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969150" y="989929"/>
        <a:ext cx="466680" cy="638504"/>
      </dsp:txXfrm>
    </dsp:sp>
    <dsp:sp modelId="{D21F24FB-EABE-475D-9F68-AB5934307B8E}">
      <dsp:nvSpPr>
        <dsp:cNvPr id="0" name=""/>
        <dsp:cNvSpPr/>
      </dsp:nvSpPr>
      <dsp:spPr>
        <a:xfrm>
          <a:off x="8539419" y="2504195"/>
          <a:ext cx="848510" cy="848510"/>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730334" y="2504195"/>
        <a:ext cx="466680" cy="6385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46F01C-3CE6-4408-8538-2157D57B6AC4}">
      <dsp:nvSpPr>
        <dsp:cNvPr id="0" name=""/>
        <dsp:cNvSpPr/>
      </dsp:nvSpPr>
      <dsp:spPr>
        <a:xfrm>
          <a:off x="599625" y="121422"/>
          <a:ext cx="1852875" cy="185287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6CE39A-2882-4EB2-A9D6-8A1B1F456AE1}">
      <dsp:nvSpPr>
        <dsp:cNvPr id="0" name=""/>
        <dsp:cNvSpPr/>
      </dsp:nvSpPr>
      <dsp:spPr>
        <a:xfrm>
          <a:off x="994500" y="516297"/>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00A71F-A56E-45B6-9DD8-EA423B9B9CCE}">
      <dsp:nvSpPr>
        <dsp:cNvPr id="0" name=""/>
        <dsp:cNvSpPr/>
      </dsp:nvSpPr>
      <dsp:spPr>
        <a:xfrm>
          <a:off x="7313" y="2551422"/>
          <a:ext cx="30375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cap="none" dirty="0"/>
            <a:t>What countries spend the most on their militaries?</a:t>
          </a:r>
        </a:p>
      </dsp:txBody>
      <dsp:txXfrm>
        <a:off x="7313" y="2551422"/>
        <a:ext cx="3037500" cy="945000"/>
      </dsp:txXfrm>
    </dsp:sp>
    <dsp:sp modelId="{E4AB5EBA-9A72-4B20-8880-8946D98C65C0}">
      <dsp:nvSpPr>
        <dsp:cNvPr id="0" name=""/>
        <dsp:cNvSpPr/>
      </dsp:nvSpPr>
      <dsp:spPr>
        <a:xfrm>
          <a:off x="4168688" y="121422"/>
          <a:ext cx="1852875" cy="185287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C2239C-C3BE-4460-8EB6-DB22BF0E9EAE}">
      <dsp:nvSpPr>
        <dsp:cNvPr id="0" name=""/>
        <dsp:cNvSpPr/>
      </dsp:nvSpPr>
      <dsp:spPr>
        <a:xfrm>
          <a:off x="4563563" y="516297"/>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6A44DF-A3DA-4E6D-82B2-25EC09318CF8}">
      <dsp:nvSpPr>
        <dsp:cNvPr id="0" name=""/>
        <dsp:cNvSpPr/>
      </dsp:nvSpPr>
      <dsp:spPr>
        <a:xfrm>
          <a:off x="3576376" y="2551422"/>
          <a:ext cx="30375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cap="none" dirty="0"/>
            <a:t>What is purchased with military funds?</a:t>
          </a:r>
        </a:p>
      </dsp:txBody>
      <dsp:txXfrm>
        <a:off x="3576376" y="2551422"/>
        <a:ext cx="3037500" cy="945000"/>
      </dsp:txXfrm>
    </dsp:sp>
    <dsp:sp modelId="{DC1ACCA3-3B00-4464-85D5-A2F01EB15306}">
      <dsp:nvSpPr>
        <dsp:cNvPr id="0" name=""/>
        <dsp:cNvSpPr/>
      </dsp:nvSpPr>
      <dsp:spPr>
        <a:xfrm>
          <a:off x="7737751" y="121422"/>
          <a:ext cx="1852875" cy="185287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7159F7-5F0B-4ABF-96EF-D798C6B18B46}">
      <dsp:nvSpPr>
        <dsp:cNvPr id="0" name=""/>
        <dsp:cNvSpPr/>
      </dsp:nvSpPr>
      <dsp:spPr>
        <a:xfrm>
          <a:off x="8132626" y="516297"/>
          <a:ext cx="1063125" cy="1063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F2A54B-6DA0-4B13-AAF1-CC2689A6090F}">
      <dsp:nvSpPr>
        <dsp:cNvPr id="0" name=""/>
        <dsp:cNvSpPr/>
      </dsp:nvSpPr>
      <dsp:spPr>
        <a:xfrm>
          <a:off x="7145438" y="2551422"/>
          <a:ext cx="30375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cap="none" dirty="0"/>
            <a:t>What portion of total government spending is spent on military?</a:t>
          </a:r>
        </a:p>
      </dsp:txBody>
      <dsp:txXfrm>
        <a:off x="7145438" y="2551422"/>
        <a:ext cx="3037500" cy="94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6C6E4C-51B1-4C82-A3CF-7F043C161B0C}">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E68A62-C844-4F81-9445-F8D55F5C4777}">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1867A2-7656-47BF-8C6A-C585C56B3143}">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33450">
            <a:lnSpc>
              <a:spcPct val="100000"/>
            </a:lnSpc>
            <a:spcBef>
              <a:spcPct val="0"/>
            </a:spcBef>
            <a:spcAft>
              <a:spcPct val="35000"/>
            </a:spcAft>
            <a:buNone/>
          </a:pPr>
          <a:r>
            <a:rPr lang="en-US" sz="2100" kern="1200" dirty="0"/>
            <a:t>How does military spending change over time?</a:t>
          </a:r>
        </a:p>
      </dsp:txBody>
      <dsp:txXfrm>
        <a:off x="1941716" y="718"/>
        <a:ext cx="4571887" cy="1681139"/>
      </dsp:txXfrm>
    </dsp:sp>
    <dsp:sp modelId="{E2D384AC-1C04-4793-9B18-E0F1159CF2F4}">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95B297-6799-45CC-87E8-672F450BD55E}">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E5C06D-B1FB-41F4-8F4D-4CBCC5DAD106}">
      <dsp:nvSpPr>
        <dsp:cNvPr id="0" name=""/>
        <dsp:cNvSpPr/>
      </dsp:nvSpPr>
      <dsp:spPr>
        <a:xfrm>
          <a:off x="1941716" y="2102143"/>
          <a:ext cx="2931121"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33450">
            <a:lnSpc>
              <a:spcPct val="100000"/>
            </a:lnSpc>
            <a:spcBef>
              <a:spcPct val="0"/>
            </a:spcBef>
            <a:spcAft>
              <a:spcPct val="35000"/>
            </a:spcAft>
            <a:buNone/>
          </a:pPr>
          <a:r>
            <a:rPr lang="en-US" sz="2100" kern="1200" dirty="0"/>
            <a:t>Does military spending in one country impact spending of surrounding countries?</a:t>
          </a:r>
        </a:p>
      </dsp:txBody>
      <dsp:txXfrm>
        <a:off x="1941716" y="2102143"/>
        <a:ext cx="2931121" cy="1681139"/>
      </dsp:txXfrm>
    </dsp:sp>
    <dsp:sp modelId="{62B32841-193F-480F-A2D5-EAEF99184712}">
      <dsp:nvSpPr>
        <dsp:cNvPr id="0" name=""/>
        <dsp:cNvSpPr/>
      </dsp:nvSpPr>
      <dsp:spPr>
        <a:xfrm>
          <a:off x="4872838" y="2102143"/>
          <a:ext cx="1640765"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11200">
            <a:lnSpc>
              <a:spcPct val="100000"/>
            </a:lnSpc>
            <a:spcBef>
              <a:spcPct val="0"/>
            </a:spcBef>
            <a:spcAft>
              <a:spcPct val="35000"/>
            </a:spcAft>
            <a:buNone/>
          </a:pPr>
          <a:r>
            <a:rPr lang="en-US" sz="1600" kern="1200"/>
            <a:t>Conflict in the Middle East</a:t>
          </a:r>
          <a:endParaRPr lang="en-US" sz="1600" kern="1200" dirty="0"/>
        </a:p>
      </dsp:txBody>
      <dsp:txXfrm>
        <a:off x="4872838" y="2102143"/>
        <a:ext cx="1640765" cy="1681139"/>
      </dsp:txXfrm>
    </dsp:sp>
    <dsp:sp modelId="{578542A5-9A41-487B-8865-44C34CC9BAF3}">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5FC8B6-C21F-4B91-A3E3-43A0ED3BA093}">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9C8539-E539-41C9-B302-2AA988DF5DE1}">
      <dsp:nvSpPr>
        <dsp:cNvPr id="0" name=""/>
        <dsp:cNvSpPr/>
      </dsp:nvSpPr>
      <dsp:spPr>
        <a:xfrm>
          <a:off x="1941716" y="4203567"/>
          <a:ext cx="2931121"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33450">
            <a:lnSpc>
              <a:spcPct val="100000"/>
            </a:lnSpc>
            <a:spcBef>
              <a:spcPct val="0"/>
            </a:spcBef>
            <a:spcAft>
              <a:spcPct val="35000"/>
            </a:spcAft>
            <a:buNone/>
          </a:pPr>
          <a:r>
            <a:rPr lang="en-US" sz="2100" kern="1200" dirty="0"/>
            <a:t>How does military spending change during civil conflict?</a:t>
          </a:r>
        </a:p>
      </dsp:txBody>
      <dsp:txXfrm>
        <a:off x="1941716" y="4203567"/>
        <a:ext cx="2931121" cy="1681139"/>
      </dsp:txXfrm>
    </dsp:sp>
    <dsp:sp modelId="{80DABFE9-1993-4DD2-8A48-F04913A1C6A1}">
      <dsp:nvSpPr>
        <dsp:cNvPr id="0" name=""/>
        <dsp:cNvSpPr/>
      </dsp:nvSpPr>
      <dsp:spPr>
        <a:xfrm>
          <a:off x="4872838" y="4203567"/>
          <a:ext cx="1640765"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11200">
            <a:lnSpc>
              <a:spcPct val="100000"/>
            </a:lnSpc>
            <a:spcBef>
              <a:spcPct val="0"/>
            </a:spcBef>
            <a:spcAft>
              <a:spcPct val="35000"/>
            </a:spcAft>
            <a:buNone/>
          </a:pPr>
          <a:r>
            <a:rPr lang="en-US" sz="1600" kern="1200"/>
            <a:t>Mexico’s war against drug cartels</a:t>
          </a:r>
          <a:endParaRPr lang="en-US" sz="1600" kern="1200" dirty="0"/>
        </a:p>
      </dsp:txBody>
      <dsp:txXfrm>
        <a:off x="4872838" y="4203567"/>
        <a:ext cx="1640765" cy="16811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B1CE8D-DEB3-46BB-BC94-203C86B66B2F}">
      <dsp:nvSpPr>
        <dsp:cNvPr id="0" name=""/>
        <dsp:cNvSpPr/>
      </dsp:nvSpPr>
      <dsp:spPr>
        <a:xfrm>
          <a:off x="0" y="0"/>
          <a:ext cx="8626746" cy="1958102"/>
        </a:xfrm>
        <a:prstGeom prst="roundRect">
          <a:avLst>
            <a:gd name="adj" fmla="val 100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Introduced new variable ‘iso3c’ country code</a:t>
          </a:r>
        </a:p>
        <a:p>
          <a:pPr marL="228600" lvl="1" indent="-228600" algn="l" defTabSz="1022350">
            <a:lnSpc>
              <a:spcPct val="90000"/>
            </a:lnSpc>
            <a:spcBef>
              <a:spcPct val="0"/>
            </a:spcBef>
            <a:spcAft>
              <a:spcPct val="15000"/>
            </a:spcAft>
            <a:buChar char="•"/>
          </a:pPr>
          <a:r>
            <a:rPr lang="en-US" sz="2300" kern="1200" dirty="0"/>
            <a:t>Introduced variable in military and map data frames </a:t>
          </a:r>
        </a:p>
      </dsp:txBody>
      <dsp:txXfrm>
        <a:off x="57351" y="57351"/>
        <a:ext cx="6602895" cy="1843400"/>
      </dsp:txXfrm>
    </dsp:sp>
    <dsp:sp modelId="{CC69A9E1-EEEF-4285-B831-BD6912E2932B}">
      <dsp:nvSpPr>
        <dsp:cNvPr id="0" name=""/>
        <dsp:cNvSpPr/>
      </dsp:nvSpPr>
      <dsp:spPr>
        <a:xfrm>
          <a:off x="1522367" y="2393235"/>
          <a:ext cx="8626746" cy="1958102"/>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Joined military data with world map data</a:t>
          </a:r>
        </a:p>
        <a:p>
          <a:pPr marL="228600" lvl="1" indent="-228600" algn="l" defTabSz="1022350">
            <a:lnSpc>
              <a:spcPct val="90000"/>
            </a:lnSpc>
            <a:spcBef>
              <a:spcPct val="0"/>
            </a:spcBef>
            <a:spcAft>
              <a:spcPct val="15000"/>
            </a:spcAft>
            <a:buChar char="•"/>
          </a:pPr>
          <a:r>
            <a:rPr lang="en-US" sz="2300" kern="1200" dirty="0"/>
            <a:t>Joined on the ‘iso3c’ value </a:t>
          </a:r>
        </a:p>
      </dsp:txBody>
      <dsp:txXfrm>
        <a:off x="1579718" y="2450586"/>
        <a:ext cx="5716911" cy="1843400"/>
      </dsp:txXfrm>
    </dsp:sp>
    <dsp:sp modelId="{056A0F3F-68FC-4DCB-9706-4FF9DFCF37D4}">
      <dsp:nvSpPr>
        <dsp:cNvPr id="0" name=""/>
        <dsp:cNvSpPr/>
      </dsp:nvSpPr>
      <dsp:spPr>
        <a:xfrm>
          <a:off x="7353980" y="1539285"/>
          <a:ext cx="1272766" cy="1272766"/>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640352" y="1539285"/>
        <a:ext cx="700022" cy="95775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B4D03-AA53-4818-BA8D-F9C1505788F7}" type="datetimeFigureOut">
              <a:rPr lang="en-US" smtClean="0"/>
              <a:t>5/2/2019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58C9F-A835-45F7-A2FB-D97F5C9E2B18}" type="slidenum">
              <a:rPr lang="en-US" smtClean="0"/>
              <a:t>‹#›</a:t>
            </a:fld>
            <a:endParaRPr lang="en-US"/>
          </a:p>
        </p:txBody>
      </p:sp>
    </p:spTree>
    <p:extLst>
      <p:ext uri="{BB962C8B-B14F-4D97-AF65-F5344CB8AC3E}">
        <p14:creationId xmlns:p14="http://schemas.microsoft.com/office/powerpoint/2010/main" val="2249385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E58C9F-A835-45F7-A2FB-D97F5C9E2B18}" type="slidenum">
              <a:rPr lang="en-US" smtClean="0"/>
              <a:t>1</a:t>
            </a:fld>
            <a:endParaRPr lang="en-US"/>
          </a:p>
        </p:txBody>
      </p:sp>
    </p:spTree>
    <p:extLst>
      <p:ext uri="{BB962C8B-B14F-4D97-AF65-F5344CB8AC3E}">
        <p14:creationId xmlns:p14="http://schemas.microsoft.com/office/powerpoint/2010/main" val="3120299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chose to work with a dataset about the military expenditures of 172 different countries. The dataset reports the yearly military expenditure of each country from 1949 to 2017.</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obtained our data from the Stockholm International Peace Research Institute. (SIPRI) </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One important thing to note (as pointed out in the FAQ section about this dataset) is that </a:t>
            </a:r>
            <a:r>
              <a:rPr lang="en-US" sz="1200" b="0" i="0" kern="1200" dirty="0">
                <a:solidFill>
                  <a:schemeClr val="tx1"/>
                </a:solidFill>
                <a:effectLst/>
                <a:latin typeface="+mn-lt"/>
                <a:ea typeface="+mn-ea"/>
                <a:cs typeface="+mn-cs"/>
              </a:rPr>
              <a:t>military spending refers to all expenditure on a country’s military forces. </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largest part of this is usually the salaries and benefits of soldiers and civilian staff.</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Actual spending on arms makes up only a small part of the total. In fact, the website states that “In general, spending on weapons, weapons systems and platforms, and other specifically military equipment (including the research and development for such equipment) forms no more than a third of military spending”.</a:t>
            </a: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SIPRI stresses that military expenditure is a financial measure and does not </a:t>
            </a:r>
            <a:r>
              <a:rPr lang="en-US" sz="1200" b="1" i="0" kern="1200" dirty="0">
                <a:solidFill>
                  <a:schemeClr val="tx1"/>
                </a:solidFill>
                <a:effectLst/>
                <a:latin typeface="+mn-lt"/>
                <a:ea typeface="+mn-ea"/>
                <a:cs typeface="+mn-cs"/>
              </a:rPr>
              <a:t>necessarily</a:t>
            </a:r>
            <a:r>
              <a:rPr lang="en-US" sz="1200" b="0" i="0" kern="1200" dirty="0">
                <a:solidFill>
                  <a:schemeClr val="tx1"/>
                </a:solidFill>
                <a:effectLst/>
                <a:latin typeface="+mn-lt"/>
                <a:ea typeface="+mn-ea"/>
                <a:cs typeface="+mn-cs"/>
              </a:rPr>
              <a:t> measure military capability.</a:t>
            </a:r>
            <a:endParaRPr lang="en-US" dirty="0"/>
          </a:p>
          <a:p>
            <a:pPr marL="0" indent="0">
              <a:buFont typeface="Arial" panose="020B0604020202020204" pitchFamily="34" charset="0"/>
              <a:buNone/>
            </a:pPr>
            <a:endParaRPr lang="en-US" dirty="0"/>
          </a:p>
          <a:p>
            <a:pPr marL="171450" lvl="0" indent="-171450">
              <a:buFont typeface="Arial" panose="020B0604020202020204" pitchFamily="34" charset="0"/>
              <a:buChar char="•"/>
            </a:pPr>
            <a:r>
              <a:rPr lang="en-US" dirty="0"/>
              <a:t>We were able to download the data as an Excel file from the SIPRI website.</a:t>
            </a:r>
          </a:p>
          <a:p>
            <a:pPr marL="171450" lvl="0" indent="-171450">
              <a:buFont typeface="Arial" panose="020B0604020202020204" pitchFamily="34" charset="0"/>
              <a:buChar char="•"/>
            </a:pPr>
            <a:r>
              <a:rPr lang="en-US" dirty="0"/>
              <a:t>Then we loaded the data into R with the </a:t>
            </a:r>
            <a:r>
              <a:rPr lang="en-US" dirty="0" err="1"/>
              <a:t>read_excel</a:t>
            </a:r>
            <a:r>
              <a:rPr lang="en-US" dirty="0"/>
              <a:t> command.</a:t>
            </a:r>
          </a:p>
        </p:txBody>
      </p:sp>
      <p:sp>
        <p:nvSpPr>
          <p:cNvPr id="4" name="Slide Number Placeholder 3"/>
          <p:cNvSpPr>
            <a:spLocks noGrp="1"/>
          </p:cNvSpPr>
          <p:nvPr>
            <p:ph type="sldNum" sz="quarter" idx="5"/>
          </p:nvPr>
        </p:nvSpPr>
        <p:spPr/>
        <p:txBody>
          <a:bodyPr/>
          <a:lstStyle/>
          <a:p>
            <a:fld id="{68E58C9F-A835-45F7-A2FB-D97F5C9E2B18}" type="slidenum">
              <a:rPr lang="en-US" smtClean="0"/>
              <a:t>2</a:t>
            </a:fld>
            <a:endParaRPr lang="en-US"/>
          </a:p>
        </p:txBody>
      </p:sp>
    </p:spTree>
    <p:extLst>
      <p:ext uri="{BB962C8B-B14F-4D97-AF65-F5344CB8AC3E}">
        <p14:creationId xmlns:p14="http://schemas.microsoft.com/office/powerpoint/2010/main" val="321697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a:buFont typeface="Arial" panose="020B0604020202020204" pitchFamily="34" charset="0"/>
              <a:buChar char="•"/>
              <a:defRPr sz="1000"/>
            </a:pPr>
            <a:r>
              <a:rPr lang="en-US" sz="1200" b="0" i="0" u="none" strike="noStrike" baseline="0" dirty="0">
                <a:solidFill>
                  <a:srgbClr val="000000"/>
                </a:solidFill>
                <a:latin typeface="Verdana"/>
                <a:ea typeface="Verdana"/>
                <a:cs typeface="Verdana"/>
              </a:rPr>
              <a:t>As mentioned, our dataset covers the military expenditure of different countries from 1949 to 2017, but it presents this data in various ways. </a:t>
            </a:r>
          </a:p>
          <a:p>
            <a:pPr marL="171450" indent="-171450" algn="l" rtl="0">
              <a:buFont typeface="Arial" panose="020B0604020202020204" pitchFamily="34" charset="0"/>
              <a:buChar char="•"/>
              <a:defRPr sz="1000"/>
            </a:pPr>
            <a:r>
              <a:rPr lang="en-US" sz="1200" b="0" i="0" u="none" strike="noStrike" baseline="0" dirty="0">
                <a:solidFill>
                  <a:srgbClr val="000000"/>
                </a:solidFill>
                <a:latin typeface="Verdana"/>
                <a:ea typeface="Verdana"/>
                <a:cs typeface="Verdana"/>
              </a:rPr>
              <a:t>The Excel file we downloaded consists of 9 different sheets. These sheets include:</a:t>
            </a:r>
          </a:p>
          <a:p>
            <a:pPr marL="628650" lvl="1" indent="-171450" algn="l" rtl="0">
              <a:buFont typeface="Arial" panose="020B0604020202020204" pitchFamily="34" charset="0"/>
              <a:buChar char="•"/>
              <a:defRPr sz="1000"/>
            </a:pPr>
            <a:r>
              <a:rPr lang="en-US" sz="1200" b="1" i="0" u="none" strike="noStrike" baseline="0" dirty="0">
                <a:solidFill>
                  <a:srgbClr val="000000"/>
                </a:solidFill>
                <a:latin typeface="Verdana"/>
                <a:ea typeface="Verdana"/>
                <a:cs typeface="Verdana"/>
              </a:rPr>
              <a:t>World and regional totals: </a:t>
            </a:r>
            <a:r>
              <a:rPr lang="en-US" sz="1200" b="0" i="0" u="none" strike="noStrike" baseline="0" dirty="0">
                <a:solidFill>
                  <a:srgbClr val="000000"/>
                </a:solidFill>
                <a:latin typeface="Verdana"/>
                <a:ea typeface="Verdana"/>
                <a:cs typeface="Verdana"/>
              </a:rPr>
              <a:t>Estimates of world, regional and sub-regional totals in constant (2016) US$ (billions), and in current (2017) </a:t>
            </a:r>
            <a:r>
              <a:rPr lang="en-US" sz="1200" b="0" i="0" u="none" strike="noStrike" baseline="0" dirty="0" err="1">
                <a:solidFill>
                  <a:srgbClr val="000000"/>
                </a:solidFill>
                <a:latin typeface="Verdana"/>
                <a:ea typeface="Verdana"/>
                <a:cs typeface="Verdana"/>
              </a:rPr>
              <a:t>US$b</a:t>
            </a:r>
            <a:r>
              <a:rPr lang="en-US" sz="1200" b="0" i="0" u="none" strike="noStrike" baseline="0" dirty="0">
                <a:solidFill>
                  <a:srgbClr val="000000"/>
                </a:solidFill>
                <a:latin typeface="Verdana"/>
                <a:ea typeface="Verdana"/>
                <a:cs typeface="Verdana"/>
              </a:rPr>
              <a:t>. for 2017.</a:t>
            </a:r>
          </a:p>
          <a:p>
            <a:pPr marL="628650" lvl="1" indent="-171450" algn="l" rtl="0">
              <a:buFont typeface="Arial" panose="020B0604020202020204" pitchFamily="34" charset="0"/>
              <a:buChar char="•"/>
              <a:defRPr sz="1000"/>
            </a:pPr>
            <a:r>
              <a:rPr lang="en-US" sz="1200" b="1" i="0" u="none" strike="noStrike" baseline="0" dirty="0">
                <a:solidFill>
                  <a:srgbClr val="000000"/>
                </a:solidFill>
                <a:latin typeface="Verdana"/>
                <a:ea typeface="Verdana"/>
                <a:cs typeface="Verdana"/>
              </a:rPr>
              <a:t>Local currency, financial years:</a:t>
            </a:r>
            <a:r>
              <a:rPr lang="en-US" sz="1200" b="0" i="0" u="none" strike="noStrike" baseline="0" dirty="0">
                <a:solidFill>
                  <a:srgbClr val="000000"/>
                </a:solidFill>
                <a:latin typeface="Verdana"/>
                <a:ea typeface="Verdana"/>
                <a:cs typeface="Verdana"/>
              </a:rPr>
              <a:t> Data for military expenditure by country in current price local currency, presented according to each country's financial year.</a:t>
            </a:r>
          </a:p>
          <a:p>
            <a:pPr marL="628650" lvl="1" indent="-171450" algn="l" rtl="0">
              <a:buFont typeface="Arial" panose="020B0604020202020204" pitchFamily="34" charset="0"/>
              <a:buChar char="•"/>
              <a:defRPr sz="1000"/>
            </a:pPr>
            <a:r>
              <a:rPr lang="en-US" sz="1200" b="1" i="0" u="none" strike="noStrike" baseline="0" dirty="0">
                <a:solidFill>
                  <a:srgbClr val="000000"/>
                </a:solidFill>
                <a:latin typeface="Verdana"/>
                <a:ea typeface="Verdana"/>
                <a:cs typeface="Verdana"/>
              </a:rPr>
              <a:t>Local currency, calendar years: </a:t>
            </a:r>
            <a:r>
              <a:rPr lang="en-US" sz="1200" b="0" i="0" u="none" strike="noStrike" baseline="0" dirty="0">
                <a:solidFill>
                  <a:srgbClr val="000000"/>
                </a:solidFill>
                <a:latin typeface="Verdana"/>
                <a:ea typeface="Verdana"/>
                <a:cs typeface="Verdana"/>
              </a:rPr>
              <a:t>Data for military expenditure by country in current price local currency, presented according to calendar year.</a:t>
            </a:r>
          </a:p>
          <a:p>
            <a:pPr marL="628650" lvl="1" indent="-171450" algn="l" rtl="0">
              <a:buFont typeface="Arial" panose="020B0604020202020204" pitchFamily="34" charset="0"/>
              <a:buChar char="•"/>
              <a:defRPr sz="1000"/>
            </a:pPr>
            <a:r>
              <a:rPr lang="en-US" sz="1200" b="1" i="0" u="none" strike="noStrike" baseline="0" dirty="0">
                <a:solidFill>
                  <a:srgbClr val="000000"/>
                </a:solidFill>
                <a:latin typeface="Verdana"/>
                <a:ea typeface="Verdana"/>
                <a:cs typeface="Verdana"/>
              </a:rPr>
              <a:t>Constant (2016) US$: </a:t>
            </a:r>
            <a:r>
              <a:rPr lang="en-US" sz="1200" b="0" i="0" u="none" strike="noStrike" baseline="0" dirty="0">
                <a:solidFill>
                  <a:srgbClr val="000000"/>
                </a:solidFill>
                <a:latin typeface="Verdana"/>
                <a:ea typeface="Verdana"/>
                <a:cs typeface="Verdana"/>
              </a:rPr>
              <a:t>Data for military expenditure by country in constant price (2016) US$ (millions), presented according to calendar year, and in current (2017) </a:t>
            </a:r>
            <a:r>
              <a:rPr lang="en-US" sz="1200" b="0" i="0" u="none" strike="noStrike" baseline="0" dirty="0" err="1">
                <a:solidFill>
                  <a:srgbClr val="000000"/>
                </a:solidFill>
                <a:latin typeface="Verdana"/>
                <a:ea typeface="Verdana"/>
                <a:cs typeface="Verdana"/>
              </a:rPr>
              <a:t>US$m</a:t>
            </a:r>
            <a:r>
              <a:rPr lang="en-US" sz="1200" b="0" i="0" u="none" strike="noStrike" baseline="0" dirty="0">
                <a:solidFill>
                  <a:srgbClr val="000000"/>
                </a:solidFill>
                <a:latin typeface="Verdana"/>
                <a:ea typeface="Verdana"/>
                <a:cs typeface="Verdana"/>
              </a:rPr>
              <a:t>. for 2017.</a:t>
            </a:r>
          </a:p>
          <a:p>
            <a:pPr marL="628650" lvl="1" indent="-171450" algn="l" rtl="0">
              <a:buFont typeface="Arial" panose="020B0604020202020204" pitchFamily="34" charset="0"/>
              <a:buChar char="•"/>
              <a:defRPr sz="1000"/>
            </a:pPr>
            <a:r>
              <a:rPr lang="en-US" sz="1200" b="1" i="0" u="none" strike="noStrike" baseline="0" dirty="0">
                <a:solidFill>
                  <a:srgbClr val="000000"/>
                </a:solidFill>
                <a:latin typeface="Verdana"/>
                <a:ea typeface="Verdana"/>
                <a:cs typeface="Verdana"/>
              </a:rPr>
              <a:t>Current US$: </a:t>
            </a:r>
            <a:r>
              <a:rPr lang="en-US" sz="1200" b="0" i="0" u="none" strike="noStrike" baseline="0" dirty="0">
                <a:solidFill>
                  <a:srgbClr val="000000"/>
                </a:solidFill>
                <a:latin typeface="Verdana"/>
                <a:ea typeface="Verdana"/>
                <a:cs typeface="Verdana"/>
              </a:rPr>
              <a:t>Data for military expenditure by country in current US$ (millions), presented according to calendar year. This the sheet we worked most with.</a:t>
            </a:r>
          </a:p>
          <a:p>
            <a:pPr marL="628650" lvl="1" indent="-171450" algn="l" rtl="0">
              <a:buFont typeface="Arial" panose="020B0604020202020204" pitchFamily="34" charset="0"/>
              <a:buChar char="•"/>
              <a:defRPr sz="1000"/>
            </a:pPr>
            <a:r>
              <a:rPr lang="en-US" sz="1200" b="1" i="0" u="none" strike="noStrike" baseline="0" dirty="0">
                <a:solidFill>
                  <a:srgbClr val="000000"/>
                </a:solidFill>
                <a:latin typeface="Verdana"/>
                <a:ea typeface="Verdana"/>
                <a:cs typeface="Verdana"/>
              </a:rPr>
              <a:t>Share of GDP: </a:t>
            </a:r>
            <a:r>
              <a:rPr lang="en-US" sz="1200" b="0" i="0" u="none" strike="noStrike" baseline="0" dirty="0">
                <a:solidFill>
                  <a:srgbClr val="000000"/>
                </a:solidFill>
                <a:latin typeface="Verdana"/>
                <a:ea typeface="Verdana"/>
                <a:cs typeface="Verdana"/>
              </a:rPr>
              <a:t>Data for military expenditure by country as a share of GDP, presented according to calendar year.</a:t>
            </a:r>
          </a:p>
          <a:p>
            <a:pPr marL="628650" lvl="1" indent="-171450" algn="l" rtl="0">
              <a:buFont typeface="Arial" panose="020B0604020202020204" pitchFamily="34" charset="0"/>
              <a:buChar char="•"/>
              <a:defRPr sz="1000"/>
            </a:pPr>
            <a:r>
              <a:rPr lang="en-US" sz="1200" b="1" i="0" u="none" strike="noStrike" baseline="0" dirty="0">
                <a:solidFill>
                  <a:srgbClr val="000000"/>
                </a:solidFill>
                <a:latin typeface="Verdana"/>
                <a:ea typeface="Verdana"/>
                <a:cs typeface="Verdana"/>
              </a:rPr>
              <a:t>Per capita: </a:t>
            </a:r>
            <a:r>
              <a:rPr lang="en-US" sz="1200" b="0" i="0" u="none" strike="noStrike" baseline="0" dirty="0">
                <a:solidFill>
                  <a:srgbClr val="000000"/>
                </a:solidFill>
                <a:latin typeface="Verdana"/>
                <a:ea typeface="Verdana"/>
                <a:cs typeface="Verdana"/>
              </a:rPr>
              <a:t>Data for military expenditure per capita, in current US$, presented according to calendar year. (1988-2017 only)</a:t>
            </a:r>
          </a:p>
          <a:p>
            <a:pPr marL="628650" lvl="1" indent="-171450" algn="l" rtl="0">
              <a:buFont typeface="Arial" panose="020B0604020202020204" pitchFamily="34" charset="0"/>
              <a:buChar char="•"/>
              <a:defRPr sz="1000"/>
            </a:pPr>
            <a:r>
              <a:rPr lang="en-US" sz="1200" b="1" i="0" u="none" strike="noStrike" baseline="0" dirty="0">
                <a:solidFill>
                  <a:srgbClr val="000000"/>
                </a:solidFill>
                <a:latin typeface="Verdana"/>
                <a:ea typeface="Verdana"/>
                <a:cs typeface="Verdana"/>
              </a:rPr>
              <a:t>Share of government: </a:t>
            </a:r>
            <a:r>
              <a:rPr lang="en-US" sz="1200" b="0" i="0" u="none" strike="noStrike" baseline="0" dirty="0">
                <a:solidFill>
                  <a:srgbClr val="000000"/>
                </a:solidFill>
                <a:latin typeface="Verdana"/>
                <a:ea typeface="Verdana"/>
                <a:cs typeface="Verdana"/>
              </a:rPr>
              <a:t>Data for military expenditure as a percentage of general government expenditure. (1988-2017 only)</a:t>
            </a:r>
          </a:p>
          <a:p>
            <a:pPr marL="628650" lvl="1" indent="-171450" algn="l" rtl="0">
              <a:buFont typeface="Arial" panose="020B0604020202020204" pitchFamily="34" charset="0"/>
              <a:buChar char="•"/>
              <a:defRPr sz="1000"/>
            </a:pPr>
            <a:r>
              <a:rPr lang="en-US" sz="1200" b="1" i="0" u="none" strike="noStrike" baseline="0" dirty="0">
                <a:solidFill>
                  <a:srgbClr val="000000"/>
                </a:solidFill>
                <a:latin typeface="Verdana"/>
                <a:ea typeface="Verdana"/>
                <a:cs typeface="Verdana"/>
              </a:rPr>
              <a:t>Footnotes: </a:t>
            </a:r>
            <a:r>
              <a:rPr lang="en-US" sz="1200" b="0" i="0" u="none" strike="noStrike" baseline="0" dirty="0">
                <a:solidFill>
                  <a:srgbClr val="000000"/>
                </a:solidFill>
                <a:latin typeface="Verdana"/>
                <a:ea typeface="Verdana"/>
                <a:cs typeface="Verdana"/>
              </a:rPr>
              <a:t>List of footnotes by country.</a:t>
            </a:r>
          </a:p>
          <a:p>
            <a:pPr marL="171450" lvl="0" indent="-171450" algn="l" rtl="0">
              <a:buFont typeface="Arial" panose="020B0604020202020204" pitchFamily="34" charset="0"/>
              <a:buChar char="•"/>
              <a:defRPr sz="1000"/>
            </a:pPr>
            <a:r>
              <a:rPr lang="en-US" sz="1200" b="0" i="0" u="none" strike="noStrike" baseline="0" dirty="0">
                <a:solidFill>
                  <a:srgbClr val="000000"/>
                </a:solidFill>
                <a:latin typeface="Verdana"/>
                <a:ea typeface="Verdana"/>
                <a:cs typeface="Verdana"/>
              </a:rPr>
              <a:t>Previously, the dataset only included military expenditures from the year 1988 and on, but recently the “Current US$” and “Share of GDP” sheets were extended to include data from 1949 and on.</a:t>
            </a:r>
          </a:p>
          <a:p>
            <a:pPr marL="171450" lvl="0" indent="-171450" algn="l" rtl="0">
              <a:buFont typeface="Arial" panose="020B0604020202020204" pitchFamily="34" charset="0"/>
              <a:buChar char="•"/>
              <a:defRPr sz="1000"/>
            </a:pPr>
            <a:r>
              <a:rPr lang="en-US" sz="1200" b="0" i="0" u="none" strike="noStrike" baseline="0" dirty="0">
                <a:solidFill>
                  <a:srgbClr val="000000"/>
                </a:solidFill>
                <a:latin typeface="Verdana"/>
                <a:ea typeface="Verdana"/>
                <a:cs typeface="Verdana"/>
              </a:rPr>
              <a:t>As we found in our analysis, the availability of data varies greatly by country. Some countries reported their expenditure one year and don’t report again for 3 years.</a:t>
            </a:r>
          </a:p>
          <a:p>
            <a:pPr marL="628650" lvl="1" indent="-171450" algn="l" rtl="0">
              <a:buFont typeface="Arial" panose="020B0604020202020204" pitchFamily="34" charset="0"/>
              <a:buChar char="•"/>
              <a:defRPr sz="1000"/>
            </a:pPr>
            <a:r>
              <a:rPr lang="en-US" sz="1200" b="0" i="0" u="none" strike="noStrike" baseline="0" dirty="0">
                <a:solidFill>
                  <a:srgbClr val="000000"/>
                </a:solidFill>
                <a:latin typeface="Verdana"/>
                <a:ea typeface="Verdana"/>
                <a:cs typeface="Verdana"/>
              </a:rPr>
              <a:t>We think these gaps in when data is reported for a country could be attributed to different leadership within the country.</a:t>
            </a:r>
          </a:p>
          <a:p>
            <a:endParaRPr lang="en-US" dirty="0"/>
          </a:p>
        </p:txBody>
      </p:sp>
      <p:sp>
        <p:nvSpPr>
          <p:cNvPr id="4" name="Slide Number Placeholder 3"/>
          <p:cNvSpPr>
            <a:spLocks noGrp="1"/>
          </p:cNvSpPr>
          <p:nvPr>
            <p:ph type="sldNum" sz="quarter" idx="5"/>
          </p:nvPr>
        </p:nvSpPr>
        <p:spPr/>
        <p:txBody>
          <a:bodyPr/>
          <a:lstStyle/>
          <a:p>
            <a:fld id="{68E58C9F-A835-45F7-A2FB-D97F5C9E2B18}" type="slidenum">
              <a:rPr lang="en-US" smtClean="0"/>
              <a:t>3</a:t>
            </a:fld>
            <a:endParaRPr lang="en-US"/>
          </a:p>
        </p:txBody>
      </p:sp>
    </p:spTree>
    <p:extLst>
      <p:ext uri="{BB962C8B-B14F-4D97-AF65-F5344CB8AC3E}">
        <p14:creationId xmlns:p14="http://schemas.microsoft.com/office/powerpoint/2010/main" val="2595312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tried loading the data before removing the pictures and links that were included in the Excel file and ran into issues. </a:t>
            </a:r>
          </a:p>
          <a:p>
            <a:pPr marL="628650" lvl="1" indent="-171450">
              <a:buFont typeface="Arial" panose="020B0604020202020204" pitchFamily="34" charset="0"/>
              <a:buChar char="•"/>
            </a:pPr>
            <a:r>
              <a:rPr lang="en-US" dirty="0"/>
              <a:t>Instead, we chose to remove the pictures and links from the Excel file before loading the data into R.</a:t>
            </a:r>
          </a:p>
          <a:p>
            <a:pPr marL="171450" lvl="0" indent="-171450">
              <a:buFont typeface="Arial" panose="020B0604020202020204" pitchFamily="34" charset="0"/>
              <a:buChar char="•"/>
            </a:pPr>
            <a:r>
              <a:rPr lang="en-US" dirty="0"/>
              <a:t>Before gathering the columns, the data frame from the “Current US$” sheet had 71 columns: Country, Notes, and then a column for each year from 1949 to 2017.</a:t>
            </a:r>
          </a:p>
          <a:p>
            <a:pPr marL="628650" lvl="1" indent="-171450">
              <a:buFont typeface="Arial" panose="020B0604020202020204" pitchFamily="34" charset="0"/>
              <a:buChar char="•"/>
            </a:pPr>
            <a:r>
              <a:rPr lang="en-US" dirty="0"/>
              <a:t>After gathering the columns, the resulting data frame had 7472 rows and 4 columns: Country, Notes, Year, and Value</a:t>
            </a:r>
          </a:p>
          <a:p>
            <a:pPr marL="171450" lvl="0" indent="-171450">
              <a:buFont typeface="Arial" panose="020B0604020202020204" pitchFamily="34" charset="0"/>
              <a:buChar char="•"/>
            </a:pPr>
            <a:r>
              <a:rPr lang="en-US" dirty="0"/>
              <a:t>Finally, we changed the “Year” and “Value” variables to be numeric types</a:t>
            </a:r>
          </a:p>
        </p:txBody>
      </p:sp>
      <p:sp>
        <p:nvSpPr>
          <p:cNvPr id="4" name="Slide Number Placeholder 3"/>
          <p:cNvSpPr>
            <a:spLocks noGrp="1"/>
          </p:cNvSpPr>
          <p:nvPr>
            <p:ph type="sldNum" sz="quarter" idx="5"/>
          </p:nvPr>
        </p:nvSpPr>
        <p:spPr/>
        <p:txBody>
          <a:bodyPr/>
          <a:lstStyle/>
          <a:p>
            <a:fld id="{68E58C9F-A835-45F7-A2FB-D97F5C9E2B18}" type="slidenum">
              <a:rPr lang="en-US" smtClean="0"/>
              <a:t>4</a:t>
            </a:fld>
            <a:endParaRPr lang="en-US"/>
          </a:p>
        </p:txBody>
      </p:sp>
    </p:spTree>
    <p:extLst>
      <p:ext uri="{BB962C8B-B14F-4D97-AF65-F5344CB8AC3E}">
        <p14:creationId xmlns:p14="http://schemas.microsoft.com/office/powerpoint/2010/main" val="2012960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E58C9F-A835-45F7-A2FB-D97F5C9E2B18}" type="slidenum">
              <a:rPr lang="en-US" smtClean="0"/>
              <a:t>7</a:t>
            </a:fld>
            <a:endParaRPr lang="en-US"/>
          </a:p>
        </p:txBody>
      </p:sp>
    </p:spTree>
    <p:extLst>
      <p:ext uri="{BB962C8B-B14F-4D97-AF65-F5344CB8AC3E}">
        <p14:creationId xmlns:p14="http://schemas.microsoft.com/office/powerpoint/2010/main" val="1096683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A6812-18E2-4FFC-836D-9CC5C63FF1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4EA5A5-5C95-4A88-AA15-9862039172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28B2AE-0F6F-44FC-AE60-50F8168B79A7}"/>
              </a:ext>
            </a:extLst>
          </p:cNvPr>
          <p:cNvSpPr>
            <a:spLocks noGrp="1"/>
          </p:cNvSpPr>
          <p:nvPr>
            <p:ph type="dt" sz="half" idx="10"/>
          </p:nvPr>
        </p:nvSpPr>
        <p:spPr/>
        <p:txBody>
          <a:bodyPr/>
          <a:lstStyle/>
          <a:p>
            <a:fld id="{904CBDC2-D31A-4399-9807-94C89FD2081E}" type="datetimeFigureOut">
              <a:rPr lang="en-US" smtClean="0"/>
              <a:t>5/2/2019</a:t>
            </a:fld>
            <a:endParaRPr lang="en-US"/>
          </a:p>
        </p:txBody>
      </p:sp>
      <p:sp>
        <p:nvSpPr>
          <p:cNvPr id="5" name="Footer Placeholder 4">
            <a:extLst>
              <a:ext uri="{FF2B5EF4-FFF2-40B4-BE49-F238E27FC236}">
                <a16:creationId xmlns:a16="http://schemas.microsoft.com/office/drawing/2014/main" id="{D2AFD334-F4D5-4A1E-9AE4-492B76ECD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4372E-64B8-4492-9BF7-D80CF7CC6C22}"/>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3656335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08400-C99B-4489-974C-1918E5450F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83C06A-E988-4BF2-961C-A1F61CB787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42A59A-DE97-4398-9469-F303BF685CEB}"/>
              </a:ext>
            </a:extLst>
          </p:cNvPr>
          <p:cNvSpPr>
            <a:spLocks noGrp="1"/>
          </p:cNvSpPr>
          <p:nvPr>
            <p:ph type="dt" sz="half" idx="10"/>
          </p:nvPr>
        </p:nvSpPr>
        <p:spPr/>
        <p:txBody>
          <a:bodyPr/>
          <a:lstStyle/>
          <a:p>
            <a:fld id="{904CBDC2-D31A-4399-9807-94C89FD2081E}" type="datetimeFigureOut">
              <a:rPr lang="en-US" smtClean="0"/>
              <a:t>5/2/2019</a:t>
            </a:fld>
            <a:endParaRPr lang="en-US"/>
          </a:p>
        </p:txBody>
      </p:sp>
      <p:sp>
        <p:nvSpPr>
          <p:cNvPr id="5" name="Footer Placeholder 4">
            <a:extLst>
              <a:ext uri="{FF2B5EF4-FFF2-40B4-BE49-F238E27FC236}">
                <a16:creationId xmlns:a16="http://schemas.microsoft.com/office/drawing/2014/main" id="{18E7F70B-8623-4121-978F-C3BAD13A1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A9C2E-1D01-40EB-A714-898E203C7C41}"/>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2341042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017944-8611-4A41-B857-A19E3A6EA2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7ACE8A-0D02-40C3-8C6B-21950F6105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88FA5-AE17-454A-BF60-1A139FFB235D}"/>
              </a:ext>
            </a:extLst>
          </p:cNvPr>
          <p:cNvSpPr>
            <a:spLocks noGrp="1"/>
          </p:cNvSpPr>
          <p:nvPr>
            <p:ph type="dt" sz="half" idx="10"/>
          </p:nvPr>
        </p:nvSpPr>
        <p:spPr/>
        <p:txBody>
          <a:bodyPr/>
          <a:lstStyle/>
          <a:p>
            <a:fld id="{904CBDC2-D31A-4399-9807-94C89FD2081E}" type="datetimeFigureOut">
              <a:rPr lang="en-US" smtClean="0"/>
              <a:t>5/2/2019</a:t>
            </a:fld>
            <a:endParaRPr lang="en-US"/>
          </a:p>
        </p:txBody>
      </p:sp>
      <p:sp>
        <p:nvSpPr>
          <p:cNvPr id="5" name="Footer Placeholder 4">
            <a:extLst>
              <a:ext uri="{FF2B5EF4-FFF2-40B4-BE49-F238E27FC236}">
                <a16:creationId xmlns:a16="http://schemas.microsoft.com/office/drawing/2014/main" id="{98A14D00-43DC-4452-8CCF-7F52B58B04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56C0E8-DD46-4CD3-84C8-0AD22C17BD7F}"/>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331875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B6300-5076-45E4-900F-97B12CCF3D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908E38-8CD6-41F9-AA93-F0FF90AC93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C40F37-65ED-4489-98A4-DC549B899314}"/>
              </a:ext>
            </a:extLst>
          </p:cNvPr>
          <p:cNvSpPr>
            <a:spLocks noGrp="1"/>
          </p:cNvSpPr>
          <p:nvPr>
            <p:ph type="dt" sz="half" idx="10"/>
          </p:nvPr>
        </p:nvSpPr>
        <p:spPr/>
        <p:txBody>
          <a:bodyPr/>
          <a:lstStyle/>
          <a:p>
            <a:fld id="{904CBDC2-D31A-4399-9807-94C89FD2081E}" type="datetimeFigureOut">
              <a:rPr lang="en-US" smtClean="0"/>
              <a:t>5/2/2019</a:t>
            </a:fld>
            <a:endParaRPr lang="en-US"/>
          </a:p>
        </p:txBody>
      </p:sp>
      <p:sp>
        <p:nvSpPr>
          <p:cNvPr id="5" name="Footer Placeholder 4">
            <a:extLst>
              <a:ext uri="{FF2B5EF4-FFF2-40B4-BE49-F238E27FC236}">
                <a16:creationId xmlns:a16="http://schemas.microsoft.com/office/drawing/2014/main" id="{CCBA8F8B-C39B-4311-8252-317C03EC1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C35BB-BD7A-417C-B45B-BB12F1C9E2B3}"/>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112915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8121F-4D07-41C5-BA75-626F6C79F9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144F0C-3E57-42CD-86ED-C6002417E1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E860AF-17E4-4795-B44A-04BB2D8B9249}"/>
              </a:ext>
            </a:extLst>
          </p:cNvPr>
          <p:cNvSpPr>
            <a:spLocks noGrp="1"/>
          </p:cNvSpPr>
          <p:nvPr>
            <p:ph type="dt" sz="half" idx="10"/>
          </p:nvPr>
        </p:nvSpPr>
        <p:spPr/>
        <p:txBody>
          <a:bodyPr/>
          <a:lstStyle/>
          <a:p>
            <a:fld id="{904CBDC2-D31A-4399-9807-94C89FD2081E}" type="datetimeFigureOut">
              <a:rPr lang="en-US" smtClean="0"/>
              <a:t>5/2/2019</a:t>
            </a:fld>
            <a:endParaRPr lang="en-US"/>
          </a:p>
        </p:txBody>
      </p:sp>
      <p:sp>
        <p:nvSpPr>
          <p:cNvPr id="5" name="Footer Placeholder 4">
            <a:extLst>
              <a:ext uri="{FF2B5EF4-FFF2-40B4-BE49-F238E27FC236}">
                <a16:creationId xmlns:a16="http://schemas.microsoft.com/office/drawing/2014/main" id="{A541CC59-D317-46E3-9420-EF2DCF9CF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3F1C3-0C1D-4C6E-AF15-D147E1D702CF}"/>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1375056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C054-9D1D-481E-BC99-605A4749CF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C6B160-2269-4F01-907B-71FB8947D8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8FF982-E950-4A62-BA27-5A53C4E864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F75276-AC87-4950-B803-F0A77FD96217}"/>
              </a:ext>
            </a:extLst>
          </p:cNvPr>
          <p:cNvSpPr>
            <a:spLocks noGrp="1"/>
          </p:cNvSpPr>
          <p:nvPr>
            <p:ph type="dt" sz="half" idx="10"/>
          </p:nvPr>
        </p:nvSpPr>
        <p:spPr/>
        <p:txBody>
          <a:bodyPr/>
          <a:lstStyle/>
          <a:p>
            <a:fld id="{904CBDC2-D31A-4399-9807-94C89FD2081E}" type="datetimeFigureOut">
              <a:rPr lang="en-US" smtClean="0"/>
              <a:t>5/2/2019</a:t>
            </a:fld>
            <a:endParaRPr lang="en-US"/>
          </a:p>
        </p:txBody>
      </p:sp>
      <p:sp>
        <p:nvSpPr>
          <p:cNvPr id="6" name="Footer Placeholder 5">
            <a:extLst>
              <a:ext uri="{FF2B5EF4-FFF2-40B4-BE49-F238E27FC236}">
                <a16:creationId xmlns:a16="http://schemas.microsoft.com/office/drawing/2014/main" id="{4DC5016F-E779-41FF-87D4-404EAF7A12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98D87-4B3E-4600-8397-935428B65B34}"/>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546000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0040-C7EF-41C0-B2DB-7A79D6A15D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3E9095-D028-4BE8-B65F-DD743C1DA4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0CEF1A-D22E-4BBB-BA89-5B57AB2DA8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557B8A-D461-4575-8EED-67D74394A9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89E2BD-4B90-4BAB-A992-23BBB13082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C3FD09-6916-4DF9-BA4E-651606F9AA55}"/>
              </a:ext>
            </a:extLst>
          </p:cNvPr>
          <p:cNvSpPr>
            <a:spLocks noGrp="1"/>
          </p:cNvSpPr>
          <p:nvPr>
            <p:ph type="dt" sz="half" idx="10"/>
          </p:nvPr>
        </p:nvSpPr>
        <p:spPr/>
        <p:txBody>
          <a:bodyPr/>
          <a:lstStyle/>
          <a:p>
            <a:fld id="{904CBDC2-D31A-4399-9807-94C89FD2081E}" type="datetimeFigureOut">
              <a:rPr lang="en-US" smtClean="0"/>
              <a:t>5/2/2019</a:t>
            </a:fld>
            <a:endParaRPr lang="en-US"/>
          </a:p>
        </p:txBody>
      </p:sp>
      <p:sp>
        <p:nvSpPr>
          <p:cNvPr id="8" name="Footer Placeholder 7">
            <a:extLst>
              <a:ext uri="{FF2B5EF4-FFF2-40B4-BE49-F238E27FC236}">
                <a16:creationId xmlns:a16="http://schemas.microsoft.com/office/drawing/2014/main" id="{9AD6061E-025B-4BD5-AED9-BABC691A3F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67B064-5E76-40A3-B747-441F90A269EE}"/>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3250730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6F05C-789A-422E-BCD5-AD1C4B3678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0DE030-0796-401E-B96C-A5F8C3BDB8F1}"/>
              </a:ext>
            </a:extLst>
          </p:cNvPr>
          <p:cNvSpPr>
            <a:spLocks noGrp="1"/>
          </p:cNvSpPr>
          <p:nvPr>
            <p:ph type="dt" sz="half" idx="10"/>
          </p:nvPr>
        </p:nvSpPr>
        <p:spPr/>
        <p:txBody>
          <a:bodyPr/>
          <a:lstStyle/>
          <a:p>
            <a:fld id="{904CBDC2-D31A-4399-9807-94C89FD2081E}" type="datetimeFigureOut">
              <a:rPr lang="en-US" smtClean="0"/>
              <a:t>5/2/2019</a:t>
            </a:fld>
            <a:endParaRPr lang="en-US"/>
          </a:p>
        </p:txBody>
      </p:sp>
      <p:sp>
        <p:nvSpPr>
          <p:cNvPr id="4" name="Footer Placeholder 3">
            <a:extLst>
              <a:ext uri="{FF2B5EF4-FFF2-40B4-BE49-F238E27FC236}">
                <a16:creationId xmlns:a16="http://schemas.microsoft.com/office/drawing/2014/main" id="{ABB5CF03-D3B4-4358-97F7-B2A31E2402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4B3070-E30E-4B4C-A10C-19B15269C14F}"/>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3773868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043D0F-B21C-4425-8231-1E49942A60F9}"/>
              </a:ext>
            </a:extLst>
          </p:cNvPr>
          <p:cNvSpPr>
            <a:spLocks noGrp="1"/>
          </p:cNvSpPr>
          <p:nvPr>
            <p:ph type="dt" sz="half" idx="10"/>
          </p:nvPr>
        </p:nvSpPr>
        <p:spPr/>
        <p:txBody>
          <a:bodyPr/>
          <a:lstStyle/>
          <a:p>
            <a:fld id="{904CBDC2-D31A-4399-9807-94C89FD2081E}" type="datetimeFigureOut">
              <a:rPr lang="en-US" smtClean="0"/>
              <a:t>5/2/2019</a:t>
            </a:fld>
            <a:endParaRPr lang="en-US"/>
          </a:p>
        </p:txBody>
      </p:sp>
      <p:sp>
        <p:nvSpPr>
          <p:cNvPr id="3" name="Footer Placeholder 2">
            <a:extLst>
              <a:ext uri="{FF2B5EF4-FFF2-40B4-BE49-F238E27FC236}">
                <a16:creationId xmlns:a16="http://schemas.microsoft.com/office/drawing/2014/main" id="{E02D494A-B123-4B8D-837F-B60252C171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D52676-9F35-44F2-9DEE-02BCEB7B8F79}"/>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320820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7BAF7-BFE8-41D5-AE9D-9ED33DDCB3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830E11-D5CC-4F11-A60F-EB462043B7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F771EC-03F8-4F05-9E44-B3DA064912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09CDF-863E-48D9-98AB-3D6F173A79AB}"/>
              </a:ext>
            </a:extLst>
          </p:cNvPr>
          <p:cNvSpPr>
            <a:spLocks noGrp="1"/>
          </p:cNvSpPr>
          <p:nvPr>
            <p:ph type="dt" sz="half" idx="10"/>
          </p:nvPr>
        </p:nvSpPr>
        <p:spPr/>
        <p:txBody>
          <a:bodyPr/>
          <a:lstStyle/>
          <a:p>
            <a:fld id="{904CBDC2-D31A-4399-9807-94C89FD2081E}" type="datetimeFigureOut">
              <a:rPr lang="en-US" smtClean="0"/>
              <a:t>5/2/2019</a:t>
            </a:fld>
            <a:endParaRPr lang="en-US"/>
          </a:p>
        </p:txBody>
      </p:sp>
      <p:sp>
        <p:nvSpPr>
          <p:cNvPr id="6" name="Footer Placeholder 5">
            <a:extLst>
              <a:ext uri="{FF2B5EF4-FFF2-40B4-BE49-F238E27FC236}">
                <a16:creationId xmlns:a16="http://schemas.microsoft.com/office/drawing/2014/main" id="{41209CA3-618C-457C-BA5A-F8B25F9086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9E7C73-06E6-444B-A3B8-1539C14C472D}"/>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2361260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AC7F9-E147-4727-9EE6-4E3E99204A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6993D2-E75D-4C54-A9F9-66BE57D979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95C018-C9AD-4A87-A5C4-54CD5F714D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0A3515-4812-454F-8718-D409BBA84355}"/>
              </a:ext>
            </a:extLst>
          </p:cNvPr>
          <p:cNvSpPr>
            <a:spLocks noGrp="1"/>
          </p:cNvSpPr>
          <p:nvPr>
            <p:ph type="dt" sz="half" idx="10"/>
          </p:nvPr>
        </p:nvSpPr>
        <p:spPr/>
        <p:txBody>
          <a:bodyPr/>
          <a:lstStyle/>
          <a:p>
            <a:fld id="{904CBDC2-D31A-4399-9807-94C89FD2081E}" type="datetimeFigureOut">
              <a:rPr lang="en-US" smtClean="0"/>
              <a:t>5/2/2019</a:t>
            </a:fld>
            <a:endParaRPr lang="en-US"/>
          </a:p>
        </p:txBody>
      </p:sp>
      <p:sp>
        <p:nvSpPr>
          <p:cNvPr id="6" name="Footer Placeholder 5">
            <a:extLst>
              <a:ext uri="{FF2B5EF4-FFF2-40B4-BE49-F238E27FC236}">
                <a16:creationId xmlns:a16="http://schemas.microsoft.com/office/drawing/2014/main" id="{2209280A-F5FC-4143-844C-224B5B5DCF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990A99-C710-4498-9CC7-2194033E1449}"/>
              </a:ext>
            </a:extLst>
          </p:cNvPr>
          <p:cNvSpPr>
            <a:spLocks noGrp="1"/>
          </p:cNvSpPr>
          <p:nvPr>
            <p:ph type="sldNum" sz="quarter" idx="12"/>
          </p:nvPr>
        </p:nvSpPr>
        <p:spPr/>
        <p:txBody>
          <a:bodyPr/>
          <a:lstStyle/>
          <a:p>
            <a:fld id="{321C4F79-1DF9-44C4-AF9F-19511D662C46}" type="slidenum">
              <a:rPr lang="en-US" smtClean="0"/>
              <a:t>‹#›</a:t>
            </a:fld>
            <a:endParaRPr lang="en-US"/>
          </a:p>
        </p:txBody>
      </p:sp>
    </p:spTree>
    <p:extLst>
      <p:ext uri="{BB962C8B-B14F-4D97-AF65-F5344CB8AC3E}">
        <p14:creationId xmlns:p14="http://schemas.microsoft.com/office/powerpoint/2010/main" val="1780314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DE9200-7C91-4290-8B4A-76BCBC677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C79671-426B-4AD7-A339-2117F9E9E4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5A30F-9A50-4EEF-80CE-BED1E88653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4CBDC2-D31A-4399-9807-94C89FD2081E}" type="datetimeFigureOut">
              <a:rPr lang="en-US" smtClean="0"/>
              <a:t>5/2/2019</a:t>
            </a:fld>
            <a:endParaRPr lang="en-US"/>
          </a:p>
        </p:txBody>
      </p:sp>
      <p:sp>
        <p:nvSpPr>
          <p:cNvPr id="5" name="Footer Placeholder 4">
            <a:extLst>
              <a:ext uri="{FF2B5EF4-FFF2-40B4-BE49-F238E27FC236}">
                <a16:creationId xmlns:a16="http://schemas.microsoft.com/office/drawing/2014/main" id="{8C3F9433-A7A0-4DEB-BCB3-667F26CC56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8FD385-2572-48F6-B544-FCF2D8A92A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1C4F79-1DF9-44C4-AF9F-19511D662C46}" type="slidenum">
              <a:rPr lang="en-US" smtClean="0"/>
              <a:t>‹#›</a:t>
            </a:fld>
            <a:endParaRPr lang="en-US"/>
          </a:p>
        </p:txBody>
      </p:sp>
    </p:spTree>
    <p:extLst>
      <p:ext uri="{BB962C8B-B14F-4D97-AF65-F5344CB8AC3E}">
        <p14:creationId xmlns:p14="http://schemas.microsoft.com/office/powerpoint/2010/main" val="3524161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2E1B24C-53E7-4AD0-A686-D98CA85E0DEB}"/>
              </a:ext>
            </a:extLst>
          </p:cNvPr>
          <p:cNvSpPr>
            <a:spLocks noGrp="1"/>
          </p:cNvSpPr>
          <p:nvPr>
            <p:ph type="title"/>
          </p:nvPr>
        </p:nvSpPr>
        <p:spPr>
          <a:xfrm>
            <a:off x="6065129" y="1194131"/>
            <a:ext cx="5614875" cy="2056928"/>
          </a:xfrm>
        </p:spPr>
        <p:txBody>
          <a:bodyPr>
            <a:normAutofit/>
          </a:bodyPr>
          <a:lstStyle/>
          <a:p>
            <a:pPr algn="ctr"/>
            <a:r>
              <a:rPr lang="en-US" sz="5400" dirty="0"/>
              <a:t>DS 202 </a:t>
            </a:r>
            <a:br>
              <a:rPr lang="en-US" sz="5400" dirty="0"/>
            </a:br>
            <a:r>
              <a:rPr lang="en-US" sz="5400" dirty="0"/>
              <a:t>Final Presentation</a:t>
            </a:r>
            <a:endParaRPr lang="en-US" sz="5400" dirty="0">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Earth Globe Americas">
            <a:extLst>
              <a:ext uri="{FF2B5EF4-FFF2-40B4-BE49-F238E27FC236}">
                <a16:creationId xmlns:a16="http://schemas.microsoft.com/office/drawing/2014/main" id="{A2930B01-CC3E-4241-B9DE-E54CD966D0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511A7A09-53B2-4D8B-943F-94D8B75207B8}"/>
              </a:ext>
            </a:extLst>
          </p:cNvPr>
          <p:cNvSpPr>
            <a:spLocks noGrp="1"/>
          </p:cNvSpPr>
          <p:nvPr>
            <p:ph idx="1"/>
          </p:nvPr>
        </p:nvSpPr>
        <p:spPr>
          <a:xfrm>
            <a:off x="6414649" y="3805099"/>
            <a:ext cx="4977578" cy="1858770"/>
          </a:xfrm>
        </p:spPr>
        <p:txBody>
          <a:bodyPr anchor="t">
            <a:normAutofit/>
          </a:bodyPr>
          <a:lstStyle/>
          <a:p>
            <a:pPr marL="0" indent="0" algn="ctr">
              <a:buNone/>
            </a:pPr>
            <a:r>
              <a:rPr lang="en-US" sz="2400" dirty="0"/>
              <a:t>Sonya Haan</a:t>
            </a:r>
          </a:p>
          <a:p>
            <a:pPr marL="0" indent="0" algn="ctr">
              <a:buNone/>
            </a:pPr>
            <a:r>
              <a:rPr lang="en-US" sz="2400" dirty="0"/>
              <a:t>Connor </a:t>
            </a:r>
            <a:r>
              <a:rPr lang="en-US" sz="2400" dirty="0" err="1"/>
              <a:t>Hergenreter</a:t>
            </a:r>
            <a:endParaRPr lang="en-US" sz="2400" dirty="0"/>
          </a:p>
          <a:p>
            <a:pPr marL="0" indent="0" algn="ctr">
              <a:buNone/>
            </a:pPr>
            <a:r>
              <a:rPr lang="en-US" sz="2400" dirty="0"/>
              <a:t> Andrew Maloney</a:t>
            </a:r>
          </a:p>
          <a:p>
            <a:pPr marL="0" indent="0" algn="ctr">
              <a:buNone/>
            </a:pPr>
            <a:r>
              <a:rPr lang="en-US" sz="2400" dirty="0"/>
              <a:t>Elaine </a:t>
            </a:r>
            <a:r>
              <a:rPr lang="en-US" sz="2400" dirty="0" err="1"/>
              <a:t>Oldbear</a:t>
            </a:r>
            <a:endParaRPr lang="en-US" sz="2400" dirty="0"/>
          </a:p>
          <a:p>
            <a:pPr marL="0" indent="0">
              <a:buNone/>
            </a:pPr>
            <a:endParaRPr lang="en-US" sz="2400" dirty="0">
              <a:solidFill>
                <a:srgbClr val="000000"/>
              </a:solidFill>
            </a:endParaRPr>
          </a:p>
        </p:txBody>
      </p:sp>
      <p:cxnSp>
        <p:nvCxnSpPr>
          <p:cNvPr id="5" name="Straight Connector 4">
            <a:extLst>
              <a:ext uri="{FF2B5EF4-FFF2-40B4-BE49-F238E27FC236}">
                <a16:creationId xmlns:a16="http://schemas.microsoft.com/office/drawing/2014/main" id="{0141B030-E5FC-4460-8E32-A4980E9DC523}"/>
              </a:ext>
            </a:extLst>
          </p:cNvPr>
          <p:cNvCxnSpPr>
            <a:cxnSpLocks/>
          </p:cNvCxnSpPr>
          <p:nvPr/>
        </p:nvCxnSpPr>
        <p:spPr>
          <a:xfrm>
            <a:off x="6094104" y="3513523"/>
            <a:ext cx="561487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37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C51-9311-4F44-91CB-AD390174A801}"/>
              </a:ext>
            </a:extLst>
          </p:cNvPr>
          <p:cNvSpPr>
            <a:spLocks noGrp="1"/>
          </p:cNvSpPr>
          <p:nvPr>
            <p:ph type="title"/>
          </p:nvPr>
        </p:nvSpPr>
        <p:spPr/>
        <p:txBody>
          <a:bodyPr/>
          <a:lstStyle/>
          <a:p>
            <a:r>
              <a:rPr lang="en-US" dirty="0">
                <a:solidFill>
                  <a:schemeClr val="accent2">
                    <a:lumMod val="75000"/>
                  </a:schemeClr>
                </a:solidFill>
              </a:rPr>
              <a:t>Notes: [Cleaning]</a:t>
            </a:r>
          </a:p>
        </p:txBody>
      </p:sp>
      <p:sp>
        <p:nvSpPr>
          <p:cNvPr id="3" name="Content Placeholder 2">
            <a:extLst>
              <a:ext uri="{FF2B5EF4-FFF2-40B4-BE49-F238E27FC236}">
                <a16:creationId xmlns:a16="http://schemas.microsoft.com/office/drawing/2014/main" id="{0D790EB3-67EF-4E1E-9BAE-74BEFE6D1065}"/>
              </a:ext>
            </a:extLst>
          </p:cNvPr>
          <p:cNvSpPr>
            <a:spLocks noGrp="1"/>
          </p:cNvSpPr>
          <p:nvPr>
            <p:ph idx="1"/>
          </p:nvPr>
        </p:nvSpPr>
        <p:spPr/>
        <p:txBody>
          <a:bodyPr>
            <a:normAutofit lnSpcReduction="10000"/>
          </a:bodyPr>
          <a:lstStyle/>
          <a:p>
            <a:pPr marL="0" indent="0">
              <a:buNone/>
            </a:pPr>
            <a:r>
              <a:rPr lang="en-US" b="1" dirty="0"/>
              <a:t>Mostly for Sonya’s reference while creating the PowerPoint</a:t>
            </a:r>
          </a:p>
          <a:p>
            <a:pPr marL="171450" lvl="0" indent="-171450"/>
            <a:r>
              <a:rPr lang="en-US" dirty="0"/>
              <a:t>Before gathering the columns, the data frame from the “Current US$” sheet had 71 columns: Country, Notes, and then a column for each year from 1949 to 2017.</a:t>
            </a:r>
          </a:p>
          <a:p>
            <a:pPr marL="628650" lvl="1" indent="-171450"/>
            <a:r>
              <a:rPr lang="en-US" dirty="0"/>
              <a:t>After gathering the columns, the resulting data frame had 7472 rows and 4 columns: Country, Notes, Year, and Value</a:t>
            </a:r>
          </a:p>
          <a:p>
            <a:pPr marL="171450" lvl="0" indent="-171450"/>
            <a:r>
              <a:rPr lang="en-US" dirty="0"/>
              <a:t>Finally, we changed the “Year” and “Value” variables to be numeric types</a:t>
            </a:r>
          </a:p>
          <a:p>
            <a:pPr marL="0" indent="0">
              <a:buNone/>
            </a:pPr>
            <a:r>
              <a:rPr lang="en-US" b="1" dirty="0"/>
              <a:t>&lt;Arms Import and Military Personnel follow same cleaning process, but we also added iso3c column&gt;</a:t>
            </a:r>
          </a:p>
          <a:p>
            <a:pPr marL="0" indent="0">
              <a:buNone/>
            </a:pPr>
            <a:r>
              <a:rPr lang="en-US" b="1" dirty="0"/>
              <a:t>Also filtered out rows that had NA in their Value column</a:t>
            </a:r>
          </a:p>
          <a:p>
            <a:pPr marL="0" indent="0">
              <a:buNone/>
            </a:pPr>
            <a:endParaRPr lang="en-US" dirty="0"/>
          </a:p>
        </p:txBody>
      </p:sp>
    </p:spTree>
    <p:extLst>
      <p:ext uri="{BB962C8B-B14F-4D97-AF65-F5344CB8AC3E}">
        <p14:creationId xmlns:p14="http://schemas.microsoft.com/office/powerpoint/2010/main" val="1853731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22C12-69C4-4067-B016-CA8643D1C7B5}"/>
              </a:ext>
            </a:extLst>
          </p:cNvPr>
          <p:cNvSpPr>
            <a:spLocks noGrp="1"/>
          </p:cNvSpPr>
          <p:nvPr>
            <p:ph type="title"/>
          </p:nvPr>
        </p:nvSpPr>
        <p:spPr/>
        <p:txBody>
          <a:bodyPr/>
          <a:lstStyle/>
          <a:p>
            <a:r>
              <a:rPr lang="en-US" dirty="0">
                <a:solidFill>
                  <a:schemeClr val="accent2">
                    <a:lumMod val="75000"/>
                  </a:schemeClr>
                </a:solidFill>
              </a:rPr>
              <a:t>Notes:</a:t>
            </a:r>
          </a:p>
        </p:txBody>
      </p:sp>
      <p:sp>
        <p:nvSpPr>
          <p:cNvPr id="3" name="Content Placeholder 2">
            <a:extLst>
              <a:ext uri="{FF2B5EF4-FFF2-40B4-BE49-F238E27FC236}">
                <a16:creationId xmlns:a16="http://schemas.microsoft.com/office/drawing/2014/main" id="{0C2D89CB-4E12-4FC8-99AA-D8FA2A3035E9}"/>
              </a:ext>
            </a:extLst>
          </p:cNvPr>
          <p:cNvSpPr>
            <a:spLocks noGrp="1"/>
          </p:cNvSpPr>
          <p:nvPr>
            <p:ph idx="1"/>
          </p:nvPr>
        </p:nvSpPr>
        <p:spPr/>
        <p:txBody>
          <a:bodyPr/>
          <a:lstStyle/>
          <a:p>
            <a:pPr marL="0" indent="0">
              <a:buNone/>
            </a:pPr>
            <a:r>
              <a:rPr lang="en-US" b="1" dirty="0"/>
              <a:t>Mostly for Sonya’s reference while creating the PowerPoint</a:t>
            </a:r>
          </a:p>
          <a:p>
            <a:r>
              <a:rPr lang="en-US" dirty="0">
                <a:solidFill>
                  <a:srgbClr val="000000"/>
                </a:solidFill>
              </a:rPr>
              <a:t>“Current US$” sheet used for our choropleth</a:t>
            </a:r>
          </a:p>
          <a:p>
            <a:r>
              <a:rPr lang="en-US" dirty="0"/>
              <a:t>“The sources for military expenditure data are, in order of priority: (a) primary sources, that is, official data provided by national governments, either in their official publications or in response to questionnaires; (b) secondary sources which quote primary data; and (c) other secondary sources.” – SIPRI FAQ on our dataset</a:t>
            </a:r>
            <a:endParaRPr lang="en-US" dirty="0">
              <a:solidFill>
                <a:srgbClr val="000000"/>
              </a:solidFill>
            </a:endParaRPr>
          </a:p>
          <a:p>
            <a:pPr marL="0" indent="0">
              <a:buNone/>
            </a:pPr>
            <a:endParaRPr lang="en-US" dirty="0">
              <a:solidFill>
                <a:schemeClr val="accent2"/>
              </a:solidFill>
            </a:endParaRPr>
          </a:p>
        </p:txBody>
      </p:sp>
    </p:spTree>
    <p:extLst>
      <p:ext uri="{BB962C8B-B14F-4D97-AF65-F5344CB8AC3E}">
        <p14:creationId xmlns:p14="http://schemas.microsoft.com/office/powerpoint/2010/main" val="88700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3B1-1B0C-49F0-9650-74EDE09FFDDC}"/>
              </a:ext>
            </a:extLst>
          </p:cNvPr>
          <p:cNvSpPr>
            <a:spLocks noGrp="1"/>
          </p:cNvSpPr>
          <p:nvPr>
            <p:ph type="title"/>
          </p:nvPr>
        </p:nvSpPr>
        <p:spPr/>
        <p:txBody>
          <a:bodyPr/>
          <a:lstStyle/>
          <a:p>
            <a:r>
              <a:rPr lang="en-US" dirty="0">
                <a:solidFill>
                  <a:schemeClr val="accent2">
                    <a:lumMod val="75000"/>
                  </a:schemeClr>
                </a:solidFill>
              </a:rPr>
              <a:t>Notes:</a:t>
            </a:r>
            <a:endParaRPr lang="en-US" dirty="0"/>
          </a:p>
        </p:txBody>
      </p:sp>
      <p:sp>
        <p:nvSpPr>
          <p:cNvPr id="3" name="Content Placeholder 2">
            <a:extLst>
              <a:ext uri="{FF2B5EF4-FFF2-40B4-BE49-F238E27FC236}">
                <a16:creationId xmlns:a16="http://schemas.microsoft.com/office/drawing/2014/main" id="{79DDD24F-B620-4E8E-8FB3-85CA8C48E91B}"/>
              </a:ext>
            </a:extLst>
          </p:cNvPr>
          <p:cNvSpPr>
            <a:spLocks noGrp="1"/>
          </p:cNvSpPr>
          <p:nvPr>
            <p:ph idx="1"/>
          </p:nvPr>
        </p:nvSpPr>
        <p:spPr/>
        <p:txBody>
          <a:bodyPr>
            <a:normAutofit/>
          </a:bodyPr>
          <a:lstStyle/>
          <a:p>
            <a:pPr marL="0" indent="0">
              <a:buNone/>
            </a:pPr>
            <a:r>
              <a:rPr lang="en-US" b="1" dirty="0"/>
              <a:t>Mostly for Sonya’s reference while creating the PowerPoint</a:t>
            </a:r>
            <a:endParaRPr lang="en-US" dirty="0"/>
          </a:p>
          <a:p>
            <a:r>
              <a:rPr lang="en-US" dirty="0"/>
              <a:t>Gray polygon indicates a missing value – going to change</a:t>
            </a:r>
          </a:p>
          <a:p>
            <a:r>
              <a:rPr lang="en-US" dirty="0"/>
              <a:t>Mexico’s expenditure over time</a:t>
            </a:r>
          </a:p>
          <a:p>
            <a:r>
              <a:rPr lang="en-US" dirty="0"/>
              <a:t>Iraq – stopped reporting from 1980 to 2005 </a:t>
            </a:r>
            <a:r>
              <a:rPr lang="en-US" dirty="0" err="1"/>
              <a:t>ish</a:t>
            </a:r>
            <a:endParaRPr lang="en-US" dirty="0"/>
          </a:p>
          <a:p>
            <a:r>
              <a:rPr lang="en-US" dirty="0"/>
              <a:t>Saudi Arabia – oil boom</a:t>
            </a:r>
          </a:p>
          <a:p>
            <a:r>
              <a:rPr lang="en-US" dirty="0"/>
              <a:t>India – early 2000’s Afghanistan India war (show alongside Afghanistan plot)</a:t>
            </a:r>
          </a:p>
          <a:p>
            <a:r>
              <a:rPr lang="en-US" dirty="0"/>
              <a:t>US follows a very rounded curve</a:t>
            </a:r>
          </a:p>
        </p:txBody>
      </p:sp>
    </p:spTree>
    <p:extLst>
      <p:ext uri="{BB962C8B-B14F-4D97-AF65-F5344CB8AC3E}">
        <p14:creationId xmlns:p14="http://schemas.microsoft.com/office/powerpoint/2010/main" val="513180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48A5-1A6B-496F-B959-970AD6E5E9F5}"/>
              </a:ext>
            </a:extLst>
          </p:cNvPr>
          <p:cNvSpPr>
            <a:spLocks noGrp="1"/>
          </p:cNvSpPr>
          <p:nvPr>
            <p:ph type="title"/>
          </p:nvPr>
        </p:nvSpPr>
        <p:spPr/>
        <p:txBody>
          <a:bodyPr/>
          <a:lstStyle/>
          <a:p>
            <a:r>
              <a:rPr lang="en-US" dirty="0">
                <a:solidFill>
                  <a:schemeClr val="accent2">
                    <a:lumMod val="75000"/>
                  </a:schemeClr>
                </a:solidFill>
              </a:rPr>
              <a:t>Notes:</a:t>
            </a:r>
            <a:endParaRPr lang="en-US" dirty="0"/>
          </a:p>
        </p:txBody>
      </p:sp>
      <p:sp>
        <p:nvSpPr>
          <p:cNvPr id="3" name="Content Placeholder 2">
            <a:extLst>
              <a:ext uri="{FF2B5EF4-FFF2-40B4-BE49-F238E27FC236}">
                <a16:creationId xmlns:a16="http://schemas.microsoft.com/office/drawing/2014/main" id="{5819E2A5-1A65-4AEA-97FF-DC925EE64C8D}"/>
              </a:ext>
            </a:extLst>
          </p:cNvPr>
          <p:cNvSpPr>
            <a:spLocks noGrp="1"/>
          </p:cNvSpPr>
          <p:nvPr>
            <p:ph idx="1"/>
          </p:nvPr>
        </p:nvSpPr>
        <p:spPr/>
        <p:txBody>
          <a:bodyPr/>
          <a:lstStyle/>
          <a:p>
            <a:pPr marL="0" indent="0">
              <a:buNone/>
            </a:pPr>
            <a:r>
              <a:rPr lang="en-US" b="1" dirty="0"/>
              <a:t>Mostly for Sonya’s reference while creating the PowerPoint</a:t>
            </a:r>
            <a:endParaRPr lang="en-US" dirty="0"/>
          </a:p>
          <a:p>
            <a:pPr marL="0" indent="0">
              <a:buNone/>
            </a:pPr>
            <a:r>
              <a:rPr lang="en-US" dirty="0"/>
              <a:t>GDP Plots:</a:t>
            </a:r>
          </a:p>
          <a:p>
            <a:r>
              <a:rPr lang="en-US" dirty="0"/>
              <a:t>Mexico’s GDP</a:t>
            </a:r>
          </a:p>
          <a:p>
            <a:r>
              <a:rPr lang="en-US" dirty="0"/>
              <a:t>Iraq</a:t>
            </a:r>
          </a:p>
          <a:p>
            <a:r>
              <a:rPr lang="en-US" dirty="0"/>
              <a:t>Saudi Arabia</a:t>
            </a:r>
          </a:p>
          <a:p>
            <a:r>
              <a:rPr lang="en-US" dirty="0"/>
              <a:t>India</a:t>
            </a:r>
          </a:p>
          <a:p>
            <a:r>
              <a:rPr lang="en-US" dirty="0"/>
              <a:t>US</a:t>
            </a:r>
          </a:p>
          <a:p>
            <a:endParaRPr lang="en-US" dirty="0"/>
          </a:p>
        </p:txBody>
      </p:sp>
    </p:spTree>
    <p:extLst>
      <p:ext uri="{BB962C8B-B14F-4D97-AF65-F5344CB8AC3E}">
        <p14:creationId xmlns:p14="http://schemas.microsoft.com/office/powerpoint/2010/main" val="2219172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23D93-606E-4A1E-97B5-A98F774FB70A}"/>
              </a:ext>
            </a:extLst>
          </p:cNvPr>
          <p:cNvSpPr>
            <a:spLocks noGrp="1"/>
          </p:cNvSpPr>
          <p:nvPr>
            <p:ph type="title"/>
          </p:nvPr>
        </p:nvSpPr>
        <p:spPr>
          <a:xfrm>
            <a:off x="1571811" y="1573586"/>
            <a:ext cx="9122584" cy="1325563"/>
          </a:xfrm>
        </p:spPr>
        <p:txBody>
          <a:bodyPr>
            <a:normAutofit/>
          </a:bodyPr>
          <a:lstStyle/>
          <a:p>
            <a:r>
              <a:rPr lang="en-US" b="1" dirty="0">
                <a:solidFill>
                  <a:schemeClr val="accent2"/>
                </a:solidFill>
              </a:rPr>
              <a:t>Obtaining the Data</a:t>
            </a:r>
          </a:p>
        </p:txBody>
      </p:sp>
      <p:sp>
        <p:nvSpPr>
          <p:cNvPr id="3" name="Content Placeholder 2">
            <a:extLst>
              <a:ext uri="{FF2B5EF4-FFF2-40B4-BE49-F238E27FC236}">
                <a16:creationId xmlns:a16="http://schemas.microsoft.com/office/drawing/2014/main" id="{3E3969F2-7179-43EA-96C3-DCEB9FA26951}"/>
              </a:ext>
            </a:extLst>
          </p:cNvPr>
          <p:cNvSpPr>
            <a:spLocks noGrp="1"/>
          </p:cNvSpPr>
          <p:nvPr>
            <p:ph idx="1"/>
          </p:nvPr>
        </p:nvSpPr>
        <p:spPr>
          <a:xfrm>
            <a:off x="1571811" y="3011214"/>
            <a:ext cx="6408407" cy="2161134"/>
          </a:xfrm>
        </p:spPr>
        <p:txBody>
          <a:bodyPr>
            <a:normAutofit/>
          </a:bodyPr>
          <a:lstStyle/>
          <a:p>
            <a:pPr>
              <a:buClr>
                <a:schemeClr val="accent1">
                  <a:lumMod val="75000"/>
                </a:schemeClr>
              </a:buClr>
            </a:pPr>
            <a:r>
              <a:rPr lang="en-US" sz="2400" dirty="0"/>
              <a:t>Military expenditures of 172 countries from 1949 – 2017</a:t>
            </a:r>
          </a:p>
          <a:p>
            <a:pPr>
              <a:buClr>
                <a:schemeClr val="accent1">
                  <a:lumMod val="75000"/>
                </a:schemeClr>
              </a:buClr>
            </a:pPr>
            <a:r>
              <a:rPr lang="en-US" sz="2400" dirty="0"/>
              <a:t>Downloaded an Excel spreadsheet containing military expenditure data for all countries </a:t>
            </a:r>
          </a:p>
          <a:p>
            <a:pPr>
              <a:buClr>
                <a:schemeClr val="accent1">
                  <a:lumMod val="75000"/>
                </a:schemeClr>
              </a:buClr>
            </a:pPr>
            <a:r>
              <a:rPr lang="en-US" sz="2400" dirty="0"/>
              <a:t>Read in data using </a:t>
            </a:r>
            <a:r>
              <a:rPr lang="en-US" sz="2400" dirty="0" err="1">
                <a:latin typeface="Courier New" panose="02070309020205020404" pitchFamily="49" charset="0"/>
                <a:cs typeface="Courier New" panose="02070309020205020404" pitchFamily="49" charset="0"/>
              </a:rPr>
              <a:t>read_excel</a:t>
            </a:r>
            <a:endParaRPr lang="en-US" sz="2400" dirty="0">
              <a:latin typeface="Courier New" panose="02070309020205020404" pitchFamily="49" charset="0"/>
              <a:cs typeface="Courier New" panose="02070309020205020404" pitchFamily="49" charset="0"/>
            </a:endParaRPr>
          </a:p>
        </p:txBody>
      </p:sp>
      <p:sp>
        <p:nvSpPr>
          <p:cNvPr id="35"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3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4" name="Picture 3">
            <a:extLst>
              <a:ext uri="{FF2B5EF4-FFF2-40B4-BE49-F238E27FC236}">
                <a16:creationId xmlns:a16="http://schemas.microsoft.com/office/drawing/2014/main" id="{B7AF72F8-6172-4979-8D63-CC64D0F9D0C7}"/>
              </a:ext>
            </a:extLst>
          </p:cNvPr>
          <p:cNvPicPr>
            <a:picLocks noChangeAspect="1"/>
          </p:cNvPicPr>
          <p:nvPr/>
        </p:nvPicPr>
        <p:blipFill rotWithShape="1">
          <a:blip r:embed="rId3"/>
          <a:srcRect l="4004" t="12868" r="76749" b="62417"/>
          <a:stretch/>
        </p:blipFill>
        <p:spPr>
          <a:xfrm>
            <a:off x="7968451" y="3040646"/>
            <a:ext cx="2542433" cy="1836412"/>
          </a:xfrm>
          <a:prstGeom prst="rect">
            <a:avLst/>
          </a:prstGeom>
        </p:spPr>
      </p:pic>
    </p:spTree>
    <p:extLst>
      <p:ext uri="{BB962C8B-B14F-4D97-AF65-F5344CB8AC3E}">
        <p14:creationId xmlns:p14="http://schemas.microsoft.com/office/powerpoint/2010/main" val="3063762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23D93-606E-4A1E-97B5-A98F774FB70A}"/>
              </a:ext>
            </a:extLst>
          </p:cNvPr>
          <p:cNvSpPr>
            <a:spLocks noGrp="1"/>
          </p:cNvSpPr>
          <p:nvPr>
            <p:ph type="title"/>
          </p:nvPr>
        </p:nvSpPr>
        <p:spPr>
          <a:xfrm>
            <a:off x="648929" y="629266"/>
            <a:ext cx="3505495" cy="1622321"/>
          </a:xfrm>
        </p:spPr>
        <p:txBody>
          <a:bodyPr>
            <a:normAutofit/>
          </a:bodyPr>
          <a:lstStyle/>
          <a:p>
            <a:r>
              <a:rPr lang="en-US" b="1" dirty="0">
                <a:solidFill>
                  <a:schemeClr val="accent2"/>
                </a:solidFill>
              </a:rPr>
              <a:t>Dataset Background</a:t>
            </a:r>
          </a:p>
        </p:txBody>
      </p:sp>
      <p:sp>
        <p:nvSpPr>
          <p:cNvPr id="3" name="Content Placeholder 2">
            <a:extLst>
              <a:ext uri="{FF2B5EF4-FFF2-40B4-BE49-F238E27FC236}">
                <a16:creationId xmlns:a16="http://schemas.microsoft.com/office/drawing/2014/main" id="{3E3969F2-7179-43EA-96C3-DCEB9FA26951}"/>
              </a:ext>
            </a:extLst>
          </p:cNvPr>
          <p:cNvSpPr>
            <a:spLocks noGrp="1"/>
          </p:cNvSpPr>
          <p:nvPr>
            <p:ph idx="1"/>
          </p:nvPr>
        </p:nvSpPr>
        <p:spPr>
          <a:xfrm>
            <a:off x="648931" y="2438400"/>
            <a:ext cx="3505494" cy="3785419"/>
          </a:xfrm>
        </p:spPr>
        <p:txBody>
          <a:bodyPr>
            <a:normAutofit/>
          </a:bodyPr>
          <a:lstStyle/>
          <a:p>
            <a:pPr marL="0" indent="0">
              <a:buNone/>
            </a:pPr>
            <a:r>
              <a:rPr lang="en-US" sz="2000" dirty="0"/>
              <a:t>Military expenditures of 172 (existing) countries from 1949 – 2017</a:t>
            </a:r>
          </a:p>
          <a:p>
            <a:pPr>
              <a:buClr>
                <a:schemeClr val="accent1">
                  <a:lumMod val="75000"/>
                </a:schemeClr>
              </a:buClr>
            </a:pPr>
            <a:r>
              <a:rPr lang="en-US" sz="2000" dirty="0"/>
              <a:t>Dataset used to only include data from 1988 and on, but the “Current US$” sheet and “Share of GDP” sheet have been recently extended to include data from 1949 and on (as available)</a:t>
            </a:r>
          </a:p>
          <a:p>
            <a:pPr>
              <a:buClr>
                <a:schemeClr val="accent1">
                  <a:lumMod val="75000"/>
                </a:schemeClr>
              </a:buClr>
            </a:pPr>
            <a:r>
              <a:rPr lang="en-US" sz="2000" dirty="0"/>
              <a:t>Availability of data varies considerably by country</a:t>
            </a:r>
          </a:p>
          <a:p>
            <a:pPr marL="457200" lvl="1" indent="0">
              <a:buNone/>
            </a:pPr>
            <a:endParaRPr lang="en-US" sz="2000" dirty="0"/>
          </a:p>
        </p:txBody>
      </p:sp>
      <p:sp>
        <p:nvSpPr>
          <p:cNvPr id="24" name="Rectangle 23">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B99CF15-086E-4B44-8C3A-6F5A5B6BD28A}"/>
              </a:ext>
            </a:extLst>
          </p:cNvPr>
          <p:cNvSpPr/>
          <p:nvPr/>
        </p:nvSpPr>
        <p:spPr>
          <a:xfrm>
            <a:off x="5313601" y="6488668"/>
            <a:ext cx="6203853" cy="369332"/>
          </a:xfrm>
          <a:prstGeom prst="rect">
            <a:avLst/>
          </a:prstGeom>
        </p:spPr>
        <p:txBody>
          <a:bodyPr wrap="square">
            <a:spAutoFit/>
          </a:bodyPr>
          <a:lstStyle/>
          <a:p>
            <a:pPr>
              <a:spcAft>
                <a:spcPts val="600"/>
              </a:spcAft>
            </a:pPr>
            <a:r>
              <a:rPr lang="en-US" dirty="0">
                <a:solidFill>
                  <a:srgbClr val="000000"/>
                </a:solidFill>
              </a:rPr>
              <a:t>*presented according to financial year rather than calendar year</a:t>
            </a:r>
          </a:p>
        </p:txBody>
      </p:sp>
      <p:graphicFrame>
        <p:nvGraphicFramePr>
          <p:cNvPr id="4" name="Table 3">
            <a:extLst>
              <a:ext uri="{FF2B5EF4-FFF2-40B4-BE49-F238E27FC236}">
                <a16:creationId xmlns:a16="http://schemas.microsoft.com/office/drawing/2014/main" id="{B5FB7C1F-BD10-4C5B-91C2-BC2230C65EF1}"/>
              </a:ext>
            </a:extLst>
          </p:cNvPr>
          <p:cNvGraphicFramePr>
            <a:graphicFrameLocks noGrp="1"/>
          </p:cNvGraphicFramePr>
          <p:nvPr>
            <p:extLst>
              <p:ext uri="{D42A27DB-BD31-4B8C-83A1-F6EECF244321}">
                <p14:modId xmlns:p14="http://schemas.microsoft.com/office/powerpoint/2010/main" val="253060120"/>
              </p:ext>
            </p:extLst>
          </p:nvPr>
        </p:nvGraphicFramePr>
        <p:xfrm>
          <a:off x="5608319" y="1074593"/>
          <a:ext cx="5614836" cy="4555599"/>
        </p:xfrm>
        <a:graphic>
          <a:graphicData uri="http://schemas.openxmlformats.org/drawingml/2006/table">
            <a:tbl>
              <a:tblPr firstRow="1" bandRow="1">
                <a:tableStyleId>{3B4B98B0-60AC-42C2-AFA5-B58CD77FA1E5}</a:tableStyleId>
              </a:tblPr>
              <a:tblGrid>
                <a:gridCol w="2871058">
                  <a:extLst>
                    <a:ext uri="{9D8B030D-6E8A-4147-A177-3AD203B41FA5}">
                      <a16:colId xmlns:a16="http://schemas.microsoft.com/office/drawing/2014/main" val="2675668963"/>
                    </a:ext>
                  </a:extLst>
                </a:gridCol>
                <a:gridCol w="2743778">
                  <a:extLst>
                    <a:ext uri="{9D8B030D-6E8A-4147-A177-3AD203B41FA5}">
                      <a16:colId xmlns:a16="http://schemas.microsoft.com/office/drawing/2014/main" val="1224183282"/>
                    </a:ext>
                  </a:extLst>
                </a:gridCol>
              </a:tblGrid>
              <a:tr h="560768">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dirty="0"/>
                        <a:t>9 sheets included in the Excel file</a:t>
                      </a:r>
                    </a:p>
                  </a:txBody>
                  <a:tcPr marL="130916" marR="130916" marT="65458" marB="65458" anchor="ctr"/>
                </a:tc>
                <a:tc hMerge="1">
                  <a:txBody>
                    <a:bodyPr/>
                    <a:lstStyle/>
                    <a:p>
                      <a:endParaRPr lang="en-US" dirty="0"/>
                    </a:p>
                  </a:txBody>
                  <a:tcPr anchor="ctr"/>
                </a:tc>
                <a:extLst>
                  <a:ext uri="{0D108BD9-81ED-4DB2-BD59-A6C34878D82A}">
                    <a16:rowId xmlns:a16="http://schemas.microsoft.com/office/drawing/2014/main" val="3897954161"/>
                  </a:ext>
                </a:extLst>
              </a:tr>
              <a:tr h="560768">
                <a:tc gridSpan="2">
                  <a:txBody>
                    <a:bodyPr/>
                    <a:lstStyle/>
                    <a:p>
                      <a:pPr algn="ctr"/>
                      <a:r>
                        <a:rPr lang="en-US" sz="2600" dirty="0"/>
                        <a:t>World and regional totals</a:t>
                      </a:r>
                    </a:p>
                  </a:txBody>
                  <a:tcPr marL="130916" marR="130916" marT="65458" marB="65458" anchor="ctr"/>
                </a:tc>
                <a:tc hMerge="1">
                  <a:txBody>
                    <a:bodyPr/>
                    <a:lstStyle/>
                    <a:p>
                      <a:endParaRPr lang="en-US" dirty="0"/>
                    </a:p>
                  </a:txBody>
                  <a:tcPr anchor="ctr"/>
                </a:tc>
                <a:extLst>
                  <a:ext uri="{0D108BD9-81ED-4DB2-BD59-A6C34878D82A}">
                    <a16:rowId xmlns:a16="http://schemas.microsoft.com/office/drawing/2014/main" val="3543602333"/>
                  </a:ext>
                </a:extLst>
              </a:tr>
              <a:tr h="9577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dirty="0"/>
                        <a:t>Local currency, financial years*</a:t>
                      </a:r>
                    </a:p>
                  </a:txBody>
                  <a:tcPr marL="130916" marR="130916" marT="65458" marB="6545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a:t>Local currency, calendar years</a:t>
                      </a:r>
                    </a:p>
                  </a:txBody>
                  <a:tcPr marL="130916" marR="130916" marT="65458" marB="65458" anchor="ctr"/>
                </a:tc>
                <a:extLst>
                  <a:ext uri="{0D108BD9-81ED-4DB2-BD59-A6C34878D82A}">
                    <a16:rowId xmlns:a16="http://schemas.microsoft.com/office/drawing/2014/main" val="2145380778"/>
                  </a:ext>
                </a:extLst>
              </a:tr>
              <a:tr h="9577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a:t>Constant (2016) US$</a:t>
                      </a:r>
                    </a:p>
                  </a:txBody>
                  <a:tcPr marL="130916" marR="130916" marT="65458" marB="6545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b="0" i="0" u="sng" dirty="0"/>
                        <a:t>Current US$</a:t>
                      </a:r>
                    </a:p>
                  </a:txBody>
                  <a:tcPr marL="130916" marR="130916" marT="65458" marB="65458" anchor="ctr"/>
                </a:tc>
                <a:extLst>
                  <a:ext uri="{0D108BD9-81ED-4DB2-BD59-A6C34878D82A}">
                    <a16:rowId xmlns:a16="http://schemas.microsoft.com/office/drawing/2014/main" val="3677679998"/>
                  </a:ext>
                </a:extLst>
              </a:tr>
              <a:tr h="5607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a:t>Share of GDP</a:t>
                      </a:r>
                    </a:p>
                  </a:txBody>
                  <a:tcPr marL="130916" marR="130916" marT="65458" marB="6545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a:t>Per capita</a:t>
                      </a:r>
                    </a:p>
                  </a:txBody>
                  <a:tcPr marL="130916" marR="130916" marT="65458" marB="65458" anchor="ctr"/>
                </a:tc>
                <a:extLst>
                  <a:ext uri="{0D108BD9-81ED-4DB2-BD59-A6C34878D82A}">
                    <a16:rowId xmlns:a16="http://schemas.microsoft.com/office/drawing/2014/main" val="3225351047"/>
                  </a:ext>
                </a:extLst>
              </a:tr>
              <a:tr h="9577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a:t>Share of government*</a:t>
                      </a:r>
                    </a:p>
                  </a:txBody>
                  <a:tcPr marL="130916" marR="130916" marT="65458" marB="65458"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dirty="0"/>
                        <a:t>Footnotes</a:t>
                      </a:r>
                    </a:p>
                  </a:txBody>
                  <a:tcPr marL="130916" marR="130916" marT="65458" marB="65458" anchor="ctr"/>
                </a:tc>
                <a:extLst>
                  <a:ext uri="{0D108BD9-81ED-4DB2-BD59-A6C34878D82A}">
                    <a16:rowId xmlns:a16="http://schemas.microsoft.com/office/drawing/2014/main" val="3709516193"/>
                  </a:ext>
                </a:extLst>
              </a:tr>
            </a:tbl>
          </a:graphicData>
        </a:graphic>
      </p:graphicFrame>
    </p:spTree>
    <p:extLst>
      <p:ext uri="{BB962C8B-B14F-4D97-AF65-F5344CB8AC3E}">
        <p14:creationId xmlns:p14="http://schemas.microsoft.com/office/powerpoint/2010/main" val="2402263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44E4-BDC1-4767-9CE6-A0C326582927}"/>
              </a:ext>
            </a:extLst>
          </p:cNvPr>
          <p:cNvSpPr>
            <a:spLocks noGrp="1"/>
          </p:cNvSpPr>
          <p:nvPr>
            <p:ph type="title"/>
          </p:nvPr>
        </p:nvSpPr>
        <p:spPr>
          <a:xfrm>
            <a:off x="838200" y="365125"/>
            <a:ext cx="10515600" cy="1325563"/>
          </a:xfrm>
        </p:spPr>
        <p:txBody>
          <a:bodyPr>
            <a:normAutofit/>
          </a:bodyPr>
          <a:lstStyle/>
          <a:p>
            <a:r>
              <a:rPr lang="en-US" b="1" dirty="0">
                <a:solidFill>
                  <a:schemeClr val="bg2">
                    <a:lumMod val="25000"/>
                  </a:schemeClr>
                </a:solidFill>
              </a:rPr>
              <a:t>Cleaning the Data (Initial Analysis)</a:t>
            </a:r>
          </a:p>
        </p:txBody>
      </p:sp>
      <p:graphicFrame>
        <p:nvGraphicFramePr>
          <p:cNvPr id="18" name="Content Placeholder 2">
            <a:extLst>
              <a:ext uri="{FF2B5EF4-FFF2-40B4-BE49-F238E27FC236}">
                <a16:creationId xmlns:a16="http://schemas.microsoft.com/office/drawing/2014/main" id="{36E51131-3B90-4AC2-BD25-35A855057F29}"/>
              </a:ext>
            </a:extLst>
          </p:cNvPr>
          <p:cNvGraphicFramePr>
            <a:graphicFrameLocks noGrp="1"/>
          </p:cNvGraphicFramePr>
          <p:nvPr>
            <p:ph idx="1"/>
            <p:extLst>
              <p:ext uri="{D42A27DB-BD31-4B8C-83A1-F6EECF244321}">
                <p14:modId xmlns:p14="http://schemas.microsoft.com/office/powerpoint/2010/main" val="4161491479"/>
              </p:ext>
            </p:extLst>
          </p:nvPr>
        </p:nvGraphicFramePr>
        <p:xfrm>
          <a:off x="838200" y="1854654"/>
          <a:ext cx="10149114"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0996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E1674-CB99-4C30-B696-C1E84859B0F6}"/>
              </a:ext>
            </a:extLst>
          </p:cNvPr>
          <p:cNvSpPr>
            <a:spLocks noGrp="1"/>
          </p:cNvSpPr>
          <p:nvPr>
            <p:ph type="title"/>
          </p:nvPr>
        </p:nvSpPr>
        <p:spPr>
          <a:xfrm>
            <a:off x="870204" y="606564"/>
            <a:ext cx="10451592" cy="1325563"/>
          </a:xfrm>
        </p:spPr>
        <p:txBody>
          <a:bodyPr anchor="ctr">
            <a:normAutofit/>
          </a:bodyPr>
          <a:lstStyle/>
          <a:p>
            <a:r>
              <a:rPr lang="en-US" b="1" dirty="0"/>
              <a:t>Initial Questions</a:t>
            </a:r>
          </a:p>
        </p:txBody>
      </p:sp>
      <p:sp>
        <p:nvSpPr>
          <p:cNvPr id="15" name="Rectangle 14">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06C556D1-F9D3-4B9E-918E-FD0EF5DEE668}"/>
              </a:ext>
            </a:extLst>
          </p:cNvPr>
          <p:cNvGraphicFramePr>
            <a:graphicFrameLocks noGrp="1"/>
          </p:cNvGraphicFramePr>
          <p:nvPr>
            <p:ph idx="1"/>
            <p:extLst>
              <p:ext uri="{D42A27DB-BD31-4B8C-83A1-F6EECF244321}">
                <p14:modId xmlns:p14="http://schemas.microsoft.com/office/powerpoint/2010/main" val="2036055774"/>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9145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AE1674-CB99-4C30-B696-C1E84859B0F6}"/>
              </a:ext>
            </a:extLst>
          </p:cNvPr>
          <p:cNvSpPr>
            <a:spLocks noGrp="1"/>
          </p:cNvSpPr>
          <p:nvPr>
            <p:ph type="title"/>
          </p:nvPr>
        </p:nvSpPr>
        <p:spPr>
          <a:xfrm>
            <a:off x="863029" y="1012004"/>
            <a:ext cx="3416158" cy="4795408"/>
          </a:xfrm>
        </p:spPr>
        <p:txBody>
          <a:bodyPr>
            <a:normAutofit/>
          </a:bodyPr>
          <a:lstStyle/>
          <a:p>
            <a:r>
              <a:rPr lang="en-US" b="1" dirty="0">
                <a:solidFill>
                  <a:srgbClr val="FFFFFF"/>
                </a:solidFill>
              </a:rPr>
              <a:t>Secondary</a:t>
            </a:r>
            <a:br>
              <a:rPr lang="en-US" b="1" dirty="0">
                <a:solidFill>
                  <a:srgbClr val="FFFFFF"/>
                </a:solidFill>
              </a:rPr>
            </a:br>
            <a:r>
              <a:rPr lang="en-US" b="1" dirty="0">
                <a:solidFill>
                  <a:srgbClr val="FFFFFF"/>
                </a:solidFill>
              </a:rPr>
              <a:t>Questions</a:t>
            </a:r>
          </a:p>
        </p:txBody>
      </p:sp>
      <p:graphicFrame>
        <p:nvGraphicFramePr>
          <p:cNvPr id="5" name="Content Placeholder 2">
            <a:extLst>
              <a:ext uri="{FF2B5EF4-FFF2-40B4-BE49-F238E27FC236}">
                <a16:creationId xmlns:a16="http://schemas.microsoft.com/office/drawing/2014/main" id="{06C556D1-F9D3-4B9E-918E-FD0EF5DEE668}"/>
              </a:ext>
            </a:extLst>
          </p:cNvPr>
          <p:cNvGraphicFramePr>
            <a:graphicFrameLocks noGrp="1"/>
          </p:cNvGraphicFramePr>
          <p:nvPr>
            <p:ph idx="1"/>
            <p:extLst>
              <p:ext uri="{D42A27DB-BD31-4B8C-83A1-F6EECF244321}">
                <p14:modId xmlns:p14="http://schemas.microsoft.com/office/powerpoint/2010/main" val="402610500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786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44E4-BDC1-4767-9CE6-A0C326582927}"/>
              </a:ext>
            </a:extLst>
          </p:cNvPr>
          <p:cNvSpPr>
            <a:spLocks noGrp="1"/>
          </p:cNvSpPr>
          <p:nvPr>
            <p:ph type="title"/>
          </p:nvPr>
        </p:nvSpPr>
        <p:spPr>
          <a:xfrm>
            <a:off x="838200" y="365125"/>
            <a:ext cx="10515600" cy="1325563"/>
          </a:xfrm>
        </p:spPr>
        <p:txBody>
          <a:bodyPr>
            <a:normAutofit/>
          </a:bodyPr>
          <a:lstStyle/>
          <a:p>
            <a:r>
              <a:rPr lang="en-US" b="1" dirty="0">
                <a:solidFill>
                  <a:schemeClr val="bg2">
                    <a:lumMod val="25000"/>
                  </a:schemeClr>
                </a:solidFill>
              </a:rPr>
              <a:t>Cleaning the Data (Secondary Analysis)</a:t>
            </a:r>
          </a:p>
        </p:txBody>
      </p:sp>
      <p:graphicFrame>
        <p:nvGraphicFramePr>
          <p:cNvPr id="18" name="Content Placeholder 2">
            <a:extLst>
              <a:ext uri="{FF2B5EF4-FFF2-40B4-BE49-F238E27FC236}">
                <a16:creationId xmlns:a16="http://schemas.microsoft.com/office/drawing/2014/main" id="{36E51131-3B90-4AC2-BD25-35A855057F29}"/>
              </a:ext>
            </a:extLst>
          </p:cNvPr>
          <p:cNvGraphicFramePr>
            <a:graphicFrameLocks noGrp="1"/>
          </p:cNvGraphicFramePr>
          <p:nvPr>
            <p:ph idx="1"/>
            <p:extLst>
              <p:ext uri="{D42A27DB-BD31-4B8C-83A1-F6EECF244321}">
                <p14:modId xmlns:p14="http://schemas.microsoft.com/office/powerpoint/2010/main" val="1612858450"/>
              </p:ext>
            </p:extLst>
          </p:nvPr>
        </p:nvGraphicFramePr>
        <p:xfrm>
          <a:off x="838200" y="1854654"/>
          <a:ext cx="10149114"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0215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4CDF3-7C85-412C-B50A-ED5DEDE59501}"/>
              </a:ext>
            </a:extLst>
          </p:cNvPr>
          <p:cNvSpPr>
            <a:spLocks noGrp="1"/>
          </p:cNvSpPr>
          <p:nvPr>
            <p:ph type="title"/>
          </p:nvPr>
        </p:nvSpPr>
        <p:spPr>
          <a:xfrm>
            <a:off x="838200" y="365125"/>
            <a:ext cx="10515600" cy="1325563"/>
          </a:xfrm>
        </p:spPr>
        <p:txBody>
          <a:bodyPr/>
          <a:lstStyle/>
          <a:p>
            <a:r>
              <a:rPr lang="en-US"/>
              <a:t>Exploration of Data / Techniques Used</a:t>
            </a:r>
            <a:endParaRPr lang="en-US" dirty="0"/>
          </a:p>
        </p:txBody>
      </p:sp>
      <p:sp>
        <p:nvSpPr>
          <p:cNvPr id="3" name="Content Placeholder 2">
            <a:extLst>
              <a:ext uri="{FF2B5EF4-FFF2-40B4-BE49-F238E27FC236}">
                <a16:creationId xmlns:a16="http://schemas.microsoft.com/office/drawing/2014/main" id="{33A83737-6BE3-49E0-83EC-067A5F191CB7}"/>
              </a:ext>
            </a:extLst>
          </p:cNvPr>
          <p:cNvSpPr>
            <a:spLocks noGrp="1"/>
          </p:cNvSpPr>
          <p:nvPr>
            <p:ph idx="1"/>
          </p:nvPr>
        </p:nvSpPr>
        <p:spPr>
          <a:xfrm>
            <a:off x="838200" y="1825625"/>
            <a:ext cx="10515600" cy="4351338"/>
          </a:xfrm>
        </p:spPr>
        <p:txBody>
          <a:bodyPr numCol="2">
            <a:normAutofit fontScale="92500" lnSpcReduction="10000"/>
          </a:bodyPr>
          <a:lstStyle/>
          <a:p>
            <a:r>
              <a:rPr lang="en-US" dirty="0" err="1"/>
              <a:t>LargeSpatialDataFrames</a:t>
            </a:r>
            <a:r>
              <a:rPr lang="en-US" dirty="0"/>
              <a:t> – requires packages such as:</a:t>
            </a:r>
          </a:p>
          <a:p>
            <a:pPr lvl="1"/>
            <a:r>
              <a:rPr lang="en-US" dirty="0" err="1"/>
              <a:t>geoJsonio</a:t>
            </a:r>
            <a:endParaRPr lang="en-US" dirty="0"/>
          </a:p>
          <a:p>
            <a:pPr lvl="1"/>
            <a:r>
              <a:rPr lang="en-US" dirty="0" err="1"/>
              <a:t>data.table</a:t>
            </a:r>
            <a:endParaRPr lang="en-US" dirty="0"/>
          </a:p>
          <a:p>
            <a:pPr lvl="1"/>
            <a:r>
              <a:rPr lang="en-US" dirty="0" err="1"/>
              <a:t>Rdgal</a:t>
            </a:r>
            <a:endParaRPr lang="en-US" dirty="0"/>
          </a:p>
          <a:p>
            <a:pPr lvl="1"/>
            <a:endParaRPr lang="en-US" dirty="0"/>
          </a:p>
          <a:p>
            <a:pPr marL="0" indent="0">
              <a:buNone/>
            </a:pPr>
            <a:r>
              <a:rPr lang="en-US" dirty="0"/>
              <a:t>Libraries used</a:t>
            </a:r>
          </a:p>
          <a:p>
            <a:r>
              <a:rPr lang="en-US" dirty="0"/>
              <a:t>library(</a:t>
            </a:r>
            <a:r>
              <a:rPr lang="en-US" dirty="0" err="1"/>
              <a:t>countrycode</a:t>
            </a:r>
            <a:r>
              <a:rPr lang="en-US" dirty="0"/>
              <a:t>)</a:t>
            </a:r>
          </a:p>
          <a:p>
            <a:r>
              <a:rPr lang="en-US" dirty="0"/>
              <a:t>library(</a:t>
            </a:r>
            <a:r>
              <a:rPr lang="en-US" dirty="0" err="1"/>
              <a:t>tidyverse</a:t>
            </a:r>
            <a:r>
              <a:rPr lang="en-US" dirty="0"/>
              <a:t>)</a:t>
            </a:r>
          </a:p>
          <a:p>
            <a:r>
              <a:rPr lang="en-US" dirty="0"/>
              <a:t>library(</a:t>
            </a:r>
            <a:r>
              <a:rPr lang="en-US" dirty="0" err="1"/>
              <a:t>readxl</a:t>
            </a:r>
            <a:r>
              <a:rPr lang="en-US" dirty="0"/>
              <a:t>)</a:t>
            </a:r>
          </a:p>
          <a:p>
            <a:r>
              <a:rPr lang="en-US" dirty="0"/>
              <a:t>library(maps)</a:t>
            </a:r>
          </a:p>
          <a:p>
            <a:r>
              <a:rPr lang="en-US" dirty="0"/>
              <a:t>library(</a:t>
            </a:r>
            <a:r>
              <a:rPr lang="en-US" dirty="0" err="1"/>
              <a:t>RColorBrewer</a:t>
            </a:r>
            <a:r>
              <a:rPr lang="en-US" dirty="0"/>
              <a:t>)</a:t>
            </a:r>
          </a:p>
          <a:p>
            <a:r>
              <a:rPr lang="en-US" dirty="0"/>
              <a:t>library(</a:t>
            </a:r>
            <a:r>
              <a:rPr lang="en-US" dirty="0" err="1"/>
              <a:t>viridis</a:t>
            </a:r>
            <a:r>
              <a:rPr lang="en-US" dirty="0"/>
              <a:t>)</a:t>
            </a:r>
          </a:p>
          <a:p>
            <a:r>
              <a:rPr lang="en-US" dirty="0"/>
              <a:t>library(</a:t>
            </a:r>
            <a:r>
              <a:rPr lang="en-US" dirty="0" err="1"/>
              <a:t>rworldmap</a:t>
            </a:r>
            <a:r>
              <a:rPr lang="en-US" dirty="0"/>
              <a:t>)</a:t>
            </a:r>
          </a:p>
          <a:p>
            <a:r>
              <a:rPr lang="en-US" dirty="0"/>
              <a:t>library(</a:t>
            </a:r>
            <a:r>
              <a:rPr lang="en-US" dirty="0" err="1"/>
              <a:t>maptools</a:t>
            </a:r>
            <a:r>
              <a:rPr lang="en-US" dirty="0"/>
              <a:t>)</a:t>
            </a:r>
          </a:p>
          <a:p>
            <a:r>
              <a:rPr lang="en-US" dirty="0"/>
              <a:t>library(</a:t>
            </a:r>
            <a:r>
              <a:rPr lang="en-US" dirty="0" err="1"/>
              <a:t>dplyr</a:t>
            </a:r>
            <a:r>
              <a:rPr lang="en-US" dirty="0"/>
              <a:t>)</a:t>
            </a:r>
          </a:p>
          <a:p>
            <a:r>
              <a:rPr lang="en-US" dirty="0"/>
              <a:t>library(ggplot2)</a:t>
            </a:r>
          </a:p>
          <a:p>
            <a:r>
              <a:rPr lang="en-US" dirty="0"/>
              <a:t>library(</a:t>
            </a:r>
            <a:r>
              <a:rPr lang="en-US" dirty="0" err="1"/>
              <a:t>plotly</a:t>
            </a:r>
            <a:r>
              <a:rPr lang="en-US" dirty="0"/>
              <a:t>) </a:t>
            </a:r>
          </a:p>
          <a:p>
            <a:r>
              <a:rPr lang="en-US" dirty="0"/>
              <a:t>library(</a:t>
            </a:r>
            <a:r>
              <a:rPr lang="en-US" dirty="0" err="1"/>
              <a:t>gifski</a:t>
            </a:r>
            <a:r>
              <a:rPr lang="en-US" dirty="0"/>
              <a:t>)</a:t>
            </a:r>
          </a:p>
          <a:p>
            <a:r>
              <a:rPr lang="en-US" dirty="0"/>
              <a:t>library(</a:t>
            </a:r>
            <a:r>
              <a:rPr lang="en-US" dirty="0" err="1"/>
              <a:t>gganimate</a:t>
            </a:r>
            <a:r>
              <a:rPr lang="en-US" dirty="0"/>
              <a:t>)</a:t>
            </a:r>
          </a:p>
          <a:p>
            <a:endParaRPr lang="en-US" dirty="0"/>
          </a:p>
        </p:txBody>
      </p:sp>
    </p:spTree>
    <p:extLst>
      <p:ext uri="{BB962C8B-B14F-4D97-AF65-F5344CB8AC3E}">
        <p14:creationId xmlns:p14="http://schemas.microsoft.com/office/powerpoint/2010/main" val="212546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3FE8-8E68-492D-AE18-D29C4D224150}"/>
              </a:ext>
            </a:extLst>
          </p:cNvPr>
          <p:cNvSpPr>
            <a:spLocks noGrp="1"/>
          </p:cNvSpPr>
          <p:nvPr>
            <p:ph type="title"/>
          </p:nvPr>
        </p:nvSpPr>
        <p:spPr/>
        <p:txBody>
          <a:bodyPr/>
          <a:lstStyle/>
          <a:p>
            <a:r>
              <a:rPr lang="en-US" dirty="0">
                <a:solidFill>
                  <a:schemeClr val="accent2">
                    <a:lumMod val="75000"/>
                  </a:schemeClr>
                </a:solidFill>
              </a:rPr>
              <a:t>Notes: [</a:t>
            </a:r>
            <a:r>
              <a:rPr lang="en-US" dirty="0" err="1">
                <a:solidFill>
                  <a:schemeClr val="accent2">
                    <a:lumMod val="75000"/>
                  </a:schemeClr>
                </a:solidFill>
              </a:rPr>
              <a:t>Dataframes</a:t>
            </a:r>
            <a:r>
              <a:rPr lang="en-US" dirty="0">
                <a:solidFill>
                  <a:schemeClr val="accent2">
                    <a:lumMod val="75000"/>
                  </a:schemeClr>
                </a:solidFill>
              </a:rPr>
              <a:t>]</a:t>
            </a:r>
          </a:p>
        </p:txBody>
      </p:sp>
      <p:sp>
        <p:nvSpPr>
          <p:cNvPr id="3" name="Content Placeholder 2">
            <a:extLst>
              <a:ext uri="{FF2B5EF4-FFF2-40B4-BE49-F238E27FC236}">
                <a16:creationId xmlns:a16="http://schemas.microsoft.com/office/drawing/2014/main" id="{E41B04FF-AE1D-413A-AA7F-0BB86BA29563}"/>
              </a:ext>
            </a:extLst>
          </p:cNvPr>
          <p:cNvSpPr>
            <a:spLocks noGrp="1"/>
          </p:cNvSpPr>
          <p:nvPr>
            <p:ph idx="1"/>
          </p:nvPr>
        </p:nvSpPr>
        <p:spPr/>
        <p:txBody>
          <a:bodyPr>
            <a:normAutofit fontScale="85000" lnSpcReduction="20000"/>
          </a:bodyPr>
          <a:lstStyle/>
          <a:p>
            <a:pPr marL="0" indent="0">
              <a:buNone/>
            </a:pPr>
            <a:r>
              <a:rPr lang="en-US" b="1" dirty="0"/>
              <a:t>Mostly for Sonya’s reference while creating the PowerPoint</a:t>
            </a:r>
            <a:endParaRPr lang="en-US" dirty="0"/>
          </a:p>
          <a:p>
            <a:pPr marL="0" indent="0">
              <a:buNone/>
            </a:pPr>
            <a:r>
              <a:rPr lang="en-US" dirty="0"/>
              <a:t>3 Excel files; 5 </a:t>
            </a:r>
            <a:r>
              <a:rPr lang="en-US" dirty="0" err="1"/>
              <a:t>dataframes</a:t>
            </a:r>
            <a:endParaRPr lang="en-US" dirty="0"/>
          </a:p>
          <a:p>
            <a:pPr marL="0" indent="0">
              <a:buNone/>
            </a:pPr>
            <a:r>
              <a:rPr lang="en-US" dirty="0"/>
              <a:t>Military Expenditure Dataset from SIPRI</a:t>
            </a:r>
          </a:p>
          <a:p>
            <a:r>
              <a:rPr lang="en-US" dirty="0" err="1"/>
              <a:t>Current_USD</a:t>
            </a:r>
            <a:endParaRPr lang="en-US" dirty="0"/>
          </a:p>
          <a:p>
            <a:r>
              <a:rPr lang="en-US" dirty="0" err="1"/>
              <a:t>Share_of_GDP</a:t>
            </a:r>
            <a:endParaRPr lang="en-US" dirty="0"/>
          </a:p>
          <a:p>
            <a:pPr marL="0" indent="0">
              <a:buNone/>
            </a:pPr>
            <a:endParaRPr lang="en-US" dirty="0"/>
          </a:p>
          <a:p>
            <a:pPr marL="0" indent="0">
              <a:buNone/>
            </a:pPr>
            <a:r>
              <a:rPr lang="en-US" dirty="0" err="1"/>
              <a:t>WorldBank</a:t>
            </a:r>
            <a:r>
              <a:rPr lang="en-US" dirty="0"/>
              <a:t> Dataset from SIPRI</a:t>
            </a:r>
          </a:p>
          <a:p>
            <a:r>
              <a:rPr lang="en-US" dirty="0" err="1"/>
              <a:t>Arms_Import</a:t>
            </a:r>
            <a:endParaRPr lang="en-US" dirty="0"/>
          </a:p>
          <a:p>
            <a:r>
              <a:rPr lang="en-US" dirty="0" err="1"/>
              <a:t>Military_Personal</a:t>
            </a:r>
            <a:endParaRPr lang="en-US" dirty="0"/>
          </a:p>
          <a:p>
            <a:pPr marL="0" indent="0">
              <a:buNone/>
            </a:pPr>
            <a:endParaRPr lang="en-US" dirty="0"/>
          </a:p>
          <a:p>
            <a:pPr marL="0" indent="0">
              <a:buNone/>
            </a:pPr>
            <a:r>
              <a:rPr lang="en-US" dirty="0" err="1"/>
              <a:t>GlobalFirePower</a:t>
            </a:r>
            <a:endParaRPr lang="en-US" dirty="0"/>
          </a:p>
        </p:txBody>
      </p:sp>
    </p:spTree>
    <p:extLst>
      <p:ext uri="{BB962C8B-B14F-4D97-AF65-F5344CB8AC3E}">
        <p14:creationId xmlns:p14="http://schemas.microsoft.com/office/powerpoint/2010/main" val="1777810923"/>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2826</TotalTime>
  <Words>1393</Words>
  <Application>Microsoft Office PowerPoint</Application>
  <PresentationFormat>Widescreen</PresentationFormat>
  <Paragraphs>138</Paragraphs>
  <Slides>13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 New</vt:lpstr>
      <vt:lpstr>Verdana</vt:lpstr>
      <vt:lpstr>Office Theme</vt:lpstr>
      <vt:lpstr>DS 202  Final Presentation</vt:lpstr>
      <vt:lpstr>Obtaining the Data</vt:lpstr>
      <vt:lpstr>Dataset Background</vt:lpstr>
      <vt:lpstr>Cleaning the Data (Initial Analysis)</vt:lpstr>
      <vt:lpstr>Initial Questions</vt:lpstr>
      <vt:lpstr>Secondary Questions</vt:lpstr>
      <vt:lpstr>Cleaning the Data (Secondary Analysis)</vt:lpstr>
      <vt:lpstr>Exploration of Data / Techniques Used</vt:lpstr>
      <vt:lpstr>Notes: [Dataframes]</vt:lpstr>
      <vt:lpstr>Notes: [Cleaning]</vt:lpstr>
      <vt:lpstr>Notes:</vt:lpstr>
      <vt:lpstr>Notes:</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202  Final Presentation</dc:title>
  <dc:creator>Sonya Haan</dc:creator>
  <cp:lastModifiedBy>Sonya Haan</cp:lastModifiedBy>
  <cp:revision>26</cp:revision>
  <dcterms:created xsi:type="dcterms:W3CDTF">2019-05-01T02:22:39Z</dcterms:created>
  <dcterms:modified xsi:type="dcterms:W3CDTF">2019-05-03T02:18:31Z</dcterms:modified>
</cp:coreProperties>
</file>