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63" r:id="rId2"/>
    <p:sldId id="294" r:id="rId3"/>
    <p:sldId id="290" r:id="rId4"/>
    <p:sldId id="266" r:id="rId5"/>
    <p:sldId id="288" r:id="rId6"/>
    <p:sldId id="284" r:id="rId7"/>
    <p:sldId id="300" r:id="rId8"/>
    <p:sldId id="304" r:id="rId9"/>
    <p:sldId id="301" r:id="rId10"/>
    <p:sldId id="305" r:id="rId11"/>
    <p:sldId id="302" r:id="rId12"/>
    <p:sldId id="303" r:id="rId13"/>
    <p:sldId id="295" r:id="rId14"/>
    <p:sldId id="293" r:id="rId15"/>
    <p:sldId id="289" r:id="rId16"/>
    <p:sldId id="306" r:id="rId17"/>
    <p:sldId id="307" r:id="rId18"/>
    <p:sldId id="308" r:id="rId19"/>
    <p:sldId id="309" r:id="rId20"/>
    <p:sldId id="28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nya Haan" initials="SH" lastIdx="3" clrIdx="0">
    <p:extLst>
      <p:ext uri="{19B8F6BF-5375-455C-9EA6-DF929625EA0E}">
        <p15:presenceInfo xmlns:p15="http://schemas.microsoft.com/office/powerpoint/2012/main" userId="63bbf845398bd80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69759" autoAdjust="0"/>
  </p:normalViewPr>
  <p:slideViewPr>
    <p:cSldViewPr snapToGrid="0">
      <p:cViewPr varScale="1">
        <p:scale>
          <a:sx n="46" d="100"/>
          <a:sy n="46" d="100"/>
        </p:scale>
        <p:origin x="1578" y="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49" d="100"/>
          <a:sy n="49" d="100"/>
        </p:scale>
        <p:origin x="2910"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FC3E96-CCD9-4A4A-8728-42436FC8A432}" type="doc">
      <dgm:prSet loTypeId="urn:microsoft.com/office/officeart/2005/8/layout/radial4" loCatId="relationship" qsTypeId="urn:microsoft.com/office/officeart/2005/8/quickstyle/simple5" qsCatId="simple" csTypeId="urn:microsoft.com/office/officeart/2005/8/colors/accent2_2" csCatId="accent2" phldr="1"/>
      <dgm:spPr/>
      <dgm:t>
        <a:bodyPr/>
        <a:lstStyle/>
        <a:p>
          <a:endParaRPr lang="en-US"/>
        </a:p>
      </dgm:t>
    </dgm:pt>
    <dgm:pt modelId="{C82B9C6D-1830-46F7-9F04-50BDC0252407}">
      <dgm:prSet phldrT="[Text]" custT="1"/>
      <dgm:spPr/>
      <dgm:t>
        <a:bodyPr anchor="t"/>
        <a:lstStyle/>
        <a:p>
          <a:endParaRPr lang="en-US" sz="2800" dirty="0"/>
        </a:p>
        <a:p>
          <a:r>
            <a:rPr lang="en-US" sz="2800" dirty="0"/>
            <a:t>Military Expenditure</a:t>
          </a:r>
        </a:p>
      </dgm:t>
    </dgm:pt>
    <dgm:pt modelId="{8D33B259-AD49-4667-94B7-DB4BB3EC74BC}" type="parTrans" cxnId="{635E6AB6-99EF-4DDF-8063-FAF7E30C3BFE}">
      <dgm:prSet/>
      <dgm:spPr/>
      <dgm:t>
        <a:bodyPr/>
        <a:lstStyle/>
        <a:p>
          <a:endParaRPr lang="en-US"/>
        </a:p>
      </dgm:t>
    </dgm:pt>
    <dgm:pt modelId="{204D6730-9E96-4209-96FF-6654FC58E253}" type="sibTrans" cxnId="{635E6AB6-99EF-4DDF-8063-FAF7E30C3BFE}">
      <dgm:prSet/>
      <dgm:spPr/>
      <dgm:t>
        <a:bodyPr/>
        <a:lstStyle/>
        <a:p>
          <a:endParaRPr lang="en-US"/>
        </a:p>
      </dgm:t>
    </dgm:pt>
    <dgm:pt modelId="{0708D182-A12A-4C64-A44B-B85E9AA46D2F}">
      <dgm:prSet phldrT="[Text]"/>
      <dgm:spPr/>
      <dgm:t>
        <a:bodyPr/>
        <a:lstStyle/>
        <a:p>
          <a:r>
            <a:rPr lang="en-US" dirty="0"/>
            <a:t>Arms Imported</a:t>
          </a:r>
        </a:p>
      </dgm:t>
    </dgm:pt>
    <dgm:pt modelId="{46959188-49EF-45BC-9B54-0652FA852E95}" type="parTrans" cxnId="{B2798103-FED5-440A-86E8-885497CA1F58}">
      <dgm:prSet/>
      <dgm:spPr/>
      <dgm:t>
        <a:bodyPr/>
        <a:lstStyle/>
        <a:p>
          <a:endParaRPr lang="en-US"/>
        </a:p>
      </dgm:t>
    </dgm:pt>
    <dgm:pt modelId="{E6B5D548-274E-4472-A322-416AF1745A79}" type="sibTrans" cxnId="{B2798103-FED5-440A-86E8-885497CA1F58}">
      <dgm:prSet/>
      <dgm:spPr/>
      <dgm:t>
        <a:bodyPr/>
        <a:lstStyle/>
        <a:p>
          <a:endParaRPr lang="en-US"/>
        </a:p>
      </dgm:t>
    </dgm:pt>
    <dgm:pt modelId="{CAACB57F-54C5-4E4D-A0ED-FD8C15664C4C}">
      <dgm:prSet phldrT="[Text]"/>
      <dgm:spPr/>
      <dgm:t>
        <a:bodyPr/>
        <a:lstStyle/>
        <a:p>
          <a:r>
            <a:rPr lang="en-US" dirty="0"/>
            <a:t>Military Personnel</a:t>
          </a:r>
        </a:p>
      </dgm:t>
    </dgm:pt>
    <dgm:pt modelId="{4470B427-FFBF-412E-8BDB-6F9310931D6F}" type="parTrans" cxnId="{D6454C0A-65F0-41EF-850D-64F18E14DBF0}">
      <dgm:prSet/>
      <dgm:spPr/>
      <dgm:t>
        <a:bodyPr/>
        <a:lstStyle/>
        <a:p>
          <a:endParaRPr lang="en-US"/>
        </a:p>
      </dgm:t>
    </dgm:pt>
    <dgm:pt modelId="{8ECEF3D8-46D8-4A58-9C00-B741807AD5AD}" type="sibTrans" cxnId="{D6454C0A-65F0-41EF-850D-64F18E14DBF0}">
      <dgm:prSet/>
      <dgm:spPr/>
      <dgm:t>
        <a:bodyPr/>
        <a:lstStyle/>
        <a:p>
          <a:endParaRPr lang="en-US"/>
        </a:p>
      </dgm:t>
    </dgm:pt>
    <dgm:pt modelId="{B807CA4F-2D00-453D-93DB-85F1C111046F}">
      <dgm:prSet phldrT="[Text]"/>
      <dgm:spPr/>
      <dgm:t>
        <a:bodyPr/>
        <a:lstStyle/>
        <a:p>
          <a:r>
            <a:rPr lang="en-US" dirty="0"/>
            <a:t>Global Firepower</a:t>
          </a:r>
        </a:p>
      </dgm:t>
    </dgm:pt>
    <dgm:pt modelId="{3E30541C-A16A-4159-97AB-6C2B1FAA7BF3}" type="parTrans" cxnId="{71A45F12-272C-4A5D-9674-0C19E17599CD}">
      <dgm:prSet/>
      <dgm:spPr/>
      <dgm:t>
        <a:bodyPr/>
        <a:lstStyle/>
        <a:p>
          <a:endParaRPr lang="en-US"/>
        </a:p>
      </dgm:t>
    </dgm:pt>
    <dgm:pt modelId="{D4EAB891-A4FE-4C42-91D6-6DED6049A6AC}" type="sibTrans" cxnId="{71A45F12-272C-4A5D-9674-0C19E17599CD}">
      <dgm:prSet/>
      <dgm:spPr/>
      <dgm:t>
        <a:bodyPr/>
        <a:lstStyle/>
        <a:p>
          <a:endParaRPr lang="en-US"/>
        </a:p>
      </dgm:t>
    </dgm:pt>
    <dgm:pt modelId="{DCD08AF5-2D1B-40A2-A19D-506D511772E7}" type="pres">
      <dgm:prSet presAssocID="{30FC3E96-CCD9-4A4A-8728-42436FC8A432}" presName="cycle" presStyleCnt="0">
        <dgm:presLayoutVars>
          <dgm:chMax val="1"/>
          <dgm:dir/>
          <dgm:animLvl val="ctr"/>
          <dgm:resizeHandles val="exact"/>
        </dgm:presLayoutVars>
      </dgm:prSet>
      <dgm:spPr/>
    </dgm:pt>
    <dgm:pt modelId="{9A80E285-2862-4679-8E00-FA558F5FE248}" type="pres">
      <dgm:prSet presAssocID="{C82B9C6D-1830-46F7-9F04-50BDC0252407}" presName="centerShape" presStyleLbl="node0" presStyleIdx="0" presStyleCnt="1" custScaleX="150746" custScaleY="184886" custLinFactNeighborX="-27876" custLinFactNeighborY="-11545"/>
      <dgm:spPr>
        <a:prstGeom prst="roundRect">
          <a:avLst/>
        </a:prstGeom>
      </dgm:spPr>
    </dgm:pt>
    <dgm:pt modelId="{46F56F85-9C74-4AC9-BDF2-0E5AD9F8E5A0}" type="pres">
      <dgm:prSet presAssocID="{46959188-49EF-45BC-9B54-0652FA852E95}" presName="parTrans" presStyleLbl="bgSibTrans2D1" presStyleIdx="0" presStyleCnt="3" custScaleX="81038"/>
      <dgm:spPr/>
    </dgm:pt>
    <dgm:pt modelId="{E89B1848-0386-4352-A380-B45F97EF8824}" type="pres">
      <dgm:prSet presAssocID="{0708D182-A12A-4C64-A44B-B85E9AA46D2F}" presName="node" presStyleLbl="node1" presStyleIdx="0" presStyleCnt="3" custScaleY="60611" custRadScaleRad="119052" custRadScaleInc="157479">
        <dgm:presLayoutVars>
          <dgm:bulletEnabled val="1"/>
        </dgm:presLayoutVars>
      </dgm:prSet>
      <dgm:spPr/>
    </dgm:pt>
    <dgm:pt modelId="{95A89B90-73F6-49FA-BD78-C8E2C1C9F044}" type="pres">
      <dgm:prSet presAssocID="{4470B427-FFBF-412E-8BDB-6F9310931D6F}" presName="parTrans" presStyleLbl="bgSibTrans2D1" presStyleIdx="1" presStyleCnt="3"/>
      <dgm:spPr/>
    </dgm:pt>
    <dgm:pt modelId="{C572BC67-A4DA-42B9-8ABA-DC1519A3B2CA}" type="pres">
      <dgm:prSet presAssocID="{CAACB57F-54C5-4E4D-A0ED-FD8C15664C4C}" presName="node" presStyleLbl="node1" presStyleIdx="1" presStyleCnt="3" custScaleY="63560" custRadScaleRad="79506" custRadScaleInc="120358">
        <dgm:presLayoutVars>
          <dgm:bulletEnabled val="1"/>
        </dgm:presLayoutVars>
      </dgm:prSet>
      <dgm:spPr/>
    </dgm:pt>
    <dgm:pt modelId="{AFB01E98-0CA5-4614-B56F-FFFCFDCFE34E}" type="pres">
      <dgm:prSet presAssocID="{3E30541C-A16A-4159-97AB-6C2B1FAA7BF3}" presName="parTrans" presStyleLbl="bgSibTrans2D1" presStyleIdx="2" presStyleCnt="3" custScaleX="78797"/>
      <dgm:spPr/>
    </dgm:pt>
    <dgm:pt modelId="{C9CBAC5D-29FA-4A0E-BCD4-9399AEC86FBF}" type="pres">
      <dgm:prSet presAssocID="{B807CA4F-2D00-453D-93DB-85F1C111046F}" presName="node" presStyleLbl="node1" presStyleIdx="2" presStyleCnt="3" custScaleY="60611" custRadScaleRad="85191" custRadScaleInc="103826">
        <dgm:presLayoutVars>
          <dgm:bulletEnabled val="1"/>
        </dgm:presLayoutVars>
      </dgm:prSet>
      <dgm:spPr/>
    </dgm:pt>
  </dgm:ptLst>
  <dgm:cxnLst>
    <dgm:cxn modelId="{B2798103-FED5-440A-86E8-885497CA1F58}" srcId="{C82B9C6D-1830-46F7-9F04-50BDC0252407}" destId="{0708D182-A12A-4C64-A44B-B85E9AA46D2F}" srcOrd="0" destOrd="0" parTransId="{46959188-49EF-45BC-9B54-0652FA852E95}" sibTransId="{E6B5D548-274E-4472-A322-416AF1745A79}"/>
    <dgm:cxn modelId="{D6454C0A-65F0-41EF-850D-64F18E14DBF0}" srcId="{C82B9C6D-1830-46F7-9F04-50BDC0252407}" destId="{CAACB57F-54C5-4E4D-A0ED-FD8C15664C4C}" srcOrd="1" destOrd="0" parTransId="{4470B427-FFBF-412E-8BDB-6F9310931D6F}" sibTransId="{8ECEF3D8-46D8-4A58-9C00-B741807AD5AD}"/>
    <dgm:cxn modelId="{71A45F12-272C-4A5D-9674-0C19E17599CD}" srcId="{C82B9C6D-1830-46F7-9F04-50BDC0252407}" destId="{B807CA4F-2D00-453D-93DB-85F1C111046F}" srcOrd="2" destOrd="0" parTransId="{3E30541C-A16A-4159-97AB-6C2B1FAA7BF3}" sibTransId="{D4EAB891-A4FE-4C42-91D6-6DED6049A6AC}"/>
    <dgm:cxn modelId="{A6C97363-27A2-40F2-B627-E635EC978373}" type="presOf" srcId="{B807CA4F-2D00-453D-93DB-85F1C111046F}" destId="{C9CBAC5D-29FA-4A0E-BCD4-9399AEC86FBF}" srcOrd="0" destOrd="0" presId="urn:microsoft.com/office/officeart/2005/8/layout/radial4"/>
    <dgm:cxn modelId="{0787BC75-8E99-4C1F-8713-2F28FA96D838}" type="presOf" srcId="{C82B9C6D-1830-46F7-9F04-50BDC0252407}" destId="{9A80E285-2862-4679-8E00-FA558F5FE248}" srcOrd="0" destOrd="0" presId="urn:microsoft.com/office/officeart/2005/8/layout/radial4"/>
    <dgm:cxn modelId="{C60E1B89-56C5-4F33-A618-E91B74DC1D5D}" type="presOf" srcId="{46959188-49EF-45BC-9B54-0652FA852E95}" destId="{46F56F85-9C74-4AC9-BDF2-0E5AD9F8E5A0}" srcOrd="0" destOrd="0" presId="urn:microsoft.com/office/officeart/2005/8/layout/radial4"/>
    <dgm:cxn modelId="{E59353A0-FE14-42C6-9F85-F9FDF652C1CE}" type="presOf" srcId="{4470B427-FFBF-412E-8BDB-6F9310931D6F}" destId="{95A89B90-73F6-49FA-BD78-C8E2C1C9F044}" srcOrd="0" destOrd="0" presId="urn:microsoft.com/office/officeart/2005/8/layout/radial4"/>
    <dgm:cxn modelId="{4E16C5B1-B7AA-4802-A08D-CD717C0656ED}" type="presOf" srcId="{0708D182-A12A-4C64-A44B-B85E9AA46D2F}" destId="{E89B1848-0386-4352-A380-B45F97EF8824}" srcOrd="0" destOrd="0" presId="urn:microsoft.com/office/officeart/2005/8/layout/radial4"/>
    <dgm:cxn modelId="{635E6AB6-99EF-4DDF-8063-FAF7E30C3BFE}" srcId="{30FC3E96-CCD9-4A4A-8728-42436FC8A432}" destId="{C82B9C6D-1830-46F7-9F04-50BDC0252407}" srcOrd="0" destOrd="0" parTransId="{8D33B259-AD49-4667-94B7-DB4BB3EC74BC}" sibTransId="{204D6730-9E96-4209-96FF-6654FC58E253}"/>
    <dgm:cxn modelId="{D93A1AD6-7926-4AE9-9D5F-1F76D3191E9F}" type="presOf" srcId="{CAACB57F-54C5-4E4D-A0ED-FD8C15664C4C}" destId="{C572BC67-A4DA-42B9-8ABA-DC1519A3B2CA}" srcOrd="0" destOrd="0" presId="urn:microsoft.com/office/officeart/2005/8/layout/radial4"/>
    <dgm:cxn modelId="{527B28E9-064C-471F-9B12-C1AE95C50241}" type="presOf" srcId="{3E30541C-A16A-4159-97AB-6C2B1FAA7BF3}" destId="{AFB01E98-0CA5-4614-B56F-FFFCFDCFE34E}" srcOrd="0" destOrd="0" presId="urn:microsoft.com/office/officeart/2005/8/layout/radial4"/>
    <dgm:cxn modelId="{3AE18EF4-D228-459E-8E28-BF7699417383}" type="presOf" srcId="{30FC3E96-CCD9-4A4A-8728-42436FC8A432}" destId="{DCD08AF5-2D1B-40A2-A19D-506D511772E7}" srcOrd="0" destOrd="0" presId="urn:microsoft.com/office/officeart/2005/8/layout/radial4"/>
    <dgm:cxn modelId="{CF662D2A-4C20-4B9B-95BD-CAC80A12B47A}" type="presParOf" srcId="{DCD08AF5-2D1B-40A2-A19D-506D511772E7}" destId="{9A80E285-2862-4679-8E00-FA558F5FE248}" srcOrd="0" destOrd="0" presId="urn:microsoft.com/office/officeart/2005/8/layout/radial4"/>
    <dgm:cxn modelId="{B55A534D-8096-4548-92D0-48CC31BB3C15}" type="presParOf" srcId="{DCD08AF5-2D1B-40A2-A19D-506D511772E7}" destId="{46F56F85-9C74-4AC9-BDF2-0E5AD9F8E5A0}" srcOrd="1" destOrd="0" presId="urn:microsoft.com/office/officeart/2005/8/layout/radial4"/>
    <dgm:cxn modelId="{0FD125A6-6E7D-405A-805D-226B4F6E0083}" type="presParOf" srcId="{DCD08AF5-2D1B-40A2-A19D-506D511772E7}" destId="{E89B1848-0386-4352-A380-B45F97EF8824}" srcOrd="2" destOrd="0" presId="urn:microsoft.com/office/officeart/2005/8/layout/radial4"/>
    <dgm:cxn modelId="{D46BE600-666A-4819-9D0F-1EA5F28AC30F}" type="presParOf" srcId="{DCD08AF5-2D1B-40A2-A19D-506D511772E7}" destId="{95A89B90-73F6-49FA-BD78-C8E2C1C9F044}" srcOrd="3" destOrd="0" presId="urn:microsoft.com/office/officeart/2005/8/layout/radial4"/>
    <dgm:cxn modelId="{0E5FDB49-36B1-469E-B576-E71AF5AE9855}" type="presParOf" srcId="{DCD08AF5-2D1B-40A2-A19D-506D511772E7}" destId="{C572BC67-A4DA-42B9-8ABA-DC1519A3B2CA}" srcOrd="4" destOrd="0" presId="urn:microsoft.com/office/officeart/2005/8/layout/radial4"/>
    <dgm:cxn modelId="{30C341EC-D357-4E49-A4CA-2E6105D9745D}" type="presParOf" srcId="{DCD08AF5-2D1B-40A2-A19D-506D511772E7}" destId="{AFB01E98-0CA5-4614-B56F-FFFCFDCFE34E}" srcOrd="5" destOrd="0" presId="urn:microsoft.com/office/officeart/2005/8/layout/radial4"/>
    <dgm:cxn modelId="{5251CA7D-BE25-4681-B918-01E430A0A887}" type="presParOf" srcId="{DCD08AF5-2D1B-40A2-A19D-506D511772E7}" destId="{C9CBAC5D-29FA-4A0E-BCD4-9399AEC86FBF}" srcOrd="6"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BBA2A27-C920-4896-A768-8A843D5CAF5E}" type="doc">
      <dgm:prSet loTypeId="urn:microsoft.com/office/officeart/2005/8/layout/vProcess5" loCatId="process" qsTypeId="urn:microsoft.com/office/officeart/2005/8/quickstyle/simple1" qsCatId="simple" csTypeId="urn:microsoft.com/office/officeart/2005/8/colors/accent2_3" csCatId="accent2" phldr="1"/>
      <dgm:spPr/>
      <dgm:t>
        <a:bodyPr/>
        <a:lstStyle/>
        <a:p>
          <a:endParaRPr lang="en-US"/>
        </a:p>
      </dgm:t>
    </dgm:pt>
    <dgm:pt modelId="{E3627EE8-455F-461C-ADF3-47C26EC5E7E0}">
      <dgm:prSet/>
      <dgm:spPr>
        <a:solidFill>
          <a:schemeClr val="accent2"/>
        </a:solidFill>
      </dgm:spPr>
      <dgm:t>
        <a:bodyPr/>
        <a:lstStyle/>
        <a:p>
          <a:r>
            <a:rPr lang="en-US" dirty="0"/>
            <a:t>Cleaned Excel file before loading data into R</a:t>
          </a:r>
        </a:p>
      </dgm:t>
    </dgm:pt>
    <dgm:pt modelId="{6A64F1E5-99B7-480D-88FB-D40313257F9B}" type="parTrans" cxnId="{B1985875-9D24-4EA6-B0D0-6B1E9A34F451}">
      <dgm:prSet/>
      <dgm:spPr/>
      <dgm:t>
        <a:bodyPr/>
        <a:lstStyle/>
        <a:p>
          <a:endParaRPr lang="en-US"/>
        </a:p>
      </dgm:t>
    </dgm:pt>
    <dgm:pt modelId="{FE697839-A813-43FC-8B17-5185050871BD}" type="sibTrans" cxnId="{B1985875-9D24-4EA6-B0D0-6B1E9A34F451}">
      <dgm:prSet/>
      <dgm:spPr/>
      <dgm:t>
        <a:bodyPr/>
        <a:lstStyle/>
        <a:p>
          <a:endParaRPr lang="en-US"/>
        </a:p>
      </dgm:t>
    </dgm:pt>
    <dgm:pt modelId="{A48CE690-7997-44FF-886B-72F7E027292E}">
      <dgm:prSet/>
      <dgm:spPr>
        <a:solidFill>
          <a:schemeClr val="accent2"/>
        </a:solidFill>
      </dgm:spPr>
      <dgm:t>
        <a:bodyPr/>
        <a:lstStyle/>
        <a:p>
          <a:r>
            <a:rPr lang="en-US" dirty="0"/>
            <a:t>Removed embedded pictures and links</a:t>
          </a:r>
        </a:p>
      </dgm:t>
    </dgm:pt>
    <dgm:pt modelId="{B5E8A354-C751-4A47-9B2E-C4C8BCFC1FAD}" type="parTrans" cxnId="{32AC6A95-37B5-4C86-B61E-4D75C7FF58A8}">
      <dgm:prSet/>
      <dgm:spPr/>
      <dgm:t>
        <a:bodyPr/>
        <a:lstStyle/>
        <a:p>
          <a:endParaRPr lang="en-US"/>
        </a:p>
      </dgm:t>
    </dgm:pt>
    <dgm:pt modelId="{13666B53-3D4F-4B79-AE0A-57861D8D7C88}" type="sibTrans" cxnId="{32AC6A95-37B5-4C86-B61E-4D75C7FF58A8}">
      <dgm:prSet/>
      <dgm:spPr/>
      <dgm:t>
        <a:bodyPr/>
        <a:lstStyle/>
        <a:p>
          <a:endParaRPr lang="en-US"/>
        </a:p>
      </dgm:t>
    </dgm:pt>
    <dgm:pt modelId="{6D681944-E294-4CBB-A118-675400E738AB}">
      <dgm:prSet/>
      <dgm:spPr>
        <a:solidFill>
          <a:schemeClr val="tx2">
            <a:lumMod val="75000"/>
          </a:schemeClr>
        </a:solidFill>
      </dgm:spPr>
      <dgm:t>
        <a:bodyPr/>
        <a:lstStyle/>
        <a:p>
          <a:r>
            <a:rPr lang="en-US" dirty="0"/>
            <a:t>Changed “Year” and “Value” variable type to numeric</a:t>
          </a:r>
        </a:p>
      </dgm:t>
    </dgm:pt>
    <dgm:pt modelId="{622CDA9C-EE25-4836-B8A1-584E8985ECD4}" type="parTrans" cxnId="{1C2646EF-A9EE-428F-96F8-BDFAF8FDF35B}">
      <dgm:prSet/>
      <dgm:spPr/>
      <dgm:t>
        <a:bodyPr/>
        <a:lstStyle/>
        <a:p>
          <a:endParaRPr lang="en-US"/>
        </a:p>
      </dgm:t>
    </dgm:pt>
    <dgm:pt modelId="{04EA364E-44E6-4DB7-941A-FA6348593120}" type="sibTrans" cxnId="{1C2646EF-A9EE-428F-96F8-BDFAF8FDF35B}">
      <dgm:prSet/>
      <dgm:spPr/>
      <dgm:t>
        <a:bodyPr/>
        <a:lstStyle/>
        <a:p>
          <a:endParaRPr lang="en-US"/>
        </a:p>
      </dgm:t>
    </dgm:pt>
    <dgm:pt modelId="{30D27671-31F1-4E42-A902-94586D53672B}">
      <dgm:prSet/>
      <dgm:spPr>
        <a:solidFill>
          <a:schemeClr val="accent2">
            <a:lumMod val="75000"/>
          </a:schemeClr>
        </a:solidFill>
      </dgm:spPr>
      <dgm:t>
        <a:bodyPr/>
        <a:lstStyle/>
        <a:p>
          <a:r>
            <a:rPr lang="en-US" dirty="0"/>
            <a:t>Gathered all year columns</a:t>
          </a:r>
        </a:p>
      </dgm:t>
    </dgm:pt>
    <dgm:pt modelId="{FF996121-5FB0-42F3-8DE5-C0DCA29ED5C2}" type="parTrans" cxnId="{BA82E359-38F2-4026-AB08-DA6E62EF721D}">
      <dgm:prSet/>
      <dgm:spPr/>
      <dgm:t>
        <a:bodyPr/>
        <a:lstStyle/>
        <a:p>
          <a:endParaRPr lang="en-US"/>
        </a:p>
      </dgm:t>
    </dgm:pt>
    <dgm:pt modelId="{223E459E-5AFA-49CD-9142-6C72A620A8BE}" type="sibTrans" cxnId="{BA82E359-38F2-4026-AB08-DA6E62EF721D}">
      <dgm:prSet/>
      <dgm:spPr/>
      <dgm:t>
        <a:bodyPr/>
        <a:lstStyle/>
        <a:p>
          <a:endParaRPr lang="en-US"/>
        </a:p>
      </dgm:t>
    </dgm:pt>
    <dgm:pt modelId="{98C2DC61-9B8F-44B6-AD70-80C78A3D1C45}">
      <dgm:prSet/>
      <dgm:spPr>
        <a:solidFill>
          <a:schemeClr val="accent2">
            <a:lumMod val="75000"/>
          </a:schemeClr>
        </a:solidFill>
      </dgm:spPr>
      <dgm:t>
        <a:bodyPr/>
        <a:lstStyle/>
        <a:p>
          <a:r>
            <a:rPr lang="en-US" dirty="0"/>
            <a:t>Current USD for example, had 71 columns: Country, Notes, 1949, … , 2017 </a:t>
          </a:r>
        </a:p>
      </dgm:t>
    </dgm:pt>
    <dgm:pt modelId="{306E7129-FCE1-4083-944B-BCB5445C3CBA}" type="parTrans" cxnId="{E957F27D-568B-49EC-812B-95888C580157}">
      <dgm:prSet/>
      <dgm:spPr/>
      <dgm:t>
        <a:bodyPr/>
        <a:lstStyle/>
        <a:p>
          <a:endParaRPr lang="en-US"/>
        </a:p>
      </dgm:t>
    </dgm:pt>
    <dgm:pt modelId="{77947B5A-30C5-48F7-A137-A74C24CF6E29}" type="sibTrans" cxnId="{E957F27D-568B-49EC-812B-95888C580157}">
      <dgm:prSet/>
      <dgm:spPr/>
      <dgm:t>
        <a:bodyPr/>
        <a:lstStyle/>
        <a:p>
          <a:endParaRPr lang="en-US"/>
        </a:p>
      </dgm:t>
    </dgm:pt>
    <dgm:pt modelId="{39E72C7C-EF58-4DE1-9B1F-842AABC5F610}">
      <dgm:prSet/>
      <dgm:spPr>
        <a:solidFill>
          <a:schemeClr val="tx2">
            <a:lumMod val="75000"/>
          </a:schemeClr>
        </a:solidFill>
      </dgm:spPr>
      <dgm:t>
        <a:bodyPr/>
        <a:lstStyle/>
        <a:p>
          <a:r>
            <a:rPr lang="en-US" dirty="0"/>
            <a:t>Had to input iso3c manually for some countries</a:t>
          </a:r>
        </a:p>
      </dgm:t>
    </dgm:pt>
    <dgm:pt modelId="{17DFC667-7721-49F5-9109-2495053AAFD4}" type="parTrans" cxnId="{933C4624-AF91-442E-AEE7-D969FD7A45AC}">
      <dgm:prSet/>
      <dgm:spPr/>
      <dgm:t>
        <a:bodyPr/>
        <a:lstStyle/>
        <a:p>
          <a:endParaRPr lang="en-US"/>
        </a:p>
      </dgm:t>
    </dgm:pt>
    <dgm:pt modelId="{E1A97A30-67F8-4C03-A013-E4604872E022}" type="sibTrans" cxnId="{933C4624-AF91-442E-AEE7-D969FD7A45AC}">
      <dgm:prSet/>
      <dgm:spPr/>
      <dgm:t>
        <a:bodyPr/>
        <a:lstStyle/>
        <a:p>
          <a:endParaRPr lang="en-US"/>
        </a:p>
      </dgm:t>
    </dgm:pt>
    <dgm:pt modelId="{5F4E9706-F268-44A3-81D5-C975A432F9BC}">
      <dgm:prSet/>
      <dgm:spPr>
        <a:solidFill>
          <a:schemeClr val="bg2">
            <a:lumMod val="50000"/>
          </a:schemeClr>
        </a:solidFill>
      </dgm:spPr>
      <dgm:t>
        <a:bodyPr/>
        <a:lstStyle/>
        <a:p>
          <a:r>
            <a:rPr lang="en-US" dirty="0"/>
            <a:t>Joined military expenditure data with world map data</a:t>
          </a:r>
        </a:p>
      </dgm:t>
    </dgm:pt>
    <dgm:pt modelId="{1ED8B3C3-DC84-4361-9FE0-0A3894026BFC}" type="parTrans" cxnId="{5E69F25C-34A7-49C8-9EDE-2EAF7311932D}">
      <dgm:prSet/>
      <dgm:spPr/>
      <dgm:t>
        <a:bodyPr/>
        <a:lstStyle/>
        <a:p>
          <a:endParaRPr lang="en-US"/>
        </a:p>
      </dgm:t>
    </dgm:pt>
    <dgm:pt modelId="{8284104F-FBFF-4C5F-842E-1E93BC9548CF}" type="sibTrans" cxnId="{5E69F25C-34A7-49C8-9EDE-2EAF7311932D}">
      <dgm:prSet/>
      <dgm:spPr/>
      <dgm:t>
        <a:bodyPr/>
        <a:lstStyle/>
        <a:p>
          <a:endParaRPr lang="en-US"/>
        </a:p>
      </dgm:t>
    </dgm:pt>
    <dgm:pt modelId="{B7F9058A-F92D-464B-8D25-723FE968C1CF}">
      <dgm:prSet/>
      <dgm:spPr>
        <a:solidFill>
          <a:schemeClr val="bg2">
            <a:lumMod val="50000"/>
          </a:schemeClr>
        </a:solidFill>
      </dgm:spPr>
      <dgm:t>
        <a:bodyPr/>
        <a:lstStyle/>
        <a:p>
          <a:r>
            <a:rPr lang="en-US" dirty="0"/>
            <a:t>Joined on the ‘iso3c’ value </a:t>
          </a:r>
        </a:p>
      </dgm:t>
    </dgm:pt>
    <dgm:pt modelId="{1E7AA260-9D11-4722-8B73-D568569A3829}" type="parTrans" cxnId="{A7444E5F-9682-43BE-8AA5-AB0CF8AA726A}">
      <dgm:prSet/>
      <dgm:spPr/>
      <dgm:t>
        <a:bodyPr/>
        <a:lstStyle/>
        <a:p>
          <a:endParaRPr lang="en-US"/>
        </a:p>
      </dgm:t>
    </dgm:pt>
    <dgm:pt modelId="{B77E2D89-0D71-4CF7-81B1-C1E27AADD6E1}" type="sibTrans" cxnId="{A7444E5F-9682-43BE-8AA5-AB0CF8AA726A}">
      <dgm:prSet/>
      <dgm:spPr/>
      <dgm:t>
        <a:bodyPr/>
        <a:lstStyle/>
        <a:p>
          <a:endParaRPr lang="en-US"/>
        </a:p>
      </dgm:t>
    </dgm:pt>
    <dgm:pt modelId="{2C5E7E94-7CC0-42B7-9533-E71356782879}">
      <dgm:prSet/>
      <dgm:spPr>
        <a:solidFill>
          <a:schemeClr val="tx2">
            <a:lumMod val="75000"/>
          </a:schemeClr>
        </a:solidFill>
      </dgm:spPr>
      <dgm:t>
        <a:bodyPr/>
        <a:lstStyle/>
        <a:p>
          <a:r>
            <a:rPr lang="en-US" dirty="0"/>
            <a:t>Introduced new variable ‘iso3c’ country code</a:t>
          </a:r>
        </a:p>
      </dgm:t>
    </dgm:pt>
    <dgm:pt modelId="{FC8EE8AB-F297-44D2-9E19-F678FAE06792}" type="parTrans" cxnId="{204D97CF-9536-4388-A5C6-26BA1DA37C75}">
      <dgm:prSet/>
      <dgm:spPr/>
      <dgm:t>
        <a:bodyPr/>
        <a:lstStyle/>
        <a:p>
          <a:endParaRPr lang="en-US"/>
        </a:p>
      </dgm:t>
    </dgm:pt>
    <dgm:pt modelId="{ABE921DE-29C1-4F00-A3DF-D068612ADD33}" type="sibTrans" cxnId="{204D97CF-9536-4388-A5C6-26BA1DA37C75}">
      <dgm:prSet/>
      <dgm:spPr/>
      <dgm:t>
        <a:bodyPr/>
        <a:lstStyle/>
        <a:p>
          <a:endParaRPr lang="en-US"/>
        </a:p>
      </dgm:t>
    </dgm:pt>
    <dgm:pt modelId="{BA0D7E66-CF43-4C61-8E18-75E39091FBC9}" type="pres">
      <dgm:prSet presAssocID="{2BBA2A27-C920-4896-A768-8A843D5CAF5E}" presName="outerComposite" presStyleCnt="0">
        <dgm:presLayoutVars>
          <dgm:chMax val="5"/>
          <dgm:dir/>
          <dgm:resizeHandles val="exact"/>
        </dgm:presLayoutVars>
      </dgm:prSet>
      <dgm:spPr/>
    </dgm:pt>
    <dgm:pt modelId="{B84632AD-0FB7-466B-8618-BE6A20A0CB49}" type="pres">
      <dgm:prSet presAssocID="{2BBA2A27-C920-4896-A768-8A843D5CAF5E}" presName="dummyMaxCanvas" presStyleCnt="0">
        <dgm:presLayoutVars/>
      </dgm:prSet>
      <dgm:spPr/>
    </dgm:pt>
    <dgm:pt modelId="{464E3F54-C13D-4ADC-B2B6-C04BED3AB9D7}" type="pres">
      <dgm:prSet presAssocID="{2BBA2A27-C920-4896-A768-8A843D5CAF5E}" presName="FiveNodes_1" presStyleLbl="node1" presStyleIdx="0" presStyleCnt="5">
        <dgm:presLayoutVars>
          <dgm:bulletEnabled val="1"/>
        </dgm:presLayoutVars>
      </dgm:prSet>
      <dgm:spPr/>
    </dgm:pt>
    <dgm:pt modelId="{F1215822-C8CB-4F50-B7AA-87405F206CB0}" type="pres">
      <dgm:prSet presAssocID="{2BBA2A27-C920-4896-A768-8A843D5CAF5E}" presName="FiveNodes_2" presStyleLbl="node1" presStyleIdx="1" presStyleCnt="5">
        <dgm:presLayoutVars>
          <dgm:bulletEnabled val="1"/>
        </dgm:presLayoutVars>
      </dgm:prSet>
      <dgm:spPr/>
    </dgm:pt>
    <dgm:pt modelId="{69FE4752-A343-496B-9A96-D54902F6BA2A}" type="pres">
      <dgm:prSet presAssocID="{2BBA2A27-C920-4896-A768-8A843D5CAF5E}" presName="FiveNodes_3" presStyleLbl="node1" presStyleIdx="2" presStyleCnt="5">
        <dgm:presLayoutVars>
          <dgm:bulletEnabled val="1"/>
        </dgm:presLayoutVars>
      </dgm:prSet>
      <dgm:spPr/>
    </dgm:pt>
    <dgm:pt modelId="{7BE6942E-C2B4-436B-B208-646BD3CC6581}" type="pres">
      <dgm:prSet presAssocID="{2BBA2A27-C920-4896-A768-8A843D5CAF5E}" presName="FiveNodes_4" presStyleLbl="node1" presStyleIdx="3" presStyleCnt="5">
        <dgm:presLayoutVars>
          <dgm:bulletEnabled val="1"/>
        </dgm:presLayoutVars>
      </dgm:prSet>
      <dgm:spPr/>
    </dgm:pt>
    <dgm:pt modelId="{9BDC9B9B-537B-4091-831C-259C030988FF}" type="pres">
      <dgm:prSet presAssocID="{2BBA2A27-C920-4896-A768-8A843D5CAF5E}" presName="FiveNodes_5" presStyleLbl="node1" presStyleIdx="4" presStyleCnt="5">
        <dgm:presLayoutVars>
          <dgm:bulletEnabled val="1"/>
        </dgm:presLayoutVars>
      </dgm:prSet>
      <dgm:spPr/>
    </dgm:pt>
    <dgm:pt modelId="{E14EBEB0-D9B6-42A5-8F17-428706AC8572}" type="pres">
      <dgm:prSet presAssocID="{2BBA2A27-C920-4896-A768-8A843D5CAF5E}" presName="FiveConn_1-2" presStyleLbl="fgAccFollowNode1" presStyleIdx="0" presStyleCnt="4">
        <dgm:presLayoutVars>
          <dgm:bulletEnabled val="1"/>
        </dgm:presLayoutVars>
      </dgm:prSet>
      <dgm:spPr/>
    </dgm:pt>
    <dgm:pt modelId="{9DA0F224-03C4-4547-99D1-AC11E825A58C}" type="pres">
      <dgm:prSet presAssocID="{2BBA2A27-C920-4896-A768-8A843D5CAF5E}" presName="FiveConn_2-3" presStyleLbl="fgAccFollowNode1" presStyleIdx="1" presStyleCnt="4">
        <dgm:presLayoutVars>
          <dgm:bulletEnabled val="1"/>
        </dgm:presLayoutVars>
      </dgm:prSet>
      <dgm:spPr/>
    </dgm:pt>
    <dgm:pt modelId="{59462744-5B83-46F4-BCFA-FFC1CDB221B7}" type="pres">
      <dgm:prSet presAssocID="{2BBA2A27-C920-4896-A768-8A843D5CAF5E}" presName="FiveConn_3-4" presStyleLbl="fgAccFollowNode1" presStyleIdx="2" presStyleCnt="4">
        <dgm:presLayoutVars>
          <dgm:bulletEnabled val="1"/>
        </dgm:presLayoutVars>
      </dgm:prSet>
      <dgm:spPr/>
    </dgm:pt>
    <dgm:pt modelId="{0C415EBA-89F4-4BD9-9B8C-0E31800B2BFC}" type="pres">
      <dgm:prSet presAssocID="{2BBA2A27-C920-4896-A768-8A843D5CAF5E}" presName="FiveConn_4-5" presStyleLbl="fgAccFollowNode1" presStyleIdx="3" presStyleCnt="4">
        <dgm:presLayoutVars>
          <dgm:bulletEnabled val="1"/>
        </dgm:presLayoutVars>
      </dgm:prSet>
      <dgm:spPr/>
    </dgm:pt>
    <dgm:pt modelId="{2AD0E5A4-BD78-43A4-80F3-853DD99A7AF8}" type="pres">
      <dgm:prSet presAssocID="{2BBA2A27-C920-4896-A768-8A843D5CAF5E}" presName="FiveNodes_1_text" presStyleLbl="node1" presStyleIdx="4" presStyleCnt="5">
        <dgm:presLayoutVars>
          <dgm:bulletEnabled val="1"/>
        </dgm:presLayoutVars>
      </dgm:prSet>
      <dgm:spPr/>
    </dgm:pt>
    <dgm:pt modelId="{27394299-8661-4D2F-9DBC-B12B09B52A4F}" type="pres">
      <dgm:prSet presAssocID="{2BBA2A27-C920-4896-A768-8A843D5CAF5E}" presName="FiveNodes_2_text" presStyleLbl="node1" presStyleIdx="4" presStyleCnt="5">
        <dgm:presLayoutVars>
          <dgm:bulletEnabled val="1"/>
        </dgm:presLayoutVars>
      </dgm:prSet>
      <dgm:spPr/>
    </dgm:pt>
    <dgm:pt modelId="{49B3C71C-D879-4ED0-83E3-DDDB2A084B37}" type="pres">
      <dgm:prSet presAssocID="{2BBA2A27-C920-4896-A768-8A843D5CAF5E}" presName="FiveNodes_3_text" presStyleLbl="node1" presStyleIdx="4" presStyleCnt="5">
        <dgm:presLayoutVars>
          <dgm:bulletEnabled val="1"/>
        </dgm:presLayoutVars>
      </dgm:prSet>
      <dgm:spPr/>
    </dgm:pt>
    <dgm:pt modelId="{68895C56-0324-462C-BB3A-C68CA85FCEE2}" type="pres">
      <dgm:prSet presAssocID="{2BBA2A27-C920-4896-A768-8A843D5CAF5E}" presName="FiveNodes_4_text" presStyleLbl="node1" presStyleIdx="4" presStyleCnt="5">
        <dgm:presLayoutVars>
          <dgm:bulletEnabled val="1"/>
        </dgm:presLayoutVars>
      </dgm:prSet>
      <dgm:spPr/>
    </dgm:pt>
    <dgm:pt modelId="{DAF1855C-F531-4AFF-993E-1840C44E4C94}" type="pres">
      <dgm:prSet presAssocID="{2BBA2A27-C920-4896-A768-8A843D5CAF5E}" presName="FiveNodes_5_text" presStyleLbl="node1" presStyleIdx="4" presStyleCnt="5">
        <dgm:presLayoutVars>
          <dgm:bulletEnabled val="1"/>
        </dgm:presLayoutVars>
      </dgm:prSet>
      <dgm:spPr/>
    </dgm:pt>
  </dgm:ptLst>
  <dgm:cxnLst>
    <dgm:cxn modelId="{933C4624-AF91-442E-AEE7-D969FD7A45AC}" srcId="{2C5E7E94-7CC0-42B7-9533-E71356782879}" destId="{39E72C7C-EF58-4DE1-9B1F-842AABC5F610}" srcOrd="0" destOrd="0" parTransId="{17DFC667-7721-49F5-9109-2495053AAFD4}" sibTransId="{E1A97A30-67F8-4C03-A013-E4604872E022}"/>
    <dgm:cxn modelId="{742DDE27-DCBC-49D6-ABAF-135649E55264}" type="presOf" srcId="{30D27671-31F1-4E42-A902-94586D53672B}" destId="{27394299-8661-4D2F-9DBC-B12B09B52A4F}" srcOrd="1" destOrd="0" presId="urn:microsoft.com/office/officeart/2005/8/layout/vProcess5"/>
    <dgm:cxn modelId="{D95D852E-3C7F-47F6-9D87-CE3FB33F2111}" type="presOf" srcId="{5F4E9706-F268-44A3-81D5-C975A432F9BC}" destId="{DAF1855C-F531-4AFF-993E-1840C44E4C94}" srcOrd="1" destOrd="0" presId="urn:microsoft.com/office/officeart/2005/8/layout/vProcess5"/>
    <dgm:cxn modelId="{AE549C33-0F9B-4AC4-A63D-7957B48E85AD}" type="presOf" srcId="{2C5E7E94-7CC0-42B7-9533-E71356782879}" destId="{7BE6942E-C2B4-436B-B208-646BD3CC6581}" srcOrd="0" destOrd="0" presId="urn:microsoft.com/office/officeart/2005/8/layout/vProcess5"/>
    <dgm:cxn modelId="{4054DC35-CF36-47B6-89A3-F90C19393BDB}" type="presOf" srcId="{B7F9058A-F92D-464B-8D25-723FE968C1CF}" destId="{DAF1855C-F531-4AFF-993E-1840C44E4C94}" srcOrd="1" destOrd="1" presId="urn:microsoft.com/office/officeart/2005/8/layout/vProcess5"/>
    <dgm:cxn modelId="{FF8C5F3A-F13F-43BE-8FB5-933F0331651C}" type="presOf" srcId="{A48CE690-7997-44FF-886B-72F7E027292E}" destId="{464E3F54-C13D-4ADC-B2B6-C04BED3AB9D7}" srcOrd="0" destOrd="1" presId="urn:microsoft.com/office/officeart/2005/8/layout/vProcess5"/>
    <dgm:cxn modelId="{5E69F25C-34A7-49C8-9EDE-2EAF7311932D}" srcId="{2BBA2A27-C920-4896-A768-8A843D5CAF5E}" destId="{5F4E9706-F268-44A3-81D5-C975A432F9BC}" srcOrd="4" destOrd="0" parTransId="{1ED8B3C3-DC84-4361-9FE0-0A3894026BFC}" sibTransId="{8284104F-FBFF-4C5F-842E-1E93BC9548CF}"/>
    <dgm:cxn modelId="{A7444E5F-9682-43BE-8AA5-AB0CF8AA726A}" srcId="{5F4E9706-F268-44A3-81D5-C975A432F9BC}" destId="{B7F9058A-F92D-464B-8D25-723FE968C1CF}" srcOrd="0" destOrd="0" parTransId="{1E7AA260-9D11-4722-8B73-D568569A3829}" sibTransId="{B77E2D89-0D71-4CF7-81B1-C1E27AADD6E1}"/>
    <dgm:cxn modelId="{E6E03A63-F46C-472B-9259-429C65C9A6D8}" type="presOf" srcId="{B7F9058A-F92D-464B-8D25-723FE968C1CF}" destId="{9BDC9B9B-537B-4091-831C-259C030988FF}" srcOrd="0" destOrd="1" presId="urn:microsoft.com/office/officeart/2005/8/layout/vProcess5"/>
    <dgm:cxn modelId="{1D92F567-E3C9-4DDB-8177-C9D27277683A}" type="presOf" srcId="{2BBA2A27-C920-4896-A768-8A843D5CAF5E}" destId="{BA0D7E66-CF43-4C61-8E18-75E39091FBC9}" srcOrd="0" destOrd="0" presId="urn:microsoft.com/office/officeart/2005/8/layout/vProcess5"/>
    <dgm:cxn modelId="{B1985875-9D24-4EA6-B0D0-6B1E9A34F451}" srcId="{2BBA2A27-C920-4896-A768-8A843D5CAF5E}" destId="{E3627EE8-455F-461C-ADF3-47C26EC5E7E0}" srcOrd="0" destOrd="0" parTransId="{6A64F1E5-99B7-480D-88FB-D40313257F9B}" sibTransId="{FE697839-A813-43FC-8B17-5185050871BD}"/>
    <dgm:cxn modelId="{EC3B5157-EE33-4D20-8EEA-0BC60EA00654}" type="presOf" srcId="{6D681944-E294-4CBB-A118-675400E738AB}" destId="{49B3C71C-D879-4ED0-83E3-DDDB2A084B37}" srcOrd="1" destOrd="0" presId="urn:microsoft.com/office/officeart/2005/8/layout/vProcess5"/>
    <dgm:cxn modelId="{BA82E359-38F2-4026-AB08-DA6E62EF721D}" srcId="{2BBA2A27-C920-4896-A768-8A843D5CAF5E}" destId="{30D27671-31F1-4E42-A902-94586D53672B}" srcOrd="1" destOrd="0" parTransId="{FF996121-5FB0-42F3-8DE5-C0DCA29ED5C2}" sibTransId="{223E459E-5AFA-49CD-9142-6C72A620A8BE}"/>
    <dgm:cxn modelId="{E957F27D-568B-49EC-812B-95888C580157}" srcId="{30D27671-31F1-4E42-A902-94586D53672B}" destId="{98C2DC61-9B8F-44B6-AD70-80C78A3D1C45}" srcOrd="0" destOrd="0" parTransId="{306E7129-FCE1-4083-944B-BCB5445C3CBA}" sibTransId="{77947B5A-30C5-48F7-A137-A74C24CF6E29}"/>
    <dgm:cxn modelId="{D567E28A-A09C-4223-B919-FE446062BA98}" type="presOf" srcId="{98C2DC61-9B8F-44B6-AD70-80C78A3D1C45}" destId="{27394299-8661-4D2F-9DBC-B12B09B52A4F}" srcOrd="1" destOrd="1" presId="urn:microsoft.com/office/officeart/2005/8/layout/vProcess5"/>
    <dgm:cxn modelId="{5D973F8F-2968-4136-8F1B-63C2F87B3297}" type="presOf" srcId="{04EA364E-44E6-4DB7-941A-FA6348593120}" destId="{59462744-5B83-46F4-BCFA-FFC1CDB221B7}" srcOrd="0" destOrd="0" presId="urn:microsoft.com/office/officeart/2005/8/layout/vProcess5"/>
    <dgm:cxn modelId="{32AC6A95-37B5-4C86-B61E-4D75C7FF58A8}" srcId="{E3627EE8-455F-461C-ADF3-47C26EC5E7E0}" destId="{A48CE690-7997-44FF-886B-72F7E027292E}" srcOrd="0" destOrd="0" parTransId="{B5E8A354-C751-4A47-9B2E-C4C8BCFC1FAD}" sibTransId="{13666B53-3D4F-4B79-AE0A-57861D8D7C88}"/>
    <dgm:cxn modelId="{E810FE9B-0F32-46E7-9B78-566B587CE3C3}" type="presOf" srcId="{39E72C7C-EF58-4DE1-9B1F-842AABC5F610}" destId="{7BE6942E-C2B4-436B-B208-646BD3CC6581}" srcOrd="0" destOrd="1" presId="urn:microsoft.com/office/officeart/2005/8/layout/vProcess5"/>
    <dgm:cxn modelId="{7B9218A5-383A-47E2-94B3-09CFE86AE99E}" type="presOf" srcId="{2C5E7E94-7CC0-42B7-9533-E71356782879}" destId="{68895C56-0324-462C-BB3A-C68CA85FCEE2}" srcOrd="1" destOrd="0" presId="urn:microsoft.com/office/officeart/2005/8/layout/vProcess5"/>
    <dgm:cxn modelId="{1EDA59A5-4EB9-4F09-8340-59B203053673}" type="presOf" srcId="{98C2DC61-9B8F-44B6-AD70-80C78A3D1C45}" destId="{F1215822-C8CB-4F50-B7AA-87405F206CB0}" srcOrd="0" destOrd="1" presId="urn:microsoft.com/office/officeart/2005/8/layout/vProcess5"/>
    <dgm:cxn modelId="{AF2F84A8-64EE-430D-8C67-A7290E1355CE}" type="presOf" srcId="{5F4E9706-F268-44A3-81D5-C975A432F9BC}" destId="{9BDC9B9B-537B-4091-831C-259C030988FF}" srcOrd="0" destOrd="0" presId="urn:microsoft.com/office/officeart/2005/8/layout/vProcess5"/>
    <dgm:cxn modelId="{BC979BAF-6622-4F31-BA1F-3A9E07E15FC1}" type="presOf" srcId="{E3627EE8-455F-461C-ADF3-47C26EC5E7E0}" destId="{2AD0E5A4-BD78-43A4-80F3-853DD99A7AF8}" srcOrd="1" destOrd="0" presId="urn:microsoft.com/office/officeart/2005/8/layout/vProcess5"/>
    <dgm:cxn modelId="{3B0EFDB0-E8EE-4A86-87C1-2246A481BEE0}" type="presOf" srcId="{A48CE690-7997-44FF-886B-72F7E027292E}" destId="{2AD0E5A4-BD78-43A4-80F3-853DD99A7AF8}" srcOrd="1" destOrd="1" presId="urn:microsoft.com/office/officeart/2005/8/layout/vProcess5"/>
    <dgm:cxn modelId="{D1A8C1B5-D98C-4250-8879-C5BFB0693B1D}" type="presOf" srcId="{30D27671-31F1-4E42-A902-94586D53672B}" destId="{F1215822-C8CB-4F50-B7AA-87405F206CB0}" srcOrd="0" destOrd="0" presId="urn:microsoft.com/office/officeart/2005/8/layout/vProcess5"/>
    <dgm:cxn modelId="{3CA98EBB-D38C-4104-B550-A80D590B6A81}" type="presOf" srcId="{6D681944-E294-4CBB-A118-675400E738AB}" destId="{69FE4752-A343-496B-9A96-D54902F6BA2A}" srcOrd="0" destOrd="0" presId="urn:microsoft.com/office/officeart/2005/8/layout/vProcess5"/>
    <dgm:cxn modelId="{5DBB11BD-7D9F-4015-9266-807AAD40DC9B}" type="presOf" srcId="{39E72C7C-EF58-4DE1-9B1F-842AABC5F610}" destId="{68895C56-0324-462C-BB3A-C68CA85FCEE2}" srcOrd="1" destOrd="1" presId="urn:microsoft.com/office/officeart/2005/8/layout/vProcess5"/>
    <dgm:cxn modelId="{001E07C1-D9C0-41CD-9BAC-F4169B566C84}" type="presOf" srcId="{223E459E-5AFA-49CD-9142-6C72A620A8BE}" destId="{9DA0F224-03C4-4547-99D1-AC11E825A58C}" srcOrd="0" destOrd="0" presId="urn:microsoft.com/office/officeart/2005/8/layout/vProcess5"/>
    <dgm:cxn modelId="{001923CB-9ABB-49F2-9C6F-4F28A25A11AE}" type="presOf" srcId="{ABE921DE-29C1-4F00-A3DF-D068612ADD33}" destId="{0C415EBA-89F4-4BD9-9B8C-0E31800B2BFC}" srcOrd="0" destOrd="0" presId="urn:microsoft.com/office/officeart/2005/8/layout/vProcess5"/>
    <dgm:cxn modelId="{A111D0CB-2101-479A-808A-1FC2172583CD}" type="presOf" srcId="{FE697839-A813-43FC-8B17-5185050871BD}" destId="{E14EBEB0-D9B6-42A5-8F17-428706AC8572}" srcOrd="0" destOrd="0" presId="urn:microsoft.com/office/officeart/2005/8/layout/vProcess5"/>
    <dgm:cxn modelId="{204D97CF-9536-4388-A5C6-26BA1DA37C75}" srcId="{2BBA2A27-C920-4896-A768-8A843D5CAF5E}" destId="{2C5E7E94-7CC0-42B7-9533-E71356782879}" srcOrd="3" destOrd="0" parTransId="{FC8EE8AB-F297-44D2-9E19-F678FAE06792}" sibTransId="{ABE921DE-29C1-4F00-A3DF-D068612ADD33}"/>
    <dgm:cxn modelId="{1C2646EF-A9EE-428F-96F8-BDFAF8FDF35B}" srcId="{2BBA2A27-C920-4896-A768-8A843D5CAF5E}" destId="{6D681944-E294-4CBB-A118-675400E738AB}" srcOrd="2" destOrd="0" parTransId="{622CDA9C-EE25-4836-B8A1-584E8985ECD4}" sibTransId="{04EA364E-44E6-4DB7-941A-FA6348593120}"/>
    <dgm:cxn modelId="{80FD02F9-0927-4A2B-B448-2ACF051B4929}" type="presOf" srcId="{E3627EE8-455F-461C-ADF3-47C26EC5E7E0}" destId="{464E3F54-C13D-4ADC-B2B6-C04BED3AB9D7}" srcOrd="0" destOrd="0" presId="urn:microsoft.com/office/officeart/2005/8/layout/vProcess5"/>
    <dgm:cxn modelId="{A4FB40F6-0369-42CE-A251-C97D9CC16E6D}" type="presParOf" srcId="{BA0D7E66-CF43-4C61-8E18-75E39091FBC9}" destId="{B84632AD-0FB7-466B-8618-BE6A20A0CB49}" srcOrd="0" destOrd="0" presId="urn:microsoft.com/office/officeart/2005/8/layout/vProcess5"/>
    <dgm:cxn modelId="{AAE3F3FE-17DC-4917-8127-967DC5B1B969}" type="presParOf" srcId="{BA0D7E66-CF43-4C61-8E18-75E39091FBC9}" destId="{464E3F54-C13D-4ADC-B2B6-C04BED3AB9D7}" srcOrd="1" destOrd="0" presId="urn:microsoft.com/office/officeart/2005/8/layout/vProcess5"/>
    <dgm:cxn modelId="{71B94C1D-9847-4929-9EFC-43B582FC5B88}" type="presParOf" srcId="{BA0D7E66-CF43-4C61-8E18-75E39091FBC9}" destId="{F1215822-C8CB-4F50-B7AA-87405F206CB0}" srcOrd="2" destOrd="0" presId="urn:microsoft.com/office/officeart/2005/8/layout/vProcess5"/>
    <dgm:cxn modelId="{974780B5-58E2-4B3B-B240-519F9ACB15BE}" type="presParOf" srcId="{BA0D7E66-CF43-4C61-8E18-75E39091FBC9}" destId="{69FE4752-A343-496B-9A96-D54902F6BA2A}" srcOrd="3" destOrd="0" presId="urn:microsoft.com/office/officeart/2005/8/layout/vProcess5"/>
    <dgm:cxn modelId="{6A135271-2307-4FE3-820A-D744D19DD37B}" type="presParOf" srcId="{BA0D7E66-CF43-4C61-8E18-75E39091FBC9}" destId="{7BE6942E-C2B4-436B-B208-646BD3CC6581}" srcOrd="4" destOrd="0" presId="urn:microsoft.com/office/officeart/2005/8/layout/vProcess5"/>
    <dgm:cxn modelId="{1FE3DE33-98F0-4D9B-803A-F8229879BB68}" type="presParOf" srcId="{BA0D7E66-CF43-4C61-8E18-75E39091FBC9}" destId="{9BDC9B9B-537B-4091-831C-259C030988FF}" srcOrd="5" destOrd="0" presId="urn:microsoft.com/office/officeart/2005/8/layout/vProcess5"/>
    <dgm:cxn modelId="{EEAF1DED-F7FC-490C-92BF-677B6CC18BC6}" type="presParOf" srcId="{BA0D7E66-CF43-4C61-8E18-75E39091FBC9}" destId="{E14EBEB0-D9B6-42A5-8F17-428706AC8572}" srcOrd="6" destOrd="0" presId="urn:microsoft.com/office/officeart/2005/8/layout/vProcess5"/>
    <dgm:cxn modelId="{6CFBCA5F-3BB1-400A-8B7F-A3AAAD4B5956}" type="presParOf" srcId="{BA0D7E66-CF43-4C61-8E18-75E39091FBC9}" destId="{9DA0F224-03C4-4547-99D1-AC11E825A58C}" srcOrd="7" destOrd="0" presId="urn:microsoft.com/office/officeart/2005/8/layout/vProcess5"/>
    <dgm:cxn modelId="{1BF03E19-E3B2-4E53-9E2B-AAA938722E07}" type="presParOf" srcId="{BA0D7E66-CF43-4C61-8E18-75E39091FBC9}" destId="{59462744-5B83-46F4-BCFA-FFC1CDB221B7}" srcOrd="8" destOrd="0" presId="urn:microsoft.com/office/officeart/2005/8/layout/vProcess5"/>
    <dgm:cxn modelId="{8BD15AFF-B4CB-4E5E-B345-1D54B4CCD020}" type="presParOf" srcId="{BA0D7E66-CF43-4C61-8E18-75E39091FBC9}" destId="{0C415EBA-89F4-4BD9-9B8C-0E31800B2BFC}" srcOrd="9" destOrd="0" presId="urn:microsoft.com/office/officeart/2005/8/layout/vProcess5"/>
    <dgm:cxn modelId="{9CA340E4-AF73-4A27-9926-51C7F4A266DA}" type="presParOf" srcId="{BA0D7E66-CF43-4C61-8E18-75E39091FBC9}" destId="{2AD0E5A4-BD78-43A4-80F3-853DD99A7AF8}" srcOrd="10" destOrd="0" presId="urn:microsoft.com/office/officeart/2005/8/layout/vProcess5"/>
    <dgm:cxn modelId="{2CD82B5B-5114-49CF-AA2D-02238FCD2CA4}" type="presParOf" srcId="{BA0D7E66-CF43-4C61-8E18-75E39091FBC9}" destId="{27394299-8661-4D2F-9DBC-B12B09B52A4F}" srcOrd="11" destOrd="0" presId="urn:microsoft.com/office/officeart/2005/8/layout/vProcess5"/>
    <dgm:cxn modelId="{969E5B8C-310E-455A-844A-D2EC552CFAF2}" type="presParOf" srcId="{BA0D7E66-CF43-4C61-8E18-75E39091FBC9}" destId="{49B3C71C-D879-4ED0-83E3-DDDB2A084B37}" srcOrd="12" destOrd="0" presId="urn:microsoft.com/office/officeart/2005/8/layout/vProcess5"/>
    <dgm:cxn modelId="{E8054A4E-F906-4F21-AAAB-1DDBF6C54CC6}" type="presParOf" srcId="{BA0D7E66-CF43-4C61-8E18-75E39091FBC9}" destId="{68895C56-0324-462C-BB3A-C68CA85FCEE2}" srcOrd="13" destOrd="0" presId="urn:microsoft.com/office/officeart/2005/8/layout/vProcess5"/>
    <dgm:cxn modelId="{920AEAE5-B2AC-4C81-AEE1-A1D81C2AFD00}" type="presParOf" srcId="{BA0D7E66-CF43-4C61-8E18-75E39091FBC9}" destId="{DAF1855C-F531-4AFF-993E-1840C44E4C94}"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80E285-2862-4679-8E00-FA558F5FE248}">
      <dsp:nvSpPr>
        <dsp:cNvPr id="0" name=""/>
        <dsp:cNvSpPr/>
      </dsp:nvSpPr>
      <dsp:spPr>
        <a:xfrm>
          <a:off x="137963" y="1174582"/>
          <a:ext cx="2711690" cy="3325817"/>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t" anchorCtr="0">
          <a:noAutofit/>
        </a:bodyPr>
        <a:lstStyle/>
        <a:p>
          <a:pPr marL="0" lvl="0" indent="0" algn="ctr" defTabSz="1244600">
            <a:lnSpc>
              <a:spcPct val="90000"/>
            </a:lnSpc>
            <a:spcBef>
              <a:spcPct val="0"/>
            </a:spcBef>
            <a:spcAft>
              <a:spcPct val="35000"/>
            </a:spcAft>
            <a:buNone/>
          </a:pPr>
          <a:endParaRPr lang="en-US" sz="2800" kern="1200" dirty="0"/>
        </a:p>
        <a:p>
          <a:pPr marL="0" lvl="0" indent="0" algn="ctr" defTabSz="1244600">
            <a:lnSpc>
              <a:spcPct val="90000"/>
            </a:lnSpc>
            <a:spcBef>
              <a:spcPct val="0"/>
            </a:spcBef>
            <a:spcAft>
              <a:spcPct val="35000"/>
            </a:spcAft>
            <a:buNone/>
          </a:pPr>
          <a:r>
            <a:rPr lang="en-US" sz="2800" kern="1200" dirty="0"/>
            <a:t>Military Expenditure</a:t>
          </a:r>
        </a:p>
      </dsp:txBody>
      <dsp:txXfrm>
        <a:off x="270337" y="1306956"/>
        <a:ext cx="2446942" cy="3061069"/>
      </dsp:txXfrm>
    </dsp:sp>
    <dsp:sp modelId="{46F56F85-9C74-4AC9-BDF2-0E5AD9F8E5A0}">
      <dsp:nvSpPr>
        <dsp:cNvPr id="0" name=""/>
        <dsp:cNvSpPr/>
      </dsp:nvSpPr>
      <dsp:spPr>
        <a:xfrm rot="19942657">
          <a:off x="2926789" y="1390342"/>
          <a:ext cx="1685336" cy="512671"/>
        </a:xfrm>
        <a:prstGeom prst="leftArrow">
          <a:avLst>
            <a:gd name="adj1" fmla="val 60000"/>
            <a:gd name="adj2" fmla="val 50000"/>
          </a:avLst>
        </a:prstGeom>
        <a:gradFill rotWithShape="0">
          <a:gsLst>
            <a:gs pos="0">
              <a:schemeClr val="accent2">
                <a:tint val="60000"/>
                <a:hueOff val="0"/>
                <a:satOff val="0"/>
                <a:lumOff val="0"/>
                <a:alphaOff val="0"/>
                <a:satMod val="103000"/>
                <a:lumMod val="102000"/>
                <a:tint val="94000"/>
              </a:schemeClr>
            </a:gs>
            <a:gs pos="50000">
              <a:schemeClr val="accent2">
                <a:tint val="60000"/>
                <a:hueOff val="0"/>
                <a:satOff val="0"/>
                <a:lumOff val="0"/>
                <a:alphaOff val="0"/>
                <a:satMod val="110000"/>
                <a:lumMod val="100000"/>
                <a:shade val="100000"/>
              </a:schemeClr>
            </a:gs>
            <a:gs pos="100000">
              <a:schemeClr val="accent2">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E89B1848-0386-4352-A380-B45F97EF8824}">
      <dsp:nvSpPr>
        <dsp:cNvPr id="0" name=""/>
        <dsp:cNvSpPr/>
      </dsp:nvSpPr>
      <dsp:spPr>
        <a:xfrm>
          <a:off x="3836330" y="750248"/>
          <a:ext cx="1708905" cy="828627"/>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066800">
            <a:lnSpc>
              <a:spcPct val="90000"/>
            </a:lnSpc>
            <a:spcBef>
              <a:spcPct val="0"/>
            </a:spcBef>
            <a:spcAft>
              <a:spcPct val="35000"/>
            </a:spcAft>
            <a:buNone/>
          </a:pPr>
          <a:r>
            <a:rPr lang="en-US" sz="2400" kern="1200" dirty="0"/>
            <a:t>Arms Imported</a:t>
          </a:r>
        </a:p>
      </dsp:txBody>
      <dsp:txXfrm>
        <a:off x="3860600" y="774518"/>
        <a:ext cx="1660365" cy="780087"/>
      </dsp:txXfrm>
    </dsp:sp>
    <dsp:sp modelId="{95A89B90-73F6-49FA-BD78-C8E2C1C9F044}">
      <dsp:nvSpPr>
        <dsp:cNvPr id="0" name=""/>
        <dsp:cNvSpPr/>
      </dsp:nvSpPr>
      <dsp:spPr>
        <a:xfrm rot="21568749">
          <a:off x="2950844" y="2560001"/>
          <a:ext cx="1739975" cy="512671"/>
        </a:xfrm>
        <a:prstGeom prst="leftArrow">
          <a:avLst>
            <a:gd name="adj1" fmla="val 60000"/>
            <a:gd name="adj2" fmla="val 50000"/>
          </a:avLst>
        </a:prstGeom>
        <a:gradFill rotWithShape="0">
          <a:gsLst>
            <a:gs pos="0">
              <a:schemeClr val="accent2">
                <a:tint val="60000"/>
                <a:hueOff val="0"/>
                <a:satOff val="0"/>
                <a:lumOff val="0"/>
                <a:alphaOff val="0"/>
                <a:satMod val="103000"/>
                <a:lumMod val="102000"/>
                <a:tint val="94000"/>
              </a:schemeClr>
            </a:gs>
            <a:gs pos="50000">
              <a:schemeClr val="accent2">
                <a:tint val="60000"/>
                <a:hueOff val="0"/>
                <a:satOff val="0"/>
                <a:lumOff val="0"/>
                <a:alphaOff val="0"/>
                <a:satMod val="110000"/>
                <a:lumMod val="100000"/>
                <a:shade val="100000"/>
              </a:schemeClr>
            </a:gs>
            <a:gs pos="100000">
              <a:schemeClr val="accent2">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C572BC67-A4DA-42B9-8ABA-DC1519A3B2CA}">
      <dsp:nvSpPr>
        <dsp:cNvPr id="0" name=""/>
        <dsp:cNvSpPr/>
      </dsp:nvSpPr>
      <dsp:spPr>
        <a:xfrm>
          <a:off x="3836332" y="2373956"/>
          <a:ext cx="1708905" cy="86894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066800">
            <a:lnSpc>
              <a:spcPct val="90000"/>
            </a:lnSpc>
            <a:spcBef>
              <a:spcPct val="0"/>
            </a:spcBef>
            <a:spcAft>
              <a:spcPct val="35000"/>
            </a:spcAft>
            <a:buNone/>
          </a:pPr>
          <a:r>
            <a:rPr lang="en-US" sz="2400" kern="1200" dirty="0"/>
            <a:t>Military Personnel</a:t>
          </a:r>
        </a:p>
      </dsp:txBody>
      <dsp:txXfrm>
        <a:off x="3861783" y="2399407"/>
        <a:ext cx="1658003" cy="818042"/>
      </dsp:txXfrm>
    </dsp:sp>
    <dsp:sp modelId="{AFB01E98-0CA5-4614-B56F-FFFCFDCFE34E}">
      <dsp:nvSpPr>
        <dsp:cNvPr id="0" name=""/>
        <dsp:cNvSpPr/>
      </dsp:nvSpPr>
      <dsp:spPr>
        <a:xfrm rot="1518373">
          <a:off x="2982341" y="3661169"/>
          <a:ext cx="1591225" cy="512671"/>
        </a:xfrm>
        <a:prstGeom prst="leftArrow">
          <a:avLst>
            <a:gd name="adj1" fmla="val 60000"/>
            <a:gd name="adj2" fmla="val 50000"/>
          </a:avLst>
        </a:prstGeom>
        <a:gradFill rotWithShape="0">
          <a:gsLst>
            <a:gs pos="0">
              <a:schemeClr val="accent2">
                <a:tint val="60000"/>
                <a:hueOff val="0"/>
                <a:satOff val="0"/>
                <a:lumOff val="0"/>
                <a:alphaOff val="0"/>
                <a:satMod val="103000"/>
                <a:lumMod val="102000"/>
                <a:tint val="94000"/>
              </a:schemeClr>
            </a:gs>
            <a:gs pos="50000">
              <a:schemeClr val="accent2">
                <a:tint val="60000"/>
                <a:hueOff val="0"/>
                <a:satOff val="0"/>
                <a:lumOff val="0"/>
                <a:alphaOff val="0"/>
                <a:satMod val="110000"/>
                <a:lumMod val="100000"/>
                <a:shade val="100000"/>
              </a:schemeClr>
            </a:gs>
            <a:gs pos="100000">
              <a:schemeClr val="accent2">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C9CBAC5D-29FA-4A0E-BCD4-9399AEC86FBF}">
      <dsp:nvSpPr>
        <dsp:cNvPr id="0" name=""/>
        <dsp:cNvSpPr/>
      </dsp:nvSpPr>
      <dsp:spPr>
        <a:xfrm>
          <a:off x="3836305" y="3934793"/>
          <a:ext cx="1708905" cy="828627"/>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066800">
            <a:lnSpc>
              <a:spcPct val="90000"/>
            </a:lnSpc>
            <a:spcBef>
              <a:spcPct val="0"/>
            </a:spcBef>
            <a:spcAft>
              <a:spcPct val="35000"/>
            </a:spcAft>
            <a:buNone/>
          </a:pPr>
          <a:r>
            <a:rPr lang="en-US" sz="2400" kern="1200" dirty="0"/>
            <a:t>Global Firepower</a:t>
          </a:r>
        </a:p>
      </dsp:txBody>
      <dsp:txXfrm>
        <a:off x="3860575" y="3959063"/>
        <a:ext cx="1660365" cy="7800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4E3F54-C13D-4ADC-B2B6-C04BED3AB9D7}">
      <dsp:nvSpPr>
        <dsp:cNvPr id="0" name=""/>
        <dsp:cNvSpPr/>
      </dsp:nvSpPr>
      <dsp:spPr>
        <a:xfrm>
          <a:off x="0" y="0"/>
          <a:ext cx="7814817" cy="783240"/>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Cleaned Excel file before loading data into R</a:t>
          </a:r>
        </a:p>
        <a:p>
          <a:pPr marL="114300" lvl="1" indent="-114300" algn="l" defTabSz="666750">
            <a:lnSpc>
              <a:spcPct val="90000"/>
            </a:lnSpc>
            <a:spcBef>
              <a:spcPct val="0"/>
            </a:spcBef>
            <a:spcAft>
              <a:spcPct val="15000"/>
            </a:spcAft>
            <a:buChar char="•"/>
          </a:pPr>
          <a:r>
            <a:rPr lang="en-US" sz="1500" kern="1200" dirty="0"/>
            <a:t>Removed embedded pictures and links</a:t>
          </a:r>
        </a:p>
      </dsp:txBody>
      <dsp:txXfrm>
        <a:off x="22940" y="22940"/>
        <a:ext cx="6878001" cy="737360"/>
      </dsp:txXfrm>
    </dsp:sp>
    <dsp:sp modelId="{F1215822-C8CB-4F50-B7AA-87405F206CB0}">
      <dsp:nvSpPr>
        <dsp:cNvPr id="0" name=""/>
        <dsp:cNvSpPr/>
      </dsp:nvSpPr>
      <dsp:spPr>
        <a:xfrm>
          <a:off x="583574" y="892024"/>
          <a:ext cx="7814817" cy="783240"/>
        </a:xfrm>
        <a:prstGeom prst="roundRect">
          <a:avLst>
            <a:gd name="adj" fmla="val 10000"/>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Gathered all year columns</a:t>
          </a:r>
        </a:p>
        <a:p>
          <a:pPr marL="114300" lvl="1" indent="-114300" algn="l" defTabSz="666750">
            <a:lnSpc>
              <a:spcPct val="90000"/>
            </a:lnSpc>
            <a:spcBef>
              <a:spcPct val="0"/>
            </a:spcBef>
            <a:spcAft>
              <a:spcPct val="15000"/>
            </a:spcAft>
            <a:buChar char="•"/>
          </a:pPr>
          <a:r>
            <a:rPr lang="en-US" sz="1500" kern="1200" dirty="0"/>
            <a:t>Current USD for example, had 71 columns: Country, Notes, 1949, … , 2017 </a:t>
          </a:r>
        </a:p>
      </dsp:txBody>
      <dsp:txXfrm>
        <a:off x="606514" y="914964"/>
        <a:ext cx="6676257" cy="737360"/>
      </dsp:txXfrm>
    </dsp:sp>
    <dsp:sp modelId="{69FE4752-A343-496B-9A96-D54902F6BA2A}">
      <dsp:nvSpPr>
        <dsp:cNvPr id="0" name=""/>
        <dsp:cNvSpPr/>
      </dsp:nvSpPr>
      <dsp:spPr>
        <a:xfrm>
          <a:off x="1167148" y="1784048"/>
          <a:ext cx="7814817" cy="783240"/>
        </a:xfrm>
        <a:prstGeom prst="roundRect">
          <a:avLst>
            <a:gd name="adj" fmla="val 10000"/>
          </a:avLst>
        </a:prstGeom>
        <a:solidFill>
          <a:schemeClr val="tx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Changed “Year” and “Value” variable type to numeric</a:t>
          </a:r>
        </a:p>
      </dsp:txBody>
      <dsp:txXfrm>
        <a:off x="1190088" y="1806988"/>
        <a:ext cx="6676257" cy="737360"/>
      </dsp:txXfrm>
    </dsp:sp>
    <dsp:sp modelId="{7BE6942E-C2B4-436B-B208-646BD3CC6581}">
      <dsp:nvSpPr>
        <dsp:cNvPr id="0" name=""/>
        <dsp:cNvSpPr/>
      </dsp:nvSpPr>
      <dsp:spPr>
        <a:xfrm>
          <a:off x="1750722" y="2676072"/>
          <a:ext cx="7814817" cy="783240"/>
        </a:xfrm>
        <a:prstGeom prst="roundRect">
          <a:avLst>
            <a:gd name="adj" fmla="val 10000"/>
          </a:avLst>
        </a:prstGeom>
        <a:solidFill>
          <a:schemeClr val="tx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Introduced new variable ‘iso3c’ country code</a:t>
          </a:r>
        </a:p>
        <a:p>
          <a:pPr marL="114300" lvl="1" indent="-114300" algn="l" defTabSz="666750">
            <a:lnSpc>
              <a:spcPct val="90000"/>
            </a:lnSpc>
            <a:spcBef>
              <a:spcPct val="0"/>
            </a:spcBef>
            <a:spcAft>
              <a:spcPct val="15000"/>
            </a:spcAft>
            <a:buChar char="•"/>
          </a:pPr>
          <a:r>
            <a:rPr lang="en-US" sz="1500" kern="1200" dirty="0"/>
            <a:t>Had to input iso3c manually for some countries</a:t>
          </a:r>
        </a:p>
      </dsp:txBody>
      <dsp:txXfrm>
        <a:off x="1773662" y="2699012"/>
        <a:ext cx="6676257" cy="737360"/>
      </dsp:txXfrm>
    </dsp:sp>
    <dsp:sp modelId="{9BDC9B9B-537B-4091-831C-259C030988FF}">
      <dsp:nvSpPr>
        <dsp:cNvPr id="0" name=""/>
        <dsp:cNvSpPr/>
      </dsp:nvSpPr>
      <dsp:spPr>
        <a:xfrm>
          <a:off x="2334296" y="3568097"/>
          <a:ext cx="7814817" cy="783240"/>
        </a:xfrm>
        <a:prstGeom prst="roundRect">
          <a:avLst>
            <a:gd name="adj" fmla="val 10000"/>
          </a:avLst>
        </a:prstGeom>
        <a:solidFill>
          <a:schemeClr val="bg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Joined military expenditure data with world map data</a:t>
          </a:r>
        </a:p>
        <a:p>
          <a:pPr marL="114300" lvl="1" indent="-114300" algn="l" defTabSz="666750">
            <a:lnSpc>
              <a:spcPct val="90000"/>
            </a:lnSpc>
            <a:spcBef>
              <a:spcPct val="0"/>
            </a:spcBef>
            <a:spcAft>
              <a:spcPct val="15000"/>
            </a:spcAft>
            <a:buChar char="•"/>
          </a:pPr>
          <a:r>
            <a:rPr lang="en-US" sz="1500" kern="1200" dirty="0"/>
            <a:t>Joined on the ‘iso3c’ value </a:t>
          </a:r>
        </a:p>
      </dsp:txBody>
      <dsp:txXfrm>
        <a:off x="2357236" y="3591037"/>
        <a:ext cx="6676257" cy="737360"/>
      </dsp:txXfrm>
    </dsp:sp>
    <dsp:sp modelId="{E14EBEB0-D9B6-42A5-8F17-428706AC8572}">
      <dsp:nvSpPr>
        <dsp:cNvPr id="0" name=""/>
        <dsp:cNvSpPr/>
      </dsp:nvSpPr>
      <dsp:spPr>
        <a:xfrm>
          <a:off x="7305711" y="572200"/>
          <a:ext cx="509106" cy="509106"/>
        </a:xfrm>
        <a:prstGeom prst="downArrow">
          <a:avLst>
            <a:gd name="adj1" fmla="val 55000"/>
            <a:gd name="adj2" fmla="val 45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7420260" y="572200"/>
        <a:ext cx="280008" cy="383102"/>
      </dsp:txXfrm>
    </dsp:sp>
    <dsp:sp modelId="{9DA0F224-03C4-4547-99D1-AC11E825A58C}">
      <dsp:nvSpPr>
        <dsp:cNvPr id="0" name=""/>
        <dsp:cNvSpPr/>
      </dsp:nvSpPr>
      <dsp:spPr>
        <a:xfrm>
          <a:off x="7889285" y="1464225"/>
          <a:ext cx="509106" cy="509106"/>
        </a:xfrm>
        <a:prstGeom prst="downArrow">
          <a:avLst>
            <a:gd name="adj1" fmla="val 55000"/>
            <a:gd name="adj2" fmla="val 45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8003834" y="1464225"/>
        <a:ext cx="280008" cy="383102"/>
      </dsp:txXfrm>
    </dsp:sp>
    <dsp:sp modelId="{59462744-5B83-46F4-BCFA-FFC1CDB221B7}">
      <dsp:nvSpPr>
        <dsp:cNvPr id="0" name=""/>
        <dsp:cNvSpPr/>
      </dsp:nvSpPr>
      <dsp:spPr>
        <a:xfrm>
          <a:off x="8472859" y="2343195"/>
          <a:ext cx="509106" cy="509106"/>
        </a:xfrm>
        <a:prstGeom prst="downArrow">
          <a:avLst>
            <a:gd name="adj1" fmla="val 55000"/>
            <a:gd name="adj2" fmla="val 45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8587408" y="2343195"/>
        <a:ext cx="280008" cy="383102"/>
      </dsp:txXfrm>
    </dsp:sp>
    <dsp:sp modelId="{0C415EBA-89F4-4BD9-9B8C-0E31800B2BFC}">
      <dsp:nvSpPr>
        <dsp:cNvPr id="0" name=""/>
        <dsp:cNvSpPr/>
      </dsp:nvSpPr>
      <dsp:spPr>
        <a:xfrm>
          <a:off x="9056433" y="3243922"/>
          <a:ext cx="509106" cy="509106"/>
        </a:xfrm>
        <a:prstGeom prst="downArrow">
          <a:avLst>
            <a:gd name="adj1" fmla="val 55000"/>
            <a:gd name="adj2" fmla="val 45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9170982" y="3243922"/>
        <a:ext cx="280008" cy="383102"/>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B4D03-AA53-4818-BA8D-F9C1505788F7}" type="datetimeFigureOut">
              <a:rPr lang="en-US" smtClean="0"/>
              <a:t>5/5/2019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E58C9F-A835-45F7-A2FB-D97F5C9E2B18}" type="slidenum">
              <a:rPr lang="en-US" smtClean="0"/>
              <a:t>‹#›</a:t>
            </a:fld>
            <a:endParaRPr lang="en-US"/>
          </a:p>
        </p:txBody>
      </p:sp>
    </p:spTree>
    <p:extLst>
      <p:ext uri="{BB962C8B-B14F-4D97-AF65-F5344CB8AC3E}">
        <p14:creationId xmlns:p14="http://schemas.microsoft.com/office/powerpoint/2010/main" val="2249385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8E58C9F-A835-45F7-A2FB-D97F5C9E2B18}" type="slidenum">
              <a:rPr lang="en-US" smtClean="0"/>
              <a:t>1</a:t>
            </a:fld>
            <a:endParaRPr lang="en-US"/>
          </a:p>
        </p:txBody>
      </p:sp>
    </p:spTree>
    <p:extLst>
      <p:ext uri="{BB962C8B-B14F-4D97-AF65-F5344CB8AC3E}">
        <p14:creationId xmlns:p14="http://schemas.microsoft.com/office/powerpoint/2010/main" val="31202996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We started our project by working with a dataset from the Stockholm International Peace Research Institute (SIPRI) about the military expenditures of 172 different countries from the year 1949 to 2017. </a:t>
            </a:r>
          </a:p>
          <a:p>
            <a:pPr marL="171450" lvl="0" indent="-171450">
              <a:buFont typeface="Arial" panose="020B0604020202020204" pitchFamily="34" charset="0"/>
              <a:buChar char="•"/>
            </a:pPr>
            <a:r>
              <a:rPr lang="en-US" dirty="0"/>
              <a:t>For this dataset, SIPRI defines military expenditure as any</a:t>
            </a:r>
            <a:r>
              <a:rPr lang="en-US" sz="1200" b="0" i="0" kern="1200" dirty="0">
                <a:solidFill>
                  <a:schemeClr val="tx1"/>
                </a:solidFill>
                <a:effectLst/>
                <a:latin typeface="+mn-lt"/>
                <a:ea typeface="+mn-ea"/>
                <a:cs typeface="+mn-cs"/>
              </a:rPr>
              <a:t> spending on the military in general. This includes money spent on:</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personnel (i.e. the salaries and benefits of troops and civilian staff)</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operations and maintenance (i.e. spending on general supplies, services and transport)</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military and non-military equipment</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construction of military bases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research and development. </a:t>
            </a:r>
          </a:p>
          <a:p>
            <a:pPr marL="171450" lvl="0" indent="-171450">
              <a:buFont typeface="Arial" panose="020B0604020202020204" pitchFamily="34" charset="0"/>
              <a:buChar char="•"/>
            </a:pPr>
            <a:r>
              <a:rPr lang="en-US" sz="1200" b="0" i="0" kern="1200" dirty="0">
                <a:solidFill>
                  <a:schemeClr val="tx1"/>
                </a:solidFill>
                <a:effectLst/>
                <a:latin typeface="+mn-lt"/>
                <a:ea typeface="+mn-ea"/>
                <a:cs typeface="+mn-cs"/>
              </a:rPr>
              <a:t>Though the military expenditure dataset takes into account all these categories of military spending, it does not break down spending by category. It only reports the total military expenditure for each year. </a:t>
            </a:r>
            <a:endParaRPr lang="en-US" dirty="0"/>
          </a:p>
          <a:p>
            <a:pPr marL="171450" indent="-171450">
              <a:buFont typeface="Arial" panose="020B0604020202020204" pitchFamily="34" charset="0"/>
              <a:buChar char="•"/>
            </a:pPr>
            <a:r>
              <a:rPr lang="en-US" dirty="0"/>
              <a:t>Originally, we were </a:t>
            </a:r>
            <a:r>
              <a:rPr lang="en-US" i="1" u="sng" dirty="0"/>
              <a:t>only</a:t>
            </a:r>
            <a:r>
              <a:rPr lang="en-US" dirty="0"/>
              <a:t> working with the military expenditure data, but as SIPRI states, “[military spending] is a financial measure, measuring inputs, and does not necessarily measure military capability.”</a:t>
            </a:r>
          </a:p>
          <a:p>
            <a:pPr marL="171450" indent="-171450">
              <a:buFont typeface="Arial" panose="020B0604020202020204" pitchFamily="34" charset="0"/>
              <a:buChar char="•"/>
            </a:pPr>
            <a:r>
              <a:rPr lang="en-US" dirty="0"/>
              <a:t>We didn’t feel that yearly military expenditure alone could tell the whole story, so we looked deeper into what militaries are spending their money on.</a:t>
            </a:r>
          </a:p>
          <a:p>
            <a:pPr marL="171450" indent="-171450">
              <a:buFont typeface="Arial" panose="020B0604020202020204" pitchFamily="34" charset="0"/>
              <a:buChar char="•"/>
            </a:pPr>
            <a:r>
              <a:rPr lang="en-US" dirty="0"/>
              <a:t>During this search we found 3 other datasets to help us analyze militaries:</a:t>
            </a:r>
          </a:p>
          <a:p>
            <a:pPr marL="628650" lvl="1" indent="-171450">
              <a:buFont typeface="Arial" panose="020B0604020202020204" pitchFamily="34" charset="0"/>
              <a:buChar char="•"/>
            </a:pPr>
            <a:r>
              <a:rPr lang="en-US" dirty="0"/>
              <a:t>Arms Imported</a:t>
            </a:r>
          </a:p>
          <a:p>
            <a:pPr marL="628650" lvl="1" indent="-171450">
              <a:buFont typeface="Arial" panose="020B0604020202020204" pitchFamily="34" charset="0"/>
              <a:buChar char="•"/>
            </a:pPr>
            <a:r>
              <a:rPr lang="en-US" dirty="0"/>
              <a:t>Military Personnel</a:t>
            </a:r>
          </a:p>
          <a:p>
            <a:pPr marL="628650" lvl="1" indent="-171450">
              <a:buFont typeface="Arial" panose="020B0604020202020204" pitchFamily="34" charset="0"/>
              <a:buChar char="•"/>
            </a:pPr>
            <a:r>
              <a:rPr lang="en-US" dirty="0"/>
              <a:t>Global Fire Power</a:t>
            </a:r>
          </a:p>
          <a:p>
            <a:pPr marL="171450" lvl="0" indent="-171450">
              <a:buFont typeface="Arial" panose="020B0604020202020204" pitchFamily="34" charset="0"/>
              <a:buChar char="•"/>
            </a:pPr>
            <a:r>
              <a:rPr lang="en-US" dirty="0"/>
              <a:t>Arms Imported</a:t>
            </a:r>
          </a:p>
          <a:p>
            <a:pPr marL="628650" lvl="1" indent="-171450">
              <a:buFont typeface="Arial" panose="020B0604020202020204" pitchFamily="34" charset="0"/>
              <a:buChar char="•"/>
            </a:pPr>
            <a:r>
              <a:rPr lang="en-US" dirty="0"/>
              <a:t>SIPRI uses a unit of measure called the trend-indicator value to measure the volume of international transfers of major conventional weapons. The trend-indicator value, or TIV, measures transfers of military capability, not the financial value of the arms transfers.</a:t>
            </a:r>
          </a:p>
          <a:p>
            <a:pPr marL="628650" lvl="1" indent="-171450">
              <a:buFont typeface="Arial" panose="020B0604020202020204" pitchFamily="34" charset="0"/>
              <a:buChar char="•"/>
            </a:pPr>
            <a:r>
              <a:rPr lang="en-US" i="1" dirty="0">
                <a:solidFill>
                  <a:schemeClr val="bg1">
                    <a:lumMod val="65000"/>
                  </a:schemeClr>
                </a:solidFill>
              </a:rPr>
              <a:t>“</a:t>
            </a:r>
            <a:r>
              <a:rPr lang="en-US" sz="1200" b="0" i="1" u="none" strike="noStrike" kern="1200" dirty="0">
                <a:solidFill>
                  <a:schemeClr val="bg1">
                    <a:lumMod val="65000"/>
                  </a:schemeClr>
                </a:solidFill>
                <a:effectLst/>
                <a:latin typeface="+mn-lt"/>
                <a:ea typeface="+mn-ea"/>
                <a:cs typeface="+mn-cs"/>
              </a:rPr>
              <a:t>Arms transfers cover the supply of military weapons through sales, aid, gifts, and those made through manufacturing licenses. Data cover major conventional weapons such as aircraft, armored vehicles, artillery, radar systems, missiles, and ships designed for military use. Excluded are transfers of other military equipment such as small arms and light weapons, trucks, small artillery, ammunition, support equipment, technology transfers, and other services. Figures are SIPRI Trend Indicator Values (TIVs) expressed in US$ m. at constant (1990) prices. A '0' indicates that the value of deliveries is less than US$0.5m.</a:t>
            </a:r>
            <a:r>
              <a:rPr lang="en-US" i="1" dirty="0">
                <a:solidFill>
                  <a:schemeClr val="bg1">
                    <a:lumMod val="65000"/>
                  </a:schemeClr>
                </a:solidFill>
              </a:rPr>
              <a:t> “</a:t>
            </a:r>
          </a:p>
          <a:p>
            <a:pPr marL="171450" lvl="0" indent="-171450">
              <a:buFont typeface="Arial" panose="020B0604020202020204" pitchFamily="34" charset="0"/>
              <a:buChar char="•"/>
            </a:pPr>
            <a:r>
              <a:rPr lang="en-US" dirty="0"/>
              <a:t>Military Personnel</a:t>
            </a:r>
          </a:p>
          <a:p>
            <a:pPr marL="628650" lvl="1" indent="-171450">
              <a:buFont typeface="Arial" panose="020B0604020202020204" pitchFamily="34" charset="0"/>
              <a:buChar char="•"/>
            </a:pPr>
            <a:r>
              <a:rPr lang="en-US" dirty="0"/>
              <a:t>Presents the armed forces personnel, as a percentage of total labor force. (Data ranges from 1990 to 2016)</a:t>
            </a:r>
          </a:p>
          <a:p>
            <a:pPr marL="628650" lvl="1" indent="-171450">
              <a:buFont typeface="Arial" panose="020B0604020202020204" pitchFamily="34" charset="0"/>
              <a:buChar char="•"/>
            </a:pPr>
            <a:r>
              <a:rPr lang="en-US" i="1" dirty="0"/>
              <a:t>“</a:t>
            </a:r>
            <a:r>
              <a:rPr lang="en-US" sz="1200" b="0" i="1" u="none" strike="noStrike" kern="1200" dirty="0">
                <a:solidFill>
                  <a:schemeClr val="tx1"/>
                </a:solidFill>
                <a:effectLst/>
                <a:latin typeface="+mn-lt"/>
                <a:ea typeface="+mn-ea"/>
                <a:cs typeface="+mn-cs"/>
              </a:rPr>
              <a:t>Armed forces personnel are active duty military personnel, including paramilitary forces if the training, organization, equipment, and control suggest they may be used to support or replace regular military forces. Labor force comprises all people who meet the International </a:t>
            </a:r>
            <a:r>
              <a:rPr lang="en-US" sz="1200" b="0" i="1" u="none" strike="noStrike" kern="1200" dirty="0" err="1">
                <a:solidFill>
                  <a:schemeClr val="tx1"/>
                </a:solidFill>
                <a:effectLst/>
                <a:latin typeface="+mn-lt"/>
                <a:ea typeface="+mn-ea"/>
                <a:cs typeface="+mn-cs"/>
              </a:rPr>
              <a:t>Labour</a:t>
            </a:r>
            <a:r>
              <a:rPr lang="en-US" sz="1200" b="0" i="1" u="none" strike="noStrike" kern="1200" dirty="0">
                <a:solidFill>
                  <a:schemeClr val="tx1"/>
                </a:solidFill>
                <a:effectLst/>
                <a:latin typeface="+mn-lt"/>
                <a:ea typeface="+mn-ea"/>
                <a:cs typeface="+mn-cs"/>
              </a:rPr>
              <a:t> Organization's definition of the economically active population.</a:t>
            </a:r>
            <a:r>
              <a:rPr lang="en-US" i="1" dirty="0"/>
              <a:t> “</a:t>
            </a:r>
          </a:p>
          <a:p>
            <a:pPr marL="171450" lvl="0" indent="-171450">
              <a:buFont typeface="Arial" panose="020B0604020202020204" pitchFamily="34" charset="0"/>
              <a:buChar char="•"/>
            </a:pPr>
            <a:r>
              <a:rPr lang="en-US" dirty="0"/>
              <a:t>Global Firepower</a:t>
            </a:r>
          </a:p>
        </p:txBody>
      </p:sp>
      <p:sp>
        <p:nvSpPr>
          <p:cNvPr id="4" name="Slide Number Placeholder 3"/>
          <p:cNvSpPr>
            <a:spLocks noGrp="1"/>
          </p:cNvSpPr>
          <p:nvPr>
            <p:ph type="sldNum" sz="quarter" idx="5"/>
          </p:nvPr>
        </p:nvSpPr>
        <p:spPr/>
        <p:txBody>
          <a:bodyPr/>
          <a:lstStyle/>
          <a:p>
            <a:fld id="{68E58C9F-A835-45F7-A2FB-D97F5C9E2B18}" type="slidenum">
              <a:rPr lang="en-US" smtClean="0"/>
              <a:t>2</a:t>
            </a:fld>
            <a:endParaRPr lang="en-US"/>
          </a:p>
        </p:txBody>
      </p:sp>
    </p:spTree>
    <p:extLst>
      <p:ext uri="{BB962C8B-B14F-4D97-AF65-F5344CB8AC3E}">
        <p14:creationId xmlns:p14="http://schemas.microsoft.com/office/powerpoint/2010/main" val="5377883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68E58C9F-A835-45F7-A2FB-D97F5C9E2B18}" type="slidenum">
              <a:rPr lang="en-US" smtClean="0"/>
              <a:t>4</a:t>
            </a:fld>
            <a:endParaRPr lang="en-US"/>
          </a:p>
        </p:txBody>
      </p:sp>
    </p:spTree>
    <p:extLst>
      <p:ext uri="{BB962C8B-B14F-4D97-AF65-F5344CB8AC3E}">
        <p14:creationId xmlns:p14="http://schemas.microsoft.com/office/powerpoint/2010/main" val="20129604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China: </a:t>
            </a:r>
            <a:r>
              <a:rPr lang="en-US" sz="1200" b="0" i="0" u="none" strike="noStrike" kern="1200" dirty="0">
                <a:solidFill>
                  <a:schemeClr val="tx1"/>
                </a:solidFill>
                <a:effectLst/>
                <a:latin typeface="+mn-lt"/>
                <a:ea typeface="+mn-ea"/>
                <a:cs typeface="+mn-cs"/>
              </a:rPr>
              <a:t>The figures for China have been revised in this edition of the database based on revised estimates for additional military research &amp; development spending. The figures are for estimated total military expenditure, including estimates for items not included in the official </a:t>
            </a:r>
            <a:r>
              <a:rPr lang="en-US" sz="1200" b="0" i="0" u="none" strike="noStrike" kern="1200" dirty="0" err="1">
                <a:solidFill>
                  <a:schemeClr val="tx1"/>
                </a:solidFill>
                <a:effectLst/>
                <a:latin typeface="+mn-lt"/>
                <a:ea typeface="+mn-ea"/>
                <a:cs typeface="+mn-cs"/>
              </a:rPr>
              <a:t>defence</a:t>
            </a:r>
            <a:r>
              <a:rPr lang="en-US" sz="1200" b="0" i="0" u="none" strike="noStrike" kern="1200" dirty="0">
                <a:solidFill>
                  <a:schemeClr val="tx1"/>
                </a:solidFill>
                <a:effectLst/>
                <a:latin typeface="+mn-lt"/>
                <a:ea typeface="+mn-ea"/>
                <a:cs typeface="+mn-cs"/>
              </a:rPr>
              <a:t> budget. On the estimates in local currency and as share of GDP for the period 1989-96, see </a:t>
            </a:r>
            <a:r>
              <a:rPr lang="en-US" sz="1200" b="0" i="0" u="none" strike="noStrike" kern="1200" dirty="0" err="1">
                <a:solidFill>
                  <a:schemeClr val="tx1"/>
                </a:solidFill>
                <a:effectLst/>
                <a:latin typeface="+mn-lt"/>
                <a:ea typeface="+mn-ea"/>
                <a:cs typeface="+mn-cs"/>
              </a:rPr>
              <a:t>Shaoguang</a:t>
            </a:r>
            <a:r>
              <a:rPr lang="en-US" sz="1200" b="0" i="0" u="none" strike="noStrike" kern="1200" dirty="0">
                <a:solidFill>
                  <a:schemeClr val="tx1"/>
                </a:solidFill>
                <a:effectLst/>
                <a:latin typeface="+mn-lt"/>
                <a:ea typeface="+mn-ea"/>
                <a:cs typeface="+mn-cs"/>
              </a:rPr>
              <a:t> Wang, The military expenditure of China, 1989 to 98, SIPRI Yearbook 1999: Armaments, Disarmament and International Security (Oxford University Press: Oxford, 1999), pp. 349. The estimates for the years 1997-2017 are based on publicly-available figures for official military expenditure and some other items, and estimates for other items based on Prof. Wang's methodology or other methods based on new information.  For the most recent years, where no official data is available for certain items, estimates are based on either the percentage change in official military expenditure, recent trends in spending in the same category, and in the case of the commercial earnings of the Peoples Liberation Army (PLA), on the assumption of a gradual decrease. See Sources and Methods, http://www.sipri.org/research/armaments/milex/milex_database/copy_of_sources_methods</a:t>
            </a:r>
            <a:r>
              <a:rPr lang="en-US" dirty="0"/>
              <a:t> </a:t>
            </a:r>
          </a:p>
          <a:p>
            <a:endParaRPr lang="en-US" dirty="0"/>
          </a:p>
          <a:p>
            <a:r>
              <a:rPr lang="en-US" sz="1200" b="1" i="0" u="none" strike="noStrike" kern="1200" dirty="0">
                <a:solidFill>
                  <a:schemeClr val="tx1"/>
                </a:solidFill>
                <a:effectLst/>
                <a:latin typeface="+mn-lt"/>
                <a:ea typeface="+mn-ea"/>
                <a:cs typeface="+mn-cs"/>
              </a:rPr>
              <a:t>France: </a:t>
            </a:r>
            <a:r>
              <a:rPr lang="en-US" sz="1200" b="0" i="0" u="none" strike="noStrike" kern="1200" dirty="0">
                <a:solidFill>
                  <a:schemeClr val="tx1"/>
                </a:solidFill>
                <a:effectLst/>
                <a:latin typeface="+mn-lt"/>
                <a:ea typeface="+mn-ea"/>
                <a:cs typeface="+mn-cs"/>
              </a:rPr>
              <a:t>The figures for France from 2006 are calculated with a new methodology due to a change in the French budgetary system and financial law. Military spending includes a supplementary budget of 1.5 bn euros extra allocated to "</a:t>
            </a:r>
            <a:r>
              <a:rPr lang="en-US" sz="1200" b="0" i="0" u="none" strike="noStrike" kern="1200" dirty="0" err="1">
                <a:solidFill>
                  <a:schemeClr val="tx1"/>
                </a:solidFill>
                <a:effectLst/>
                <a:latin typeface="+mn-lt"/>
                <a:ea typeface="+mn-ea"/>
                <a:cs typeface="+mn-cs"/>
              </a:rPr>
              <a:t>defence</a:t>
            </a:r>
            <a:r>
              <a:rPr lang="en-US" sz="1200" b="0" i="0" u="none" strike="noStrike" kern="1200" dirty="0">
                <a:solidFill>
                  <a:schemeClr val="tx1"/>
                </a:solidFill>
                <a:effectLst/>
                <a:latin typeface="+mn-lt"/>
                <a:ea typeface="+mn-ea"/>
                <a:cs typeface="+mn-cs"/>
              </a:rPr>
              <a:t>" in 2016 and 700 mil euros in 2017. This is added to the original </a:t>
            </a:r>
            <a:r>
              <a:rPr lang="en-US" sz="1200" b="0" i="0" u="none" strike="noStrike" kern="1200" dirty="0" err="1">
                <a:solidFill>
                  <a:schemeClr val="tx1"/>
                </a:solidFill>
                <a:effectLst/>
                <a:latin typeface="+mn-lt"/>
                <a:ea typeface="+mn-ea"/>
                <a:cs typeface="+mn-cs"/>
              </a:rPr>
              <a:t>LdF</a:t>
            </a:r>
            <a:r>
              <a:rPr lang="en-US" sz="1200" b="0" i="0" u="none" strike="noStrike" kern="1200" dirty="0">
                <a:solidFill>
                  <a:schemeClr val="tx1"/>
                </a:solidFill>
                <a:effectLst/>
                <a:latin typeface="+mn-lt"/>
                <a:ea typeface="+mn-ea"/>
                <a:cs typeface="+mn-cs"/>
              </a:rPr>
              <a:t> budget.</a:t>
            </a:r>
            <a:r>
              <a:rPr lang="en-US" dirty="0"/>
              <a:t> </a:t>
            </a:r>
          </a:p>
          <a:p>
            <a:endParaRPr lang="en-US" dirty="0"/>
          </a:p>
          <a:p>
            <a:r>
              <a:rPr lang="en-US" sz="1200" b="1" i="0" u="none" strike="noStrike" kern="1200" dirty="0">
                <a:solidFill>
                  <a:schemeClr val="tx1"/>
                </a:solidFill>
                <a:effectLst/>
                <a:latin typeface="+mn-lt"/>
                <a:ea typeface="+mn-ea"/>
                <a:cs typeface="+mn-cs"/>
              </a:rPr>
              <a:t>India: </a:t>
            </a:r>
            <a:r>
              <a:rPr lang="en-US" sz="1200" b="0" i="0" u="none" strike="noStrike" kern="1200" dirty="0">
                <a:solidFill>
                  <a:schemeClr val="tx1"/>
                </a:solidFill>
                <a:effectLst/>
                <a:latin typeface="+mn-lt"/>
                <a:ea typeface="+mn-ea"/>
                <a:cs typeface="+mn-cs"/>
              </a:rPr>
              <a:t>The figures for India include expenditure on the paramilitary forces of the Border Security Force, the Central Reserve Police Force, the Assam Rifles, the Indo-Tibetan Border Police and, from 2007 the </a:t>
            </a:r>
            <a:r>
              <a:rPr lang="en-US" sz="1200" b="0" i="0" u="none" strike="noStrike" kern="1200" dirty="0" err="1">
                <a:solidFill>
                  <a:schemeClr val="tx1"/>
                </a:solidFill>
                <a:effectLst/>
                <a:latin typeface="+mn-lt"/>
                <a:ea typeface="+mn-ea"/>
                <a:cs typeface="+mn-cs"/>
              </a:rPr>
              <a:t>Sashastra</a:t>
            </a:r>
            <a:r>
              <a:rPr lang="en-US" sz="1200" b="0" i="0" u="none" strike="noStrike" kern="1200" dirty="0">
                <a:solidFill>
                  <a:schemeClr val="tx1"/>
                </a:solidFill>
                <a:effectLst/>
                <a:latin typeface="+mn-lt"/>
                <a:ea typeface="+mn-ea"/>
                <a:cs typeface="+mn-cs"/>
              </a:rPr>
              <a:t> Seema Bal but do not include spending on military nuclear activities.</a:t>
            </a:r>
            <a:r>
              <a:rPr lang="en-US" dirty="0"/>
              <a:t> </a:t>
            </a:r>
          </a:p>
          <a:p>
            <a:endParaRPr lang="en-US" b="1" dirty="0"/>
          </a:p>
          <a:p>
            <a:r>
              <a:rPr lang="en-US" sz="1200" b="1" i="0" u="none" strike="noStrike" kern="1200" dirty="0">
                <a:solidFill>
                  <a:schemeClr val="tx1"/>
                </a:solidFill>
                <a:effectLst/>
                <a:latin typeface="+mn-lt"/>
                <a:ea typeface="+mn-ea"/>
                <a:cs typeface="+mn-cs"/>
              </a:rPr>
              <a:t>Russia: </a:t>
            </a:r>
            <a:r>
              <a:rPr lang="en-US" sz="1200" b="0" i="0" u="none" strike="noStrike" kern="1200" dirty="0">
                <a:solidFill>
                  <a:schemeClr val="tx1"/>
                </a:solidFill>
                <a:effectLst/>
                <a:latin typeface="+mn-lt"/>
                <a:ea typeface="+mn-ea"/>
                <a:cs typeface="+mn-cs"/>
              </a:rPr>
              <a:t>For the sources and methods of the military expenditure figures for the USSR and Russia, see Cooper, J., 'The military expenditure of the USSR and the Russian Federation, 1987–97', SIPRI Yearbook 1998: Armaments, Disarmament and International Security (Oxford University Press: Oxford, 1998), appendix 6D, pp. 243–59.</a:t>
            </a:r>
            <a:r>
              <a:rPr lang="en-US" dirty="0"/>
              <a:t> </a:t>
            </a:r>
          </a:p>
          <a:p>
            <a:endParaRPr lang="en-US" dirty="0"/>
          </a:p>
          <a:p>
            <a:r>
              <a:rPr lang="en-US" sz="1200" b="1" i="0" u="none" strike="noStrike" kern="1200" dirty="0">
                <a:solidFill>
                  <a:schemeClr val="tx1"/>
                </a:solidFill>
                <a:effectLst/>
                <a:latin typeface="+mn-lt"/>
                <a:ea typeface="+mn-ea"/>
                <a:cs typeface="+mn-cs"/>
              </a:rPr>
              <a:t>USA: </a:t>
            </a:r>
            <a:r>
              <a:rPr lang="en-US" sz="1200" b="0" i="0" u="none" strike="noStrike" kern="1200" dirty="0">
                <a:solidFill>
                  <a:schemeClr val="tx1"/>
                </a:solidFill>
                <a:effectLst/>
                <a:latin typeface="+mn-lt"/>
                <a:ea typeface="+mn-ea"/>
                <a:cs typeface="+mn-cs"/>
              </a:rPr>
              <a:t>All figures for the USA are for financial year (1 Oct. of the previous year-30 Sep. of the stated year) rather than calendar year.</a:t>
            </a:r>
            <a:r>
              <a:rPr lang="en-US" dirty="0"/>
              <a:t> </a:t>
            </a:r>
          </a:p>
          <a:p>
            <a:endParaRPr lang="en-US" dirty="0"/>
          </a:p>
          <a:p>
            <a:r>
              <a:rPr lang="en-US" sz="1200" b="1" i="0" u="none" strike="noStrike" kern="1200" dirty="0">
                <a:solidFill>
                  <a:schemeClr val="tx1"/>
                </a:solidFill>
                <a:effectLst/>
                <a:latin typeface="+mn-lt"/>
                <a:ea typeface="+mn-ea"/>
                <a:cs typeface="+mn-cs"/>
              </a:rPr>
              <a:t>Estonia: </a:t>
            </a:r>
            <a:r>
              <a:rPr lang="en-US" sz="1200" b="0" i="0" u="none" strike="noStrike" kern="1200" dirty="0">
                <a:solidFill>
                  <a:schemeClr val="tx1"/>
                </a:solidFill>
                <a:effectLst/>
                <a:latin typeface="+mn-lt"/>
                <a:ea typeface="+mn-ea"/>
                <a:cs typeface="+mn-cs"/>
              </a:rPr>
              <a:t>Estonia merged their Border Guard Service with the National Police in 2010, and are no longer classed as a paramilitary force by SIPRI. This accounts for much of the decrease in Estonian military spending in 2010.</a:t>
            </a:r>
            <a:r>
              <a:rPr lang="en-US" dirty="0"/>
              <a:t> </a:t>
            </a:r>
          </a:p>
          <a:p>
            <a:endParaRPr lang="en-US" dirty="0"/>
          </a:p>
          <a:p>
            <a:r>
              <a:rPr lang="en-US" sz="1200" b="1" i="0" u="none" strike="noStrike" kern="1200" dirty="0">
                <a:solidFill>
                  <a:schemeClr val="tx1"/>
                </a:solidFill>
                <a:effectLst/>
                <a:latin typeface="+mn-lt"/>
                <a:ea typeface="+mn-ea"/>
                <a:cs typeface="+mn-cs"/>
              </a:rPr>
              <a:t>Ghana:</a:t>
            </a:r>
            <a:r>
              <a:rPr lang="en-US" sz="1200" b="0" i="0" u="none" strike="noStrike" kern="1200" dirty="0">
                <a:solidFill>
                  <a:schemeClr val="tx1"/>
                </a:solidFill>
                <a:effectLst/>
                <a:latin typeface="+mn-lt"/>
                <a:ea typeface="+mn-ea"/>
                <a:cs typeface="+mn-cs"/>
              </a:rPr>
              <a:t> Ghana has had multiple changes of financial year. Up to and including 1966, the financial year is from January to December. From 1967-68 to 1969-70, the financial year is from July to June. From 1970 to 1979, the financial year is from January-December. (Thus the financial years beginning 1969 and 1970 overlap). Then there are financial years from July 1980 to June 1981, and from July 1981 to June 1982. Finally from 1982 onwards the financial year is from January to December. </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Latvia:</a:t>
            </a:r>
            <a:r>
              <a:rPr lang="en-US" sz="1200" b="0" i="0" u="none" strike="noStrike" kern="1200" dirty="0">
                <a:solidFill>
                  <a:schemeClr val="tx1"/>
                </a:solidFill>
                <a:effectLst/>
                <a:latin typeface="+mn-lt"/>
                <a:ea typeface="+mn-ea"/>
                <a:cs typeface="+mn-cs"/>
              </a:rPr>
              <a:t> Latvia adopted the Euro on the 1st January 2014, at a transition rate of €1 = 0.702804 </a:t>
            </a:r>
            <a:r>
              <a:rPr lang="en-US" sz="1200" b="0" i="0" u="none" strike="noStrike" kern="1200" dirty="0" err="1">
                <a:solidFill>
                  <a:schemeClr val="tx1"/>
                </a:solidFill>
                <a:effectLst/>
                <a:latin typeface="+mn-lt"/>
                <a:ea typeface="+mn-ea"/>
                <a:cs typeface="+mn-cs"/>
              </a:rPr>
              <a:t>lats</a:t>
            </a:r>
            <a:r>
              <a:rPr lang="en-US" sz="1200" b="0" i="0" u="none" strike="noStrike" kern="1200" dirty="0">
                <a:solidFill>
                  <a:schemeClr val="tx1"/>
                </a:solidFill>
                <a:effectLst/>
                <a:latin typeface="+mn-lt"/>
                <a:ea typeface="+mn-ea"/>
                <a:cs typeface="+mn-cs"/>
              </a:rPr>
              <a:t>. All figures have been converted into Euros using this rate. Figures for Latvia do not include allocations for military pensions paid by Russia, which averaged 27 million </a:t>
            </a:r>
            <a:r>
              <a:rPr lang="en-US" sz="1200" b="0" i="0" u="none" strike="noStrike" kern="1200" dirty="0" err="1">
                <a:solidFill>
                  <a:schemeClr val="tx1"/>
                </a:solidFill>
                <a:effectLst/>
                <a:latin typeface="+mn-lt"/>
                <a:ea typeface="+mn-ea"/>
                <a:cs typeface="+mn-cs"/>
              </a:rPr>
              <a:t>lats</a:t>
            </a:r>
            <a:r>
              <a:rPr lang="en-US" sz="1200" b="0" i="0" u="none" strike="noStrike" kern="1200" dirty="0">
                <a:solidFill>
                  <a:schemeClr val="tx1"/>
                </a:solidFill>
                <a:effectLst/>
                <a:latin typeface="+mn-lt"/>
                <a:ea typeface="+mn-ea"/>
                <a:cs typeface="+mn-cs"/>
              </a:rPr>
              <a:t> per year over 1996-1998.</a:t>
            </a:r>
            <a:r>
              <a:rPr lang="en-US" dirty="0"/>
              <a:t> </a:t>
            </a:r>
          </a:p>
          <a:p>
            <a:endParaRPr lang="en-US" dirty="0"/>
          </a:p>
          <a:p>
            <a:r>
              <a:rPr lang="en-US" sz="1200" b="1" i="0" u="none" strike="noStrike" kern="1200" dirty="0">
                <a:solidFill>
                  <a:schemeClr val="tx1"/>
                </a:solidFill>
                <a:effectLst/>
                <a:latin typeface="+mn-lt"/>
                <a:ea typeface="+mn-ea"/>
                <a:cs typeface="+mn-cs"/>
              </a:rPr>
              <a:t>Sierra Leone: </a:t>
            </a:r>
            <a:r>
              <a:rPr lang="en-US" sz="1200" b="0" i="0" u="none" strike="noStrike" kern="1200" dirty="0">
                <a:solidFill>
                  <a:schemeClr val="tx1"/>
                </a:solidFill>
                <a:effectLst/>
                <a:latin typeface="+mn-lt"/>
                <a:ea typeface="+mn-ea"/>
                <a:cs typeface="+mn-cs"/>
              </a:rPr>
              <a:t>The figures for Sierra Leone in 1998 and 1999 are not available due to the coup </a:t>
            </a:r>
            <a:r>
              <a:rPr lang="en-US" sz="1200" b="0" i="0" u="none" strike="noStrike" kern="1200" dirty="0" err="1">
                <a:solidFill>
                  <a:schemeClr val="tx1"/>
                </a:solidFill>
                <a:effectLst/>
                <a:latin typeface="+mn-lt"/>
                <a:ea typeface="+mn-ea"/>
                <a:cs typeface="+mn-cs"/>
              </a:rPr>
              <a:t>d'etat</a:t>
            </a:r>
            <a:r>
              <a:rPr lang="en-US" sz="1200" b="0" i="0" u="none" strike="noStrike" kern="1200" dirty="0">
                <a:solidFill>
                  <a:schemeClr val="tx1"/>
                </a:solidFill>
                <a:effectLst/>
                <a:latin typeface="+mn-lt"/>
                <a:ea typeface="+mn-ea"/>
                <a:cs typeface="+mn-cs"/>
              </a:rPr>
              <a:t> and subsequent civil war. It is not clear whether the data before and after these years are based on the same definition.</a:t>
            </a:r>
            <a:r>
              <a:rPr lang="en-US" dirty="0"/>
              <a:t> </a:t>
            </a:r>
          </a:p>
        </p:txBody>
      </p:sp>
      <p:sp>
        <p:nvSpPr>
          <p:cNvPr id="4" name="Slide Number Placeholder 3"/>
          <p:cNvSpPr>
            <a:spLocks noGrp="1"/>
          </p:cNvSpPr>
          <p:nvPr>
            <p:ph type="sldNum" sz="quarter" idx="5"/>
          </p:nvPr>
        </p:nvSpPr>
        <p:spPr/>
        <p:txBody>
          <a:bodyPr/>
          <a:lstStyle/>
          <a:p>
            <a:fld id="{68E58C9F-A835-45F7-A2FB-D97F5C9E2B18}" type="slidenum">
              <a:rPr lang="en-US" smtClean="0"/>
              <a:t>6</a:t>
            </a:fld>
            <a:endParaRPr lang="en-US"/>
          </a:p>
        </p:txBody>
      </p:sp>
    </p:spTree>
    <p:extLst>
      <p:ext uri="{BB962C8B-B14F-4D97-AF65-F5344CB8AC3E}">
        <p14:creationId xmlns:p14="http://schemas.microsoft.com/office/powerpoint/2010/main" val="32013217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1994 Yemen Civil War</a:t>
            </a:r>
          </a:p>
          <a:p>
            <a:pPr marL="628650" lvl="1" indent="-171450">
              <a:buFont typeface="Arial" panose="020B0604020202020204" pitchFamily="34" charset="0"/>
              <a:buChar char="•"/>
            </a:pPr>
            <a:r>
              <a:rPr lang="en-US" dirty="0"/>
              <a:t>USA supported Republic of Yemen</a:t>
            </a:r>
          </a:p>
          <a:p>
            <a:pPr marL="171450" lvl="0" indent="-171450">
              <a:buFont typeface="Arial" panose="020B0604020202020204" pitchFamily="34" charset="0"/>
              <a:buChar char="•"/>
            </a:pPr>
            <a:r>
              <a:rPr lang="en-US" dirty="0"/>
              <a:t>2001 (9/11)</a:t>
            </a:r>
          </a:p>
          <a:p>
            <a:pPr marL="628650" lvl="1" indent="-171450">
              <a:buFont typeface="Arial" panose="020B0604020202020204" pitchFamily="34" charset="0"/>
              <a:buChar char="•"/>
            </a:pPr>
            <a:r>
              <a:rPr lang="en-US" dirty="0"/>
              <a:t>Al-Qaeda attacks against US</a:t>
            </a:r>
          </a:p>
          <a:p>
            <a:pPr marL="171450" lvl="0" indent="-171450">
              <a:buFont typeface="Arial" panose="020B0604020202020204" pitchFamily="34" charset="0"/>
              <a:buChar char="•"/>
            </a:pPr>
            <a:r>
              <a:rPr lang="en-US" dirty="0"/>
              <a:t>2003 Iraq War</a:t>
            </a:r>
          </a:p>
          <a:p>
            <a:pPr marL="628650" lvl="1" indent="-171450">
              <a:buFont typeface="Arial" panose="020B0604020202020204" pitchFamily="34" charset="0"/>
              <a:buChar char="•"/>
            </a:pPr>
            <a:r>
              <a:rPr lang="en-US" dirty="0"/>
              <a:t>Us forces remained in Iraq until 2011</a:t>
            </a:r>
          </a:p>
          <a:p>
            <a:pPr marL="171450" lvl="0" indent="-171450">
              <a:buFont typeface="Arial" panose="020B0604020202020204" pitchFamily="34" charset="0"/>
              <a:buChar char="•"/>
            </a:pPr>
            <a:r>
              <a:rPr lang="en-US" dirty="0"/>
              <a:t>2014 – Present: Rise of ISUS</a:t>
            </a:r>
          </a:p>
          <a:p>
            <a:pPr marL="628650" lvl="1" indent="-171450">
              <a:buFont typeface="Arial" panose="020B0604020202020204" pitchFamily="34" charset="0"/>
              <a:buChar char="•"/>
            </a:pPr>
            <a:r>
              <a:rPr lang="en-US" dirty="0"/>
              <a:t>US-led coalition engaged in airstrikes against ISIS in August 2014</a:t>
            </a:r>
          </a:p>
          <a:p>
            <a:pPr marL="628650" lvl="1" indent="-171450">
              <a:buFont typeface="Arial" panose="020B0604020202020204" pitchFamily="34" charset="0"/>
              <a:buChar char="•"/>
            </a:pPr>
            <a:r>
              <a:rPr lang="en-US" dirty="0"/>
              <a:t>By 2017 ISIS had lost 95% of its territory</a:t>
            </a:r>
          </a:p>
          <a:p>
            <a:pPr marL="171450" lvl="0" indent="-171450">
              <a:buFont typeface="Arial" panose="020B0604020202020204" pitchFamily="34" charset="0"/>
              <a:buChar char="•"/>
            </a:pPr>
            <a:r>
              <a:rPr lang="en-US" dirty="0"/>
              <a:t>2015 </a:t>
            </a:r>
          </a:p>
          <a:p>
            <a:pPr marL="628650" lvl="1" indent="-171450">
              <a:buFont typeface="Arial" panose="020B0604020202020204" pitchFamily="34" charset="0"/>
              <a:buChar char="•"/>
            </a:pPr>
            <a:r>
              <a:rPr lang="en-US" dirty="0"/>
              <a:t>Russia becomes involved with Syrian Civil War</a:t>
            </a:r>
          </a:p>
        </p:txBody>
      </p:sp>
      <p:sp>
        <p:nvSpPr>
          <p:cNvPr id="4" name="Slide Number Placeholder 3"/>
          <p:cNvSpPr>
            <a:spLocks noGrp="1"/>
          </p:cNvSpPr>
          <p:nvPr>
            <p:ph type="sldNum" sz="quarter" idx="5"/>
          </p:nvPr>
        </p:nvSpPr>
        <p:spPr/>
        <p:txBody>
          <a:bodyPr/>
          <a:lstStyle/>
          <a:p>
            <a:fld id="{68E58C9F-A835-45F7-A2FB-D97F5C9E2B18}" type="slidenum">
              <a:rPr lang="en-US" smtClean="0"/>
              <a:t>7</a:t>
            </a:fld>
            <a:endParaRPr lang="en-US"/>
          </a:p>
        </p:txBody>
      </p:sp>
    </p:spTree>
    <p:extLst>
      <p:ext uri="{BB962C8B-B14F-4D97-AF65-F5344CB8AC3E}">
        <p14:creationId xmlns:p14="http://schemas.microsoft.com/office/powerpoint/2010/main" val="41362512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China: </a:t>
            </a:r>
            <a:r>
              <a:rPr lang="en-US" sz="1200" b="0" i="0" u="none" strike="noStrike" kern="1200" dirty="0">
                <a:solidFill>
                  <a:schemeClr val="tx1"/>
                </a:solidFill>
                <a:effectLst/>
                <a:latin typeface="+mn-lt"/>
                <a:ea typeface="+mn-ea"/>
                <a:cs typeface="+mn-cs"/>
              </a:rPr>
              <a:t>On 1 July 1997 China resumed its exercise of sovereignty over Hong Kong; and on 20 December 1999 China resumed its exercise of sovereignty over Macao. Unless otherwise noted, data for China do not include data for Hong Kong SAR, China; Macao SAR, China; or Taiwan, China. The new base year is 2015.</a:t>
            </a:r>
            <a:r>
              <a:rPr lang="en-US" dirty="0"/>
              <a:t> </a:t>
            </a:r>
          </a:p>
          <a:p>
            <a:endParaRPr lang="en-US" dirty="0"/>
          </a:p>
          <a:p>
            <a:r>
              <a:rPr lang="en-US" sz="1200" b="1" i="0" u="none" strike="noStrike" kern="1200" dirty="0">
                <a:solidFill>
                  <a:schemeClr val="tx1"/>
                </a:solidFill>
                <a:effectLst/>
                <a:latin typeface="+mn-lt"/>
                <a:ea typeface="+mn-ea"/>
                <a:cs typeface="+mn-cs"/>
              </a:rPr>
              <a:t>France: </a:t>
            </a:r>
            <a:r>
              <a:rPr lang="en-US" sz="1200" b="0" i="0" u="none" strike="noStrike" kern="1200" dirty="0">
                <a:solidFill>
                  <a:schemeClr val="tx1"/>
                </a:solidFill>
                <a:effectLst/>
                <a:latin typeface="+mn-lt"/>
                <a:ea typeface="+mn-ea"/>
                <a:cs typeface="+mn-cs"/>
              </a:rPr>
              <a:t>A simple multiplier is used to convert the national currencies of EMU members to euros. The following irrevocable euro conversion rate was adopted by the EU Council on January 1, 1999: 1 euro = 6.55957 French franc. Please note that historical data before 1999 are not actual euros and are not comparable or suitable for aggregation across countries.</a:t>
            </a:r>
            <a:r>
              <a:rPr lang="en-US" dirty="0"/>
              <a:t> </a:t>
            </a:r>
          </a:p>
          <a:p>
            <a:endParaRPr lang="en-US" dirty="0"/>
          </a:p>
          <a:p>
            <a:r>
              <a:rPr lang="en-US" sz="1200" b="1" i="0" u="none" strike="noStrike" kern="1200" dirty="0">
                <a:solidFill>
                  <a:schemeClr val="tx1"/>
                </a:solidFill>
                <a:effectLst/>
                <a:latin typeface="+mn-lt"/>
                <a:ea typeface="+mn-ea"/>
                <a:cs typeface="+mn-cs"/>
              </a:rPr>
              <a:t>India: </a:t>
            </a:r>
            <a:r>
              <a:rPr lang="en-US" sz="1200" b="0" i="0" u="none" strike="noStrike" kern="1200" dirty="0">
                <a:solidFill>
                  <a:schemeClr val="tx1"/>
                </a:solidFill>
                <a:effectLst/>
                <a:latin typeface="+mn-lt"/>
                <a:ea typeface="+mn-ea"/>
                <a:cs typeface="+mn-cs"/>
              </a:rPr>
              <a:t>Fiscal year end: March 31; reporting period for national accounts data: FY. Based on official government statistics; the new base year is 2011/12. India reports using SNA 2008.</a:t>
            </a:r>
            <a:r>
              <a:rPr lang="en-US" dirty="0"/>
              <a:t> </a:t>
            </a:r>
          </a:p>
          <a:p>
            <a:endParaRPr lang="en-US" dirty="0"/>
          </a:p>
          <a:p>
            <a:r>
              <a:rPr lang="en-US" sz="1200" b="1" i="0" u="none" strike="noStrike" kern="1200" dirty="0">
                <a:solidFill>
                  <a:schemeClr val="tx1"/>
                </a:solidFill>
                <a:effectLst/>
                <a:latin typeface="+mn-lt"/>
                <a:ea typeface="+mn-ea"/>
                <a:cs typeface="+mn-cs"/>
              </a:rPr>
              <a:t>Estonia: </a:t>
            </a:r>
            <a:r>
              <a:rPr lang="en-US" sz="1200" b="0" i="0" u="none" strike="noStrike" kern="1200" dirty="0">
                <a:solidFill>
                  <a:schemeClr val="tx1"/>
                </a:solidFill>
                <a:effectLst/>
                <a:latin typeface="+mn-lt"/>
                <a:ea typeface="+mn-ea"/>
                <a:cs typeface="+mn-cs"/>
              </a:rPr>
              <a:t>A simple multiplier is used to convert the national currencies of EMU members to euros. The following irrevocable euro conversion rate entered into force on January 1, 2011: 1 euro = 15.6466 Estonian kroon. Please note that historical data are not actual euros and are not comparable or suitable for aggregation across countries.</a:t>
            </a:r>
            <a:r>
              <a:rPr lang="en-US" dirty="0"/>
              <a:t> </a:t>
            </a:r>
          </a:p>
          <a:p>
            <a:endParaRPr lang="en-US" dirty="0"/>
          </a:p>
          <a:p>
            <a:r>
              <a:rPr lang="en-US" sz="1200" b="1" i="0" u="none" strike="noStrike" kern="1200" dirty="0">
                <a:solidFill>
                  <a:schemeClr val="tx1"/>
                </a:solidFill>
                <a:effectLst/>
                <a:latin typeface="+mn-lt"/>
                <a:ea typeface="+mn-ea"/>
                <a:cs typeface="+mn-cs"/>
              </a:rPr>
              <a:t>Ghana: </a:t>
            </a:r>
            <a:r>
              <a:rPr lang="en-US" sz="1200" b="0" i="0" u="none" strike="noStrike" kern="1200" dirty="0">
                <a:solidFill>
                  <a:schemeClr val="tx1"/>
                </a:solidFill>
                <a:effectLst/>
                <a:latin typeface="+mn-lt"/>
                <a:ea typeface="+mn-ea"/>
                <a:cs typeface="+mn-cs"/>
              </a:rPr>
              <a:t>Base year change from 2006 to 2013 - national data revised.</a:t>
            </a:r>
            <a:r>
              <a:rPr lang="en-US" dirty="0"/>
              <a:t> </a:t>
            </a:r>
          </a:p>
          <a:p>
            <a:endParaRPr lang="en-US" dirty="0"/>
          </a:p>
          <a:p>
            <a:r>
              <a:rPr lang="en-US" sz="1200" b="1" i="0" u="none" strike="noStrike" kern="1200" dirty="0">
                <a:solidFill>
                  <a:schemeClr val="tx1"/>
                </a:solidFill>
                <a:effectLst/>
                <a:latin typeface="+mn-lt"/>
                <a:ea typeface="+mn-ea"/>
                <a:cs typeface="+mn-cs"/>
              </a:rPr>
              <a:t>Ireland: </a:t>
            </a:r>
            <a:r>
              <a:rPr lang="en-US" sz="1200" b="0" i="0" u="none" strike="noStrike" kern="1200" dirty="0">
                <a:solidFill>
                  <a:schemeClr val="tx1"/>
                </a:solidFill>
                <a:effectLst/>
                <a:latin typeface="+mn-lt"/>
                <a:ea typeface="+mn-ea"/>
                <a:cs typeface="+mn-cs"/>
              </a:rPr>
              <a:t>A simple multiplier is used to convert the national currencies of EMU members to euros. The following irrevocable euro conversion rate was adopted by the EU Council on January 1, 1999: 1 euro = 0.787564 Irish pound. Please note that historical data before 1999 are not actual euros and are not comparable or suitable for aggregation across countries.</a:t>
            </a:r>
            <a:r>
              <a:rPr lang="en-US" dirty="0"/>
              <a:t> </a:t>
            </a:r>
          </a:p>
          <a:p>
            <a:endParaRPr lang="en-US" b="1" dirty="0"/>
          </a:p>
          <a:p>
            <a:r>
              <a:rPr lang="en-US" sz="1200" b="1" i="0" u="none" strike="noStrike" kern="1200" dirty="0">
                <a:solidFill>
                  <a:schemeClr val="tx1"/>
                </a:solidFill>
                <a:effectLst/>
                <a:latin typeface="+mn-lt"/>
                <a:ea typeface="+mn-ea"/>
                <a:cs typeface="+mn-cs"/>
              </a:rPr>
              <a:t>Latvia: </a:t>
            </a:r>
            <a:r>
              <a:rPr lang="en-US" sz="1200" b="0" i="0" u="none" strike="noStrike" kern="1200" dirty="0">
                <a:solidFill>
                  <a:schemeClr val="tx1"/>
                </a:solidFill>
                <a:effectLst/>
                <a:latin typeface="+mn-lt"/>
                <a:ea typeface="+mn-ea"/>
                <a:cs typeface="+mn-cs"/>
              </a:rPr>
              <a:t>A simple multiplier is used to convert the national currencies of EMU members to euros. The following irrevocable euro conversion rate entered into force on January 1, 2014: 1 euro = 0.702804 Latvian </a:t>
            </a:r>
            <a:r>
              <a:rPr lang="en-US" sz="1200" b="0" i="0" u="none" strike="noStrike" kern="1200" dirty="0" err="1">
                <a:solidFill>
                  <a:schemeClr val="tx1"/>
                </a:solidFill>
                <a:effectLst/>
                <a:latin typeface="+mn-lt"/>
                <a:ea typeface="+mn-ea"/>
                <a:cs typeface="+mn-cs"/>
              </a:rPr>
              <a:t>lats</a:t>
            </a:r>
            <a:r>
              <a:rPr lang="en-US" sz="1200" b="0" i="0" u="none" strike="noStrike" kern="1200" dirty="0">
                <a:solidFill>
                  <a:schemeClr val="tx1"/>
                </a:solidFill>
                <a:effectLst/>
                <a:latin typeface="+mn-lt"/>
                <a:ea typeface="+mn-ea"/>
                <a:cs typeface="+mn-cs"/>
              </a:rPr>
              <a:t>. Please note that historical data are not actual euros and are not comparable or suitable for aggregation across countries. Based on data from EUROSTAT, the new reference year is 2010.</a:t>
            </a:r>
            <a:r>
              <a:rPr lang="en-US" dirty="0"/>
              <a:t> </a:t>
            </a:r>
          </a:p>
          <a:p>
            <a:endParaRPr lang="en-US" dirty="0"/>
          </a:p>
          <a:p>
            <a:r>
              <a:rPr lang="en-US" sz="1200" b="1" i="0" u="none" strike="noStrike" kern="1200" dirty="0">
                <a:solidFill>
                  <a:schemeClr val="tx1"/>
                </a:solidFill>
                <a:effectLst/>
                <a:latin typeface="+mn-lt"/>
                <a:ea typeface="+mn-ea"/>
                <a:cs typeface="+mn-cs"/>
              </a:rPr>
              <a:t>Sierra Leone: </a:t>
            </a:r>
            <a:r>
              <a:rPr lang="en-US" sz="1200" b="0" i="0" u="none" strike="noStrike" kern="1200" dirty="0">
                <a:solidFill>
                  <a:schemeClr val="tx1"/>
                </a:solidFill>
                <a:effectLst/>
                <a:latin typeface="+mn-lt"/>
                <a:ea typeface="+mn-ea"/>
                <a:cs typeface="+mn-cs"/>
              </a:rPr>
              <a:t>Fiscal year end: June 30; reporting period for national accounts data: CY.</a:t>
            </a:r>
            <a:r>
              <a:rPr lang="en-US" dirty="0"/>
              <a:t> </a:t>
            </a:r>
          </a:p>
        </p:txBody>
      </p:sp>
      <p:sp>
        <p:nvSpPr>
          <p:cNvPr id="4" name="Slide Number Placeholder 3"/>
          <p:cNvSpPr>
            <a:spLocks noGrp="1"/>
          </p:cNvSpPr>
          <p:nvPr>
            <p:ph type="sldNum" sz="quarter" idx="5"/>
          </p:nvPr>
        </p:nvSpPr>
        <p:spPr/>
        <p:txBody>
          <a:bodyPr/>
          <a:lstStyle/>
          <a:p>
            <a:fld id="{68E58C9F-A835-45F7-A2FB-D97F5C9E2B18}" type="slidenum">
              <a:rPr lang="en-US" smtClean="0"/>
              <a:t>11</a:t>
            </a:fld>
            <a:endParaRPr lang="en-US"/>
          </a:p>
        </p:txBody>
      </p:sp>
    </p:spTree>
    <p:extLst>
      <p:ext uri="{BB962C8B-B14F-4D97-AF65-F5344CB8AC3E}">
        <p14:creationId xmlns:p14="http://schemas.microsoft.com/office/powerpoint/2010/main" val="30088827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China: </a:t>
            </a:r>
            <a:r>
              <a:rPr lang="en-US" sz="1200" b="0" i="0" u="none" strike="noStrike" kern="1200" dirty="0">
                <a:solidFill>
                  <a:schemeClr val="tx1"/>
                </a:solidFill>
                <a:effectLst/>
                <a:latin typeface="+mn-lt"/>
                <a:ea typeface="+mn-ea"/>
                <a:cs typeface="+mn-cs"/>
              </a:rPr>
              <a:t>NBS - National Bureau of Statistics and Bank's country office ; Source of population estimates: National Bureau of Statistics. On 1 July 1997 China resumed its exercise of sovereignty over Hong Kong; and on 20 December 1999 China resumed its exercise of sovereignty over Macao. Unless otherwise noted, data for China do not include data for Hong Kong SAR, China; Macao SAR, China; or Taiwan, China. The new base year is 2015.</a:t>
            </a:r>
            <a:r>
              <a:rPr lang="en-US" dirty="0"/>
              <a:t> </a:t>
            </a:r>
          </a:p>
          <a:p>
            <a:endParaRPr lang="en-US" dirty="0"/>
          </a:p>
          <a:p>
            <a:r>
              <a:rPr lang="en-US" sz="1200" b="1" i="0" u="none" strike="noStrike" kern="1200" dirty="0">
                <a:solidFill>
                  <a:schemeClr val="tx1"/>
                </a:solidFill>
                <a:effectLst/>
                <a:latin typeface="+mn-lt"/>
                <a:ea typeface="+mn-ea"/>
                <a:cs typeface="+mn-cs"/>
              </a:rPr>
              <a:t>France: </a:t>
            </a:r>
            <a:r>
              <a:rPr lang="en-US" sz="1200" b="0" i="0" u="none" strike="noStrike" kern="1200" dirty="0">
                <a:solidFill>
                  <a:schemeClr val="tx1"/>
                </a:solidFill>
                <a:effectLst/>
                <a:latin typeface="+mn-lt"/>
                <a:ea typeface="+mn-ea"/>
                <a:cs typeface="+mn-cs"/>
              </a:rPr>
              <a:t>OECD (Organization for Economic Cooperation and Development) ; Source of population estimates: Eurostat, United Nations World Population Prospects. Including the French overseas departments of French Guiana, Guadeloupe, Martinique, Réunion, as well as Mayotte. A simple multiplier is used to convert the national currencies of EMU members to euros. The following irrevocable euro conversion rate was adopted by the EU Council on January 1, 1999: 1 euro = 6.55957 French franc. Please note that historical data before 1999 are not actual euros and are not comparable or suitable for aggregation across countries.</a:t>
            </a:r>
            <a:r>
              <a:rPr lang="en-US" dirty="0"/>
              <a:t> </a:t>
            </a:r>
          </a:p>
          <a:p>
            <a:endParaRPr lang="en-US" dirty="0"/>
          </a:p>
          <a:p>
            <a:r>
              <a:rPr lang="en-US" sz="1200" b="1" i="0" u="none" strike="noStrike" kern="1200" dirty="0">
                <a:solidFill>
                  <a:schemeClr val="tx1"/>
                </a:solidFill>
                <a:effectLst/>
                <a:latin typeface="+mn-lt"/>
                <a:ea typeface="+mn-ea"/>
                <a:cs typeface="+mn-cs"/>
              </a:rPr>
              <a:t>India: </a:t>
            </a:r>
            <a:r>
              <a:rPr lang="en-US" sz="1200" b="0" i="0" u="none" strike="noStrike" kern="1200" dirty="0">
                <a:solidFill>
                  <a:schemeClr val="tx1"/>
                </a:solidFill>
                <a:effectLst/>
                <a:latin typeface="+mn-lt"/>
                <a:ea typeface="+mn-ea"/>
                <a:cs typeface="+mn-cs"/>
              </a:rPr>
              <a:t>Central Statistics Office ; Source of population estimates: UN Population Division's World Population Prospects 2019 PROVISIONAL estimates. Not for circulation. Subject to change. Fiscal year end: March 31; reporting period for national accounts data: FY. Based on official government statistics; the new base year is 2011/12. India reports using SNA 2008.</a:t>
            </a:r>
            <a:r>
              <a:rPr lang="en-US" dirty="0"/>
              <a:t> </a:t>
            </a:r>
          </a:p>
          <a:p>
            <a:endParaRPr lang="en-US" dirty="0"/>
          </a:p>
          <a:p>
            <a:r>
              <a:rPr lang="en-US" sz="1200" b="1" i="0" u="none" strike="noStrike" kern="1200" dirty="0">
                <a:solidFill>
                  <a:schemeClr val="tx1"/>
                </a:solidFill>
                <a:effectLst/>
                <a:latin typeface="+mn-lt"/>
                <a:ea typeface="+mn-ea"/>
                <a:cs typeface="+mn-cs"/>
              </a:rPr>
              <a:t>Russia: </a:t>
            </a:r>
            <a:r>
              <a:rPr lang="en-US" sz="1200" b="0" i="0" u="none" strike="noStrike" kern="1200" dirty="0" err="1">
                <a:solidFill>
                  <a:schemeClr val="tx1"/>
                </a:solidFill>
                <a:effectLst/>
                <a:latin typeface="+mn-lt"/>
                <a:ea typeface="+mn-ea"/>
                <a:cs typeface="+mn-cs"/>
              </a:rPr>
              <a:t>Rosstat</a:t>
            </a:r>
            <a:r>
              <a:rPr lang="en-US" sz="1200" b="0" i="0" u="none" strike="noStrike" kern="1200" dirty="0">
                <a:solidFill>
                  <a:schemeClr val="tx1"/>
                </a:solidFill>
                <a:effectLst/>
                <a:latin typeface="+mn-lt"/>
                <a:ea typeface="+mn-ea"/>
                <a:cs typeface="+mn-cs"/>
              </a:rPr>
              <a:t> ; Source of population estimates: Russian Federation Federal State Statistics Service (its January 1st populations were adjusted to mid-year populations by using geometric mean), 1979 Census, 1989 Census.</a:t>
            </a:r>
            <a:r>
              <a:rPr lang="en-US" dirty="0"/>
              <a:t> </a:t>
            </a:r>
          </a:p>
          <a:p>
            <a:endParaRPr lang="en-US" dirty="0"/>
          </a:p>
          <a:p>
            <a:r>
              <a:rPr lang="en-US" sz="1200" b="1" i="0" u="none" strike="noStrike" kern="1200" dirty="0">
                <a:solidFill>
                  <a:schemeClr val="tx1"/>
                </a:solidFill>
                <a:effectLst/>
                <a:latin typeface="+mn-lt"/>
                <a:ea typeface="+mn-ea"/>
                <a:cs typeface="+mn-cs"/>
              </a:rPr>
              <a:t>USA:</a:t>
            </a:r>
            <a:r>
              <a:rPr lang="en-US" sz="1200" b="0" i="0" u="none" strike="noStrike" kern="1200" dirty="0">
                <a:solidFill>
                  <a:schemeClr val="tx1"/>
                </a:solidFill>
                <a:effectLst/>
                <a:latin typeface="+mn-lt"/>
                <a:ea typeface="+mn-ea"/>
                <a:cs typeface="+mn-cs"/>
              </a:rPr>
              <a:t> OECD (Organization for Economic Cooperation and Development) ; Source of population estimates: U.S. Census Bureau</a:t>
            </a:r>
            <a:r>
              <a:rPr lang="en-US" dirty="0"/>
              <a:t> </a:t>
            </a:r>
          </a:p>
          <a:p>
            <a:endParaRPr lang="en-US" dirty="0"/>
          </a:p>
          <a:p>
            <a:r>
              <a:rPr lang="en-US" sz="1200" b="1" i="0" u="none" strike="noStrike" kern="1200" dirty="0">
                <a:solidFill>
                  <a:schemeClr val="tx1"/>
                </a:solidFill>
                <a:effectLst/>
                <a:latin typeface="+mn-lt"/>
                <a:ea typeface="+mn-ea"/>
                <a:cs typeface="+mn-cs"/>
              </a:rPr>
              <a:t>Estonia: </a:t>
            </a:r>
            <a:r>
              <a:rPr lang="en-US" sz="1200" b="0" i="0" u="none" strike="noStrike" kern="1200" dirty="0">
                <a:solidFill>
                  <a:schemeClr val="tx1"/>
                </a:solidFill>
                <a:effectLst/>
                <a:latin typeface="+mn-lt"/>
                <a:ea typeface="+mn-ea"/>
                <a:cs typeface="+mn-cs"/>
              </a:rPr>
              <a:t>OECD (Organization for Economic Cooperation and Development) ; Source of population estimates: Eurostat. A simple multiplier is used to convert the national currencies of EMU members to euros. The following irrevocable euro conversion rate entered into force on January 1, 2011: 1 euro = 15.6466 Estonian kroon. Please note that historical data are not actual euros and are not comparable or suitable for aggregation across countries.</a:t>
            </a:r>
            <a:r>
              <a:rPr lang="en-US" dirty="0"/>
              <a:t> </a:t>
            </a:r>
          </a:p>
          <a:p>
            <a:endParaRPr lang="en-US" dirty="0"/>
          </a:p>
          <a:p>
            <a:r>
              <a:rPr lang="en-US" sz="1200" b="1" i="0" u="none" strike="noStrike" kern="1200" dirty="0">
                <a:solidFill>
                  <a:schemeClr val="tx1"/>
                </a:solidFill>
                <a:effectLst/>
                <a:latin typeface="+mn-lt"/>
                <a:ea typeface="+mn-ea"/>
                <a:cs typeface="+mn-cs"/>
              </a:rPr>
              <a:t>Ghana: </a:t>
            </a:r>
            <a:r>
              <a:rPr lang="en-US" sz="1200" b="0" i="0" u="none" strike="noStrike" kern="1200" dirty="0">
                <a:solidFill>
                  <a:schemeClr val="tx1"/>
                </a:solidFill>
                <a:effectLst/>
                <a:latin typeface="+mn-lt"/>
                <a:ea typeface="+mn-ea"/>
                <a:cs typeface="+mn-cs"/>
              </a:rPr>
              <a:t>Bureau of Statistics ; Source of population estimates: UN Population Division's World Population Prospects 2019 PROVISIONAL estimates. Not for circulation. Subject to change.</a:t>
            </a:r>
            <a:r>
              <a:rPr lang="en-US" dirty="0"/>
              <a:t> </a:t>
            </a:r>
          </a:p>
          <a:p>
            <a:endParaRPr lang="en-US" dirty="0"/>
          </a:p>
          <a:p>
            <a:r>
              <a:rPr lang="en-US" sz="1200" b="1" i="0" u="none" strike="noStrike" kern="1200" dirty="0">
                <a:solidFill>
                  <a:schemeClr val="tx1"/>
                </a:solidFill>
                <a:effectLst/>
                <a:latin typeface="+mn-lt"/>
                <a:ea typeface="+mn-ea"/>
                <a:cs typeface="+mn-cs"/>
              </a:rPr>
              <a:t>Ireland: </a:t>
            </a:r>
            <a:r>
              <a:rPr lang="en-US" sz="1200" b="0" i="0" u="none" strike="noStrike" kern="1200" dirty="0">
                <a:solidFill>
                  <a:schemeClr val="tx1"/>
                </a:solidFill>
                <a:effectLst/>
                <a:latin typeface="+mn-lt"/>
                <a:ea typeface="+mn-ea"/>
                <a:cs typeface="+mn-cs"/>
              </a:rPr>
              <a:t>OECD (Organization for Economic Cooperation and Development) ; Source of population estimates: Eurostat. A simple multiplier is used to convert the national currencies of EMU members to euros. The following irrevocable euro conversion rate was adopted by the EU Council on January 1, 1999: 1 euro = 0.787564 Irish pound. Please note that historical data before 1999 are not actual euros and are not comparable or suitable for aggregation across countries.</a:t>
            </a:r>
            <a:r>
              <a:rPr lang="en-US" dirty="0"/>
              <a:t> </a:t>
            </a:r>
          </a:p>
          <a:p>
            <a:endParaRPr lang="en-US" dirty="0"/>
          </a:p>
          <a:p>
            <a:r>
              <a:rPr lang="en-US" sz="1200" b="1" i="0" u="none" strike="noStrike" kern="1200" dirty="0">
                <a:solidFill>
                  <a:schemeClr val="tx1"/>
                </a:solidFill>
                <a:effectLst/>
                <a:latin typeface="+mn-lt"/>
                <a:ea typeface="+mn-ea"/>
                <a:cs typeface="+mn-cs"/>
              </a:rPr>
              <a:t>Latvia: </a:t>
            </a:r>
            <a:r>
              <a:rPr lang="en-US" sz="1200" b="0" i="0" u="none" strike="noStrike" kern="1200" dirty="0">
                <a:solidFill>
                  <a:schemeClr val="tx1"/>
                </a:solidFill>
                <a:effectLst/>
                <a:latin typeface="+mn-lt"/>
                <a:ea typeface="+mn-ea"/>
                <a:cs typeface="+mn-cs"/>
              </a:rPr>
              <a:t>OECD (Organization for Economic Cooperation and Development) ; Source of population estimates: Eurostat. A simple multiplier is used to convert the national currencies of EMU members to euros. The following irrevocable euro conversion rate entered into force on January 1, 2014: 1 euro = 0.702804 Latvian </a:t>
            </a:r>
            <a:r>
              <a:rPr lang="en-US" sz="1200" b="0" i="0" u="none" strike="noStrike" kern="1200" dirty="0" err="1">
                <a:solidFill>
                  <a:schemeClr val="tx1"/>
                </a:solidFill>
                <a:effectLst/>
                <a:latin typeface="+mn-lt"/>
                <a:ea typeface="+mn-ea"/>
                <a:cs typeface="+mn-cs"/>
              </a:rPr>
              <a:t>lats</a:t>
            </a:r>
            <a:r>
              <a:rPr lang="en-US" sz="1200" b="0" i="0" u="none" strike="noStrike" kern="1200" dirty="0">
                <a:solidFill>
                  <a:schemeClr val="tx1"/>
                </a:solidFill>
                <a:effectLst/>
                <a:latin typeface="+mn-lt"/>
                <a:ea typeface="+mn-ea"/>
                <a:cs typeface="+mn-cs"/>
              </a:rPr>
              <a:t>. Please note that historical data are not actual euros and are not comparable or suitable for aggregation across countries. Based on data from EUROSTAT, the new reference year is 2010.</a:t>
            </a:r>
            <a:r>
              <a:rPr lang="en-US" dirty="0"/>
              <a:t> </a:t>
            </a:r>
          </a:p>
          <a:p>
            <a:endParaRPr lang="en-US" b="1" dirty="0"/>
          </a:p>
          <a:p>
            <a:r>
              <a:rPr lang="en-US" sz="1200" b="1" i="0" u="none" strike="noStrike" kern="1200" dirty="0">
                <a:solidFill>
                  <a:schemeClr val="tx1"/>
                </a:solidFill>
                <a:effectLst/>
                <a:latin typeface="+mn-lt"/>
                <a:ea typeface="+mn-ea"/>
                <a:cs typeface="+mn-cs"/>
              </a:rPr>
              <a:t>Sierra Leone: </a:t>
            </a:r>
            <a:r>
              <a:rPr lang="en-US" sz="1200" b="0" i="0" u="none" strike="noStrike" kern="1200" dirty="0">
                <a:solidFill>
                  <a:schemeClr val="tx1"/>
                </a:solidFill>
                <a:effectLst/>
                <a:latin typeface="+mn-lt"/>
                <a:ea typeface="+mn-ea"/>
                <a:cs typeface="+mn-cs"/>
              </a:rPr>
              <a:t>Statistics Sierra Leone, IMF Article IV ; Source of population estimates: UN Population Division's World Population Prospects 2019 PROVISIONAL estimates. Not for circulation. Subject to change. Fiscal year end: June 30; reporting period for national accounts data: CY.</a:t>
            </a:r>
            <a:r>
              <a:rPr lang="en-US" dirty="0"/>
              <a:t> </a:t>
            </a:r>
          </a:p>
        </p:txBody>
      </p:sp>
      <p:sp>
        <p:nvSpPr>
          <p:cNvPr id="4" name="Slide Number Placeholder 3"/>
          <p:cNvSpPr>
            <a:spLocks noGrp="1"/>
          </p:cNvSpPr>
          <p:nvPr>
            <p:ph type="sldNum" sz="quarter" idx="5"/>
          </p:nvPr>
        </p:nvSpPr>
        <p:spPr/>
        <p:txBody>
          <a:bodyPr/>
          <a:lstStyle/>
          <a:p>
            <a:fld id="{68E58C9F-A835-45F7-A2FB-D97F5C9E2B18}" type="slidenum">
              <a:rPr lang="en-US" smtClean="0"/>
              <a:t>12</a:t>
            </a:fld>
            <a:endParaRPr lang="en-US"/>
          </a:p>
        </p:txBody>
      </p:sp>
    </p:spTree>
    <p:extLst>
      <p:ext uri="{BB962C8B-B14F-4D97-AF65-F5344CB8AC3E}">
        <p14:creationId xmlns:p14="http://schemas.microsoft.com/office/powerpoint/2010/main" val="32318451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u="sng" kern="1200" dirty="0">
                <a:solidFill>
                  <a:schemeClr val="tx1"/>
                </a:solidFill>
                <a:effectLst/>
                <a:latin typeface="+mn-lt"/>
                <a:ea typeface="+mn-ea"/>
                <a:cs typeface="+mn-cs"/>
              </a:rPr>
              <a:t>Mexican Dirty War (1964-1982)</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Location: Mexico</a:t>
            </a:r>
          </a:p>
          <a:p>
            <a:r>
              <a:rPr lang="en-US" sz="1200" kern="1200" dirty="0">
                <a:solidFill>
                  <a:schemeClr val="tx1"/>
                </a:solidFill>
                <a:effectLst/>
                <a:latin typeface="+mn-lt"/>
                <a:ea typeface="+mn-ea"/>
                <a:cs typeface="+mn-cs"/>
              </a:rPr>
              <a:t>An internal conflict between the PRI-led gov’t (Institutional Revolutionary Party) and guerilla/left-wing student groups in the 60s/70s. Gov’t forces carried out around 1200 disappearances, systematic torture and ‘probable extrajudicial executions.’ In 78, left-wing political parties were legalized as well as imprisoned and at large guerillas caused to end militant struggle against the gov’t. It has been said that some groups continued the hostilities until 1982.</a:t>
            </a:r>
          </a:p>
          <a:p>
            <a:r>
              <a:rPr lang="en-US" sz="1200" kern="1200" dirty="0">
                <a:solidFill>
                  <a:schemeClr val="tx1"/>
                </a:solidFill>
                <a:effectLst/>
                <a:latin typeface="+mn-lt"/>
                <a:ea typeface="+mn-ea"/>
                <a:cs typeface="+mn-cs"/>
              </a:rPr>
              <a:t>Parties involved:</a:t>
            </a:r>
          </a:p>
          <a:p>
            <a:pPr lvl="0"/>
            <a:r>
              <a:rPr lang="en-US" sz="1200" kern="1200" dirty="0">
                <a:solidFill>
                  <a:schemeClr val="tx1"/>
                </a:solidFill>
                <a:effectLst/>
                <a:latin typeface="+mn-lt"/>
                <a:ea typeface="+mn-ea"/>
                <a:cs typeface="+mn-cs"/>
              </a:rPr>
              <a:t>Left-wing groups</a:t>
            </a:r>
          </a:p>
          <a:p>
            <a:pPr lvl="0"/>
            <a:r>
              <a:rPr lang="en-US" sz="1200" kern="1200" dirty="0">
                <a:solidFill>
                  <a:schemeClr val="tx1"/>
                </a:solidFill>
                <a:effectLst/>
                <a:latin typeface="+mn-lt"/>
                <a:ea typeface="+mn-ea"/>
                <a:cs typeface="+mn-cs"/>
              </a:rPr>
              <a:t>Mexico</a:t>
            </a:r>
          </a:p>
          <a:p>
            <a:pPr lvl="1"/>
            <a:r>
              <a:rPr lang="en-US" sz="1200" kern="1200" dirty="0">
                <a:solidFill>
                  <a:schemeClr val="tx1"/>
                </a:solidFill>
                <a:effectLst/>
                <a:latin typeface="+mn-lt"/>
                <a:ea typeface="+mn-ea"/>
                <a:cs typeface="+mn-cs"/>
              </a:rPr>
              <a:t>Supported by: USA</a:t>
            </a:r>
          </a:p>
          <a:p>
            <a:r>
              <a:rPr lang="en-US" sz="1200" kern="1200" dirty="0">
                <a:solidFill>
                  <a:schemeClr val="tx1"/>
                </a:solidFill>
                <a:effectLst/>
                <a:latin typeface="+mn-lt"/>
                <a:ea typeface="+mn-ea"/>
                <a:cs typeface="+mn-cs"/>
              </a:rPr>
              <a:t> </a:t>
            </a:r>
          </a:p>
          <a:p>
            <a:r>
              <a:rPr lang="en-US" sz="1200" u="sng" kern="1200" dirty="0">
                <a:solidFill>
                  <a:schemeClr val="tx1"/>
                </a:solidFill>
                <a:effectLst/>
                <a:latin typeface="+mn-lt"/>
                <a:ea typeface="+mn-ea"/>
                <a:cs typeface="+mn-cs"/>
              </a:rPr>
              <a:t>Zapatista Uprising (Jan1-12, 1994)</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Location: Chiapas, Mexico</a:t>
            </a:r>
          </a:p>
          <a:p>
            <a:r>
              <a:rPr lang="en-US" sz="1200" kern="1200" dirty="0">
                <a:solidFill>
                  <a:schemeClr val="tx1"/>
                </a:solidFill>
                <a:effectLst/>
                <a:latin typeface="+mn-lt"/>
                <a:ea typeface="+mn-ea"/>
                <a:cs typeface="+mn-cs"/>
              </a:rPr>
              <a:t>The Zapatista Army of Nat’l Liberation (EZLN) launched an uprising, which lasted 12 days, in that state of Chiapas to protest the enactment of NAFTA. The Mexican gov’t called a ceasefire on 1/12/94, after the Mexican army had driven rebels into the </a:t>
            </a:r>
            <a:r>
              <a:rPr lang="en-US" sz="1200" kern="1200" dirty="0" err="1">
                <a:solidFill>
                  <a:schemeClr val="tx1"/>
                </a:solidFill>
                <a:effectLst/>
                <a:latin typeface="+mn-lt"/>
                <a:ea typeface="+mn-ea"/>
                <a:cs typeface="+mn-cs"/>
              </a:rPr>
              <a:t>Lancandon</a:t>
            </a:r>
            <a:r>
              <a:rPr lang="en-US" sz="1200" kern="1200" dirty="0">
                <a:solidFill>
                  <a:schemeClr val="tx1"/>
                </a:solidFill>
                <a:effectLst/>
                <a:latin typeface="+mn-lt"/>
                <a:ea typeface="+mn-ea"/>
                <a:cs typeface="+mn-cs"/>
              </a:rPr>
              <a:t> jungle.</a:t>
            </a:r>
          </a:p>
          <a:p>
            <a:r>
              <a:rPr lang="en-US" sz="1200" kern="1200" dirty="0">
                <a:solidFill>
                  <a:schemeClr val="tx1"/>
                </a:solidFill>
                <a:effectLst/>
                <a:latin typeface="+mn-lt"/>
                <a:ea typeface="+mn-ea"/>
                <a:cs typeface="+mn-cs"/>
              </a:rPr>
              <a:t>Parties involved:</a:t>
            </a:r>
          </a:p>
          <a:p>
            <a:pPr lvl="0"/>
            <a:r>
              <a:rPr lang="en-US" sz="1200" kern="1200" dirty="0">
                <a:solidFill>
                  <a:schemeClr val="tx1"/>
                </a:solidFill>
                <a:effectLst/>
                <a:latin typeface="+mn-lt"/>
                <a:ea typeface="+mn-ea"/>
                <a:cs typeface="+mn-cs"/>
              </a:rPr>
              <a:t>EZLN</a:t>
            </a:r>
          </a:p>
          <a:p>
            <a:pPr lvl="0"/>
            <a:r>
              <a:rPr lang="en-US" sz="1200" kern="1200" dirty="0">
                <a:solidFill>
                  <a:schemeClr val="tx1"/>
                </a:solidFill>
                <a:effectLst/>
                <a:latin typeface="+mn-lt"/>
                <a:ea typeface="+mn-ea"/>
                <a:cs typeface="+mn-cs"/>
              </a:rPr>
              <a:t>Mexico</a:t>
            </a:r>
          </a:p>
          <a:p>
            <a:r>
              <a:rPr lang="en-US" sz="1200" kern="1200" dirty="0">
                <a:solidFill>
                  <a:schemeClr val="tx1"/>
                </a:solidFill>
                <a:effectLst/>
                <a:latin typeface="+mn-lt"/>
                <a:ea typeface="+mn-ea"/>
                <a:cs typeface="+mn-cs"/>
              </a:rPr>
              <a:t> </a:t>
            </a:r>
          </a:p>
          <a:p>
            <a:r>
              <a:rPr lang="en-US" sz="1200" u="sng" kern="1200" dirty="0">
                <a:solidFill>
                  <a:schemeClr val="tx1"/>
                </a:solidFill>
                <a:effectLst/>
                <a:latin typeface="+mn-lt"/>
                <a:ea typeface="+mn-ea"/>
                <a:cs typeface="+mn-cs"/>
              </a:rPr>
              <a:t>Mexican Drug War (Dec 2006-present)</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Location: All over Mexico</a:t>
            </a:r>
          </a:p>
          <a:p>
            <a:r>
              <a:rPr lang="en-US" sz="1200" kern="1200" dirty="0">
                <a:solidFill>
                  <a:schemeClr val="tx1"/>
                </a:solidFill>
                <a:effectLst/>
                <a:latin typeface="+mn-lt"/>
                <a:ea typeface="+mn-ea"/>
                <a:cs typeface="+mn-cs"/>
              </a:rPr>
              <a:t>An ongoing, low-intensity conflict between the drug syndicates/cartels and Mexican gov’t that began towards the end of 2006 when the military intervened. The goal was to reduce the drug-related violence throughout all of Mexico and dismantle the cartels- whose influence was only growing. Newest elected president has declared an end to the Mexican war on drugs on 1/30/19 and wants to focus on reducing spending (homicides and violence with the cartels has stayed the same or increased since 2006). He also wants to focus the military/police efforts towards stopping the gasoline thefts that have cost the economy around $3billion.</a:t>
            </a:r>
          </a:p>
          <a:p>
            <a:r>
              <a:rPr lang="en-US" sz="1200" kern="1200" dirty="0">
                <a:solidFill>
                  <a:schemeClr val="tx1"/>
                </a:solidFill>
                <a:effectLst/>
                <a:latin typeface="+mn-lt"/>
                <a:ea typeface="+mn-ea"/>
                <a:cs typeface="+mn-cs"/>
              </a:rPr>
              <a:t>Parties involved:</a:t>
            </a:r>
          </a:p>
          <a:p>
            <a:pPr lvl="0"/>
            <a:r>
              <a:rPr lang="en-US" sz="1200" kern="1200" dirty="0">
                <a:solidFill>
                  <a:schemeClr val="tx1"/>
                </a:solidFill>
                <a:effectLst/>
                <a:latin typeface="+mn-lt"/>
                <a:ea typeface="+mn-ea"/>
                <a:cs typeface="+mn-cs"/>
              </a:rPr>
              <a:t>Mexico (armed forces/ federal police/ state and municipal forces/ self-defense groups)</a:t>
            </a:r>
          </a:p>
          <a:p>
            <a:pPr lvl="0"/>
            <a:r>
              <a:rPr lang="en-US" sz="1200" kern="1200" dirty="0">
                <a:solidFill>
                  <a:schemeClr val="tx1"/>
                </a:solidFill>
                <a:effectLst/>
                <a:latin typeface="+mn-lt"/>
                <a:ea typeface="+mn-ea"/>
                <a:cs typeface="+mn-cs"/>
              </a:rPr>
              <a:t>Drug Cartels (Sinaloa Cartel, Gulf Cartel, Knights Templar Cartel, Jalisco New Generation Cartel, La Familia </a:t>
            </a:r>
            <a:r>
              <a:rPr lang="en-US" sz="1200" kern="1200" dirty="0" err="1">
                <a:solidFill>
                  <a:schemeClr val="tx1"/>
                </a:solidFill>
                <a:effectLst/>
                <a:latin typeface="+mn-lt"/>
                <a:ea typeface="+mn-ea"/>
                <a:cs typeface="+mn-cs"/>
              </a:rPr>
              <a:t>Michoacana</a:t>
            </a:r>
            <a:r>
              <a:rPr lang="en-US" sz="1200" kern="1200" dirty="0">
                <a:solidFill>
                  <a:schemeClr val="tx1"/>
                </a:solidFill>
                <a:effectLst/>
                <a:latin typeface="+mn-lt"/>
                <a:ea typeface="+mn-ea"/>
                <a:cs typeface="+mn-cs"/>
              </a:rPr>
              <a:t> [07-11])</a:t>
            </a:r>
          </a:p>
          <a:p>
            <a:endParaRPr lang="en-US" dirty="0"/>
          </a:p>
        </p:txBody>
      </p:sp>
      <p:sp>
        <p:nvSpPr>
          <p:cNvPr id="4" name="Slide Number Placeholder 3"/>
          <p:cNvSpPr>
            <a:spLocks noGrp="1"/>
          </p:cNvSpPr>
          <p:nvPr>
            <p:ph type="sldNum" sz="quarter" idx="5"/>
          </p:nvPr>
        </p:nvSpPr>
        <p:spPr/>
        <p:txBody>
          <a:bodyPr/>
          <a:lstStyle/>
          <a:p>
            <a:fld id="{68E58C9F-A835-45F7-A2FB-D97F5C9E2B18}" type="slidenum">
              <a:rPr lang="en-US" smtClean="0"/>
              <a:t>16</a:t>
            </a:fld>
            <a:endParaRPr lang="en-US"/>
          </a:p>
        </p:txBody>
      </p:sp>
    </p:spTree>
    <p:extLst>
      <p:ext uri="{BB962C8B-B14F-4D97-AF65-F5344CB8AC3E}">
        <p14:creationId xmlns:p14="http://schemas.microsoft.com/office/powerpoint/2010/main" val="9948836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National Statistics Office (INEGI); Bank of Mexico ; Source of population estimates: UN Population Division's World Population Prospects 2019 PROVISIONAL estimates. Not for circulation. Subject to change.</a:t>
            </a:r>
            <a:r>
              <a:rPr lang="en-US" dirty="0"/>
              <a:t> </a:t>
            </a:r>
          </a:p>
        </p:txBody>
      </p:sp>
      <p:sp>
        <p:nvSpPr>
          <p:cNvPr id="4" name="Slide Number Placeholder 3"/>
          <p:cNvSpPr>
            <a:spLocks noGrp="1"/>
          </p:cNvSpPr>
          <p:nvPr>
            <p:ph type="sldNum" sz="quarter" idx="5"/>
          </p:nvPr>
        </p:nvSpPr>
        <p:spPr/>
        <p:txBody>
          <a:bodyPr/>
          <a:lstStyle/>
          <a:p>
            <a:fld id="{68E58C9F-A835-45F7-A2FB-D97F5C9E2B18}" type="slidenum">
              <a:rPr lang="en-US" smtClean="0"/>
              <a:t>19</a:t>
            </a:fld>
            <a:endParaRPr lang="en-US"/>
          </a:p>
        </p:txBody>
      </p:sp>
    </p:spTree>
    <p:extLst>
      <p:ext uri="{BB962C8B-B14F-4D97-AF65-F5344CB8AC3E}">
        <p14:creationId xmlns:p14="http://schemas.microsoft.com/office/powerpoint/2010/main" val="1398493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A6812-18E2-4FFC-836D-9CC5C63FF1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64EA5A5-5C95-4A88-AA15-9862039172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28B2AE-0F6F-44FC-AE60-50F8168B79A7}"/>
              </a:ext>
            </a:extLst>
          </p:cNvPr>
          <p:cNvSpPr>
            <a:spLocks noGrp="1"/>
          </p:cNvSpPr>
          <p:nvPr>
            <p:ph type="dt" sz="half" idx="10"/>
          </p:nvPr>
        </p:nvSpPr>
        <p:spPr/>
        <p:txBody>
          <a:bodyPr/>
          <a:lstStyle/>
          <a:p>
            <a:fld id="{904CBDC2-D31A-4399-9807-94C89FD2081E}" type="datetimeFigureOut">
              <a:rPr lang="en-US" smtClean="0"/>
              <a:t>5/5/2019</a:t>
            </a:fld>
            <a:endParaRPr lang="en-US"/>
          </a:p>
        </p:txBody>
      </p:sp>
      <p:sp>
        <p:nvSpPr>
          <p:cNvPr id="5" name="Footer Placeholder 4">
            <a:extLst>
              <a:ext uri="{FF2B5EF4-FFF2-40B4-BE49-F238E27FC236}">
                <a16:creationId xmlns:a16="http://schemas.microsoft.com/office/drawing/2014/main" id="{D2AFD334-F4D5-4A1E-9AE4-492B76ECD5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74372E-64B8-4492-9BF7-D80CF7CC6C22}"/>
              </a:ext>
            </a:extLst>
          </p:cNvPr>
          <p:cNvSpPr>
            <a:spLocks noGrp="1"/>
          </p:cNvSpPr>
          <p:nvPr>
            <p:ph type="sldNum" sz="quarter" idx="12"/>
          </p:nvPr>
        </p:nvSpPr>
        <p:spPr/>
        <p:txBody>
          <a:bodyPr/>
          <a:lstStyle/>
          <a:p>
            <a:fld id="{321C4F79-1DF9-44C4-AF9F-19511D662C46}" type="slidenum">
              <a:rPr lang="en-US" smtClean="0"/>
              <a:t>‹#›</a:t>
            </a:fld>
            <a:endParaRPr lang="en-US"/>
          </a:p>
        </p:txBody>
      </p:sp>
    </p:spTree>
    <p:extLst>
      <p:ext uri="{BB962C8B-B14F-4D97-AF65-F5344CB8AC3E}">
        <p14:creationId xmlns:p14="http://schemas.microsoft.com/office/powerpoint/2010/main" val="3656335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08400-C99B-4489-974C-1918E5450F7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983C06A-E988-4BF2-961C-A1F61CB787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42A59A-DE97-4398-9469-F303BF685CEB}"/>
              </a:ext>
            </a:extLst>
          </p:cNvPr>
          <p:cNvSpPr>
            <a:spLocks noGrp="1"/>
          </p:cNvSpPr>
          <p:nvPr>
            <p:ph type="dt" sz="half" idx="10"/>
          </p:nvPr>
        </p:nvSpPr>
        <p:spPr/>
        <p:txBody>
          <a:bodyPr/>
          <a:lstStyle/>
          <a:p>
            <a:fld id="{904CBDC2-D31A-4399-9807-94C89FD2081E}" type="datetimeFigureOut">
              <a:rPr lang="en-US" smtClean="0"/>
              <a:t>5/5/2019</a:t>
            </a:fld>
            <a:endParaRPr lang="en-US"/>
          </a:p>
        </p:txBody>
      </p:sp>
      <p:sp>
        <p:nvSpPr>
          <p:cNvPr id="5" name="Footer Placeholder 4">
            <a:extLst>
              <a:ext uri="{FF2B5EF4-FFF2-40B4-BE49-F238E27FC236}">
                <a16:creationId xmlns:a16="http://schemas.microsoft.com/office/drawing/2014/main" id="{18E7F70B-8623-4121-978F-C3BAD13A12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7A9C2E-1D01-40EB-A714-898E203C7C41}"/>
              </a:ext>
            </a:extLst>
          </p:cNvPr>
          <p:cNvSpPr>
            <a:spLocks noGrp="1"/>
          </p:cNvSpPr>
          <p:nvPr>
            <p:ph type="sldNum" sz="quarter" idx="12"/>
          </p:nvPr>
        </p:nvSpPr>
        <p:spPr/>
        <p:txBody>
          <a:bodyPr/>
          <a:lstStyle/>
          <a:p>
            <a:fld id="{321C4F79-1DF9-44C4-AF9F-19511D662C46}" type="slidenum">
              <a:rPr lang="en-US" smtClean="0"/>
              <a:t>‹#›</a:t>
            </a:fld>
            <a:endParaRPr lang="en-US"/>
          </a:p>
        </p:txBody>
      </p:sp>
    </p:spTree>
    <p:extLst>
      <p:ext uri="{BB962C8B-B14F-4D97-AF65-F5344CB8AC3E}">
        <p14:creationId xmlns:p14="http://schemas.microsoft.com/office/powerpoint/2010/main" val="2341042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017944-8611-4A41-B857-A19E3A6EA2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A7ACE8A-0D02-40C3-8C6B-21950F6105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888FA5-AE17-454A-BF60-1A139FFB235D}"/>
              </a:ext>
            </a:extLst>
          </p:cNvPr>
          <p:cNvSpPr>
            <a:spLocks noGrp="1"/>
          </p:cNvSpPr>
          <p:nvPr>
            <p:ph type="dt" sz="half" idx="10"/>
          </p:nvPr>
        </p:nvSpPr>
        <p:spPr/>
        <p:txBody>
          <a:bodyPr/>
          <a:lstStyle/>
          <a:p>
            <a:fld id="{904CBDC2-D31A-4399-9807-94C89FD2081E}" type="datetimeFigureOut">
              <a:rPr lang="en-US" smtClean="0"/>
              <a:t>5/5/2019</a:t>
            </a:fld>
            <a:endParaRPr lang="en-US"/>
          </a:p>
        </p:txBody>
      </p:sp>
      <p:sp>
        <p:nvSpPr>
          <p:cNvPr id="5" name="Footer Placeholder 4">
            <a:extLst>
              <a:ext uri="{FF2B5EF4-FFF2-40B4-BE49-F238E27FC236}">
                <a16:creationId xmlns:a16="http://schemas.microsoft.com/office/drawing/2014/main" id="{98A14D00-43DC-4452-8CCF-7F52B58B04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56C0E8-DD46-4CD3-84C8-0AD22C17BD7F}"/>
              </a:ext>
            </a:extLst>
          </p:cNvPr>
          <p:cNvSpPr>
            <a:spLocks noGrp="1"/>
          </p:cNvSpPr>
          <p:nvPr>
            <p:ph type="sldNum" sz="quarter" idx="12"/>
          </p:nvPr>
        </p:nvSpPr>
        <p:spPr/>
        <p:txBody>
          <a:bodyPr/>
          <a:lstStyle/>
          <a:p>
            <a:fld id="{321C4F79-1DF9-44C4-AF9F-19511D662C46}" type="slidenum">
              <a:rPr lang="en-US" smtClean="0"/>
              <a:t>‹#›</a:t>
            </a:fld>
            <a:endParaRPr lang="en-US"/>
          </a:p>
        </p:txBody>
      </p:sp>
    </p:spTree>
    <p:extLst>
      <p:ext uri="{BB962C8B-B14F-4D97-AF65-F5344CB8AC3E}">
        <p14:creationId xmlns:p14="http://schemas.microsoft.com/office/powerpoint/2010/main" val="3318752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B6300-5076-45E4-900F-97B12CCF3D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908E38-8CD6-41F9-AA93-F0FF90AC93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C40F37-65ED-4489-98A4-DC549B899314}"/>
              </a:ext>
            </a:extLst>
          </p:cNvPr>
          <p:cNvSpPr>
            <a:spLocks noGrp="1"/>
          </p:cNvSpPr>
          <p:nvPr>
            <p:ph type="dt" sz="half" idx="10"/>
          </p:nvPr>
        </p:nvSpPr>
        <p:spPr/>
        <p:txBody>
          <a:bodyPr/>
          <a:lstStyle/>
          <a:p>
            <a:fld id="{904CBDC2-D31A-4399-9807-94C89FD2081E}" type="datetimeFigureOut">
              <a:rPr lang="en-US" smtClean="0"/>
              <a:t>5/5/2019</a:t>
            </a:fld>
            <a:endParaRPr lang="en-US"/>
          </a:p>
        </p:txBody>
      </p:sp>
      <p:sp>
        <p:nvSpPr>
          <p:cNvPr id="5" name="Footer Placeholder 4">
            <a:extLst>
              <a:ext uri="{FF2B5EF4-FFF2-40B4-BE49-F238E27FC236}">
                <a16:creationId xmlns:a16="http://schemas.microsoft.com/office/drawing/2014/main" id="{CCBA8F8B-C39B-4311-8252-317C03EC19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0C35BB-BD7A-417C-B45B-BB12F1C9E2B3}"/>
              </a:ext>
            </a:extLst>
          </p:cNvPr>
          <p:cNvSpPr>
            <a:spLocks noGrp="1"/>
          </p:cNvSpPr>
          <p:nvPr>
            <p:ph type="sldNum" sz="quarter" idx="12"/>
          </p:nvPr>
        </p:nvSpPr>
        <p:spPr/>
        <p:txBody>
          <a:bodyPr/>
          <a:lstStyle/>
          <a:p>
            <a:fld id="{321C4F79-1DF9-44C4-AF9F-19511D662C46}" type="slidenum">
              <a:rPr lang="en-US" smtClean="0"/>
              <a:t>‹#›</a:t>
            </a:fld>
            <a:endParaRPr lang="en-US"/>
          </a:p>
        </p:txBody>
      </p:sp>
    </p:spTree>
    <p:extLst>
      <p:ext uri="{BB962C8B-B14F-4D97-AF65-F5344CB8AC3E}">
        <p14:creationId xmlns:p14="http://schemas.microsoft.com/office/powerpoint/2010/main" val="1129153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8121F-4D07-41C5-BA75-626F6C79F9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1144F0C-3E57-42CD-86ED-C6002417E1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E860AF-17E4-4795-B44A-04BB2D8B9249}"/>
              </a:ext>
            </a:extLst>
          </p:cNvPr>
          <p:cNvSpPr>
            <a:spLocks noGrp="1"/>
          </p:cNvSpPr>
          <p:nvPr>
            <p:ph type="dt" sz="half" idx="10"/>
          </p:nvPr>
        </p:nvSpPr>
        <p:spPr/>
        <p:txBody>
          <a:bodyPr/>
          <a:lstStyle/>
          <a:p>
            <a:fld id="{904CBDC2-D31A-4399-9807-94C89FD2081E}" type="datetimeFigureOut">
              <a:rPr lang="en-US" smtClean="0"/>
              <a:t>5/5/2019</a:t>
            </a:fld>
            <a:endParaRPr lang="en-US"/>
          </a:p>
        </p:txBody>
      </p:sp>
      <p:sp>
        <p:nvSpPr>
          <p:cNvPr id="5" name="Footer Placeholder 4">
            <a:extLst>
              <a:ext uri="{FF2B5EF4-FFF2-40B4-BE49-F238E27FC236}">
                <a16:creationId xmlns:a16="http://schemas.microsoft.com/office/drawing/2014/main" id="{A541CC59-D317-46E3-9420-EF2DCF9CF6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E3F1C3-0C1D-4C6E-AF15-D147E1D702CF}"/>
              </a:ext>
            </a:extLst>
          </p:cNvPr>
          <p:cNvSpPr>
            <a:spLocks noGrp="1"/>
          </p:cNvSpPr>
          <p:nvPr>
            <p:ph type="sldNum" sz="quarter" idx="12"/>
          </p:nvPr>
        </p:nvSpPr>
        <p:spPr/>
        <p:txBody>
          <a:bodyPr/>
          <a:lstStyle/>
          <a:p>
            <a:fld id="{321C4F79-1DF9-44C4-AF9F-19511D662C46}" type="slidenum">
              <a:rPr lang="en-US" smtClean="0"/>
              <a:t>‹#›</a:t>
            </a:fld>
            <a:endParaRPr lang="en-US"/>
          </a:p>
        </p:txBody>
      </p:sp>
    </p:spTree>
    <p:extLst>
      <p:ext uri="{BB962C8B-B14F-4D97-AF65-F5344CB8AC3E}">
        <p14:creationId xmlns:p14="http://schemas.microsoft.com/office/powerpoint/2010/main" val="1375056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6C054-9D1D-481E-BC99-605A4749CF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C6B160-2269-4F01-907B-71FB8947D83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78FF982-E950-4A62-BA27-5A53C4E864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DF75276-AC87-4950-B803-F0A77FD96217}"/>
              </a:ext>
            </a:extLst>
          </p:cNvPr>
          <p:cNvSpPr>
            <a:spLocks noGrp="1"/>
          </p:cNvSpPr>
          <p:nvPr>
            <p:ph type="dt" sz="half" idx="10"/>
          </p:nvPr>
        </p:nvSpPr>
        <p:spPr/>
        <p:txBody>
          <a:bodyPr/>
          <a:lstStyle/>
          <a:p>
            <a:fld id="{904CBDC2-D31A-4399-9807-94C89FD2081E}" type="datetimeFigureOut">
              <a:rPr lang="en-US" smtClean="0"/>
              <a:t>5/5/2019</a:t>
            </a:fld>
            <a:endParaRPr lang="en-US"/>
          </a:p>
        </p:txBody>
      </p:sp>
      <p:sp>
        <p:nvSpPr>
          <p:cNvPr id="6" name="Footer Placeholder 5">
            <a:extLst>
              <a:ext uri="{FF2B5EF4-FFF2-40B4-BE49-F238E27FC236}">
                <a16:creationId xmlns:a16="http://schemas.microsoft.com/office/drawing/2014/main" id="{4DC5016F-E779-41FF-87D4-404EAF7A12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898D87-4B3E-4600-8397-935428B65B34}"/>
              </a:ext>
            </a:extLst>
          </p:cNvPr>
          <p:cNvSpPr>
            <a:spLocks noGrp="1"/>
          </p:cNvSpPr>
          <p:nvPr>
            <p:ph type="sldNum" sz="quarter" idx="12"/>
          </p:nvPr>
        </p:nvSpPr>
        <p:spPr/>
        <p:txBody>
          <a:bodyPr/>
          <a:lstStyle/>
          <a:p>
            <a:fld id="{321C4F79-1DF9-44C4-AF9F-19511D662C46}" type="slidenum">
              <a:rPr lang="en-US" smtClean="0"/>
              <a:t>‹#›</a:t>
            </a:fld>
            <a:endParaRPr lang="en-US"/>
          </a:p>
        </p:txBody>
      </p:sp>
    </p:spTree>
    <p:extLst>
      <p:ext uri="{BB962C8B-B14F-4D97-AF65-F5344CB8AC3E}">
        <p14:creationId xmlns:p14="http://schemas.microsoft.com/office/powerpoint/2010/main" val="546000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90040-C7EF-41C0-B2DB-7A79D6A15DD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43E9095-D028-4BE8-B65F-DD743C1DA4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0CEF1A-D22E-4BBB-BA89-5B57AB2DA8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C557B8A-D461-4575-8EED-67D74394A9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89E2BD-4B90-4BAB-A992-23BBB13082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C3FD09-6916-4DF9-BA4E-651606F9AA55}"/>
              </a:ext>
            </a:extLst>
          </p:cNvPr>
          <p:cNvSpPr>
            <a:spLocks noGrp="1"/>
          </p:cNvSpPr>
          <p:nvPr>
            <p:ph type="dt" sz="half" idx="10"/>
          </p:nvPr>
        </p:nvSpPr>
        <p:spPr/>
        <p:txBody>
          <a:bodyPr/>
          <a:lstStyle/>
          <a:p>
            <a:fld id="{904CBDC2-D31A-4399-9807-94C89FD2081E}" type="datetimeFigureOut">
              <a:rPr lang="en-US" smtClean="0"/>
              <a:t>5/5/2019</a:t>
            </a:fld>
            <a:endParaRPr lang="en-US"/>
          </a:p>
        </p:txBody>
      </p:sp>
      <p:sp>
        <p:nvSpPr>
          <p:cNvPr id="8" name="Footer Placeholder 7">
            <a:extLst>
              <a:ext uri="{FF2B5EF4-FFF2-40B4-BE49-F238E27FC236}">
                <a16:creationId xmlns:a16="http://schemas.microsoft.com/office/drawing/2014/main" id="{9AD6061E-025B-4BD5-AED9-BABC691A3FA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967B064-5E76-40A3-B747-441F90A269EE}"/>
              </a:ext>
            </a:extLst>
          </p:cNvPr>
          <p:cNvSpPr>
            <a:spLocks noGrp="1"/>
          </p:cNvSpPr>
          <p:nvPr>
            <p:ph type="sldNum" sz="quarter" idx="12"/>
          </p:nvPr>
        </p:nvSpPr>
        <p:spPr/>
        <p:txBody>
          <a:bodyPr/>
          <a:lstStyle/>
          <a:p>
            <a:fld id="{321C4F79-1DF9-44C4-AF9F-19511D662C46}" type="slidenum">
              <a:rPr lang="en-US" smtClean="0"/>
              <a:t>‹#›</a:t>
            </a:fld>
            <a:endParaRPr lang="en-US"/>
          </a:p>
        </p:txBody>
      </p:sp>
    </p:spTree>
    <p:extLst>
      <p:ext uri="{BB962C8B-B14F-4D97-AF65-F5344CB8AC3E}">
        <p14:creationId xmlns:p14="http://schemas.microsoft.com/office/powerpoint/2010/main" val="3250730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6F05C-789A-422E-BCD5-AD1C4B3678C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D0DE030-0796-401E-B96C-A5F8C3BDB8F1}"/>
              </a:ext>
            </a:extLst>
          </p:cNvPr>
          <p:cNvSpPr>
            <a:spLocks noGrp="1"/>
          </p:cNvSpPr>
          <p:nvPr>
            <p:ph type="dt" sz="half" idx="10"/>
          </p:nvPr>
        </p:nvSpPr>
        <p:spPr/>
        <p:txBody>
          <a:bodyPr/>
          <a:lstStyle/>
          <a:p>
            <a:fld id="{904CBDC2-D31A-4399-9807-94C89FD2081E}" type="datetimeFigureOut">
              <a:rPr lang="en-US" smtClean="0"/>
              <a:t>5/5/2019</a:t>
            </a:fld>
            <a:endParaRPr lang="en-US"/>
          </a:p>
        </p:txBody>
      </p:sp>
      <p:sp>
        <p:nvSpPr>
          <p:cNvPr id="4" name="Footer Placeholder 3">
            <a:extLst>
              <a:ext uri="{FF2B5EF4-FFF2-40B4-BE49-F238E27FC236}">
                <a16:creationId xmlns:a16="http://schemas.microsoft.com/office/drawing/2014/main" id="{ABB5CF03-D3B4-4358-97F7-B2A31E2402E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44B3070-E30E-4B4C-A10C-19B15269C14F}"/>
              </a:ext>
            </a:extLst>
          </p:cNvPr>
          <p:cNvSpPr>
            <a:spLocks noGrp="1"/>
          </p:cNvSpPr>
          <p:nvPr>
            <p:ph type="sldNum" sz="quarter" idx="12"/>
          </p:nvPr>
        </p:nvSpPr>
        <p:spPr/>
        <p:txBody>
          <a:bodyPr/>
          <a:lstStyle/>
          <a:p>
            <a:fld id="{321C4F79-1DF9-44C4-AF9F-19511D662C46}" type="slidenum">
              <a:rPr lang="en-US" smtClean="0"/>
              <a:t>‹#›</a:t>
            </a:fld>
            <a:endParaRPr lang="en-US"/>
          </a:p>
        </p:txBody>
      </p:sp>
    </p:spTree>
    <p:extLst>
      <p:ext uri="{BB962C8B-B14F-4D97-AF65-F5344CB8AC3E}">
        <p14:creationId xmlns:p14="http://schemas.microsoft.com/office/powerpoint/2010/main" val="3773868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043D0F-B21C-4425-8231-1E49942A60F9}"/>
              </a:ext>
            </a:extLst>
          </p:cNvPr>
          <p:cNvSpPr>
            <a:spLocks noGrp="1"/>
          </p:cNvSpPr>
          <p:nvPr>
            <p:ph type="dt" sz="half" idx="10"/>
          </p:nvPr>
        </p:nvSpPr>
        <p:spPr/>
        <p:txBody>
          <a:bodyPr/>
          <a:lstStyle/>
          <a:p>
            <a:fld id="{904CBDC2-D31A-4399-9807-94C89FD2081E}" type="datetimeFigureOut">
              <a:rPr lang="en-US" smtClean="0"/>
              <a:t>5/5/2019</a:t>
            </a:fld>
            <a:endParaRPr lang="en-US"/>
          </a:p>
        </p:txBody>
      </p:sp>
      <p:sp>
        <p:nvSpPr>
          <p:cNvPr id="3" name="Footer Placeholder 2">
            <a:extLst>
              <a:ext uri="{FF2B5EF4-FFF2-40B4-BE49-F238E27FC236}">
                <a16:creationId xmlns:a16="http://schemas.microsoft.com/office/drawing/2014/main" id="{E02D494A-B123-4B8D-837F-B60252C1712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DD52676-9F35-44F2-9DEE-02BCEB7B8F79}"/>
              </a:ext>
            </a:extLst>
          </p:cNvPr>
          <p:cNvSpPr>
            <a:spLocks noGrp="1"/>
          </p:cNvSpPr>
          <p:nvPr>
            <p:ph type="sldNum" sz="quarter" idx="12"/>
          </p:nvPr>
        </p:nvSpPr>
        <p:spPr/>
        <p:txBody>
          <a:bodyPr/>
          <a:lstStyle/>
          <a:p>
            <a:fld id="{321C4F79-1DF9-44C4-AF9F-19511D662C46}" type="slidenum">
              <a:rPr lang="en-US" smtClean="0"/>
              <a:t>‹#›</a:t>
            </a:fld>
            <a:endParaRPr lang="en-US"/>
          </a:p>
        </p:txBody>
      </p:sp>
    </p:spTree>
    <p:extLst>
      <p:ext uri="{BB962C8B-B14F-4D97-AF65-F5344CB8AC3E}">
        <p14:creationId xmlns:p14="http://schemas.microsoft.com/office/powerpoint/2010/main" val="3208208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7BAF7-BFE8-41D5-AE9D-9ED33DDCB3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830E11-D5CC-4F11-A60F-EB462043B7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DF771EC-03F8-4F05-9E44-B3DA064912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609CDF-863E-48D9-98AB-3D6F173A79AB}"/>
              </a:ext>
            </a:extLst>
          </p:cNvPr>
          <p:cNvSpPr>
            <a:spLocks noGrp="1"/>
          </p:cNvSpPr>
          <p:nvPr>
            <p:ph type="dt" sz="half" idx="10"/>
          </p:nvPr>
        </p:nvSpPr>
        <p:spPr/>
        <p:txBody>
          <a:bodyPr/>
          <a:lstStyle/>
          <a:p>
            <a:fld id="{904CBDC2-D31A-4399-9807-94C89FD2081E}" type="datetimeFigureOut">
              <a:rPr lang="en-US" smtClean="0"/>
              <a:t>5/5/2019</a:t>
            </a:fld>
            <a:endParaRPr lang="en-US"/>
          </a:p>
        </p:txBody>
      </p:sp>
      <p:sp>
        <p:nvSpPr>
          <p:cNvPr id="6" name="Footer Placeholder 5">
            <a:extLst>
              <a:ext uri="{FF2B5EF4-FFF2-40B4-BE49-F238E27FC236}">
                <a16:creationId xmlns:a16="http://schemas.microsoft.com/office/drawing/2014/main" id="{41209CA3-618C-457C-BA5A-F8B25F9086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9E7C73-06E6-444B-A3B8-1539C14C472D}"/>
              </a:ext>
            </a:extLst>
          </p:cNvPr>
          <p:cNvSpPr>
            <a:spLocks noGrp="1"/>
          </p:cNvSpPr>
          <p:nvPr>
            <p:ph type="sldNum" sz="quarter" idx="12"/>
          </p:nvPr>
        </p:nvSpPr>
        <p:spPr/>
        <p:txBody>
          <a:bodyPr/>
          <a:lstStyle/>
          <a:p>
            <a:fld id="{321C4F79-1DF9-44C4-AF9F-19511D662C46}" type="slidenum">
              <a:rPr lang="en-US" smtClean="0"/>
              <a:t>‹#›</a:t>
            </a:fld>
            <a:endParaRPr lang="en-US"/>
          </a:p>
        </p:txBody>
      </p:sp>
    </p:spTree>
    <p:extLst>
      <p:ext uri="{BB962C8B-B14F-4D97-AF65-F5344CB8AC3E}">
        <p14:creationId xmlns:p14="http://schemas.microsoft.com/office/powerpoint/2010/main" val="2361260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AC7F9-E147-4727-9EE6-4E3E99204A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F6993D2-E75D-4C54-A9F9-66BE57D979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495C018-C9AD-4A87-A5C4-54CD5F714D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0A3515-4812-454F-8718-D409BBA84355}"/>
              </a:ext>
            </a:extLst>
          </p:cNvPr>
          <p:cNvSpPr>
            <a:spLocks noGrp="1"/>
          </p:cNvSpPr>
          <p:nvPr>
            <p:ph type="dt" sz="half" idx="10"/>
          </p:nvPr>
        </p:nvSpPr>
        <p:spPr/>
        <p:txBody>
          <a:bodyPr/>
          <a:lstStyle/>
          <a:p>
            <a:fld id="{904CBDC2-D31A-4399-9807-94C89FD2081E}" type="datetimeFigureOut">
              <a:rPr lang="en-US" smtClean="0"/>
              <a:t>5/5/2019</a:t>
            </a:fld>
            <a:endParaRPr lang="en-US"/>
          </a:p>
        </p:txBody>
      </p:sp>
      <p:sp>
        <p:nvSpPr>
          <p:cNvPr id="6" name="Footer Placeholder 5">
            <a:extLst>
              <a:ext uri="{FF2B5EF4-FFF2-40B4-BE49-F238E27FC236}">
                <a16:creationId xmlns:a16="http://schemas.microsoft.com/office/drawing/2014/main" id="{2209280A-F5FC-4143-844C-224B5B5DCF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990A99-C710-4498-9CC7-2194033E1449}"/>
              </a:ext>
            </a:extLst>
          </p:cNvPr>
          <p:cNvSpPr>
            <a:spLocks noGrp="1"/>
          </p:cNvSpPr>
          <p:nvPr>
            <p:ph type="sldNum" sz="quarter" idx="12"/>
          </p:nvPr>
        </p:nvSpPr>
        <p:spPr/>
        <p:txBody>
          <a:bodyPr/>
          <a:lstStyle/>
          <a:p>
            <a:fld id="{321C4F79-1DF9-44C4-AF9F-19511D662C46}" type="slidenum">
              <a:rPr lang="en-US" smtClean="0"/>
              <a:t>‹#›</a:t>
            </a:fld>
            <a:endParaRPr lang="en-US"/>
          </a:p>
        </p:txBody>
      </p:sp>
    </p:spTree>
    <p:extLst>
      <p:ext uri="{BB962C8B-B14F-4D97-AF65-F5344CB8AC3E}">
        <p14:creationId xmlns:p14="http://schemas.microsoft.com/office/powerpoint/2010/main" val="1780314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DE9200-7C91-4290-8B4A-76BCBC6779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C79671-426B-4AD7-A339-2117F9E9E4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75A30F-9A50-4EEF-80CE-BED1E88653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4CBDC2-D31A-4399-9807-94C89FD2081E}" type="datetimeFigureOut">
              <a:rPr lang="en-US" smtClean="0"/>
              <a:t>5/5/2019</a:t>
            </a:fld>
            <a:endParaRPr lang="en-US"/>
          </a:p>
        </p:txBody>
      </p:sp>
      <p:sp>
        <p:nvSpPr>
          <p:cNvPr id="5" name="Footer Placeholder 4">
            <a:extLst>
              <a:ext uri="{FF2B5EF4-FFF2-40B4-BE49-F238E27FC236}">
                <a16:creationId xmlns:a16="http://schemas.microsoft.com/office/drawing/2014/main" id="{8C3F9433-A7A0-4DEB-BCB3-667F26CC56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58FD385-2572-48F6-B544-FCF2D8A92A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1C4F79-1DF9-44C4-AF9F-19511D662C46}" type="slidenum">
              <a:rPr lang="en-US" smtClean="0"/>
              <a:t>‹#›</a:t>
            </a:fld>
            <a:endParaRPr lang="en-US"/>
          </a:p>
        </p:txBody>
      </p:sp>
    </p:spTree>
    <p:extLst>
      <p:ext uri="{BB962C8B-B14F-4D97-AF65-F5344CB8AC3E}">
        <p14:creationId xmlns:p14="http://schemas.microsoft.com/office/powerpoint/2010/main" val="35241615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2E1B24C-53E7-4AD0-A686-D98CA85E0DEB}"/>
              </a:ext>
            </a:extLst>
          </p:cNvPr>
          <p:cNvSpPr>
            <a:spLocks noGrp="1"/>
          </p:cNvSpPr>
          <p:nvPr>
            <p:ph type="title"/>
          </p:nvPr>
        </p:nvSpPr>
        <p:spPr>
          <a:xfrm>
            <a:off x="6065129" y="1194131"/>
            <a:ext cx="5614875" cy="2056928"/>
          </a:xfrm>
        </p:spPr>
        <p:txBody>
          <a:bodyPr>
            <a:normAutofit/>
          </a:bodyPr>
          <a:lstStyle/>
          <a:p>
            <a:pPr algn="ctr"/>
            <a:r>
              <a:rPr lang="en-US" sz="5400" dirty="0"/>
              <a:t>DS 202 </a:t>
            </a:r>
            <a:br>
              <a:rPr lang="en-US" sz="5400" dirty="0"/>
            </a:br>
            <a:r>
              <a:rPr lang="en-US" sz="5400" dirty="0"/>
              <a:t>Final Presentation</a:t>
            </a:r>
            <a:endParaRPr lang="en-US" sz="5400" dirty="0">
              <a:solidFill>
                <a:srgbClr val="000000"/>
              </a:solidFill>
            </a:endParaRPr>
          </a:p>
        </p:txBody>
      </p:sp>
      <p:sp>
        <p:nvSpPr>
          <p:cNvPr id="14"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Earth Globe Americas">
            <a:extLst>
              <a:ext uri="{FF2B5EF4-FFF2-40B4-BE49-F238E27FC236}">
                <a16:creationId xmlns:a16="http://schemas.microsoft.com/office/drawing/2014/main" id="{A2930B01-CC3E-4241-B9DE-E54CD966D04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0254" y="1629089"/>
            <a:ext cx="3620021" cy="3620021"/>
          </a:xfrm>
          <a:prstGeom prst="rect">
            <a:avLst/>
          </a:prstGeom>
        </p:spPr>
      </p:pic>
      <p:sp>
        <p:nvSpPr>
          <p:cNvPr id="3" name="Content Placeholder 2">
            <a:extLst>
              <a:ext uri="{FF2B5EF4-FFF2-40B4-BE49-F238E27FC236}">
                <a16:creationId xmlns:a16="http://schemas.microsoft.com/office/drawing/2014/main" id="{511A7A09-53B2-4D8B-943F-94D8B75207B8}"/>
              </a:ext>
            </a:extLst>
          </p:cNvPr>
          <p:cNvSpPr>
            <a:spLocks noGrp="1"/>
          </p:cNvSpPr>
          <p:nvPr>
            <p:ph idx="1"/>
          </p:nvPr>
        </p:nvSpPr>
        <p:spPr>
          <a:xfrm>
            <a:off x="6414649" y="3805099"/>
            <a:ext cx="4977578" cy="1858770"/>
          </a:xfrm>
        </p:spPr>
        <p:txBody>
          <a:bodyPr anchor="t">
            <a:normAutofit/>
          </a:bodyPr>
          <a:lstStyle/>
          <a:p>
            <a:pPr marL="0" indent="0" algn="ctr">
              <a:buNone/>
            </a:pPr>
            <a:r>
              <a:rPr lang="en-US" sz="2400" dirty="0"/>
              <a:t>Sonya Haan</a:t>
            </a:r>
          </a:p>
          <a:p>
            <a:pPr marL="0" indent="0" algn="ctr">
              <a:buNone/>
            </a:pPr>
            <a:r>
              <a:rPr lang="en-US" sz="2400" dirty="0"/>
              <a:t>Connor </a:t>
            </a:r>
            <a:r>
              <a:rPr lang="en-US" sz="2400" dirty="0" err="1"/>
              <a:t>Hergenreter</a:t>
            </a:r>
            <a:endParaRPr lang="en-US" sz="2400" dirty="0"/>
          </a:p>
          <a:p>
            <a:pPr marL="0" indent="0" algn="ctr">
              <a:buNone/>
            </a:pPr>
            <a:r>
              <a:rPr lang="en-US" sz="2400" dirty="0"/>
              <a:t> Andrew Maloney</a:t>
            </a:r>
          </a:p>
          <a:p>
            <a:pPr marL="0" indent="0" algn="ctr">
              <a:buNone/>
            </a:pPr>
            <a:r>
              <a:rPr lang="en-US" sz="2400" dirty="0"/>
              <a:t>Elaine </a:t>
            </a:r>
            <a:r>
              <a:rPr lang="en-US" sz="2400" dirty="0" err="1"/>
              <a:t>Oldbear</a:t>
            </a:r>
            <a:endParaRPr lang="en-US" sz="2400" dirty="0"/>
          </a:p>
          <a:p>
            <a:pPr marL="0" indent="0">
              <a:buNone/>
            </a:pPr>
            <a:endParaRPr lang="en-US" sz="2400" dirty="0">
              <a:solidFill>
                <a:srgbClr val="000000"/>
              </a:solidFill>
            </a:endParaRPr>
          </a:p>
        </p:txBody>
      </p:sp>
      <p:cxnSp>
        <p:nvCxnSpPr>
          <p:cNvPr id="5" name="Straight Connector 4">
            <a:extLst>
              <a:ext uri="{FF2B5EF4-FFF2-40B4-BE49-F238E27FC236}">
                <a16:creationId xmlns:a16="http://schemas.microsoft.com/office/drawing/2014/main" id="{0141B030-E5FC-4460-8E32-A4980E9DC523}"/>
              </a:ext>
            </a:extLst>
          </p:cNvPr>
          <p:cNvCxnSpPr>
            <a:cxnSpLocks/>
          </p:cNvCxnSpPr>
          <p:nvPr/>
        </p:nvCxnSpPr>
        <p:spPr>
          <a:xfrm>
            <a:off x="6094104" y="3513523"/>
            <a:ext cx="5614875"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43767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C4D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0270C8-1E3E-4F53-85DA-FE2D08315BAC}"/>
              </a:ext>
            </a:extLst>
          </p:cNvPr>
          <p:cNvSpPr>
            <a:spLocks noGrp="1"/>
          </p:cNvSpPr>
          <p:nvPr>
            <p:ph type="title"/>
          </p:nvPr>
        </p:nvSpPr>
        <p:spPr>
          <a:xfrm>
            <a:off x="9093496" y="618681"/>
            <a:ext cx="2613872" cy="4794567"/>
          </a:xfrm>
        </p:spPr>
        <p:txBody>
          <a:bodyPr>
            <a:normAutofit/>
          </a:bodyPr>
          <a:lstStyle/>
          <a:p>
            <a:r>
              <a:rPr lang="en-US" sz="3600" b="1" dirty="0">
                <a:solidFill>
                  <a:srgbClr val="FFFFFF"/>
                </a:solidFill>
              </a:rPr>
              <a:t>Expenditure as share of GDP World Map</a:t>
            </a:r>
            <a:endParaRPr lang="en-US" sz="3600" dirty="0">
              <a:solidFill>
                <a:srgbClr val="FFFFFF"/>
              </a:solidFill>
            </a:endParaRPr>
          </a:p>
        </p:txBody>
      </p:sp>
      <p:sp>
        <p:nvSpPr>
          <p:cNvPr id="17"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DAF80A72-0953-48DB-A527-B98B052336F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6118"/>
          <a:stretch/>
        </p:blipFill>
        <p:spPr bwMode="auto">
          <a:xfrm>
            <a:off x="686636" y="830429"/>
            <a:ext cx="7742452" cy="5197141"/>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5989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6" name="Rectangle 78">
            <a:extLst>
              <a:ext uri="{FF2B5EF4-FFF2-40B4-BE49-F238E27FC236}">
                <a16:creationId xmlns:a16="http://schemas.microsoft.com/office/drawing/2014/main" id="{DAE885FA-583E-488C-A3B2-2647B84A81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0"/>
          </a:xfrm>
          <a:prstGeom prst="rect">
            <a:avLst/>
          </a:prstGeom>
          <a:solidFill>
            <a:srgbClr val="4471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ounded Rectangle 26">
            <a:extLst>
              <a:ext uri="{FF2B5EF4-FFF2-40B4-BE49-F238E27FC236}">
                <a16:creationId xmlns:a16="http://schemas.microsoft.com/office/drawing/2014/main" id="{87B1CEC7-C2CE-4440-A0F7-0BE6B3AADB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320843"/>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8" name="Rounded Rectangle 16">
            <a:extLst>
              <a:ext uri="{FF2B5EF4-FFF2-40B4-BE49-F238E27FC236}">
                <a16:creationId xmlns:a16="http://schemas.microsoft.com/office/drawing/2014/main" id="{7B0DBF0B-D7C2-4F15-94AE-3152558245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320843"/>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C03AD3A0-E3CA-48B5-BE1C-CC87CB65B0D7}"/>
              </a:ext>
            </a:extLst>
          </p:cNvPr>
          <p:cNvSpPr txBox="1">
            <a:spLocks/>
          </p:cNvSpPr>
          <p:nvPr/>
        </p:nvSpPr>
        <p:spPr>
          <a:xfrm>
            <a:off x="1524000" y="4892843"/>
            <a:ext cx="9144000" cy="1099845"/>
          </a:xfrm>
          <a:prstGeom prst="rect">
            <a:avLst/>
          </a:prstGeom>
        </p:spPr>
        <p:txBody>
          <a:bodyPr vert="horz" lIns="91440" tIns="45720" rIns="91440" bIns="45720" rtlCol="0" anchor="b">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800" b="1" dirty="0"/>
              <a:t>Military Personnel </a:t>
            </a:r>
          </a:p>
          <a:p>
            <a:pPr algn="ctr"/>
            <a:r>
              <a:rPr lang="en-US" sz="3800" b="1" dirty="0"/>
              <a:t>(as % of total labor force)</a:t>
            </a:r>
          </a:p>
        </p:txBody>
      </p:sp>
      <p:pic>
        <p:nvPicPr>
          <p:cNvPr id="5124" name="Picture 4">
            <a:extLst>
              <a:ext uri="{FF2B5EF4-FFF2-40B4-BE49-F238E27FC236}">
                <a16:creationId xmlns:a16="http://schemas.microsoft.com/office/drawing/2014/main" id="{EE87B284-B57F-4906-913D-7244C6202D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697" y="361637"/>
            <a:ext cx="5427474" cy="3876767"/>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4A7AAD5E-7FE0-4327-8BDC-237E8100A1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8037" y="346164"/>
            <a:ext cx="5466991" cy="39049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283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6" name="Rectangle 78">
            <a:extLst>
              <a:ext uri="{FF2B5EF4-FFF2-40B4-BE49-F238E27FC236}">
                <a16:creationId xmlns:a16="http://schemas.microsoft.com/office/drawing/2014/main" id="{DAE885FA-583E-488C-A3B2-2647B84A81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0"/>
          </a:xfrm>
          <a:prstGeom prst="rect">
            <a:avLst/>
          </a:prstGeom>
          <a:solidFill>
            <a:srgbClr val="4471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ounded Rectangle 26">
            <a:extLst>
              <a:ext uri="{FF2B5EF4-FFF2-40B4-BE49-F238E27FC236}">
                <a16:creationId xmlns:a16="http://schemas.microsoft.com/office/drawing/2014/main" id="{87B1CEC7-C2CE-4440-A0F7-0BE6B3AADB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320843"/>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8" name="Rounded Rectangle 16">
            <a:extLst>
              <a:ext uri="{FF2B5EF4-FFF2-40B4-BE49-F238E27FC236}">
                <a16:creationId xmlns:a16="http://schemas.microsoft.com/office/drawing/2014/main" id="{7B0DBF0B-D7C2-4F15-94AE-3152558245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320843"/>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C03AD3A0-E3CA-48B5-BE1C-CC87CB65B0D7}"/>
              </a:ext>
            </a:extLst>
          </p:cNvPr>
          <p:cNvSpPr txBox="1">
            <a:spLocks/>
          </p:cNvSpPr>
          <p:nvPr/>
        </p:nvSpPr>
        <p:spPr>
          <a:xfrm>
            <a:off x="1524000" y="4892843"/>
            <a:ext cx="9144000" cy="1099845"/>
          </a:xfrm>
          <a:prstGeom prst="rect">
            <a:avLst/>
          </a:prstGeom>
        </p:spPr>
        <p:txBody>
          <a:bodyPr vert="horz" lIns="91440" tIns="45720" rIns="91440" bIns="45720" rtlCol="0" anchor="b">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800" b="1"/>
              <a:t>Military Arms</a:t>
            </a:r>
          </a:p>
          <a:p>
            <a:pPr algn="ctr"/>
            <a:r>
              <a:rPr lang="en-US" sz="3800" b="1"/>
              <a:t>Imports</a:t>
            </a:r>
            <a:endParaRPr lang="en-US" sz="3800" b="1" dirty="0"/>
          </a:p>
        </p:txBody>
      </p:sp>
      <p:pic>
        <p:nvPicPr>
          <p:cNvPr id="4098" name="Picture 2">
            <a:extLst>
              <a:ext uri="{FF2B5EF4-FFF2-40B4-BE49-F238E27FC236}">
                <a16:creationId xmlns:a16="http://schemas.microsoft.com/office/drawing/2014/main" id="{789DA80D-7F5B-484E-BFD7-12A9961028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881" y="398415"/>
            <a:ext cx="5304923" cy="3789231"/>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52A75B1C-8E9C-44A2-BD72-32EA070873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36416" y="365757"/>
            <a:ext cx="5413524" cy="38668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32312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098D4-0097-4B20-848A-AAB941D704E6}"/>
              </a:ext>
            </a:extLst>
          </p:cNvPr>
          <p:cNvSpPr>
            <a:spLocks noGrp="1"/>
          </p:cNvSpPr>
          <p:nvPr>
            <p:ph type="title"/>
          </p:nvPr>
        </p:nvSpPr>
        <p:spPr>
          <a:xfrm>
            <a:off x="150248" y="176180"/>
            <a:ext cx="10515600" cy="1325563"/>
          </a:xfrm>
        </p:spPr>
        <p:txBody>
          <a:bodyPr/>
          <a:lstStyle/>
          <a:p>
            <a:r>
              <a:rPr lang="en-US" b="1" dirty="0"/>
              <a:t>Global Firepower Summary</a:t>
            </a:r>
          </a:p>
        </p:txBody>
      </p:sp>
      <p:graphicFrame>
        <p:nvGraphicFramePr>
          <p:cNvPr id="4" name="Content Placeholder 3">
            <a:extLst>
              <a:ext uri="{FF2B5EF4-FFF2-40B4-BE49-F238E27FC236}">
                <a16:creationId xmlns:a16="http://schemas.microsoft.com/office/drawing/2014/main" id="{18F6B7F5-B6EA-487B-BB2D-495F56DDE3AD}"/>
              </a:ext>
            </a:extLst>
          </p:cNvPr>
          <p:cNvGraphicFramePr>
            <a:graphicFrameLocks noGrp="1"/>
          </p:cNvGraphicFramePr>
          <p:nvPr>
            <p:ph idx="1"/>
            <p:extLst>
              <p:ext uri="{D42A27DB-BD31-4B8C-83A1-F6EECF244321}">
                <p14:modId xmlns:p14="http://schemas.microsoft.com/office/powerpoint/2010/main" val="2918900943"/>
              </p:ext>
            </p:extLst>
          </p:nvPr>
        </p:nvGraphicFramePr>
        <p:xfrm>
          <a:off x="150248" y="1489857"/>
          <a:ext cx="1835252" cy="2468880"/>
        </p:xfrm>
        <a:graphic>
          <a:graphicData uri="http://schemas.openxmlformats.org/drawingml/2006/table">
            <a:tbl>
              <a:tblPr firstRow="1" bandRow="1">
                <a:tableStyleId>{EB9631B5-78F2-41C9-869B-9F39066F8104}</a:tableStyleId>
              </a:tblPr>
              <a:tblGrid>
                <a:gridCol w="917626">
                  <a:extLst>
                    <a:ext uri="{9D8B030D-6E8A-4147-A177-3AD203B41FA5}">
                      <a16:colId xmlns:a16="http://schemas.microsoft.com/office/drawing/2014/main" val="2709521757"/>
                    </a:ext>
                  </a:extLst>
                </a:gridCol>
                <a:gridCol w="917626">
                  <a:extLst>
                    <a:ext uri="{9D8B030D-6E8A-4147-A177-3AD203B41FA5}">
                      <a16:colId xmlns:a16="http://schemas.microsoft.com/office/drawing/2014/main" val="439797912"/>
                    </a:ext>
                  </a:extLst>
                </a:gridCol>
              </a:tblGrid>
              <a:tr h="287811">
                <a:tc gridSpan="2">
                  <a:txBody>
                    <a:bodyPr/>
                    <a:lstStyle/>
                    <a:p>
                      <a:pPr algn="ctr"/>
                      <a:r>
                        <a:rPr lang="en-US" sz="1500" dirty="0"/>
                        <a:t>Total Aircraft Strength</a:t>
                      </a:r>
                    </a:p>
                  </a:txBody>
                  <a:tcPr/>
                </a:tc>
                <a:tc hMerge="1">
                  <a:txBody>
                    <a:bodyPr/>
                    <a:lstStyle/>
                    <a:p>
                      <a:endParaRPr lang="en-US" dirty="0"/>
                    </a:p>
                  </a:txBody>
                  <a:tcPr/>
                </a:tc>
                <a:extLst>
                  <a:ext uri="{0D108BD9-81ED-4DB2-BD59-A6C34878D82A}">
                    <a16:rowId xmlns:a16="http://schemas.microsoft.com/office/drawing/2014/main" val="3266637697"/>
                  </a:ext>
                </a:extLst>
              </a:tr>
              <a:tr h="287811">
                <a:tc>
                  <a:txBody>
                    <a:bodyPr/>
                    <a:lstStyle/>
                    <a:p>
                      <a:r>
                        <a:rPr lang="en-US" sz="1500" dirty="0"/>
                        <a:t>Min</a:t>
                      </a:r>
                    </a:p>
                  </a:txBody>
                  <a:tcPr/>
                </a:tc>
                <a:tc>
                  <a:txBody>
                    <a:bodyPr/>
                    <a:lstStyle/>
                    <a:p>
                      <a:r>
                        <a:rPr lang="en-US" sz="1500" dirty="0"/>
                        <a:t>1305</a:t>
                      </a:r>
                    </a:p>
                  </a:txBody>
                  <a:tcPr/>
                </a:tc>
                <a:extLst>
                  <a:ext uri="{0D108BD9-81ED-4DB2-BD59-A6C34878D82A}">
                    <a16:rowId xmlns:a16="http://schemas.microsoft.com/office/drawing/2014/main" val="2458909851"/>
                  </a:ext>
                </a:extLst>
              </a:tr>
              <a:tr h="287811">
                <a:tc>
                  <a:txBody>
                    <a:bodyPr/>
                    <a:lstStyle/>
                    <a:p>
                      <a:r>
                        <a:rPr lang="en-US" sz="1500" dirty="0"/>
                        <a:t>1</a:t>
                      </a:r>
                      <a:r>
                        <a:rPr lang="en-US" sz="1500" baseline="30000" dirty="0"/>
                        <a:t>st</a:t>
                      </a:r>
                      <a:r>
                        <a:rPr lang="en-US" sz="1500" dirty="0"/>
                        <a:t> Qu</a:t>
                      </a:r>
                    </a:p>
                  </a:txBody>
                  <a:tcPr/>
                </a:tc>
                <a:tc>
                  <a:txBody>
                    <a:bodyPr/>
                    <a:lstStyle/>
                    <a:p>
                      <a:r>
                        <a:rPr lang="en-US" sz="1500" dirty="0"/>
                        <a:t>2102</a:t>
                      </a:r>
                    </a:p>
                  </a:txBody>
                  <a:tcPr/>
                </a:tc>
                <a:extLst>
                  <a:ext uri="{0D108BD9-81ED-4DB2-BD59-A6C34878D82A}">
                    <a16:rowId xmlns:a16="http://schemas.microsoft.com/office/drawing/2014/main" val="1800281230"/>
                  </a:ext>
                </a:extLst>
              </a:tr>
              <a:tr h="287811">
                <a:tc>
                  <a:txBody>
                    <a:bodyPr/>
                    <a:lstStyle/>
                    <a:p>
                      <a:r>
                        <a:rPr lang="en-US" sz="1500" dirty="0"/>
                        <a:t>Median</a:t>
                      </a:r>
                    </a:p>
                  </a:txBody>
                  <a:tcPr/>
                </a:tc>
                <a:tc>
                  <a:txBody>
                    <a:bodyPr/>
                    <a:lstStyle/>
                    <a:p>
                      <a:r>
                        <a:rPr lang="en-US" sz="1500" dirty="0"/>
                        <a:t>2955</a:t>
                      </a:r>
                    </a:p>
                  </a:txBody>
                  <a:tcPr/>
                </a:tc>
                <a:extLst>
                  <a:ext uri="{0D108BD9-81ED-4DB2-BD59-A6C34878D82A}">
                    <a16:rowId xmlns:a16="http://schemas.microsoft.com/office/drawing/2014/main" val="2127186543"/>
                  </a:ext>
                </a:extLst>
              </a:tr>
              <a:tr h="287811">
                <a:tc>
                  <a:txBody>
                    <a:bodyPr/>
                    <a:lstStyle/>
                    <a:p>
                      <a:r>
                        <a:rPr lang="en-US" sz="1500" dirty="0"/>
                        <a:t>Mean</a:t>
                      </a:r>
                    </a:p>
                  </a:txBody>
                  <a:tcPr/>
                </a:tc>
                <a:tc>
                  <a:txBody>
                    <a:bodyPr/>
                    <a:lstStyle/>
                    <a:p>
                      <a:r>
                        <a:rPr lang="en-US" sz="1500" dirty="0"/>
                        <a:t>4784</a:t>
                      </a:r>
                    </a:p>
                  </a:txBody>
                  <a:tcPr/>
                </a:tc>
                <a:extLst>
                  <a:ext uri="{0D108BD9-81ED-4DB2-BD59-A6C34878D82A}">
                    <a16:rowId xmlns:a16="http://schemas.microsoft.com/office/drawing/2014/main" val="3383584692"/>
                  </a:ext>
                </a:extLst>
              </a:tr>
              <a:tr h="287811">
                <a:tc>
                  <a:txBody>
                    <a:bodyPr/>
                    <a:lstStyle/>
                    <a:p>
                      <a:r>
                        <a:rPr lang="en-US" sz="1500" dirty="0"/>
                        <a:t>3</a:t>
                      </a:r>
                      <a:r>
                        <a:rPr lang="en-US" sz="1500" baseline="30000" dirty="0"/>
                        <a:t>rd</a:t>
                      </a:r>
                      <a:r>
                        <a:rPr lang="en-US" sz="1500" dirty="0"/>
                        <a:t> Qu</a:t>
                      </a:r>
                    </a:p>
                  </a:txBody>
                  <a:tcPr/>
                </a:tc>
                <a:tc>
                  <a:txBody>
                    <a:bodyPr/>
                    <a:lstStyle/>
                    <a:p>
                      <a:r>
                        <a:rPr lang="en-US" sz="1500" dirty="0"/>
                        <a:t>3794</a:t>
                      </a:r>
                    </a:p>
                  </a:txBody>
                  <a:tcPr/>
                </a:tc>
                <a:extLst>
                  <a:ext uri="{0D108BD9-81ED-4DB2-BD59-A6C34878D82A}">
                    <a16:rowId xmlns:a16="http://schemas.microsoft.com/office/drawing/2014/main" val="3560094506"/>
                  </a:ext>
                </a:extLst>
              </a:tr>
              <a:tr h="287811">
                <a:tc>
                  <a:txBody>
                    <a:bodyPr/>
                    <a:lstStyle/>
                    <a:p>
                      <a:r>
                        <a:rPr lang="en-US" sz="1500" dirty="0"/>
                        <a:t>Max</a:t>
                      </a:r>
                    </a:p>
                  </a:txBody>
                  <a:tcPr/>
                </a:tc>
                <a:tc>
                  <a:txBody>
                    <a:bodyPr/>
                    <a:lstStyle/>
                    <a:p>
                      <a:r>
                        <a:rPr lang="en-US" sz="1500" dirty="0"/>
                        <a:t>13762</a:t>
                      </a:r>
                    </a:p>
                  </a:txBody>
                  <a:tcPr/>
                </a:tc>
                <a:extLst>
                  <a:ext uri="{0D108BD9-81ED-4DB2-BD59-A6C34878D82A}">
                    <a16:rowId xmlns:a16="http://schemas.microsoft.com/office/drawing/2014/main" val="2088009610"/>
                  </a:ext>
                </a:extLst>
              </a:tr>
            </a:tbl>
          </a:graphicData>
        </a:graphic>
      </p:graphicFrame>
      <p:graphicFrame>
        <p:nvGraphicFramePr>
          <p:cNvPr id="21" name="Content Placeholder 3">
            <a:extLst>
              <a:ext uri="{FF2B5EF4-FFF2-40B4-BE49-F238E27FC236}">
                <a16:creationId xmlns:a16="http://schemas.microsoft.com/office/drawing/2014/main" id="{3134CD39-4589-497E-9FFC-618B2FA6133F}"/>
              </a:ext>
            </a:extLst>
          </p:cNvPr>
          <p:cNvGraphicFramePr>
            <a:graphicFrameLocks/>
          </p:cNvGraphicFramePr>
          <p:nvPr>
            <p:extLst>
              <p:ext uri="{D42A27DB-BD31-4B8C-83A1-F6EECF244321}">
                <p14:modId xmlns:p14="http://schemas.microsoft.com/office/powerpoint/2010/main" val="4239325578"/>
              </p:ext>
            </p:extLst>
          </p:nvPr>
        </p:nvGraphicFramePr>
        <p:xfrm>
          <a:off x="2149861" y="1489857"/>
          <a:ext cx="1835252" cy="2468880"/>
        </p:xfrm>
        <a:graphic>
          <a:graphicData uri="http://schemas.openxmlformats.org/drawingml/2006/table">
            <a:tbl>
              <a:tblPr firstRow="1" bandRow="1">
                <a:tableStyleId>{EB9631B5-78F2-41C9-869B-9F39066F8104}</a:tableStyleId>
              </a:tblPr>
              <a:tblGrid>
                <a:gridCol w="917626">
                  <a:extLst>
                    <a:ext uri="{9D8B030D-6E8A-4147-A177-3AD203B41FA5}">
                      <a16:colId xmlns:a16="http://schemas.microsoft.com/office/drawing/2014/main" val="2709521757"/>
                    </a:ext>
                  </a:extLst>
                </a:gridCol>
                <a:gridCol w="917626">
                  <a:extLst>
                    <a:ext uri="{9D8B030D-6E8A-4147-A177-3AD203B41FA5}">
                      <a16:colId xmlns:a16="http://schemas.microsoft.com/office/drawing/2014/main" val="439797912"/>
                    </a:ext>
                  </a:extLst>
                </a:gridCol>
              </a:tblGrid>
              <a:tr h="287811">
                <a:tc gridSpan="2">
                  <a:txBody>
                    <a:bodyPr/>
                    <a:lstStyle/>
                    <a:p>
                      <a:pPr algn="ctr"/>
                      <a:r>
                        <a:rPr lang="en-US" sz="1500" dirty="0"/>
                        <a:t>Total Helicopter Strength</a:t>
                      </a:r>
                    </a:p>
                  </a:txBody>
                  <a:tcPr/>
                </a:tc>
                <a:tc hMerge="1">
                  <a:txBody>
                    <a:bodyPr/>
                    <a:lstStyle/>
                    <a:p>
                      <a:endParaRPr lang="en-US" dirty="0"/>
                    </a:p>
                  </a:txBody>
                  <a:tcPr/>
                </a:tc>
                <a:extLst>
                  <a:ext uri="{0D108BD9-81ED-4DB2-BD59-A6C34878D82A}">
                    <a16:rowId xmlns:a16="http://schemas.microsoft.com/office/drawing/2014/main" val="3266637697"/>
                  </a:ext>
                </a:extLst>
              </a:tr>
              <a:tr h="287811">
                <a:tc>
                  <a:txBody>
                    <a:bodyPr/>
                    <a:lstStyle/>
                    <a:p>
                      <a:r>
                        <a:rPr lang="en-US" sz="1500" dirty="0"/>
                        <a:t>Min</a:t>
                      </a:r>
                    </a:p>
                  </a:txBody>
                  <a:tcPr/>
                </a:tc>
                <a:tc>
                  <a:txBody>
                    <a:bodyPr/>
                    <a:lstStyle/>
                    <a:p>
                      <a:r>
                        <a:rPr lang="en-US" sz="1500" dirty="0"/>
                        <a:t>610</a:t>
                      </a:r>
                    </a:p>
                  </a:txBody>
                  <a:tcPr/>
                </a:tc>
                <a:extLst>
                  <a:ext uri="{0D108BD9-81ED-4DB2-BD59-A6C34878D82A}">
                    <a16:rowId xmlns:a16="http://schemas.microsoft.com/office/drawing/2014/main" val="2458909851"/>
                  </a:ext>
                </a:extLst>
              </a:tr>
              <a:tr h="287811">
                <a:tc>
                  <a:txBody>
                    <a:bodyPr/>
                    <a:lstStyle/>
                    <a:p>
                      <a:r>
                        <a:rPr lang="en-US" sz="1500" dirty="0"/>
                        <a:t>1</a:t>
                      </a:r>
                      <a:r>
                        <a:rPr lang="en-US" sz="1500" baseline="30000" dirty="0"/>
                        <a:t>st</a:t>
                      </a:r>
                      <a:r>
                        <a:rPr lang="en-US" sz="1500" dirty="0"/>
                        <a:t> Qu</a:t>
                      </a:r>
                    </a:p>
                  </a:txBody>
                  <a:tcPr/>
                </a:tc>
                <a:tc>
                  <a:txBody>
                    <a:bodyPr/>
                    <a:lstStyle/>
                    <a:p>
                      <a:r>
                        <a:rPr lang="en-US" sz="1500" dirty="0"/>
                        <a:t>666</a:t>
                      </a:r>
                    </a:p>
                  </a:txBody>
                  <a:tcPr/>
                </a:tc>
                <a:extLst>
                  <a:ext uri="{0D108BD9-81ED-4DB2-BD59-A6C34878D82A}">
                    <a16:rowId xmlns:a16="http://schemas.microsoft.com/office/drawing/2014/main" val="1800281230"/>
                  </a:ext>
                </a:extLst>
              </a:tr>
              <a:tr h="287811">
                <a:tc>
                  <a:txBody>
                    <a:bodyPr/>
                    <a:lstStyle/>
                    <a:p>
                      <a:r>
                        <a:rPr lang="en-US" sz="1500" dirty="0"/>
                        <a:t>Median</a:t>
                      </a:r>
                    </a:p>
                  </a:txBody>
                  <a:tcPr/>
                </a:tc>
                <a:tc>
                  <a:txBody>
                    <a:bodyPr/>
                    <a:lstStyle/>
                    <a:p>
                      <a:r>
                        <a:rPr lang="en-US" sz="1500" dirty="0"/>
                        <a:t>912</a:t>
                      </a:r>
                    </a:p>
                  </a:txBody>
                  <a:tcPr/>
                </a:tc>
                <a:extLst>
                  <a:ext uri="{0D108BD9-81ED-4DB2-BD59-A6C34878D82A}">
                    <a16:rowId xmlns:a16="http://schemas.microsoft.com/office/drawing/2014/main" val="2127186543"/>
                  </a:ext>
                </a:extLst>
              </a:tr>
              <a:tr h="287811">
                <a:tc>
                  <a:txBody>
                    <a:bodyPr/>
                    <a:lstStyle/>
                    <a:p>
                      <a:r>
                        <a:rPr lang="en-US" sz="1500" dirty="0"/>
                        <a:t>Mean</a:t>
                      </a:r>
                    </a:p>
                  </a:txBody>
                  <a:tcPr/>
                </a:tc>
                <a:tc>
                  <a:txBody>
                    <a:bodyPr/>
                    <a:lstStyle/>
                    <a:p>
                      <a:r>
                        <a:rPr lang="en-US" sz="1500" dirty="0"/>
                        <a:t>1928</a:t>
                      </a:r>
                    </a:p>
                  </a:txBody>
                  <a:tcPr/>
                </a:tc>
                <a:extLst>
                  <a:ext uri="{0D108BD9-81ED-4DB2-BD59-A6C34878D82A}">
                    <a16:rowId xmlns:a16="http://schemas.microsoft.com/office/drawing/2014/main" val="3383584692"/>
                  </a:ext>
                </a:extLst>
              </a:tr>
              <a:tr h="287811">
                <a:tc>
                  <a:txBody>
                    <a:bodyPr/>
                    <a:lstStyle/>
                    <a:p>
                      <a:r>
                        <a:rPr lang="en-US" sz="1500" dirty="0"/>
                        <a:t>3</a:t>
                      </a:r>
                      <a:r>
                        <a:rPr lang="en-US" sz="1500" baseline="30000" dirty="0"/>
                        <a:t>rd</a:t>
                      </a:r>
                      <a:r>
                        <a:rPr lang="en-US" sz="1500" dirty="0"/>
                        <a:t> Qu</a:t>
                      </a:r>
                    </a:p>
                  </a:txBody>
                  <a:tcPr/>
                </a:tc>
                <a:tc>
                  <a:txBody>
                    <a:bodyPr/>
                    <a:lstStyle/>
                    <a:p>
                      <a:r>
                        <a:rPr lang="en-US" sz="1500" dirty="0"/>
                        <a:t>1389</a:t>
                      </a:r>
                    </a:p>
                  </a:txBody>
                  <a:tcPr/>
                </a:tc>
                <a:extLst>
                  <a:ext uri="{0D108BD9-81ED-4DB2-BD59-A6C34878D82A}">
                    <a16:rowId xmlns:a16="http://schemas.microsoft.com/office/drawing/2014/main" val="3560094506"/>
                  </a:ext>
                </a:extLst>
              </a:tr>
              <a:tr h="287811">
                <a:tc>
                  <a:txBody>
                    <a:bodyPr/>
                    <a:lstStyle/>
                    <a:p>
                      <a:r>
                        <a:rPr lang="en-US" sz="1500" dirty="0"/>
                        <a:t>Max</a:t>
                      </a:r>
                    </a:p>
                  </a:txBody>
                  <a:tcPr/>
                </a:tc>
                <a:tc>
                  <a:txBody>
                    <a:bodyPr/>
                    <a:lstStyle/>
                    <a:p>
                      <a:r>
                        <a:rPr lang="en-US" sz="1500" dirty="0"/>
                        <a:t>6065</a:t>
                      </a:r>
                    </a:p>
                  </a:txBody>
                  <a:tcPr/>
                </a:tc>
                <a:extLst>
                  <a:ext uri="{0D108BD9-81ED-4DB2-BD59-A6C34878D82A}">
                    <a16:rowId xmlns:a16="http://schemas.microsoft.com/office/drawing/2014/main" val="2088009610"/>
                  </a:ext>
                </a:extLst>
              </a:tr>
            </a:tbl>
          </a:graphicData>
        </a:graphic>
      </p:graphicFrame>
      <p:graphicFrame>
        <p:nvGraphicFramePr>
          <p:cNvPr id="22" name="Content Placeholder 3">
            <a:extLst>
              <a:ext uri="{FF2B5EF4-FFF2-40B4-BE49-F238E27FC236}">
                <a16:creationId xmlns:a16="http://schemas.microsoft.com/office/drawing/2014/main" id="{6C82C403-E07C-4A66-A5AF-EAC5BAAECB81}"/>
              </a:ext>
            </a:extLst>
          </p:cNvPr>
          <p:cNvGraphicFramePr>
            <a:graphicFrameLocks/>
          </p:cNvGraphicFramePr>
          <p:nvPr>
            <p:extLst>
              <p:ext uri="{D42A27DB-BD31-4B8C-83A1-F6EECF244321}">
                <p14:modId xmlns:p14="http://schemas.microsoft.com/office/powerpoint/2010/main" val="2715716661"/>
              </p:ext>
            </p:extLst>
          </p:nvPr>
        </p:nvGraphicFramePr>
        <p:xfrm>
          <a:off x="4149474" y="1478411"/>
          <a:ext cx="1835252" cy="2468880"/>
        </p:xfrm>
        <a:graphic>
          <a:graphicData uri="http://schemas.openxmlformats.org/drawingml/2006/table">
            <a:tbl>
              <a:tblPr firstRow="1" bandRow="1">
                <a:tableStyleId>{EB9631B5-78F2-41C9-869B-9F39066F8104}</a:tableStyleId>
              </a:tblPr>
              <a:tblGrid>
                <a:gridCol w="917626">
                  <a:extLst>
                    <a:ext uri="{9D8B030D-6E8A-4147-A177-3AD203B41FA5}">
                      <a16:colId xmlns:a16="http://schemas.microsoft.com/office/drawing/2014/main" val="2709521757"/>
                    </a:ext>
                  </a:extLst>
                </a:gridCol>
                <a:gridCol w="917626">
                  <a:extLst>
                    <a:ext uri="{9D8B030D-6E8A-4147-A177-3AD203B41FA5}">
                      <a16:colId xmlns:a16="http://schemas.microsoft.com/office/drawing/2014/main" val="439797912"/>
                    </a:ext>
                  </a:extLst>
                </a:gridCol>
              </a:tblGrid>
              <a:tr h="287811">
                <a:tc gridSpan="2">
                  <a:txBody>
                    <a:bodyPr/>
                    <a:lstStyle/>
                    <a:p>
                      <a:pPr algn="ctr"/>
                      <a:r>
                        <a:rPr lang="en-US" sz="1500" dirty="0"/>
                        <a:t>Combat </a:t>
                      </a:r>
                    </a:p>
                    <a:p>
                      <a:pPr algn="ctr"/>
                      <a:r>
                        <a:rPr lang="en-US" sz="1500" dirty="0"/>
                        <a:t>Tanks</a:t>
                      </a:r>
                    </a:p>
                  </a:txBody>
                  <a:tcPr/>
                </a:tc>
                <a:tc hMerge="1">
                  <a:txBody>
                    <a:bodyPr/>
                    <a:lstStyle/>
                    <a:p>
                      <a:endParaRPr lang="en-US" dirty="0"/>
                    </a:p>
                  </a:txBody>
                  <a:tcPr/>
                </a:tc>
                <a:extLst>
                  <a:ext uri="{0D108BD9-81ED-4DB2-BD59-A6C34878D82A}">
                    <a16:rowId xmlns:a16="http://schemas.microsoft.com/office/drawing/2014/main" val="3266637697"/>
                  </a:ext>
                </a:extLst>
              </a:tr>
              <a:tr h="287811">
                <a:tc>
                  <a:txBody>
                    <a:bodyPr/>
                    <a:lstStyle/>
                    <a:p>
                      <a:r>
                        <a:rPr lang="en-US" sz="1500" dirty="0"/>
                        <a:t>Min</a:t>
                      </a:r>
                    </a:p>
                  </a:txBody>
                  <a:tcPr/>
                </a:tc>
                <a:tc>
                  <a:txBody>
                    <a:bodyPr/>
                    <a:lstStyle/>
                    <a:p>
                      <a:r>
                        <a:rPr lang="en-US" sz="1500" dirty="0"/>
                        <a:t>406</a:t>
                      </a:r>
                    </a:p>
                  </a:txBody>
                  <a:tcPr/>
                </a:tc>
                <a:extLst>
                  <a:ext uri="{0D108BD9-81ED-4DB2-BD59-A6C34878D82A}">
                    <a16:rowId xmlns:a16="http://schemas.microsoft.com/office/drawing/2014/main" val="2458909851"/>
                  </a:ext>
                </a:extLst>
              </a:tr>
              <a:tr h="287811">
                <a:tc>
                  <a:txBody>
                    <a:bodyPr/>
                    <a:lstStyle/>
                    <a:p>
                      <a:r>
                        <a:rPr lang="en-US" sz="1500" dirty="0"/>
                        <a:t>1</a:t>
                      </a:r>
                      <a:r>
                        <a:rPr lang="en-US" sz="1500" baseline="30000" dirty="0"/>
                        <a:t>st</a:t>
                      </a:r>
                      <a:r>
                        <a:rPr lang="en-US" sz="1500" dirty="0"/>
                        <a:t> Qu</a:t>
                      </a:r>
                    </a:p>
                  </a:txBody>
                  <a:tcPr/>
                </a:tc>
                <a:tc>
                  <a:txBody>
                    <a:bodyPr/>
                    <a:lstStyle/>
                    <a:p>
                      <a:r>
                        <a:rPr lang="en-US" sz="1500" dirty="0"/>
                        <a:t>4426</a:t>
                      </a:r>
                    </a:p>
                  </a:txBody>
                  <a:tcPr/>
                </a:tc>
                <a:extLst>
                  <a:ext uri="{0D108BD9-81ED-4DB2-BD59-A6C34878D82A}">
                    <a16:rowId xmlns:a16="http://schemas.microsoft.com/office/drawing/2014/main" val="1800281230"/>
                  </a:ext>
                </a:extLst>
              </a:tr>
              <a:tr h="287811">
                <a:tc>
                  <a:txBody>
                    <a:bodyPr/>
                    <a:lstStyle/>
                    <a:p>
                      <a:r>
                        <a:rPr lang="en-US" sz="1500" dirty="0"/>
                        <a:t>Median</a:t>
                      </a:r>
                    </a:p>
                  </a:txBody>
                  <a:tcPr/>
                </a:tc>
                <a:tc>
                  <a:txBody>
                    <a:bodyPr/>
                    <a:lstStyle/>
                    <a:p>
                      <a:r>
                        <a:rPr lang="en-US" sz="1500" dirty="0"/>
                        <a:t>5884</a:t>
                      </a:r>
                    </a:p>
                  </a:txBody>
                  <a:tcPr/>
                </a:tc>
                <a:extLst>
                  <a:ext uri="{0D108BD9-81ED-4DB2-BD59-A6C34878D82A}">
                    <a16:rowId xmlns:a16="http://schemas.microsoft.com/office/drawing/2014/main" val="2127186543"/>
                  </a:ext>
                </a:extLst>
              </a:tr>
              <a:tr h="287811">
                <a:tc>
                  <a:txBody>
                    <a:bodyPr/>
                    <a:lstStyle/>
                    <a:p>
                      <a:r>
                        <a:rPr lang="en-US" sz="1500" dirty="0"/>
                        <a:t>Mean</a:t>
                      </a:r>
                    </a:p>
                  </a:txBody>
                  <a:tcPr/>
                </a:tc>
                <a:tc>
                  <a:txBody>
                    <a:bodyPr/>
                    <a:lstStyle/>
                    <a:p>
                      <a:r>
                        <a:rPr lang="en-US" sz="1500" dirty="0"/>
                        <a:t>7478</a:t>
                      </a:r>
                    </a:p>
                  </a:txBody>
                  <a:tcPr/>
                </a:tc>
                <a:extLst>
                  <a:ext uri="{0D108BD9-81ED-4DB2-BD59-A6C34878D82A}">
                    <a16:rowId xmlns:a16="http://schemas.microsoft.com/office/drawing/2014/main" val="3383584692"/>
                  </a:ext>
                </a:extLst>
              </a:tr>
              <a:tr h="287811">
                <a:tc>
                  <a:txBody>
                    <a:bodyPr/>
                    <a:lstStyle/>
                    <a:p>
                      <a:r>
                        <a:rPr lang="en-US" sz="1500" dirty="0"/>
                        <a:t>3</a:t>
                      </a:r>
                      <a:r>
                        <a:rPr lang="en-US" sz="1500" baseline="30000" dirty="0"/>
                        <a:t>rd</a:t>
                      </a:r>
                      <a:r>
                        <a:rPr lang="en-US" sz="1500" dirty="0"/>
                        <a:t> Qu</a:t>
                      </a:r>
                    </a:p>
                  </a:txBody>
                  <a:tcPr/>
                </a:tc>
                <a:tc>
                  <a:txBody>
                    <a:bodyPr/>
                    <a:lstStyle/>
                    <a:p>
                      <a:r>
                        <a:rPr lang="en-US" sz="1500" dirty="0"/>
                        <a:t>6457</a:t>
                      </a:r>
                    </a:p>
                  </a:txBody>
                  <a:tcPr/>
                </a:tc>
                <a:extLst>
                  <a:ext uri="{0D108BD9-81ED-4DB2-BD59-A6C34878D82A}">
                    <a16:rowId xmlns:a16="http://schemas.microsoft.com/office/drawing/2014/main" val="3560094506"/>
                  </a:ext>
                </a:extLst>
              </a:tr>
              <a:tr h="287811">
                <a:tc>
                  <a:txBody>
                    <a:bodyPr/>
                    <a:lstStyle/>
                    <a:p>
                      <a:r>
                        <a:rPr lang="en-US" sz="1500" dirty="0"/>
                        <a:t>Max</a:t>
                      </a:r>
                    </a:p>
                  </a:txBody>
                  <a:tcPr/>
                </a:tc>
                <a:tc>
                  <a:txBody>
                    <a:bodyPr/>
                    <a:lstStyle/>
                    <a:p>
                      <a:r>
                        <a:rPr lang="en-US" sz="1500" dirty="0"/>
                        <a:t>20216</a:t>
                      </a:r>
                    </a:p>
                  </a:txBody>
                  <a:tcPr/>
                </a:tc>
                <a:extLst>
                  <a:ext uri="{0D108BD9-81ED-4DB2-BD59-A6C34878D82A}">
                    <a16:rowId xmlns:a16="http://schemas.microsoft.com/office/drawing/2014/main" val="2088009610"/>
                  </a:ext>
                </a:extLst>
              </a:tr>
            </a:tbl>
          </a:graphicData>
        </a:graphic>
      </p:graphicFrame>
      <p:graphicFrame>
        <p:nvGraphicFramePr>
          <p:cNvPr id="23" name="Content Placeholder 3">
            <a:extLst>
              <a:ext uri="{FF2B5EF4-FFF2-40B4-BE49-F238E27FC236}">
                <a16:creationId xmlns:a16="http://schemas.microsoft.com/office/drawing/2014/main" id="{19E64EBA-80AC-4F9D-88BF-2A6D940D7453}"/>
              </a:ext>
            </a:extLst>
          </p:cNvPr>
          <p:cNvGraphicFramePr>
            <a:graphicFrameLocks/>
          </p:cNvGraphicFramePr>
          <p:nvPr>
            <p:extLst>
              <p:ext uri="{D42A27DB-BD31-4B8C-83A1-F6EECF244321}">
                <p14:modId xmlns:p14="http://schemas.microsoft.com/office/powerpoint/2010/main" val="2433002289"/>
              </p:ext>
            </p:extLst>
          </p:nvPr>
        </p:nvGraphicFramePr>
        <p:xfrm>
          <a:off x="10155099" y="1478411"/>
          <a:ext cx="1835252" cy="2468880"/>
        </p:xfrm>
        <a:graphic>
          <a:graphicData uri="http://schemas.openxmlformats.org/drawingml/2006/table">
            <a:tbl>
              <a:tblPr firstRow="1" bandRow="1">
                <a:tableStyleId>{EB9631B5-78F2-41C9-869B-9F39066F8104}</a:tableStyleId>
              </a:tblPr>
              <a:tblGrid>
                <a:gridCol w="917626">
                  <a:extLst>
                    <a:ext uri="{9D8B030D-6E8A-4147-A177-3AD203B41FA5}">
                      <a16:colId xmlns:a16="http://schemas.microsoft.com/office/drawing/2014/main" val="2709521757"/>
                    </a:ext>
                  </a:extLst>
                </a:gridCol>
                <a:gridCol w="917626">
                  <a:extLst>
                    <a:ext uri="{9D8B030D-6E8A-4147-A177-3AD203B41FA5}">
                      <a16:colId xmlns:a16="http://schemas.microsoft.com/office/drawing/2014/main" val="439797912"/>
                    </a:ext>
                  </a:extLst>
                </a:gridCol>
              </a:tblGrid>
              <a:tr h="287811">
                <a:tc gridSpan="2">
                  <a:txBody>
                    <a:bodyPr/>
                    <a:lstStyle/>
                    <a:p>
                      <a:pPr algn="ctr"/>
                      <a:r>
                        <a:rPr lang="en-US" sz="1500" dirty="0"/>
                        <a:t>Total Naval </a:t>
                      </a:r>
                    </a:p>
                    <a:p>
                      <a:pPr algn="ctr"/>
                      <a:r>
                        <a:rPr lang="en-US" sz="1500" dirty="0"/>
                        <a:t>Assets</a:t>
                      </a:r>
                    </a:p>
                  </a:txBody>
                  <a:tcPr/>
                </a:tc>
                <a:tc hMerge="1">
                  <a:txBody>
                    <a:bodyPr/>
                    <a:lstStyle/>
                    <a:p>
                      <a:endParaRPr lang="en-US" dirty="0"/>
                    </a:p>
                  </a:txBody>
                  <a:tcPr/>
                </a:tc>
                <a:extLst>
                  <a:ext uri="{0D108BD9-81ED-4DB2-BD59-A6C34878D82A}">
                    <a16:rowId xmlns:a16="http://schemas.microsoft.com/office/drawing/2014/main" val="3266637697"/>
                  </a:ext>
                </a:extLst>
              </a:tr>
              <a:tr h="287811">
                <a:tc>
                  <a:txBody>
                    <a:bodyPr/>
                    <a:lstStyle/>
                    <a:p>
                      <a:r>
                        <a:rPr lang="en-US" sz="1500" dirty="0"/>
                        <a:t>Min</a:t>
                      </a:r>
                    </a:p>
                  </a:txBody>
                  <a:tcPr/>
                </a:tc>
                <a:tc>
                  <a:txBody>
                    <a:bodyPr/>
                    <a:lstStyle/>
                    <a:p>
                      <a:r>
                        <a:rPr lang="en-US" sz="1500" dirty="0"/>
                        <a:t>118</a:t>
                      </a:r>
                    </a:p>
                  </a:txBody>
                  <a:tcPr/>
                </a:tc>
                <a:extLst>
                  <a:ext uri="{0D108BD9-81ED-4DB2-BD59-A6C34878D82A}">
                    <a16:rowId xmlns:a16="http://schemas.microsoft.com/office/drawing/2014/main" val="2458909851"/>
                  </a:ext>
                </a:extLst>
              </a:tr>
              <a:tr h="287811">
                <a:tc>
                  <a:txBody>
                    <a:bodyPr/>
                    <a:lstStyle/>
                    <a:p>
                      <a:r>
                        <a:rPr lang="en-US" sz="1500" dirty="0"/>
                        <a:t>1</a:t>
                      </a:r>
                      <a:r>
                        <a:rPr lang="en-US" sz="1500" baseline="30000" dirty="0"/>
                        <a:t>st</a:t>
                      </a:r>
                      <a:r>
                        <a:rPr lang="en-US" sz="1500" dirty="0"/>
                        <a:t> Qu</a:t>
                      </a:r>
                    </a:p>
                  </a:txBody>
                  <a:tcPr/>
                </a:tc>
                <a:tc>
                  <a:txBody>
                    <a:bodyPr/>
                    <a:lstStyle/>
                    <a:p>
                      <a:r>
                        <a:rPr lang="en-US" sz="1500" dirty="0"/>
                        <a:t>295</a:t>
                      </a:r>
                    </a:p>
                  </a:txBody>
                  <a:tcPr/>
                </a:tc>
                <a:extLst>
                  <a:ext uri="{0D108BD9-81ED-4DB2-BD59-A6C34878D82A}">
                    <a16:rowId xmlns:a16="http://schemas.microsoft.com/office/drawing/2014/main" val="1800281230"/>
                  </a:ext>
                </a:extLst>
              </a:tr>
              <a:tr h="287811">
                <a:tc>
                  <a:txBody>
                    <a:bodyPr/>
                    <a:lstStyle/>
                    <a:p>
                      <a:r>
                        <a:rPr lang="en-US" sz="1500" dirty="0"/>
                        <a:t>Median</a:t>
                      </a:r>
                    </a:p>
                  </a:txBody>
                  <a:tcPr/>
                </a:tc>
                <a:tc>
                  <a:txBody>
                    <a:bodyPr/>
                    <a:lstStyle/>
                    <a:p>
                      <a:r>
                        <a:rPr lang="en-US" sz="1500" dirty="0"/>
                        <a:t>352</a:t>
                      </a:r>
                    </a:p>
                  </a:txBody>
                  <a:tcPr/>
                </a:tc>
                <a:extLst>
                  <a:ext uri="{0D108BD9-81ED-4DB2-BD59-A6C34878D82A}">
                    <a16:rowId xmlns:a16="http://schemas.microsoft.com/office/drawing/2014/main" val="2127186543"/>
                  </a:ext>
                </a:extLst>
              </a:tr>
              <a:tr h="287811">
                <a:tc>
                  <a:txBody>
                    <a:bodyPr/>
                    <a:lstStyle/>
                    <a:p>
                      <a:r>
                        <a:rPr lang="en-US" sz="1500" dirty="0"/>
                        <a:t>Mean</a:t>
                      </a:r>
                    </a:p>
                  </a:txBody>
                  <a:tcPr/>
                </a:tc>
                <a:tc>
                  <a:txBody>
                    <a:bodyPr/>
                    <a:lstStyle/>
                    <a:p>
                      <a:r>
                        <a:rPr lang="en-US" sz="1500" dirty="0"/>
                        <a:t>378.8</a:t>
                      </a:r>
                    </a:p>
                  </a:txBody>
                  <a:tcPr/>
                </a:tc>
                <a:extLst>
                  <a:ext uri="{0D108BD9-81ED-4DB2-BD59-A6C34878D82A}">
                    <a16:rowId xmlns:a16="http://schemas.microsoft.com/office/drawing/2014/main" val="3383584692"/>
                  </a:ext>
                </a:extLst>
              </a:tr>
              <a:tr h="287811">
                <a:tc>
                  <a:txBody>
                    <a:bodyPr/>
                    <a:lstStyle/>
                    <a:p>
                      <a:r>
                        <a:rPr lang="en-US" sz="1500" dirty="0"/>
                        <a:t>3</a:t>
                      </a:r>
                      <a:r>
                        <a:rPr lang="en-US" sz="1500" baseline="30000" dirty="0"/>
                        <a:t>rd</a:t>
                      </a:r>
                      <a:r>
                        <a:rPr lang="en-US" sz="1500" dirty="0"/>
                        <a:t> Qu</a:t>
                      </a:r>
                    </a:p>
                  </a:txBody>
                  <a:tcPr/>
                </a:tc>
                <a:tc>
                  <a:txBody>
                    <a:bodyPr/>
                    <a:lstStyle/>
                    <a:p>
                      <a:r>
                        <a:rPr lang="en-US" sz="1500" dirty="0"/>
                        <a:t>415</a:t>
                      </a:r>
                    </a:p>
                  </a:txBody>
                  <a:tcPr/>
                </a:tc>
                <a:extLst>
                  <a:ext uri="{0D108BD9-81ED-4DB2-BD59-A6C34878D82A}">
                    <a16:rowId xmlns:a16="http://schemas.microsoft.com/office/drawing/2014/main" val="3560094506"/>
                  </a:ext>
                </a:extLst>
              </a:tr>
              <a:tr h="287811">
                <a:tc>
                  <a:txBody>
                    <a:bodyPr/>
                    <a:lstStyle/>
                    <a:p>
                      <a:r>
                        <a:rPr lang="en-US" sz="1500" dirty="0"/>
                        <a:t>Max</a:t>
                      </a:r>
                    </a:p>
                  </a:txBody>
                  <a:tcPr/>
                </a:tc>
                <a:tc>
                  <a:txBody>
                    <a:bodyPr/>
                    <a:lstStyle/>
                    <a:p>
                      <a:r>
                        <a:rPr lang="en-US" sz="1500" dirty="0"/>
                        <a:t>714</a:t>
                      </a:r>
                    </a:p>
                  </a:txBody>
                  <a:tcPr/>
                </a:tc>
                <a:extLst>
                  <a:ext uri="{0D108BD9-81ED-4DB2-BD59-A6C34878D82A}">
                    <a16:rowId xmlns:a16="http://schemas.microsoft.com/office/drawing/2014/main" val="2088009610"/>
                  </a:ext>
                </a:extLst>
              </a:tr>
            </a:tbl>
          </a:graphicData>
        </a:graphic>
      </p:graphicFrame>
      <p:graphicFrame>
        <p:nvGraphicFramePr>
          <p:cNvPr id="24" name="Content Placeholder 3">
            <a:extLst>
              <a:ext uri="{FF2B5EF4-FFF2-40B4-BE49-F238E27FC236}">
                <a16:creationId xmlns:a16="http://schemas.microsoft.com/office/drawing/2014/main" id="{71444A5C-51DB-4626-9529-55E2A2B50C42}"/>
              </a:ext>
            </a:extLst>
          </p:cNvPr>
          <p:cNvGraphicFramePr>
            <a:graphicFrameLocks/>
          </p:cNvGraphicFramePr>
          <p:nvPr>
            <p:extLst>
              <p:ext uri="{D42A27DB-BD31-4B8C-83A1-F6EECF244321}">
                <p14:modId xmlns:p14="http://schemas.microsoft.com/office/powerpoint/2010/main" val="2134501319"/>
              </p:ext>
            </p:extLst>
          </p:nvPr>
        </p:nvGraphicFramePr>
        <p:xfrm>
          <a:off x="8150043" y="1478411"/>
          <a:ext cx="1835252" cy="2468880"/>
        </p:xfrm>
        <a:graphic>
          <a:graphicData uri="http://schemas.openxmlformats.org/drawingml/2006/table">
            <a:tbl>
              <a:tblPr firstRow="1" bandRow="1">
                <a:tableStyleId>{EB9631B5-78F2-41C9-869B-9F39066F8104}</a:tableStyleId>
              </a:tblPr>
              <a:tblGrid>
                <a:gridCol w="917626">
                  <a:extLst>
                    <a:ext uri="{9D8B030D-6E8A-4147-A177-3AD203B41FA5}">
                      <a16:colId xmlns:a16="http://schemas.microsoft.com/office/drawing/2014/main" val="2709521757"/>
                    </a:ext>
                  </a:extLst>
                </a:gridCol>
                <a:gridCol w="917626">
                  <a:extLst>
                    <a:ext uri="{9D8B030D-6E8A-4147-A177-3AD203B41FA5}">
                      <a16:colId xmlns:a16="http://schemas.microsoft.com/office/drawing/2014/main" val="439797912"/>
                    </a:ext>
                  </a:extLst>
                </a:gridCol>
              </a:tblGrid>
              <a:tr h="287811">
                <a:tc gridSpan="2">
                  <a:txBody>
                    <a:bodyPr/>
                    <a:lstStyle/>
                    <a:p>
                      <a:pPr algn="ctr"/>
                      <a:r>
                        <a:rPr lang="en-US" sz="1500" dirty="0"/>
                        <a:t>Self-Propelled Artillery</a:t>
                      </a:r>
                    </a:p>
                  </a:txBody>
                  <a:tcPr/>
                </a:tc>
                <a:tc hMerge="1">
                  <a:txBody>
                    <a:bodyPr/>
                    <a:lstStyle/>
                    <a:p>
                      <a:endParaRPr lang="en-US" dirty="0"/>
                    </a:p>
                  </a:txBody>
                  <a:tcPr/>
                </a:tc>
                <a:extLst>
                  <a:ext uri="{0D108BD9-81ED-4DB2-BD59-A6C34878D82A}">
                    <a16:rowId xmlns:a16="http://schemas.microsoft.com/office/drawing/2014/main" val="3266637697"/>
                  </a:ext>
                </a:extLst>
              </a:tr>
              <a:tr h="287811">
                <a:tc>
                  <a:txBody>
                    <a:bodyPr/>
                    <a:lstStyle/>
                    <a:p>
                      <a:r>
                        <a:rPr lang="en-US" sz="1500" dirty="0"/>
                        <a:t>Min</a:t>
                      </a:r>
                    </a:p>
                  </a:txBody>
                  <a:tcPr/>
                </a:tc>
                <a:tc>
                  <a:txBody>
                    <a:bodyPr/>
                    <a:lstStyle/>
                    <a:p>
                      <a:r>
                        <a:rPr lang="en-US" sz="1500" dirty="0"/>
                        <a:t>290</a:t>
                      </a:r>
                    </a:p>
                  </a:txBody>
                  <a:tcPr/>
                </a:tc>
                <a:extLst>
                  <a:ext uri="{0D108BD9-81ED-4DB2-BD59-A6C34878D82A}">
                    <a16:rowId xmlns:a16="http://schemas.microsoft.com/office/drawing/2014/main" val="2458909851"/>
                  </a:ext>
                </a:extLst>
              </a:tr>
              <a:tr h="287811">
                <a:tc>
                  <a:txBody>
                    <a:bodyPr/>
                    <a:lstStyle/>
                    <a:p>
                      <a:r>
                        <a:rPr lang="en-US" sz="1500" dirty="0"/>
                        <a:t>1</a:t>
                      </a:r>
                      <a:r>
                        <a:rPr lang="en-US" sz="1500" baseline="30000" dirty="0"/>
                        <a:t>st</a:t>
                      </a:r>
                      <a:r>
                        <a:rPr lang="en-US" sz="1500" dirty="0"/>
                        <a:t> Qu</a:t>
                      </a:r>
                    </a:p>
                  </a:txBody>
                  <a:tcPr/>
                </a:tc>
                <a:tc>
                  <a:txBody>
                    <a:bodyPr/>
                    <a:lstStyle/>
                    <a:p>
                      <a:r>
                        <a:rPr lang="en-US" sz="1500" dirty="0"/>
                        <a:t>325</a:t>
                      </a:r>
                    </a:p>
                  </a:txBody>
                  <a:tcPr/>
                </a:tc>
                <a:extLst>
                  <a:ext uri="{0D108BD9-81ED-4DB2-BD59-A6C34878D82A}">
                    <a16:rowId xmlns:a16="http://schemas.microsoft.com/office/drawing/2014/main" val="1800281230"/>
                  </a:ext>
                </a:extLst>
              </a:tr>
              <a:tr h="287811">
                <a:tc>
                  <a:txBody>
                    <a:bodyPr/>
                    <a:lstStyle/>
                    <a:p>
                      <a:r>
                        <a:rPr lang="en-US" sz="1500" dirty="0"/>
                        <a:t>Median</a:t>
                      </a:r>
                    </a:p>
                  </a:txBody>
                  <a:tcPr/>
                </a:tc>
                <a:tc>
                  <a:txBody>
                    <a:bodyPr/>
                    <a:lstStyle/>
                    <a:p>
                      <a:r>
                        <a:rPr lang="en-US" sz="1500" dirty="0"/>
                        <a:t>1710</a:t>
                      </a:r>
                    </a:p>
                  </a:txBody>
                  <a:tcPr/>
                </a:tc>
                <a:extLst>
                  <a:ext uri="{0D108BD9-81ED-4DB2-BD59-A6C34878D82A}">
                    <a16:rowId xmlns:a16="http://schemas.microsoft.com/office/drawing/2014/main" val="2127186543"/>
                  </a:ext>
                </a:extLst>
              </a:tr>
              <a:tr h="287811">
                <a:tc>
                  <a:txBody>
                    <a:bodyPr/>
                    <a:lstStyle/>
                    <a:p>
                      <a:r>
                        <a:rPr lang="en-US" sz="1500" dirty="0"/>
                        <a:t>Mean</a:t>
                      </a:r>
                    </a:p>
                  </a:txBody>
                  <a:tcPr/>
                </a:tc>
                <a:tc>
                  <a:txBody>
                    <a:bodyPr/>
                    <a:lstStyle/>
                    <a:p>
                      <a:r>
                        <a:rPr lang="en-US" sz="1500" dirty="0"/>
                        <a:t>2046</a:t>
                      </a:r>
                    </a:p>
                  </a:txBody>
                  <a:tcPr/>
                </a:tc>
                <a:extLst>
                  <a:ext uri="{0D108BD9-81ED-4DB2-BD59-A6C34878D82A}">
                    <a16:rowId xmlns:a16="http://schemas.microsoft.com/office/drawing/2014/main" val="3383584692"/>
                  </a:ext>
                </a:extLst>
              </a:tr>
              <a:tr h="287811">
                <a:tc>
                  <a:txBody>
                    <a:bodyPr/>
                    <a:lstStyle/>
                    <a:p>
                      <a:r>
                        <a:rPr lang="en-US" sz="1500" dirty="0"/>
                        <a:t>3</a:t>
                      </a:r>
                      <a:r>
                        <a:rPr lang="en-US" sz="1500" baseline="30000" dirty="0"/>
                        <a:t>rd</a:t>
                      </a:r>
                      <a:r>
                        <a:rPr lang="en-US" sz="1500" dirty="0"/>
                        <a:t> Qu</a:t>
                      </a:r>
                    </a:p>
                  </a:txBody>
                  <a:tcPr/>
                </a:tc>
                <a:tc>
                  <a:txBody>
                    <a:bodyPr/>
                    <a:lstStyle/>
                    <a:p>
                      <a:r>
                        <a:rPr lang="en-US" sz="1500" dirty="0"/>
                        <a:t>1934</a:t>
                      </a:r>
                    </a:p>
                  </a:txBody>
                  <a:tcPr/>
                </a:tc>
                <a:extLst>
                  <a:ext uri="{0D108BD9-81ED-4DB2-BD59-A6C34878D82A}">
                    <a16:rowId xmlns:a16="http://schemas.microsoft.com/office/drawing/2014/main" val="3560094506"/>
                  </a:ext>
                </a:extLst>
              </a:tr>
              <a:tr h="287811">
                <a:tc>
                  <a:txBody>
                    <a:bodyPr/>
                    <a:lstStyle/>
                    <a:p>
                      <a:r>
                        <a:rPr lang="en-US" sz="1500" dirty="0"/>
                        <a:t>Max</a:t>
                      </a:r>
                    </a:p>
                  </a:txBody>
                  <a:tcPr/>
                </a:tc>
                <a:tc>
                  <a:txBody>
                    <a:bodyPr/>
                    <a:lstStyle/>
                    <a:p>
                      <a:r>
                        <a:rPr lang="en-US" sz="1500" dirty="0"/>
                        <a:t>5972</a:t>
                      </a:r>
                    </a:p>
                  </a:txBody>
                  <a:tcPr/>
                </a:tc>
                <a:extLst>
                  <a:ext uri="{0D108BD9-81ED-4DB2-BD59-A6C34878D82A}">
                    <a16:rowId xmlns:a16="http://schemas.microsoft.com/office/drawing/2014/main" val="2088009610"/>
                  </a:ext>
                </a:extLst>
              </a:tr>
            </a:tbl>
          </a:graphicData>
        </a:graphic>
      </p:graphicFrame>
      <p:graphicFrame>
        <p:nvGraphicFramePr>
          <p:cNvPr id="25" name="Content Placeholder 3">
            <a:extLst>
              <a:ext uri="{FF2B5EF4-FFF2-40B4-BE49-F238E27FC236}">
                <a16:creationId xmlns:a16="http://schemas.microsoft.com/office/drawing/2014/main" id="{C298A09B-1D3A-4991-A85E-ED03F7249859}"/>
              </a:ext>
            </a:extLst>
          </p:cNvPr>
          <p:cNvGraphicFramePr>
            <a:graphicFrameLocks/>
          </p:cNvGraphicFramePr>
          <p:nvPr>
            <p:extLst>
              <p:ext uri="{D42A27DB-BD31-4B8C-83A1-F6EECF244321}">
                <p14:modId xmlns:p14="http://schemas.microsoft.com/office/powerpoint/2010/main" val="3285910208"/>
              </p:ext>
            </p:extLst>
          </p:nvPr>
        </p:nvGraphicFramePr>
        <p:xfrm>
          <a:off x="6144987" y="1478411"/>
          <a:ext cx="1835252" cy="2468880"/>
        </p:xfrm>
        <a:graphic>
          <a:graphicData uri="http://schemas.openxmlformats.org/drawingml/2006/table">
            <a:tbl>
              <a:tblPr firstRow="1" bandRow="1">
                <a:tableStyleId>{EB9631B5-78F2-41C9-869B-9F39066F8104}</a:tableStyleId>
              </a:tblPr>
              <a:tblGrid>
                <a:gridCol w="917626">
                  <a:extLst>
                    <a:ext uri="{9D8B030D-6E8A-4147-A177-3AD203B41FA5}">
                      <a16:colId xmlns:a16="http://schemas.microsoft.com/office/drawing/2014/main" val="2709521757"/>
                    </a:ext>
                  </a:extLst>
                </a:gridCol>
                <a:gridCol w="917626">
                  <a:extLst>
                    <a:ext uri="{9D8B030D-6E8A-4147-A177-3AD203B41FA5}">
                      <a16:colId xmlns:a16="http://schemas.microsoft.com/office/drawing/2014/main" val="439797912"/>
                    </a:ext>
                  </a:extLst>
                </a:gridCol>
              </a:tblGrid>
              <a:tr h="287811">
                <a:tc gridSpan="2">
                  <a:txBody>
                    <a:bodyPr/>
                    <a:lstStyle/>
                    <a:p>
                      <a:pPr algn="ctr"/>
                      <a:r>
                        <a:rPr lang="en-US" sz="1500" dirty="0"/>
                        <a:t>Armored Fighting Vehicles</a:t>
                      </a:r>
                    </a:p>
                  </a:txBody>
                  <a:tcPr/>
                </a:tc>
                <a:tc hMerge="1">
                  <a:txBody>
                    <a:bodyPr/>
                    <a:lstStyle/>
                    <a:p>
                      <a:endParaRPr lang="en-US" dirty="0"/>
                    </a:p>
                  </a:txBody>
                  <a:tcPr/>
                </a:tc>
                <a:extLst>
                  <a:ext uri="{0D108BD9-81ED-4DB2-BD59-A6C34878D82A}">
                    <a16:rowId xmlns:a16="http://schemas.microsoft.com/office/drawing/2014/main" val="3266637697"/>
                  </a:ext>
                </a:extLst>
              </a:tr>
              <a:tr h="287811">
                <a:tc>
                  <a:txBody>
                    <a:bodyPr/>
                    <a:lstStyle/>
                    <a:p>
                      <a:r>
                        <a:rPr lang="en-US" sz="1500" dirty="0"/>
                        <a:t>Min</a:t>
                      </a:r>
                    </a:p>
                  </a:txBody>
                  <a:tcPr/>
                </a:tc>
                <a:tc>
                  <a:txBody>
                    <a:bodyPr/>
                    <a:lstStyle/>
                    <a:p>
                      <a:r>
                        <a:rPr lang="en-US" sz="1500" dirty="0"/>
                        <a:t>4788</a:t>
                      </a:r>
                    </a:p>
                  </a:txBody>
                  <a:tcPr/>
                </a:tc>
                <a:extLst>
                  <a:ext uri="{0D108BD9-81ED-4DB2-BD59-A6C34878D82A}">
                    <a16:rowId xmlns:a16="http://schemas.microsoft.com/office/drawing/2014/main" val="2458909851"/>
                  </a:ext>
                </a:extLst>
              </a:tr>
              <a:tr h="287811">
                <a:tc>
                  <a:txBody>
                    <a:bodyPr/>
                    <a:lstStyle/>
                    <a:p>
                      <a:r>
                        <a:rPr lang="en-US" sz="1500" dirty="0"/>
                        <a:t>1</a:t>
                      </a:r>
                      <a:r>
                        <a:rPr lang="en-US" sz="1500" baseline="30000" dirty="0"/>
                        <a:t>st</a:t>
                      </a:r>
                      <a:r>
                        <a:rPr lang="en-US" sz="1500" dirty="0"/>
                        <a:t> Qu</a:t>
                      </a:r>
                    </a:p>
                  </a:txBody>
                  <a:tcPr/>
                </a:tc>
                <a:tc>
                  <a:txBody>
                    <a:bodyPr/>
                    <a:lstStyle/>
                    <a:p>
                      <a:r>
                        <a:rPr lang="en-US" sz="1500" dirty="0"/>
                        <a:t>6704</a:t>
                      </a:r>
                    </a:p>
                  </a:txBody>
                  <a:tcPr/>
                </a:tc>
                <a:extLst>
                  <a:ext uri="{0D108BD9-81ED-4DB2-BD59-A6C34878D82A}">
                    <a16:rowId xmlns:a16="http://schemas.microsoft.com/office/drawing/2014/main" val="1800281230"/>
                  </a:ext>
                </a:extLst>
              </a:tr>
              <a:tr h="287811">
                <a:tc>
                  <a:txBody>
                    <a:bodyPr/>
                    <a:lstStyle/>
                    <a:p>
                      <a:r>
                        <a:rPr lang="en-US" sz="1500" dirty="0"/>
                        <a:t>Median</a:t>
                      </a:r>
                    </a:p>
                  </a:txBody>
                  <a:tcPr/>
                </a:tc>
                <a:tc>
                  <a:txBody>
                    <a:bodyPr/>
                    <a:lstStyle/>
                    <a:p>
                      <a:r>
                        <a:rPr lang="en-US" sz="1500" dirty="0"/>
                        <a:t>6863</a:t>
                      </a:r>
                    </a:p>
                  </a:txBody>
                  <a:tcPr/>
                </a:tc>
                <a:extLst>
                  <a:ext uri="{0D108BD9-81ED-4DB2-BD59-A6C34878D82A}">
                    <a16:rowId xmlns:a16="http://schemas.microsoft.com/office/drawing/2014/main" val="2127186543"/>
                  </a:ext>
                </a:extLst>
              </a:tr>
              <a:tr h="287811">
                <a:tc>
                  <a:txBody>
                    <a:bodyPr/>
                    <a:lstStyle/>
                    <a:p>
                      <a:r>
                        <a:rPr lang="en-US" sz="1500" dirty="0"/>
                        <a:t>Mean</a:t>
                      </a:r>
                    </a:p>
                  </a:txBody>
                  <a:tcPr/>
                </a:tc>
                <a:tc>
                  <a:txBody>
                    <a:bodyPr/>
                    <a:lstStyle/>
                    <a:p>
                      <a:r>
                        <a:rPr lang="en-US" sz="1500" dirty="0"/>
                        <a:t>18143</a:t>
                      </a:r>
                    </a:p>
                  </a:txBody>
                  <a:tcPr/>
                </a:tc>
                <a:extLst>
                  <a:ext uri="{0D108BD9-81ED-4DB2-BD59-A6C34878D82A}">
                    <a16:rowId xmlns:a16="http://schemas.microsoft.com/office/drawing/2014/main" val="3383584692"/>
                  </a:ext>
                </a:extLst>
              </a:tr>
              <a:tr h="287811">
                <a:tc>
                  <a:txBody>
                    <a:bodyPr/>
                    <a:lstStyle/>
                    <a:p>
                      <a:r>
                        <a:rPr lang="en-US" sz="1500" dirty="0"/>
                        <a:t>3</a:t>
                      </a:r>
                      <a:r>
                        <a:rPr lang="en-US" sz="1500" baseline="30000" dirty="0"/>
                        <a:t>rd</a:t>
                      </a:r>
                      <a:r>
                        <a:rPr lang="en-US" sz="1500" dirty="0"/>
                        <a:t> Qu</a:t>
                      </a:r>
                    </a:p>
                  </a:txBody>
                  <a:tcPr/>
                </a:tc>
                <a:tc>
                  <a:txBody>
                    <a:bodyPr/>
                    <a:lstStyle/>
                    <a:p>
                      <a:r>
                        <a:rPr lang="en-US" sz="1500" dirty="0"/>
                        <a:t>31298</a:t>
                      </a:r>
                    </a:p>
                  </a:txBody>
                  <a:tcPr/>
                </a:tc>
                <a:extLst>
                  <a:ext uri="{0D108BD9-81ED-4DB2-BD59-A6C34878D82A}">
                    <a16:rowId xmlns:a16="http://schemas.microsoft.com/office/drawing/2014/main" val="3560094506"/>
                  </a:ext>
                </a:extLst>
              </a:tr>
              <a:tr h="287811">
                <a:tc>
                  <a:txBody>
                    <a:bodyPr/>
                    <a:lstStyle/>
                    <a:p>
                      <a:r>
                        <a:rPr lang="en-US" sz="1500" dirty="0"/>
                        <a:t>Max</a:t>
                      </a:r>
                    </a:p>
                  </a:txBody>
                  <a:tcPr/>
                </a:tc>
                <a:tc>
                  <a:txBody>
                    <a:bodyPr/>
                    <a:lstStyle/>
                    <a:p>
                      <a:r>
                        <a:rPr lang="en-US" sz="1500" dirty="0"/>
                        <a:t>41062</a:t>
                      </a:r>
                    </a:p>
                  </a:txBody>
                  <a:tcPr/>
                </a:tc>
                <a:extLst>
                  <a:ext uri="{0D108BD9-81ED-4DB2-BD59-A6C34878D82A}">
                    <a16:rowId xmlns:a16="http://schemas.microsoft.com/office/drawing/2014/main" val="2088009610"/>
                  </a:ext>
                </a:extLst>
              </a:tr>
            </a:tbl>
          </a:graphicData>
        </a:graphic>
      </p:graphicFrame>
      <p:graphicFrame>
        <p:nvGraphicFramePr>
          <p:cNvPr id="27" name="Content Placeholder 3">
            <a:extLst>
              <a:ext uri="{FF2B5EF4-FFF2-40B4-BE49-F238E27FC236}">
                <a16:creationId xmlns:a16="http://schemas.microsoft.com/office/drawing/2014/main" id="{1ED7FEE1-3049-4AE0-AF92-69C53182FFF1}"/>
              </a:ext>
            </a:extLst>
          </p:cNvPr>
          <p:cNvGraphicFramePr>
            <a:graphicFrameLocks/>
          </p:cNvGraphicFramePr>
          <p:nvPr>
            <p:extLst>
              <p:ext uri="{D42A27DB-BD31-4B8C-83A1-F6EECF244321}">
                <p14:modId xmlns:p14="http://schemas.microsoft.com/office/powerpoint/2010/main" val="2128883115"/>
              </p:ext>
            </p:extLst>
          </p:nvPr>
        </p:nvGraphicFramePr>
        <p:xfrm>
          <a:off x="150248" y="4212940"/>
          <a:ext cx="1835252" cy="2468880"/>
        </p:xfrm>
        <a:graphic>
          <a:graphicData uri="http://schemas.openxmlformats.org/drawingml/2006/table">
            <a:tbl>
              <a:tblPr firstRow="1" bandRow="1">
                <a:tableStyleId>{85BE263C-DBD7-4A20-BB59-AAB30ACAA65A}</a:tableStyleId>
              </a:tblPr>
              <a:tblGrid>
                <a:gridCol w="917626">
                  <a:extLst>
                    <a:ext uri="{9D8B030D-6E8A-4147-A177-3AD203B41FA5}">
                      <a16:colId xmlns:a16="http://schemas.microsoft.com/office/drawing/2014/main" val="2709521757"/>
                    </a:ext>
                  </a:extLst>
                </a:gridCol>
                <a:gridCol w="917626">
                  <a:extLst>
                    <a:ext uri="{9D8B030D-6E8A-4147-A177-3AD203B41FA5}">
                      <a16:colId xmlns:a16="http://schemas.microsoft.com/office/drawing/2014/main" val="439797912"/>
                    </a:ext>
                  </a:extLst>
                </a:gridCol>
              </a:tblGrid>
              <a:tr h="287811">
                <a:tc gridSpan="2">
                  <a:txBody>
                    <a:bodyPr/>
                    <a:lstStyle/>
                    <a:p>
                      <a:pPr algn="ctr"/>
                      <a:r>
                        <a:rPr lang="en-US" sz="1500" dirty="0"/>
                        <a:t>Total Aircraft Strength</a:t>
                      </a:r>
                    </a:p>
                  </a:txBody>
                  <a:tcPr/>
                </a:tc>
                <a:tc hMerge="1">
                  <a:txBody>
                    <a:bodyPr/>
                    <a:lstStyle/>
                    <a:p>
                      <a:endParaRPr lang="en-US" dirty="0"/>
                    </a:p>
                  </a:txBody>
                  <a:tcPr/>
                </a:tc>
                <a:extLst>
                  <a:ext uri="{0D108BD9-81ED-4DB2-BD59-A6C34878D82A}">
                    <a16:rowId xmlns:a16="http://schemas.microsoft.com/office/drawing/2014/main" val="3266637697"/>
                  </a:ext>
                </a:extLst>
              </a:tr>
              <a:tr h="287811">
                <a:tc>
                  <a:txBody>
                    <a:bodyPr/>
                    <a:lstStyle/>
                    <a:p>
                      <a:r>
                        <a:rPr lang="en-US" sz="1500" dirty="0"/>
                        <a:t>Min</a:t>
                      </a:r>
                    </a:p>
                  </a:txBody>
                  <a:tcPr/>
                </a:tc>
                <a:tc>
                  <a:txBody>
                    <a:bodyPr/>
                    <a:lstStyle/>
                    <a:p>
                      <a:r>
                        <a:rPr lang="en-US" sz="1500" dirty="0"/>
                        <a:t>4</a:t>
                      </a:r>
                    </a:p>
                  </a:txBody>
                  <a:tcPr/>
                </a:tc>
                <a:extLst>
                  <a:ext uri="{0D108BD9-81ED-4DB2-BD59-A6C34878D82A}">
                    <a16:rowId xmlns:a16="http://schemas.microsoft.com/office/drawing/2014/main" val="2458909851"/>
                  </a:ext>
                </a:extLst>
              </a:tr>
              <a:tr h="287811">
                <a:tc>
                  <a:txBody>
                    <a:bodyPr/>
                    <a:lstStyle/>
                    <a:p>
                      <a:r>
                        <a:rPr lang="en-US" sz="1500" dirty="0"/>
                        <a:t>1</a:t>
                      </a:r>
                      <a:r>
                        <a:rPr lang="en-US" sz="1500" baseline="30000" dirty="0"/>
                        <a:t>st</a:t>
                      </a:r>
                      <a:r>
                        <a:rPr lang="en-US" sz="1500" dirty="0"/>
                        <a:t> Qu</a:t>
                      </a:r>
                    </a:p>
                  </a:txBody>
                  <a:tcPr/>
                </a:tc>
                <a:tc>
                  <a:txBody>
                    <a:bodyPr/>
                    <a:lstStyle/>
                    <a:p>
                      <a:r>
                        <a:rPr lang="en-US" sz="1500" dirty="0"/>
                        <a:t>4.75</a:t>
                      </a:r>
                    </a:p>
                  </a:txBody>
                  <a:tcPr/>
                </a:tc>
                <a:extLst>
                  <a:ext uri="{0D108BD9-81ED-4DB2-BD59-A6C34878D82A}">
                    <a16:rowId xmlns:a16="http://schemas.microsoft.com/office/drawing/2014/main" val="1800281230"/>
                  </a:ext>
                </a:extLst>
              </a:tr>
              <a:tr h="287811">
                <a:tc>
                  <a:txBody>
                    <a:bodyPr/>
                    <a:lstStyle/>
                    <a:p>
                      <a:r>
                        <a:rPr lang="en-US" sz="1500" dirty="0"/>
                        <a:t>Median</a:t>
                      </a:r>
                    </a:p>
                  </a:txBody>
                  <a:tcPr/>
                </a:tc>
                <a:tc>
                  <a:txBody>
                    <a:bodyPr/>
                    <a:lstStyle/>
                    <a:p>
                      <a:r>
                        <a:rPr lang="en-US" sz="1500" dirty="0"/>
                        <a:t>5.5</a:t>
                      </a:r>
                    </a:p>
                  </a:txBody>
                  <a:tcPr/>
                </a:tc>
                <a:extLst>
                  <a:ext uri="{0D108BD9-81ED-4DB2-BD59-A6C34878D82A}">
                    <a16:rowId xmlns:a16="http://schemas.microsoft.com/office/drawing/2014/main" val="2127186543"/>
                  </a:ext>
                </a:extLst>
              </a:tr>
              <a:tr h="287811">
                <a:tc>
                  <a:txBody>
                    <a:bodyPr/>
                    <a:lstStyle/>
                    <a:p>
                      <a:r>
                        <a:rPr lang="en-US" sz="1500" dirty="0"/>
                        <a:t>Mean</a:t>
                      </a:r>
                    </a:p>
                  </a:txBody>
                  <a:tcPr/>
                </a:tc>
                <a:tc>
                  <a:txBody>
                    <a:bodyPr/>
                    <a:lstStyle/>
                    <a:p>
                      <a:r>
                        <a:rPr lang="en-US" sz="1500" dirty="0"/>
                        <a:t>10</a:t>
                      </a:r>
                    </a:p>
                  </a:txBody>
                  <a:tcPr/>
                </a:tc>
                <a:extLst>
                  <a:ext uri="{0D108BD9-81ED-4DB2-BD59-A6C34878D82A}">
                    <a16:rowId xmlns:a16="http://schemas.microsoft.com/office/drawing/2014/main" val="3383584692"/>
                  </a:ext>
                </a:extLst>
              </a:tr>
              <a:tr h="287811">
                <a:tc>
                  <a:txBody>
                    <a:bodyPr/>
                    <a:lstStyle/>
                    <a:p>
                      <a:r>
                        <a:rPr lang="en-US" sz="1500" dirty="0"/>
                        <a:t>3</a:t>
                      </a:r>
                      <a:r>
                        <a:rPr lang="en-US" sz="1500" baseline="30000" dirty="0"/>
                        <a:t>rd</a:t>
                      </a:r>
                      <a:r>
                        <a:rPr lang="en-US" sz="1500" dirty="0"/>
                        <a:t> Qu</a:t>
                      </a:r>
                    </a:p>
                  </a:txBody>
                  <a:tcPr/>
                </a:tc>
                <a:tc>
                  <a:txBody>
                    <a:bodyPr/>
                    <a:lstStyle/>
                    <a:p>
                      <a:r>
                        <a:rPr lang="en-US" sz="1500" dirty="0"/>
                        <a:t>10.75</a:t>
                      </a:r>
                    </a:p>
                  </a:txBody>
                  <a:tcPr/>
                </a:tc>
                <a:extLst>
                  <a:ext uri="{0D108BD9-81ED-4DB2-BD59-A6C34878D82A}">
                    <a16:rowId xmlns:a16="http://schemas.microsoft.com/office/drawing/2014/main" val="3560094506"/>
                  </a:ext>
                </a:extLst>
              </a:tr>
              <a:tr h="287811">
                <a:tc>
                  <a:txBody>
                    <a:bodyPr/>
                    <a:lstStyle/>
                    <a:p>
                      <a:r>
                        <a:rPr lang="en-US" sz="1500" dirty="0"/>
                        <a:t>Max</a:t>
                      </a:r>
                    </a:p>
                  </a:txBody>
                  <a:tcPr/>
                </a:tc>
                <a:tc>
                  <a:txBody>
                    <a:bodyPr/>
                    <a:lstStyle/>
                    <a:p>
                      <a:r>
                        <a:rPr lang="en-US" sz="1500" dirty="0"/>
                        <a:t>25</a:t>
                      </a:r>
                    </a:p>
                  </a:txBody>
                  <a:tcPr/>
                </a:tc>
                <a:extLst>
                  <a:ext uri="{0D108BD9-81ED-4DB2-BD59-A6C34878D82A}">
                    <a16:rowId xmlns:a16="http://schemas.microsoft.com/office/drawing/2014/main" val="2088009610"/>
                  </a:ext>
                </a:extLst>
              </a:tr>
            </a:tbl>
          </a:graphicData>
        </a:graphic>
      </p:graphicFrame>
      <p:graphicFrame>
        <p:nvGraphicFramePr>
          <p:cNvPr id="28" name="Content Placeholder 3">
            <a:extLst>
              <a:ext uri="{FF2B5EF4-FFF2-40B4-BE49-F238E27FC236}">
                <a16:creationId xmlns:a16="http://schemas.microsoft.com/office/drawing/2014/main" id="{2E604C9C-C835-4B04-897F-E8DDAF668C7A}"/>
              </a:ext>
            </a:extLst>
          </p:cNvPr>
          <p:cNvGraphicFramePr>
            <a:graphicFrameLocks/>
          </p:cNvGraphicFramePr>
          <p:nvPr>
            <p:extLst>
              <p:ext uri="{D42A27DB-BD31-4B8C-83A1-F6EECF244321}">
                <p14:modId xmlns:p14="http://schemas.microsoft.com/office/powerpoint/2010/main" val="1443180370"/>
              </p:ext>
            </p:extLst>
          </p:nvPr>
        </p:nvGraphicFramePr>
        <p:xfrm>
          <a:off x="2149861" y="4212940"/>
          <a:ext cx="1835252" cy="2468880"/>
        </p:xfrm>
        <a:graphic>
          <a:graphicData uri="http://schemas.openxmlformats.org/drawingml/2006/table">
            <a:tbl>
              <a:tblPr firstRow="1" bandRow="1">
                <a:tableStyleId>{85BE263C-DBD7-4A20-BB59-AAB30ACAA65A}</a:tableStyleId>
              </a:tblPr>
              <a:tblGrid>
                <a:gridCol w="917626">
                  <a:extLst>
                    <a:ext uri="{9D8B030D-6E8A-4147-A177-3AD203B41FA5}">
                      <a16:colId xmlns:a16="http://schemas.microsoft.com/office/drawing/2014/main" val="2709521757"/>
                    </a:ext>
                  </a:extLst>
                </a:gridCol>
                <a:gridCol w="917626">
                  <a:extLst>
                    <a:ext uri="{9D8B030D-6E8A-4147-A177-3AD203B41FA5}">
                      <a16:colId xmlns:a16="http://schemas.microsoft.com/office/drawing/2014/main" val="439797912"/>
                    </a:ext>
                  </a:extLst>
                </a:gridCol>
              </a:tblGrid>
              <a:tr h="287811">
                <a:tc gridSpan="2">
                  <a:txBody>
                    <a:bodyPr/>
                    <a:lstStyle/>
                    <a:p>
                      <a:pPr algn="ctr"/>
                      <a:r>
                        <a:rPr lang="en-US" sz="1500" dirty="0"/>
                        <a:t>Total Helicopter Strength</a:t>
                      </a:r>
                    </a:p>
                  </a:txBody>
                  <a:tcPr/>
                </a:tc>
                <a:tc hMerge="1">
                  <a:txBody>
                    <a:bodyPr/>
                    <a:lstStyle/>
                    <a:p>
                      <a:endParaRPr lang="en-US" dirty="0"/>
                    </a:p>
                  </a:txBody>
                  <a:tcPr/>
                </a:tc>
                <a:extLst>
                  <a:ext uri="{0D108BD9-81ED-4DB2-BD59-A6C34878D82A}">
                    <a16:rowId xmlns:a16="http://schemas.microsoft.com/office/drawing/2014/main" val="3266637697"/>
                  </a:ext>
                </a:extLst>
              </a:tr>
              <a:tr h="287811">
                <a:tc>
                  <a:txBody>
                    <a:bodyPr/>
                    <a:lstStyle/>
                    <a:p>
                      <a:r>
                        <a:rPr lang="en-US" sz="1500" dirty="0"/>
                        <a:t>Min</a:t>
                      </a:r>
                    </a:p>
                  </a:txBody>
                  <a:tcPr/>
                </a:tc>
                <a:tc>
                  <a:txBody>
                    <a:bodyPr/>
                    <a:lstStyle/>
                    <a:p>
                      <a:r>
                        <a:rPr lang="en-US" sz="1500" dirty="0"/>
                        <a:t>4</a:t>
                      </a:r>
                    </a:p>
                  </a:txBody>
                  <a:tcPr/>
                </a:tc>
                <a:extLst>
                  <a:ext uri="{0D108BD9-81ED-4DB2-BD59-A6C34878D82A}">
                    <a16:rowId xmlns:a16="http://schemas.microsoft.com/office/drawing/2014/main" val="2458909851"/>
                  </a:ext>
                </a:extLst>
              </a:tr>
              <a:tr h="287811">
                <a:tc>
                  <a:txBody>
                    <a:bodyPr/>
                    <a:lstStyle/>
                    <a:p>
                      <a:r>
                        <a:rPr lang="en-US" sz="1500" dirty="0"/>
                        <a:t>1</a:t>
                      </a:r>
                      <a:r>
                        <a:rPr lang="en-US" sz="1500" baseline="30000" dirty="0"/>
                        <a:t>st</a:t>
                      </a:r>
                      <a:r>
                        <a:rPr lang="en-US" sz="1500" dirty="0"/>
                        <a:t> Qu</a:t>
                      </a:r>
                    </a:p>
                  </a:txBody>
                  <a:tcPr/>
                </a:tc>
                <a:tc>
                  <a:txBody>
                    <a:bodyPr/>
                    <a:lstStyle/>
                    <a:p>
                      <a:r>
                        <a:rPr lang="en-US" sz="1500" dirty="0"/>
                        <a:t>4</a:t>
                      </a:r>
                    </a:p>
                  </a:txBody>
                  <a:tcPr/>
                </a:tc>
                <a:extLst>
                  <a:ext uri="{0D108BD9-81ED-4DB2-BD59-A6C34878D82A}">
                    <a16:rowId xmlns:a16="http://schemas.microsoft.com/office/drawing/2014/main" val="1800281230"/>
                  </a:ext>
                </a:extLst>
              </a:tr>
              <a:tr h="287811">
                <a:tc>
                  <a:txBody>
                    <a:bodyPr/>
                    <a:lstStyle/>
                    <a:p>
                      <a:r>
                        <a:rPr lang="en-US" sz="1500" dirty="0"/>
                        <a:t>Median</a:t>
                      </a:r>
                    </a:p>
                  </a:txBody>
                  <a:tcPr/>
                </a:tc>
                <a:tc>
                  <a:txBody>
                    <a:bodyPr/>
                    <a:lstStyle/>
                    <a:p>
                      <a:r>
                        <a:rPr lang="en-US" sz="1500" dirty="0"/>
                        <a:t>4.5</a:t>
                      </a:r>
                    </a:p>
                  </a:txBody>
                  <a:tcPr/>
                </a:tc>
                <a:extLst>
                  <a:ext uri="{0D108BD9-81ED-4DB2-BD59-A6C34878D82A}">
                    <a16:rowId xmlns:a16="http://schemas.microsoft.com/office/drawing/2014/main" val="2127186543"/>
                  </a:ext>
                </a:extLst>
              </a:tr>
              <a:tr h="287811">
                <a:tc>
                  <a:txBody>
                    <a:bodyPr/>
                    <a:lstStyle/>
                    <a:p>
                      <a:r>
                        <a:rPr lang="en-US" sz="1500" dirty="0"/>
                        <a:t>Mean</a:t>
                      </a:r>
                    </a:p>
                  </a:txBody>
                  <a:tcPr/>
                </a:tc>
                <a:tc>
                  <a:txBody>
                    <a:bodyPr/>
                    <a:lstStyle/>
                    <a:p>
                      <a:r>
                        <a:rPr lang="en-US" sz="1500" dirty="0"/>
                        <a:t>6.75</a:t>
                      </a:r>
                    </a:p>
                  </a:txBody>
                  <a:tcPr/>
                </a:tc>
                <a:extLst>
                  <a:ext uri="{0D108BD9-81ED-4DB2-BD59-A6C34878D82A}">
                    <a16:rowId xmlns:a16="http://schemas.microsoft.com/office/drawing/2014/main" val="3383584692"/>
                  </a:ext>
                </a:extLst>
              </a:tr>
              <a:tr h="287811">
                <a:tc>
                  <a:txBody>
                    <a:bodyPr/>
                    <a:lstStyle/>
                    <a:p>
                      <a:r>
                        <a:rPr lang="en-US" sz="1500" dirty="0"/>
                        <a:t>3</a:t>
                      </a:r>
                      <a:r>
                        <a:rPr lang="en-US" sz="1500" baseline="30000" dirty="0"/>
                        <a:t>rd</a:t>
                      </a:r>
                      <a:r>
                        <a:rPr lang="en-US" sz="1500" dirty="0"/>
                        <a:t> Qu</a:t>
                      </a:r>
                    </a:p>
                  </a:txBody>
                  <a:tcPr/>
                </a:tc>
                <a:tc>
                  <a:txBody>
                    <a:bodyPr/>
                    <a:lstStyle/>
                    <a:p>
                      <a:r>
                        <a:rPr lang="en-US" sz="1500" dirty="0"/>
                        <a:t>7.25</a:t>
                      </a:r>
                    </a:p>
                  </a:txBody>
                  <a:tcPr/>
                </a:tc>
                <a:extLst>
                  <a:ext uri="{0D108BD9-81ED-4DB2-BD59-A6C34878D82A}">
                    <a16:rowId xmlns:a16="http://schemas.microsoft.com/office/drawing/2014/main" val="3560094506"/>
                  </a:ext>
                </a:extLst>
              </a:tr>
              <a:tr h="287811">
                <a:tc>
                  <a:txBody>
                    <a:bodyPr/>
                    <a:lstStyle/>
                    <a:p>
                      <a:r>
                        <a:rPr lang="en-US" sz="1500" dirty="0"/>
                        <a:t>Max</a:t>
                      </a:r>
                    </a:p>
                  </a:txBody>
                  <a:tcPr/>
                </a:tc>
                <a:tc>
                  <a:txBody>
                    <a:bodyPr/>
                    <a:lstStyle/>
                    <a:p>
                      <a:r>
                        <a:rPr lang="en-US" sz="1500" dirty="0"/>
                        <a:t>14</a:t>
                      </a:r>
                    </a:p>
                  </a:txBody>
                  <a:tcPr/>
                </a:tc>
                <a:extLst>
                  <a:ext uri="{0D108BD9-81ED-4DB2-BD59-A6C34878D82A}">
                    <a16:rowId xmlns:a16="http://schemas.microsoft.com/office/drawing/2014/main" val="2088009610"/>
                  </a:ext>
                </a:extLst>
              </a:tr>
            </a:tbl>
          </a:graphicData>
        </a:graphic>
      </p:graphicFrame>
      <p:graphicFrame>
        <p:nvGraphicFramePr>
          <p:cNvPr id="29" name="Content Placeholder 3">
            <a:extLst>
              <a:ext uri="{FF2B5EF4-FFF2-40B4-BE49-F238E27FC236}">
                <a16:creationId xmlns:a16="http://schemas.microsoft.com/office/drawing/2014/main" id="{ED0E5329-1753-4C53-BA51-7112C010B220}"/>
              </a:ext>
            </a:extLst>
          </p:cNvPr>
          <p:cNvGraphicFramePr>
            <a:graphicFrameLocks/>
          </p:cNvGraphicFramePr>
          <p:nvPr>
            <p:extLst>
              <p:ext uri="{D42A27DB-BD31-4B8C-83A1-F6EECF244321}">
                <p14:modId xmlns:p14="http://schemas.microsoft.com/office/powerpoint/2010/main" val="161605225"/>
              </p:ext>
            </p:extLst>
          </p:nvPr>
        </p:nvGraphicFramePr>
        <p:xfrm>
          <a:off x="4149474" y="4201494"/>
          <a:ext cx="1835252" cy="2468880"/>
        </p:xfrm>
        <a:graphic>
          <a:graphicData uri="http://schemas.openxmlformats.org/drawingml/2006/table">
            <a:tbl>
              <a:tblPr firstRow="1" bandRow="1">
                <a:tableStyleId>{85BE263C-DBD7-4A20-BB59-AAB30ACAA65A}</a:tableStyleId>
              </a:tblPr>
              <a:tblGrid>
                <a:gridCol w="917626">
                  <a:extLst>
                    <a:ext uri="{9D8B030D-6E8A-4147-A177-3AD203B41FA5}">
                      <a16:colId xmlns:a16="http://schemas.microsoft.com/office/drawing/2014/main" val="2709521757"/>
                    </a:ext>
                  </a:extLst>
                </a:gridCol>
                <a:gridCol w="917626">
                  <a:extLst>
                    <a:ext uri="{9D8B030D-6E8A-4147-A177-3AD203B41FA5}">
                      <a16:colId xmlns:a16="http://schemas.microsoft.com/office/drawing/2014/main" val="439797912"/>
                    </a:ext>
                  </a:extLst>
                </a:gridCol>
              </a:tblGrid>
              <a:tr h="287811">
                <a:tc gridSpan="2">
                  <a:txBody>
                    <a:bodyPr/>
                    <a:lstStyle/>
                    <a:p>
                      <a:pPr algn="ctr"/>
                      <a:r>
                        <a:rPr lang="en-US" sz="1500" dirty="0"/>
                        <a:t>Combat </a:t>
                      </a:r>
                    </a:p>
                    <a:p>
                      <a:pPr algn="ctr"/>
                      <a:r>
                        <a:rPr lang="en-US" sz="1500" dirty="0"/>
                        <a:t>Tanks</a:t>
                      </a:r>
                    </a:p>
                  </a:txBody>
                  <a:tcPr/>
                </a:tc>
                <a:tc hMerge="1">
                  <a:txBody>
                    <a:bodyPr/>
                    <a:lstStyle/>
                    <a:p>
                      <a:endParaRPr lang="en-US" dirty="0"/>
                    </a:p>
                  </a:txBody>
                  <a:tcPr/>
                </a:tc>
                <a:extLst>
                  <a:ext uri="{0D108BD9-81ED-4DB2-BD59-A6C34878D82A}">
                    <a16:rowId xmlns:a16="http://schemas.microsoft.com/office/drawing/2014/main" val="3266637697"/>
                  </a:ext>
                </a:extLst>
              </a:tr>
              <a:tr h="287811">
                <a:tc>
                  <a:txBody>
                    <a:bodyPr/>
                    <a:lstStyle/>
                    <a:p>
                      <a:r>
                        <a:rPr lang="en-US" sz="1500" dirty="0"/>
                        <a:t>Min</a:t>
                      </a:r>
                    </a:p>
                  </a:txBody>
                  <a:tcPr/>
                </a:tc>
                <a:tc>
                  <a:txBody>
                    <a:bodyPr/>
                    <a:lstStyle/>
                    <a:p>
                      <a:r>
                        <a:rPr lang="en-US" sz="1500" dirty="0"/>
                        <a:t>0</a:t>
                      </a:r>
                    </a:p>
                  </a:txBody>
                  <a:tcPr/>
                </a:tc>
                <a:extLst>
                  <a:ext uri="{0D108BD9-81ED-4DB2-BD59-A6C34878D82A}">
                    <a16:rowId xmlns:a16="http://schemas.microsoft.com/office/drawing/2014/main" val="2458909851"/>
                  </a:ext>
                </a:extLst>
              </a:tr>
              <a:tr h="287811">
                <a:tc>
                  <a:txBody>
                    <a:bodyPr/>
                    <a:lstStyle/>
                    <a:p>
                      <a:r>
                        <a:rPr lang="en-US" sz="1500" dirty="0"/>
                        <a:t>1</a:t>
                      </a:r>
                      <a:r>
                        <a:rPr lang="en-US" sz="1500" baseline="30000" dirty="0"/>
                        <a:t>st</a:t>
                      </a:r>
                      <a:r>
                        <a:rPr lang="en-US" sz="1500" dirty="0"/>
                        <a:t> Qu</a:t>
                      </a:r>
                    </a:p>
                  </a:txBody>
                  <a:tcPr/>
                </a:tc>
                <a:tc>
                  <a:txBody>
                    <a:bodyPr/>
                    <a:lstStyle/>
                    <a:p>
                      <a:r>
                        <a:rPr lang="en-US" sz="1500" dirty="0"/>
                        <a:t>0</a:t>
                      </a:r>
                    </a:p>
                  </a:txBody>
                  <a:tcPr/>
                </a:tc>
                <a:extLst>
                  <a:ext uri="{0D108BD9-81ED-4DB2-BD59-A6C34878D82A}">
                    <a16:rowId xmlns:a16="http://schemas.microsoft.com/office/drawing/2014/main" val="1800281230"/>
                  </a:ext>
                </a:extLst>
              </a:tr>
              <a:tr h="287811">
                <a:tc>
                  <a:txBody>
                    <a:bodyPr/>
                    <a:lstStyle/>
                    <a:p>
                      <a:r>
                        <a:rPr lang="en-US" sz="1500" dirty="0"/>
                        <a:t>Median</a:t>
                      </a:r>
                    </a:p>
                  </a:txBody>
                  <a:tcPr/>
                </a:tc>
                <a:tc>
                  <a:txBody>
                    <a:bodyPr/>
                    <a:lstStyle/>
                    <a:p>
                      <a:r>
                        <a:rPr lang="en-US" sz="1500" dirty="0"/>
                        <a:t>0</a:t>
                      </a:r>
                    </a:p>
                  </a:txBody>
                  <a:tcPr/>
                </a:tc>
                <a:extLst>
                  <a:ext uri="{0D108BD9-81ED-4DB2-BD59-A6C34878D82A}">
                    <a16:rowId xmlns:a16="http://schemas.microsoft.com/office/drawing/2014/main" val="2127186543"/>
                  </a:ext>
                </a:extLst>
              </a:tr>
              <a:tr h="287811">
                <a:tc>
                  <a:txBody>
                    <a:bodyPr/>
                    <a:lstStyle/>
                    <a:p>
                      <a:r>
                        <a:rPr lang="en-US" sz="1500" dirty="0"/>
                        <a:t>Mean</a:t>
                      </a:r>
                    </a:p>
                  </a:txBody>
                  <a:tcPr/>
                </a:tc>
                <a:tc>
                  <a:txBody>
                    <a:bodyPr/>
                    <a:lstStyle/>
                    <a:p>
                      <a:r>
                        <a:rPr lang="en-US" sz="1500" dirty="0"/>
                        <a:t>0.5</a:t>
                      </a:r>
                    </a:p>
                  </a:txBody>
                  <a:tcPr/>
                </a:tc>
                <a:extLst>
                  <a:ext uri="{0D108BD9-81ED-4DB2-BD59-A6C34878D82A}">
                    <a16:rowId xmlns:a16="http://schemas.microsoft.com/office/drawing/2014/main" val="3383584692"/>
                  </a:ext>
                </a:extLst>
              </a:tr>
              <a:tr h="287811">
                <a:tc>
                  <a:txBody>
                    <a:bodyPr/>
                    <a:lstStyle/>
                    <a:p>
                      <a:r>
                        <a:rPr lang="en-US" sz="1500" dirty="0"/>
                        <a:t>3</a:t>
                      </a:r>
                      <a:r>
                        <a:rPr lang="en-US" sz="1500" baseline="30000" dirty="0"/>
                        <a:t>rd</a:t>
                      </a:r>
                      <a:r>
                        <a:rPr lang="en-US" sz="1500" dirty="0"/>
                        <a:t> Qu</a:t>
                      </a:r>
                    </a:p>
                  </a:txBody>
                  <a:tcPr/>
                </a:tc>
                <a:tc>
                  <a:txBody>
                    <a:bodyPr/>
                    <a:lstStyle/>
                    <a:p>
                      <a:r>
                        <a:rPr lang="en-US" sz="1500" dirty="0"/>
                        <a:t>0.5</a:t>
                      </a:r>
                    </a:p>
                  </a:txBody>
                  <a:tcPr/>
                </a:tc>
                <a:extLst>
                  <a:ext uri="{0D108BD9-81ED-4DB2-BD59-A6C34878D82A}">
                    <a16:rowId xmlns:a16="http://schemas.microsoft.com/office/drawing/2014/main" val="3560094506"/>
                  </a:ext>
                </a:extLst>
              </a:tr>
              <a:tr h="287811">
                <a:tc>
                  <a:txBody>
                    <a:bodyPr/>
                    <a:lstStyle/>
                    <a:p>
                      <a:r>
                        <a:rPr lang="en-US" sz="1500" dirty="0"/>
                        <a:t>Max</a:t>
                      </a:r>
                    </a:p>
                  </a:txBody>
                  <a:tcPr/>
                </a:tc>
                <a:tc>
                  <a:txBody>
                    <a:bodyPr/>
                    <a:lstStyle/>
                    <a:p>
                      <a:r>
                        <a:rPr lang="en-US" sz="1500" dirty="0"/>
                        <a:t>2</a:t>
                      </a:r>
                    </a:p>
                  </a:txBody>
                  <a:tcPr/>
                </a:tc>
                <a:extLst>
                  <a:ext uri="{0D108BD9-81ED-4DB2-BD59-A6C34878D82A}">
                    <a16:rowId xmlns:a16="http://schemas.microsoft.com/office/drawing/2014/main" val="2088009610"/>
                  </a:ext>
                </a:extLst>
              </a:tr>
            </a:tbl>
          </a:graphicData>
        </a:graphic>
      </p:graphicFrame>
      <p:graphicFrame>
        <p:nvGraphicFramePr>
          <p:cNvPr id="30" name="Content Placeholder 3">
            <a:extLst>
              <a:ext uri="{FF2B5EF4-FFF2-40B4-BE49-F238E27FC236}">
                <a16:creationId xmlns:a16="http://schemas.microsoft.com/office/drawing/2014/main" id="{2B97D5F0-D20E-4331-9424-467782A0530E}"/>
              </a:ext>
            </a:extLst>
          </p:cNvPr>
          <p:cNvGraphicFramePr>
            <a:graphicFrameLocks/>
          </p:cNvGraphicFramePr>
          <p:nvPr>
            <p:extLst>
              <p:ext uri="{D42A27DB-BD31-4B8C-83A1-F6EECF244321}">
                <p14:modId xmlns:p14="http://schemas.microsoft.com/office/powerpoint/2010/main" val="2354001422"/>
              </p:ext>
            </p:extLst>
          </p:nvPr>
        </p:nvGraphicFramePr>
        <p:xfrm>
          <a:off x="10155099" y="4212940"/>
          <a:ext cx="1835252" cy="2468880"/>
        </p:xfrm>
        <a:graphic>
          <a:graphicData uri="http://schemas.openxmlformats.org/drawingml/2006/table">
            <a:tbl>
              <a:tblPr firstRow="1" bandRow="1">
                <a:tableStyleId>{85BE263C-DBD7-4A20-BB59-AAB30ACAA65A}</a:tableStyleId>
              </a:tblPr>
              <a:tblGrid>
                <a:gridCol w="917626">
                  <a:extLst>
                    <a:ext uri="{9D8B030D-6E8A-4147-A177-3AD203B41FA5}">
                      <a16:colId xmlns:a16="http://schemas.microsoft.com/office/drawing/2014/main" val="2709521757"/>
                    </a:ext>
                  </a:extLst>
                </a:gridCol>
                <a:gridCol w="917626">
                  <a:extLst>
                    <a:ext uri="{9D8B030D-6E8A-4147-A177-3AD203B41FA5}">
                      <a16:colId xmlns:a16="http://schemas.microsoft.com/office/drawing/2014/main" val="439797912"/>
                    </a:ext>
                  </a:extLst>
                </a:gridCol>
              </a:tblGrid>
              <a:tr h="287811">
                <a:tc gridSpan="2">
                  <a:txBody>
                    <a:bodyPr/>
                    <a:lstStyle/>
                    <a:p>
                      <a:pPr algn="ctr"/>
                      <a:r>
                        <a:rPr lang="en-US" sz="1500" dirty="0"/>
                        <a:t>Total Naval </a:t>
                      </a:r>
                    </a:p>
                    <a:p>
                      <a:pPr algn="ctr"/>
                      <a:r>
                        <a:rPr lang="en-US" sz="1500" dirty="0"/>
                        <a:t>Assets</a:t>
                      </a:r>
                    </a:p>
                  </a:txBody>
                  <a:tcPr/>
                </a:tc>
                <a:tc hMerge="1">
                  <a:txBody>
                    <a:bodyPr/>
                    <a:lstStyle/>
                    <a:p>
                      <a:endParaRPr lang="en-US" dirty="0"/>
                    </a:p>
                  </a:txBody>
                  <a:tcPr/>
                </a:tc>
                <a:extLst>
                  <a:ext uri="{0D108BD9-81ED-4DB2-BD59-A6C34878D82A}">
                    <a16:rowId xmlns:a16="http://schemas.microsoft.com/office/drawing/2014/main" val="3266637697"/>
                  </a:ext>
                </a:extLst>
              </a:tr>
              <a:tr h="287811">
                <a:tc>
                  <a:txBody>
                    <a:bodyPr/>
                    <a:lstStyle/>
                    <a:p>
                      <a:r>
                        <a:rPr lang="en-US" sz="1500" dirty="0"/>
                        <a:t>Min</a:t>
                      </a:r>
                    </a:p>
                  </a:txBody>
                  <a:tcPr/>
                </a:tc>
                <a:tc>
                  <a:txBody>
                    <a:bodyPr/>
                    <a:lstStyle/>
                    <a:p>
                      <a:r>
                        <a:rPr lang="en-US" sz="1500" dirty="0"/>
                        <a:t>6</a:t>
                      </a:r>
                    </a:p>
                  </a:txBody>
                  <a:tcPr/>
                </a:tc>
                <a:extLst>
                  <a:ext uri="{0D108BD9-81ED-4DB2-BD59-A6C34878D82A}">
                    <a16:rowId xmlns:a16="http://schemas.microsoft.com/office/drawing/2014/main" val="2458909851"/>
                  </a:ext>
                </a:extLst>
              </a:tr>
              <a:tr h="287811">
                <a:tc>
                  <a:txBody>
                    <a:bodyPr/>
                    <a:lstStyle/>
                    <a:p>
                      <a:r>
                        <a:rPr lang="en-US" sz="1500" dirty="0"/>
                        <a:t>1</a:t>
                      </a:r>
                      <a:r>
                        <a:rPr lang="en-US" sz="1500" baseline="30000" dirty="0"/>
                        <a:t>st</a:t>
                      </a:r>
                      <a:r>
                        <a:rPr lang="en-US" sz="1500" dirty="0"/>
                        <a:t> Qu</a:t>
                      </a:r>
                    </a:p>
                  </a:txBody>
                  <a:tcPr/>
                </a:tc>
                <a:tc>
                  <a:txBody>
                    <a:bodyPr/>
                    <a:lstStyle/>
                    <a:p>
                      <a:r>
                        <a:rPr lang="en-US" sz="1500" dirty="0"/>
                        <a:t>9</a:t>
                      </a:r>
                    </a:p>
                  </a:txBody>
                  <a:tcPr/>
                </a:tc>
                <a:extLst>
                  <a:ext uri="{0D108BD9-81ED-4DB2-BD59-A6C34878D82A}">
                    <a16:rowId xmlns:a16="http://schemas.microsoft.com/office/drawing/2014/main" val="1800281230"/>
                  </a:ext>
                </a:extLst>
              </a:tr>
              <a:tr h="287811">
                <a:tc>
                  <a:txBody>
                    <a:bodyPr/>
                    <a:lstStyle/>
                    <a:p>
                      <a:r>
                        <a:rPr lang="en-US" sz="1500" dirty="0"/>
                        <a:t>Median</a:t>
                      </a:r>
                    </a:p>
                  </a:txBody>
                  <a:tcPr/>
                </a:tc>
                <a:tc>
                  <a:txBody>
                    <a:bodyPr/>
                    <a:lstStyle/>
                    <a:p>
                      <a:r>
                        <a:rPr lang="en-US" sz="1500" dirty="0"/>
                        <a:t>14</a:t>
                      </a:r>
                    </a:p>
                  </a:txBody>
                  <a:tcPr/>
                </a:tc>
                <a:extLst>
                  <a:ext uri="{0D108BD9-81ED-4DB2-BD59-A6C34878D82A}">
                    <a16:rowId xmlns:a16="http://schemas.microsoft.com/office/drawing/2014/main" val="2127186543"/>
                  </a:ext>
                </a:extLst>
              </a:tr>
              <a:tr h="287811">
                <a:tc>
                  <a:txBody>
                    <a:bodyPr/>
                    <a:lstStyle/>
                    <a:p>
                      <a:r>
                        <a:rPr lang="en-US" sz="1500" dirty="0"/>
                        <a:t>Mean</a:t>
                      </a:r>
                    </a:p>
                  </a:txBody>
                  <a:tcPr/>
                </a:tc>
                <a:tc>
                  <a:txBody>
                    <a:bodyPr/>
                    <a:lstStyle/>
                    <a:p>
                      <a:r>
                        <a:rPr lang="en-US" sz="1500" dirty="0"/>
                        <a:t>13.5</a:t>
                      </a:r>
                    </a:p>
                  </a:txBody>
                  <a:tcPr/>
                </a:tc>
                <a:extLst>
                  <a:ext uri="{0D108BD9-81ED-4DB2-BD59-A6C34878D82A}">
                    <a16:rowId xmlns:a16="http://schemas.microsoft.com/office/drawing/2014/main" val="3383584692"/>
                  </a:ext>
                </a:extLst>
              </a:tr>
              <a:tr h="287811">
                <a:tc>
                  <a:txBody>
                    <a:bodyPr/>
                    <a:lstStyle/>
                    <a:p>
                      <a:r>
                        <a:rPr lang="en-US" sz="1500" dirty="0"/>
                        <a:t>3</a:t>
                      </a:r>
                      <a:r>
                        <a:rPr lang="en-US" sz="1500" baseline="30000" dirty="0"/>
                        <a:t>rd</a:t>
                      </a:r>
                      <a:r>
                        <a:rPr lang="en-US" sz="1500" dirty="0"/>
                        <a:t> Qu</a:t>
                      </a:r>
                    </a:p>
                  </a:txBody>
                  <a:tcPr/>
                </a:tc>
                <a:tc>
                  <a:txBody>
                    <a:bodyPr/>
                    <a:lstStyle/>
                    <a:p>
                      <a:r>
                        <a:rPr lang="en-US" sz="1500" dirty="0"/>
                        <a:t>18.5</a:t>
                      </a:r>
                    </a:p>
                  </a:txBody>
                  <a:tcPr/>
                </a:tc>
                <a:extLst>
                  <a:ext uri="{0D108BD9-81ED-4DB2-BD59-A6C34878D82A}">
                    <a16:rowId xmlns:a16="http://schemas.microsoft.com/office/drawing/2014/main" val="3560094506"/>
                  </a:ext>
                </a:extLst>
              </a:tr>
              <a:tr h="287811">
                <a:tc>
                  <a:txBody>
                    <a:bodyPr/>
                    <a:lstStyle/>
                    <a:p>
                      <a:r>
                        <a:rPr lang="en-US" sz="1500" dirty="0"/>
                        <a:t>Max</a:t>
                      </a:r>
                    </a:p>
                  </a:txBody>
                  <a:tcPr/>
                </a:tc>
                <a:tc>
                  <a:txBody>
                    <a:bodyPr/>
                    <a:lstStyle/>
                    <a:p>
                      <a:r>
                        <a:rPr lang="en-US" sz="1500" dirty="0"/>
                        <a:t>20</a:t>
                      </a:r>
                    </a:p>
                  </a:txBody>
                  <a:tcPr/>
                </a:tc>
                <a:extLst>
                  <a:ext uri="{0D108BD9-81ED-4DB2-BD59-A6C34878D82A}">
                    <a16:rowId xmlns:a16="http://schemas.microsoft.com/office/drawing/2014/main" val="2088009610"/>
                  </a:ext>
                </a:extLst>
              </a:tr>
            </a:tbl>
          </a:graphicData>
        </a:graphic>
      </p:graphicFrame>
      <p:graphicFrame>
        <p:nvGraphicFramePr>
          <p:cNvPr id="31" name="Content Placeholder 3">
            <a:extLst>
              <a:ext uri="{FF2B5EF4-FFF2-40B4-BE49-F238E27FC236}">
                <a16:creationId xmlns:a16="http://schemas.microsoft.com/office/drawing/2014/main" id="{EB2CBC50-0EBC-4ED7-A1E4-D93B7AD54761}"/>
              </a:ext>
            </a:extLst>
          </p:cNvPr>
          <p:cNvGraphicFramePr>
            <a:graphicFrameLocks/>
          </p:cNvGraphicFramePr>
          <p:nvPr>
            <p:extLst>
              <p:ext uri="{D42A27DB-BD31-4B8C-83A1-F6EECF244321}">
                <p14:modId xmlns:p14="http://schemas.microsoft.com/office/powerpoint/2010/main" val="978284929"/>
              </p:ext>
            </p:extLst>
          </p:nvPr>
        </p:nvGraphicFramePr>
        <p:xfrm>
          <a:off x="8150043" y="4212940"/>
          <a:ext cx="1835252" cy="2468880"/>
        </p:xfrm>
        <a:graphic>
          <a:graphicData uri="http://schemas.openxmlformats.org/drawingml/2006/table">
            <a:tbl>
              <a:tblPr firstRow="1" bandRow="1">
                <a:tableStyleId>{85BE263C-DBD7-4A20-BB59-AAB30ACAA65A}</a:tableStyleId>
              </a:tblPr>
              <a:tblGrid>
                <a:gridCol w="917626">
                  <a:extLst>
                    <a:ext uri="{9D8B030D-6E8A-4147-A177-3AD203B41FA5}">
                      <a16:colId xmlns:a16="http://schemas.microsoft.com/office/drawing/2014/main" val="2709521757"/>
                    </a:ext>
                  </a:extLst>
                </a:gridCol>
                <a:gridCol w="917626">
                  <a:extLst>
                    <a:ext uri="{9D8B030D-6E8A-4147-A177-3AD203B41FA5}">
                      <a16:colId xmlns:a16="http://schemas.microsoft.com/office/drawing/2014/main" val="439797912"/>
                    </a:ext>
                  </a:extLst>
                </a:gridCol>
              </a:tblGrid>
              <a:tr h="287811">
                <a:tc gridSpan="2">
                  <a:txBody>
                    <a:bodyPr/>
                    <a:lstStyle/>
                    <a:p>
                      <a:pPr algn="ctr"/>
                      <a:r>
                        <a:rPr lang="en-US" sz="1500" dirty="0"/>
                        <a:t>Self-Propelled Artillery</a:t>
                      </a:r>
                    </a:p>
                  </a:txBody>
                  <a:tcPr/>
                </a:tc>
                <a:tc hMerge="1">
                  <a:txBody>
                    <a:bodyPr/>
                    <a:lstStyle/>
                    <a:p>
                      <a:endParaRPr lang="en-US" dirty="0"/>
                    </a:p>
                  </a:txBody>
                  <a:tcPr/>
                </a:tc>
                <a:extLst>
                  <a:ext uri="{0D108BD9-81ED-4DB2-BD59-A6C34878D82A}">
                    <a16:rowId xmlns:a16="http://schemas.microsoft.com/office/drawing/2014/main" val="3266637697"/>
                  </a:ext>
                </a:extLst>
              </a:tr>
              <a:tr h="287811">
                <a:tc>
                  <a:txBody>
                    <a:bodyPr/>
                    <a:lstStyle/>
                    <a:p>
                      <a:r>
                        <a:rPr lang="en-US" sz="1500" dirty="0"/>
                        <a:t>Min</a:t>
                      </a:r>
                    </a:p>
                  </a:txBody>
                  <a:tcPr/>
                </a:tc>
                <a:tc>
                  <a:txBody>
                    <a:bodyPr/>
                    <a:lstStyle/>
                    <a:p>
                      <a:r>
                        <a:rPr lang="en-US" sz="1500" dirty="0"/>
                        <a:t>0</a:t>
                      </a:r>
                    </a:p>
                  </a:txBody>
                  <a:tcPr/>
                </a:tc>
                <a:extLst>
                  <a:ext uri="{0D108BD9-81ED-4DB2-BD59-A6C34878D82A}">
                    <a16:rowId xmlns:a16="http://schemas.microsoft.com/office/drawing/2014/main" val="2458909851"/>
                  </a:ext>
                </a:extLst>
              </a:tr>
              <a:tr h="287811">
                <a:tc>
                  <a:txBody>
                    <a:bodyPr/>
                    <a:lstStyle/>
                    <a:p>
                      <a:r>
                        <a:rPr lang="en-US" sz="1500" dirty="0"/>
                        <a:t>1</a:t>
                      </a:r>
                      <a:r>
                        <a:rPr lang="en-US" sz="1500" baseline="30000" dirty="0"/>
                        <a:t>st</a:t>
                      </a:r>
                      <a:r>
                        <a:rPr lang="en-US" sz="1500" dirty="0"/>
                        <a:t> Qu</a:t>
                      </a:r>
                    </a:p>
                  </a:txBody>
                  <a:tcPr/>
                </a:tc>
                <a:tc>
                  <a:txBody>
                    <a:bodyPr/>
                    <a:lstStyle/>
                    <a:p>
                      <a:r>
                        <a:rPr lang="en-US" sz="1500" dirty="0"/>
                        <a:t>0</a:t>
                      </a:r>
                    </a:p>
                  </a:txBody>
                  <a:tcPr/>
                </a:tc>
                <a:extLst>
                  <a:ext uri="{0D108BD9-81ED-4DB2-BD59-A6C34878D82A}">
                    <a16:rowId xmlns:a16="http://schemas.microsoft.com/office/drawing/2014/main" val="1800281230"/>
                  </a:ext>
                </a:extLst>
              </a:tr>
              <a:tr h="287811">
                <a:tc>
                  <a:txBody>
                    <a:bodyPr/>
                    <a:lstStyle/>
                    <a:p>
                      <a:r>
                        <a:rPr lang="en-US" sz="1500" dirty="0"/>
                        <a:t>Median</a:t>
                      </a:r>
                    </a:p>
                  </a:txBody>
                  <a:tcPr/>
                </a:tc>
                <a:tc>
                  <a:txBody>
                    <a:bodyPr/>
                    <a:lstStyle/>
                    <a:p>
                      <a:r>
                        <a:rPr lang="en-US" sz="1500" dirty="0"/>
                        <a:t>0</a:t>
                      </a:r>
                    </a:p>
                  </a:txBody>
                  <a:tcPr/>
                </a:tc>
                <a:extLst>
                  <a:ext uri="{0D108BD9-81ED-4DB2-BD59-A6C34878D82A}">
                    <a16:rowId xmlns:a16="http://schemas.microsoft.com/office/drawing/2014/main" val="2127186543"/>
                  </a:ext>
                </a:extLst>
              </a:tr>
              <a:tr h="287811">
                <a:tc>
                  <a:txBody>
                    <a:bodyPr/>
                    <a:lstStyle/>
                    <a:p>
                      <a:r>
                        <a:rPr lang="en-US" sz="1500" dirty="0"/>
                        <a:t>Mean</a:t>
                      </a:r>
                    </a:p>
                  </a:txBody>
                  <a:tcPr/>
                </a:tc>
                <a:tc>
                  <a:txBody>
                    <a:bodyPr/>
                    <a:lstStyle/>
                    <a:p>
                      <a:r>
                        <a:rPr lang="en-US" sz="1500" dirty="0"/>
                        <a:t>0</a:t>
                      </a:r>
                    </a:p>
                  </a:txBody>
                  <a:tcPr/>
                </a:tc>
                <a:extLst>
                  <a:ext uri="{0D108BD9-81ED-4DB2-BD59-A6C34878D82A}">
                    <a16:rowId xmlns:a16="http://schemas.microsoft.com/office/drawing/2014/main" val="3383584692"/>
                  </a:ext>
                </a:extLst>
              </a:tr>
              <a:tr h="287811">
                <a:tc>
                  <a:txBody>
                    <a:bodyPr/>
                    <a:lstStyle/>
                    <a:p>
                      <a:r>
                        <a:rPr lang="en-US" sz="1500" dirty="0"/>
                        <a:t>3</a:t>
                      </a:r>
                      <a:r>
                        <a:rPr lang="en-US" sz="1500" baseline="30000" dirty="0"/>
                        <a:t>rd</a:t>
                      </a:r>
                      <a:r>
                        <a:rPr lang="en-US" sz="1500" dirty="0"/>
                        <a:t> Qu</a:t>
                      </a:r>
                    </a:p>
                  </a:txBody>
                  <a:tcPr/>
                </a:tc>
                <a:tc>
                  <a:txBody>
                    <a:bodyPr/>
                    <a:lstStyle/>
                    <a:p>
                      <a:r>
                        <a:rPr lang="en-US" sz="1500" dirty="0"/>
                        <a:t>0</a:t>
                      </a:r>
                    </a:p>
                  </a:txBody>
                  <a:tcPr/>
                </a:tc>
                <a:extLst>
                  <a:ext uri="{0D108BD9-81ED-4DB2-BD59-A6C34878D82A}">
                    <a16:rowId xmlns:a16="http://schemas.microsoft.com/office/drawing/2014/main" val="3560094506"/>
                  </a:ext>
                </a:extLst>
              </a:tr>
              <a:tr h="287811">
                <a:tc>
                  <a:txBody>
                    <a:bodyPr/>
                    <a:lstStyle/>
                    <a:p>
                      <a:r>
                        <a:rPr lang="en-US" sz="1500" dirty="0"/>
                        <a:t>Max</a:t>
                      </a:r>
                    </a:p>
                  </a:txBody>
                  <a:tcPr/>
                </a:tc>
                <a:tc>
                  <a:txBody>
                    <a:bodyPr/>
                    <a:lstStyle/>
                    <a:p>
                      <a:r>
                        <a:rPr lang="en-US" sz="1500" dirty="0"/>
                        <a:t>0</a:t>
                      </a:r>
                    </a:p>
                  </a:txBody>
                  <a:tcPr/>
                </a:tc>
                <a:extLst>
                  <a:ext uri="{0D108BD9-81ED-4DB2-BD59-A6C34878D82A}">
                    <a16:rowId xmlns:a16="http://schemas.microsoft.com/office/drawing/2014/main" val="2088009610"/>
                  </a:ext>
                </a:extLst>
              </a:tr>
            </a:tbl>
          </a:graphicData>
        </a:graphic>
      </p:graphicFrame>
      <p:graphicFrame>
        <p:nvGraphicFramePr>
          <p:cNvPr id="32" name="Content Placeholder 3">
            <a:extLst>
              <a:ext uri="{FF2B5EF4-FFF2-40B4-BE49-F238E27FC236}">
                <a16:creationId xmlns:a16="http://schemas.microsoft.com/office/drawing/2014/main" id="{0B35D173-170D-48D8-B4EF-C2030767CFCA}"/>
              </a:ext>
            </a:extLst>
          </p:cNvPr>
          <p:cNvGraphicFramePr>
            <a:graphicFrameLocks/>
          </p:cNvGraphicFramePr>
          <p:nvPr>
            <p:extLst>
              <p:ext uri="{D42A27DB-BD31-4B8C-83A1-F6EECF244321}">
                <p14:modId xmlns:p14="http://schemas.microsoft.com/office/powerpoint/2010/main" val="442004947"/>
              </p:ext>
            </p:extLst>
          </p:nvPr>
        </p:nvGraphicFramePr>
        <p:xfrm>
          <a:off x="6144987" y="4212940"/>
          <a:ext cx="1835252" cy="2468880"/>
        </p:xfrm>
        <a:graphic>
          <a:graphicData uri="http://schemas.openxmlformats.org/drawingml/2006/table">
            <a:tbl>
              <a:tblPr firstRow="1" bandRow="1">
                <a:tableStyleId>{85BE263C-DBD7-4A20-BB59-AAB30ACAA65A}</a:tableStyleId>
              </a:tblPr>
              <a:tblGrid>
                <a:gridCol w="917626">
                  <a:extLst>
                    <a:ext uri="{9D8B030D-6E8A-4147-A177-3AD203B41FA5}">
                      <a16:colId xmlns:a16="http://schemas.microsoft.com/office/drawing/2014/main" val="2709521757"/>
                    </a:ext>
                  </a:extLst>
                </a:gridCol>
                <a:gridCol w="917626">
                  <a:extLst>
                    <a:ext uri="{9D8B030D-6E8A-4147-A177-3AD203B41FA5}">
                      <a16:colId xmlns:a16="http://schemas.microsoft.com/office/drawing/2014/main" val="439797912"/>
                    </a:ext>
                  </a:extLst>
                </a:gridCol>
              </a:tblGrid>
              <a:tr h="287811">
                <a:tc gridSpan="2">
                  <a:txBody>
                    <a:bodyPr/>
                    <a:lstStyle/>
                    <a:p>
                      <a:pPr algn="ctr"/>
                      <a:r>
                        <a:rPr lang="en-US" sz="1500" dirty="0"/>
                        <a:t>Armored Fighting Vehicles</a:t>
                      </a:r>
                    </a:p>
                  </a:txBody>
                  <a:tcPr/>
                </a:tc>
                <a:tc hMerge="1">
                  <a:txBody>
                    <a:bodyPr/>
                    <a:lstStyle/>
                    <a:p>
                      <a:endParaRPr lang="en-US" dirty="0"/>
                    </a:p>
                  </a:txBody>
                  <a:tcPr/>
                </a:tc>
                <a:extLst>
                  <a:ext uri="{0D108BD9-81ED-4DB2-BD59-A6C34878D82A}">
                    <a16:rowId xmlns:a16="http://schemas.microsoft.com/office/drawing/2014/main" val="3266637697"/>
                  </a:ext>
                </a:extLst>
              </a:tr>
              <a:tr h="287811">
                <a:tc>
                  <a:txBody>
                    <a:bodyPr/>
                    <a:lstStyle/>
                    <a:p>
                      <a:r>
                        <a:rPr lang="en-US" sz="1500" dirty="0"/>
                        <a:t>Min</a:t>
                      </a:r>
                    </a:p>
                  </a:txBody>
                  <a:tcPr/>
                </a:tc>
                <a:tc>
                  <a:txBody>
                    <a:bodyPr/>
                    <a:lstStyle/>
                    <a:p>
                      <a:r>
                        <a:rPr lang="en-US" sz="1500" dirty="0"/>
                        <a:t>10</a:t>
                      </a:r>
                    </a:p>
                  </a:txBody>
                  <a:tcPr/>
                </a:tc>
                <a:extLst>
                  <a:ext uri="{0D108BD9-81ED-4DB2-BD59-A6C34878D82A}">
                    <a16:rowId xmlns:a16="http://schemas.microsoft.com/office/drawing/2014/main" val="2458909851"/>
                  </a:ext>
                </a:extLst>
              </a:tr>
              <a:tr h="287811">
                <a:tc>
                  <a:txBody>
                    <a:bodyPr/>
                    <a:lstStyle/>
                    <a:p>
                      <a:r>
                        <a:rPr lang="en-US" sz="1500" dirty="0"/>
                        <a:t>1</a:t>
                      </a:r>
                      <a:r>
                        <a:rPr lang="en-US" sz="1500" baseline="30000" dirty="0"/>
                        <a:t>st</a:t>
                      </a:r>
                      <a:r>
                        <a:rPr lang="en-US" sz="1500" dirty="0"/>
                        <a:t> Qu</a:t>
                      </a:r>
                    </a:p>
                  </a:txBody>
                  <a:tcPr/>
                </a:tc>
                <a:tc>
                  <a:txBody>
                    <a:bodyPr/>
                    <a:lstStyle/>
                    <a:p>
                      <a:r>
                        <a:rPr lang="en-US" sz="1500" dirty="0"/>
                        <a:t>190</a:t>
                      </a:r>
                    </a:p>
                  </a:txBody>
                  <a:tcPr/>
                </a:tc>
                <a:extLst>
                  <a:ext uri="{0D108BD9-81ED-4DB2-BD59-A6C34878D82A}">
                    <a16:rowId xmlns:a16="http://schemas.microsoft.com/office/drawing/2014/main" val="1800281230"/>
                  </a:ext>
                </a:extLst>
              </a:tr>
              <a:tr h="287811">
                <a:tc>
                  <a:txBody>
                    <a:bodyPr/>
                    <a:lstStyle/>
                    <a:p>
                      <a:r>
                        <a:rPr lang="en-US" sz="1500" dirty="0"/>
                        <a:t>Median</a:t>
                      </a:r>
                    </a:p>
                  </a:txBody>
                  <a:tcPr/>
                </a:tc>
                <a:tc>
                  <a:txBody>
                    <a:bodyPr/>
                    <a:lstStyle/>
                    <a:p>
                      <a:r>
                        <a:rPr lang="en-US" sz="1500" dirty="0"/>
                        <a:t>275</a:t>
                      </a:r>
                    </a:p>
                  </a:txBody>
                  <a:tcPr/>
                </a:tc>
                <a:extLst>
                  <a:ext uri="{0D108BD9-81ED-4DB2-BD59-A6C34878D82A}">
                    <a16:rowId xmlns:a16="http://schemas.microsoft.com/office/drawing/2014/main" val="2127186543"/>
                  </a:ext>
                </a:extLst>
              </a:tr>
              <a:tr h="287811">
                <a:tc>
                  <a:txBody>
                    <a:bodyPr/>
                    <a:lstStyle/>
                    <a:p>
                      <a:r>
                        <a:rPr lang="en-US" sz="1500" dirty="0"/>
                        <a:t>Mean</a:t>
                      </a:r>
                    </a:p>
                  </a:txBody>
                  <a:tcPr/>
                </a:tc>
                <a:tc>
                  <a:txBody>
                    <a:bodyPr/>
                    <a:lstStyle/>
                    <a:p>
                      <a:r>
                        <a:rPr lang="en-US" sz="1500" dirty="0"/>
                        <a:t>219.5</a:t>
                      </a:r>
                    </a:p>
                  </a:txBody>
                  <a:tcPr/>
                </a:tc>
                <a:extLst>
                  <a:ext uri="{0D108BD9-81ED-4DB2-BD59-A6C34878D82A}">
                    <a16:rowId xmlns:a16="http://schemas.microsoft.com/office/drawing/2014/main" val="3383584692"/>
                  </a:ext>
                </a:extLst>
              </a:tr>
              <a:tr h="287811">
                <a:tc>
                  <a:txBody>
                    <a:bodyPr/>
                    <a:lstStyle/>
                    <a:p>
                      <a:r>
                        <a:rPr lang="en-US" sz="1500" dirty="0"/>
                        <a:t>3</a:t>
                      </a:r>
                      <a:r>
                        <a:rPr lang="en-US" sz="1500" baseline="30000" dirty="0"/>
                        <a:t>rd</a:t>
                      </a:r>
                      <a:r>
                        <a:rPr lang="en-US" sz="1500" dirty="0"/>
                        <a:t> Qu</a:t>
                      </a:r>
                    </a:p>
                  </a:txBody>
                  <a:tcPr/>
                </a:tc>
                <a:tc>
                  <a:txBody>
                    <a:bodyPr/>
                    <a:lstStyle/>
                    <a:p>
                      <a:r>
                        <a:rPr lang="en-US" sz="1500" dirty="0"/>
                        <a:t>304.5</a:t>
                      </a:r>
                    </a:p>
                  </a:txBody>
                  <a:tcPr/>
                </a:tc>
                <a:extLst>
                  <a:ext uri="{0D108BD9-81ED-4DB2-BD59-A6C34878D82A}">
                    <a16:rowId xmlns:a16="http://schemas.microsoft.com/office/drawing/2014/main" val="3560094506"/>
                  </a:ext>
                </a:extLst>
              </a:tr>
              <a:tr h="287811">
                <a:tc>
                  <a:txBody>
                    <a:bodyPr/>
                    <a:lstStyle/>
                    <a:p>
                      <a:r>
                        <a:rPr lang="en-US" sz="1500" dirty="0"/>
                        <a:t>Max</a:t>
                      </a:r>
                    </a:p>
                  </a:txBody>
                  <a:tcPr/>
                </a:tc>
                <a:tc>
                  <a:txBody>
                    <a:bodyPr/>
                    <a:lstStyle/>
                    <a:p>
                      <a:r>
                        <a:rPr lang="en-US" sz="1500" dirty="0"/>
                        <a:t>318</a:t>
                      </a:r>
                    </a:p>
                  </a:txBody>
                  <a:tcPr/>
                </a:tc>
                <a:extLst>
                  <a:ext uri="{0D108BD9-81ED-4DB2-BD59-A6C34878D82A}">
                    <a16:rowId xmlns:a16="http://schemas.microsoft.com/office/drawing/2014/main" val="2088009610"/>
                  </a:ext>
                </a:extLst>
              </a:tr>
            </a:tbl>
          </a:graphicData>
        </a:graphic>
      </p:graphicFrame>
    </p:spTree>
    <p:extLst>
      <p:ext uri="{BB962C8B-B14F-4D97-AF65-F5344CB8AC3E}">
        <p14:creationId xmlns:p14="http://schemas.microsoft.com/office/powerpoint/2010/main" val="7830571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9CB7E-19A0-41AA-9B02-FDDE6E3B6AC3}"/>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4D35F9CB-C65B-4051-9267-AE6204B78CEF}"/>
              </a:ext>
            </a:extLst>
          </p:cNvPr>
          <p:cNvSpPr>
            <a:spLocks noGrp="1"/>
          </p:cNvSpPr>
          <p:nvPr>
            <p:ph idx="1"/>
          </p:nvPr>
        </p:nvSpPr>
        <p:spPr/>
        <p:txBody>
          <a:bodyPr/>
          <a:lstStyle/>
          <a:p>
            <a:r>
              <a:rPr lang="en-US" dirty="0"/>
              <a:t>[some conclusion about the strength of militaries]</a:t>
            </a:r>
          </a:p>
        </p:txBody>
      </p:sp>
    </p:spTree>
    <p:extLst>
      <p:ext uri="{BB962C8B-B14F-4D97-AF65-F5344CB8AC3E}">
        <p14:creationId xmlns:p14="http://schemas.microsoft.com/office/powerpoint/2010/main" val="25674756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43"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44" name="Oval 43">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45"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3" name="Text Placeholder 2">
            <a:extLst>
              <a:ext uri="{FF2B5EF4-FFF2-40B4-BE49-F238E27FC236}">
                <a16:creationId xmlns:a16="http://schemas.microsoft.com/office/drawing/2014/main" id="{76D41573-E35F-421C-ADD7-FC749CA0D91A}"/>
              </a:ext>
            </a:extLst>
          </p:cNvPr>
          <p:cNvSpPr>
            <a:spLocks noGrp="1"/>
          </p:cNvSpPr>
          <p:nvPr>
            <p:ph type="body" idx="1"/>
          </p:nvPr>
        </p:nvSpPr>
        <p:spPr>
          <a:xfrm>
            <a:off x="1524000" y="4495800"/>
            <a:ext cx="9144000" cy="762000"/>
          </a:xfrm>
        </p:spPr>
        <p:txBody>
          <a:bodyPr vert="horz" lIns="91440" tIns="45720" rIns="91440" bIns="45720" rtlCol="0">
            <a:normAutofit/>
          </a:bodyPr>
          <a:lstStyle/>
          <a:p>
            <a:pPr algn="ctr"/>
            <a:r>
              <a:rPr lang="en-US" sz="3200" kern="1200" dirty="0">
                <a:solidFill>
                  <a:schemeClr val="tx1"/>
                </a:solidFill>
                <a:latin typeface="+mn-lt"/>
                <a:ea typeface="+mn-ea"/>
                <a:cs typeface="+mn-cs"/>
              </a:rPr>
              <a:t>How did the cartels affect Mexico’s military?</a:t>
            </a:r>
          </a:p>
          <a:p>
            <a:pPr algn="ctr"/>
            <a:endParaRPr lang="en-US" sz="1800" kern="1200" dirty="0">
              <a:solidFill>
                <a:schemeClr val="tx1"/>
              </a:solidFill>
              <a:latin typeface="+mn-lt"/>
              <a:ea typeface="+mn-ea"/>
              <a:cs typeface="+mn-cs"/>
            </a:endParaRPr>
          </a:p>
        </p:txBody>
      </p:sp>
      <p:sp>
        <p:nvSpPr>
          <p:cNvPr id="47" name="Rectangle 46">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9EF8FE5-1F14-4F23-B030-D677DA1F7453}"/>
              </a:ext>
            </a:extLst>
          </p:cNvPr>
          <p:cNvSpPr>
            <a:spLocks noGrp="1"/>
          </p:cNvSpPr>
          <p:nvPr>
            <p:ph type="title"/>
          </p:nvPr>
        </p:nvSpPr>
        <p:spPr>
          <a:xfrm>
            <a:off x="1524000" y="2776538"/>
            <a:ext cx="9144000" cy="1381188"/>
          </a:xfrm>
        </p:spPr>
        <p:txBody>
          <a:bodyPr vert="horz" lIns="91440" tIns="45720" rIns="91440" bIns="45720" rtlCol="0" anchor="ctr">
            <a:normAutofit/>
          </a:bodyPr>
          <a:lstStyle/>
          <a:p>
            <a:pPr algn="ctr"/>
            <a:r>
              <a:rPr lang="en-US" sz="4000" kern="1200">
                <a:solidFill>
                  <a:schemeClr val="bg2"/>
                </a:solidFill>
                <a:latin typeface="+mj-lt"/>
                <a:ea typeface="+mj-ea"/>
                <a:cs typeface="+mj-cs"/>
              </a:rPr>
              <a:t>QUESTION 2</a:t>
            </a:r>
          </a:p>
        </p:txBody>
      </p:sp>
    </p:spTree>
    <p:extLst>
      <p:ext uri="{BB962C8B-B14F-4D97-AF65-F5344CB8AC3E}">
        <p14:creationId xmlns:p14="http://schemas.microsoft.com/office/powerpoint/2010/main" val="1070571774"/>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C4D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0270C8-1E3E-4F53-85DA-FE2D08315BAC}"/>
              </a:ext>
            </a:extLst>
          </p:cNvPr>
          <p:cNvSpPr>
            <a:spLocks noGrp="1"/>
          </p:cNvSpPr>
          <p:nvPr>
            <p:ph type="title"/>
          </p:nvPr>
        </p:nvSpPr>
        <p:spPr>
          <a:xfrm>
            <a:off x="9093496" y="618681"/>
            <a:ext cx="2613872" cy="4794567"/>
          </a:xfrm>
        </p:spPr>
        <p:txBody>
          <a:bodyPr>
            <a:normAutofit/>
          </a:bodyPr>
          <a:lstStyle/>
          <a:p>
            <a:r>
              <a:rPr lang="en-US" sz="3600" b="1" dirty="0">
                <a:solidFill>
                  <a:srgbClr val="FFFFFF"/>
                </a:solidFill>
              </a:rPr>
              <a:t>Mexico’s Military Expenditure in Current USD (billions)</a:t>
            </a:r>
            <a:endParaRPr lang="en-US" sz="3600" dirty="0">
              <a:solidFill>
                <a:srgbClr val="FFFFFF"/>
              </a:solidFill>
            </a:endParaRPr>
          </a:p>
        </p:txBody>
      </p:sp>
      <p:sp>
        <p:nvSpPr>
          <p:cNvPr id="17"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5B49CA17-FDD9-47AC-9E97-226636DEE0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6054" y="618681"/>
            <a:ext cx="7423615" cy="530258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5C17BDE-2C0F-4D34-96FA-6F920D123971}"/>
              </a:ext>
            </a:extLst>
          </p:cNvPr>
          <p:cNvSpPr txBox="1"/>
          <p:nvPr/>
        </p:nvSpPr>
        <p:spPr>
          <a:xfrm>
            <a:off x="4851876" y="3059668"/>
            <a:ext cx="889666" cy="738664"/>
          </a:xfrm>
          <a:prstGeom prst="rect">
            <a:avLst/>
          </a:prstGeom>
          <a:noFill/>
        </p:spPr>
        <p:txBody>
          <a:bodyPr wrap="none" rtlCol="0">
            <a:spAutoFit/>
          </a:bodyPr>
          <a:lstStyle/>
          <a:p>
            <a:pPr algn="ctr"/>
            <a:r>
              <a:rPr lang="en-US" sz="1400" dirty="0"/>
              <a:t>Zapatista </a:t>
            </a:r>
          </a:p>
          <a:p>
            <a:pPr algn="ctr"/>
            <a:r>
              <a:rPr lang="en-US" sz="1400" dirty="0"/>
              <a:t>Uprising </a:t>
            </a:r>
          </a:p>
          <a:p>
            <a:pPr algn="ctr"/>
            <a:r>
              <a:rPr lang="en-US" sz="1400" dirty="0"/>
              <a:t>(1994)</a:t>
            </a:r>
          </a:p>
        </p:txBody>
      </p:sp>
      <p:sp>
        <p:nvSpPr>
          <p:cNvPr id="4" name="TextBox 3">
            <a:extLst>
              <a:ext uri="{FF2B5EF4-FFF2-40B4-BE49-F238E27FC236}">
                <a16:creationId xmlns:a16="http://schemas.microsoft.com/office/drawing/2014/main" id="{679180A9-1B52-43B3-B1AE-E4245A880BA3}"/>
              </a:ext>
            </a:extLst>
          </p:cNvPr>
          <p:cNvSpPr txBox="1"/>
          <p:nvPr/>
        </p:nvSpPr>
        <p:spPr>
          <a:xfrm>
            <a:off x="6961686" y="3269972"/>
            <a:ext cx="1202573" cy="769441"/>
          </a:xfrm>
          <a:prstGeom prst="rect">
            <a:avLst/>
          </a:prstGeom>
          <a:noFill/>
        </p:spPr>
        <p:txBody>
          <a:bodyPr wrap="none" rtlCol="0">
            <a:spAutoFit/>
          </a:bodyPr>
          <a:lstStyle/>
          <a:p>
            <a:pPr algn="ctr"/>
            <a:r>
              <a:rPr lang="en-US" sz="1400" dirty="0"/>
              <a:t>Mexican </a:t>
            </a:r>
          </a:p>
          <a:p>
            <a:pPr algn="ctr"/>
            <a:r>
              <a:rPr lang="en-US" sz="1400" dirty="0"/>
              <a:t>Drug War </a:t>
            </a:r>
          </a:p>
          <a:p>
            <a:pPr algn="ctr"/>
            <a:r>
              <a:rPr lang="en-US" sz="1400" dirty="0"/>
              <a:t>(2006 – 2019</a:t>
            </a:r>
            <a:r>
              <a:rPr lang="en-US" sz="1600" dirty="0"/>
              <a:t>)</a:t>
            </a:r>
          </a:p>
        </p:txBody>
      </p:sp>
      <p:sp>
        <p:nvSpPr>
          <p:cNvPr id="5" name="Oval 4">
            <a:extLst>
              <a:ext uri="{FF2B5EF4-FFF2-40B4-BE49-F238E27FC236}">
                <a16:creationId xmlns:a16="http://schemas.microsoft.com/office/drawing/2014/main" id="{77FCBBB2-94D8-446D-BA5D-B777E83FB93E}"/>
              </a:ext>
            </a:extLst>
          </p:cNvPr>
          <p:cNvSpPr/>
          <p:nvPr/>
        </p:nvSpPr>
        <p:spPr>
          <a:xfrm>
            <a:off x="6556199" y="3250922"/>
            <a:ext cx="257712" cy="235228"/>
          </a:xfrm>
          <a:prstGeom prst="ellipse">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511C952-54A4-47F2-B38A-9CBBD709A973}"/>
              </a:ext>
            </a:extLst>
          </p:cNvPr>
          <p:cNvSpPr/>
          <p:nvPr/>
        </p:nvSpPr>
        <p:spPr>
          <a:xfrm>
            <a:off x="5190720" y="3824474"/>
            <a:ext cx="257712" cy="235228"/>
          </a:xfrm>
          <a:prstGeom prst="ellipse">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46895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C4D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0270C8-1E3E-4F53-85DA-FE2D08315BAC}"/>
              </a:ext>
            </a:extLst>
          </p:cNvPr>
          <p:cNvSpPr>
            <a:spLocks noGrp="1"/>
          </p:cNvSpPr>
          <p:nvPr>
            <p:ph type="title"/>
          </p:nvPr>
        </p:nvSpPr>
        <p:spPr>
          <a:xfrm>
            <a:off x="9093496" y="618681"/>
            <a:ext cx="2613872" cy="4794567"/>
          </a:xfrm>
        </p:spPr>
        <p:txBody>
          <a:bodyPr>
            <a:normAutofit/>
          </a:bodyPr>
          <a:lstStyle/>
          <a:p>
            <a:r>
              <a:rPr lang="en-US" sz="3600" b="1" dirty="0">
                <a:solidFill>
                  <a:srgbClr val="FFFFFF"/>
                </a:solidFill>
              </a:rPr>
              <a:t>Mexico’s Military Expenditure as % of GDP</a:t>
            </a:r>
            <a:endParaRPr lang="en-US" sz="3600" dirty="0">
              <a:solidFill>
                <a:srgbClr val="FFFFFF"/>
              </a:solidFill>
            </a:endParaRPr>
          </a:p>
        </p:txBody>
      </p:sp>
      <p:sp>
        <p:nvSpPr>
          <p:cNvPr id="17"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897CBCA6-0176-4907-9190-D1B8718D54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0654" y="759566"/>
            <a:ext cx="7474415" cy="533886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89D4C62-2336-4782-A2BE-525232315E8D}"/>
              </a:ext>
            </a:extLst>
          </p:cNvPr>
          <p:cNvSpPr txBox="1"/>
          <p:nvPr/>
        </p:nvSpPr>
        <p:spPr>
          <a:xfrm>
            <a:off x="5054043" y="1155040"/>
            <a:ext cx="889666" cy="738664"/>
          </a:xfrm>
          <a:prstGeom prst="rect">
            <a:avLst/>
          </a:prstGeom>
          <a:noFill/>
        </p:spPr>
        <p:txBody>
          <a:bodyPr wrap="none" rtlCol="0">
            <a:spAutoFit/>
          </a:bodyPr>
          <a:lstStyle/>
          <a:p>
            <a:pPr algn="ctr"/>
            <a:r>
              <a:rPr lang="en-US" sz="1400" dirty="0"/>
              <a:t>Zapatista </a:t>
            </a:r>
          </a:p>
          <a:p>
            <a:pPr algn="ctr"/>
            <a:r>
              <a:rPr lang="en-US" sz="1400" dirty="0"/>
              <a:t>Uprising </a:t>
            </a:r>
          </a:p>
          <a:p>
            <a:pPr algn="ctr"/>
            <a:r>
              <a:rPr lang="en-US" sz="1400" dirty="0"/>
              <a:t>(1994)</a:t>
            </a:r>
          </a:p>
        </p:txBody>
      </p:sp>
      <p:sp>
        <p:nvSpPr>
          <p:cNvPr id="8" name="TextBox 7">
            <a:extLst>
              <a:ext uri="{FF2B5EF4-FFF2-40B4-BE49-F238E27FC236}">
                <a16:creationId xmlns:a16="http://schemas.microsoft.com/office/drawing/2014/main" id="{5C3E31F7-4B32-4B08-8ABE-9FFC39CA1DC5}"/>
              </a:ext>
            </a:extLst>
          </p:cNvPr>
          <p:cNvSpPr txBox="1"/>
          <p:nvPr/>
        </p:nvSpPr>
        <p:spPr>
          <a:xfrm>
            <a:off x="6654860" y="4772081"/>
            <a:ext cx="1202573" cy="769441"/>
          </a:xfrm>
          <a:prstGeom prst="rect">
            <a:avLst/>
          </a:prstGeom>
          <a:noFill/>
        </p:spPr>
        <p:txBody>
          <a:bodyPr wrap="none" rtlCol="0">
            <a:spAutoFit/>
          </a:bodyPr>
          <a:lstStyle/>
          <a:p>
            <a:pPr algn="ctr"/>
            <a:r>
              <a:rPr lang="en-US" sz="1400" dirty="0"/>
              <a:t>Mexican </a:t>
            </a:r>
          </a:p>
          <a:p>
            <a:pPr algn="ctr"/>
            <a:r>
              <a:rPr lang="en-US" sz="1400" dirty="0"/>
              <a:t>Drug War </a:t>
            </a:r>
          </a:p>
          <a:p>
            <a:pPr algn="ctr"/>
            <a:r>
              <a:rPr lang="en-US" sz="1400" dirty="0"/>
              <a:t>(2006 – 2019</a:t>
            </a:r>
            <a:r>
              <a:rPr lang="en-US" sz="1600" dirty="0"/>
              <a:t>)</a:t>
            </a:r>
          </a:p>
        </p:txBody>
      </p:sp>
      <p:sp>
        <p:nvSpPr>
          <p:cNvPr id="9" name="Oval 8">
            <a:extLst>
              <a:ext uri="{FF2B5EF4-FFF2-40B4-BE49-F238E27FC236}">
                <a16:creationId xmlns:a16="http://schemas.microsoft.com/office/drawing/2014/main" id="{222D55E0-A273-49A7-9C73-AF520356FE3D}"/>
              </a:ext>
            </a:extLst>
          </p:cNvPr>
          <p:cNvSpPr/>
          <p:nvPr/>
        </p:nvSpPr>
        <p:spPr>
          <a:xfrm>
            <a:off x="6342024" y="5039188"/>
            <a:ext cx="257712" cy="235228"/>
          </a:xfrm>
          <a:prstGeom prst="ellipse">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9C442145-0319-4DC5-BBBA-DA02ECCA598B}"/>
              </a:ext>
            </a:extLst>
          </p:cNvPr>
          <p:cNvSpPr/>
          <p:nvPr/>
        </p:nvSpPr>
        <p:spPr>
          <a:xfrm>
            <a:off x="4733520" y="1183615"/>
            <a:ext cx="257712" cy="235228"/>
          </a:xfrm>
          <a:prstGeom prst="ellipse">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660404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C4D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0270C8-1E3E-4F53-85DA-FE2D08315BAC}"/>
              </a:ext>
            </a:extLst>
          </p:cNvPr>
          <p:cNvSpPr>
            <a:spLocks noGrp="1"/>
          </p:cNvSpPr>
          <p:nvPr>
            <p:ph type="title"/>
          </p:nvPr>
        </p:nvSpPr>
        <p:spPr>
          <a:xfrm>
            <a:off x="9093496" y="618681"/>
            <a:ext cx="2613872" cy="4794567"/>
          </a:xfrm>
        </p:spPr>
        <p:txBody>
          <a:bodyPr>
            <a:normAutofit/>
          </a:bodyPr>
          <a:lstStyle/>
          <a:p>
            <a:r>
              <a:rPr lang="en-US" sz="3600" b="1" dirty="0">
                <a:solidFill>
                  <a:srgbClr val="FFFFFF"/>
                </a:solidFill>
              </a:rPr>
              <a:t>Mexico’s Military Personnel as % of Labor Force</a:t>
            </a:r>
            <a:endParaRPr lang="en-US" sz="3600" dirty="0">
              <a:solidFill>
                <a:srgbClr val="FFFFFF"/>
              </a:solidFill>
            </a:endParaRPr>
          </a:p>
        </p:txBody>
      </p:sp>
      <p:sp>
        <p:nvSpPr>
          <p:cNvPr id="17"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C5F75523-B71A-4AA3-9B63-73DCBC4F0E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339" y="656330"/>
            <a:ext cx="7533046" cy="538074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ABC86C5-43D7-411A-AED6-1AB404AB40EB}"/>
              </a:ext>
            </a:extLst>
          </p:cNvPr>
          <p:cNvSpPr txBox="1"/>
          <p:nvPr/>
        </p:nvSpPr>
        <p:spPr>
          <a:xfrm>
            <a:off x="2255368" y="4661598"/>
            <a:ext cx="889666" cy="738664"/>
          </a:xfrm>
          <a:prstGeom prst="rect">
            <a:avLst/>
          </a:prstGeom>
          <a:noFill/>
        </p:spPr>
        <p:txBody>
          <a:bodyPr wrap="none" rtlCol="0">
            <a:spAutoFit/>
          </a:bodyPr>
          <a:lstStyle/>
          <a:p>
            <a:pPr algn="ctr"/>
            <a:r>
              <a:rPr lang="en-US" sz="1400" dirty="0"/>
              <a:t>Zapatista </a:t>
            </a:r>
          </a:p>
          <a:p>
            <a:pPr algn="ctr"/>
            <a:r>
              <a:rPr lang="en-US" sz="1400" dirty="0"/>
              <a:t>Uprising </a:t>
            </a:r>
          </a:p>
          <a:p>
            <a:pPr algn="ctr"/>
            <a:r>
              <a:rPr lang="en-US" sz="1400" dirty="0"/>
              <a:t>(1994)</a:t>
            </a:r>
          </a:p>
        </p:txBody>
      </p:sp>
      <p:sp>
        <p:nvSpPr>
          <p:cNvPr id="8" name="TextBox 7">
            <a:extLst>
              <a:ext uri="{FF2B5EF4-FFF2-40B4-BE49-F238E27FC236}">
                <a16:creationId xmlns:a16="http://schemas.microsoft.com/office/drawing/2014/main" id="{7F773B66-6F6B-4770-871F-D3FC8D08B9EA}"/>
              </a:ext>
            </a:extLst>
          </p:cNvPr>
          <p:cNvSpPr txBox="1"/>
          <p:nvPr/>
        </p:nvSpPr>
        <p:spPr>
          <a:xfrm>
            <a:off x="4239201" y="2097990"/>
            <a:ext cx="1202573" cy="769441"/>
          </a:xfrm>
          <a:prstGeom prst="rect">
            <a:avLst/>
          </a:prstGeom>
          <a:noFill/>
        </p:spPr>
        <p:txBody>
          <a:bodyPr wrap="none" rtlCol="0">
            <a:spAutoFit/>
          </a:bodyPr>
          <a:lstStyle/>
          <a:p>
            <a:pPr algn="ctr"/>
            <a:r>
              <a:rPr lang="en-US" sz="1400" dirty="0"/>
              <a:t>Mexican </a:t>
            </a:r>
          </a:p>
          <a:p>
            <a:pPr algn="ctr"/>
            <a:r>
              <a:rPr lang="en-US" sz="1400" dirty="0"/>
              <a:t>Drug War </a:t>
            </a:r>
          </a:p>
          <a:p>
            <a:pPr algn="ctr"/>
            <a:r>
              <a:rPr lang="en-US" sz="1400" dirty="0"/>
              <a:t>(2006 – 2019</a:t>
            </a:r>
            <a:r>
              <a:rPr lang="en-US" sz="1600" dirty="0"/>
              <a:t>)</a:t>
            </a:r>
          </a:p>
        </p:txBody>
      </p:sp>
      <p:sp>
        <p:nvSpPr>
          <p:cNvPr id="9" name="Oval 8">
            <a:extLst>
              <a:ext uri="{FF2B5EF4-FFF2-40B4-BE49-F238E27FC236}">
                <a16:creationId xmlns:a16="http://schemas.microsoft.com/office/drawing/2014/main" id="{02DC42F4-1BD5-4CE2-BDFE-3DFFB70EB0F0}"/>
              </a:ext>
            </a:extLst>
          </p:cNvPr>
          <p:cNvSpPr/>
          <p:nvPr/>
        </p:nvSpPr>
        <p:spPr>
          <a:xfrm>
            <a:off x="5441774" y="2365097"/>
            <a:ext cx="257712" cy="235228"/>
          </a:xfrm>
          <a:prstGeom prst="ellipse">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283D66B0-03E3-42AA-B918-8A7B991E28F8}"/>
              </a:ext>
            </a:extLst>
          </p:cNvPr>
          <p:cNvSpPr/>
          <p:nvPr/>
        </p:nvSpPr>
        <p:spPr>
          <a:xfrm>
            <a:off x="2571345" y="4357874"/>
            <a:ext cx="257712" cy="235228"/>
          </a:xfrm>
          <a:prstGeom prst="ellipse">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21060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C4D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0270C8-1E3E-4F53-85DA-FE2D08315BAC}"/>
              </a:ext>
            </a:extLst>
          </p:cNvPr>
          <p:cNvSpPr>
            <a:spLocks noGrp="1"/>
          </p:cNvSpPr>
          <p:nvPr>
            <p:ph type="title"/>
          </p:nvPr>
        </p:nvSpPr>
        <p:spPr>
          <a:xfrm>
            <a:off x="9093496" y="618681"/>
            <a:ext cx="2613872" cy="4794567"/>
          </a:xfrm>
        </p:spPr>
        <p:txBody>
          <a:bodyPr>
            <a:normAutofit/>
          </a:bodyPr>
          <a:lstStyle/>
          <a:p>
            <a:r>
              <a:rPr lang="en-US" sz="3600" b="1" dirty="0">
                <a:solidFill>
                  <a:srgbClr val="FFFFFF"/>
                </a:solidFill>
              </a:rPr>
              <a:t>Mexico’s Military Arms Import</a:t>
            </a:r>
            <a:endParaRPr lang="en-US" sz="3600" dirty="0">
              <a:solidFill>
                <a:srgbClr val="FFFFFF"/>
              </a:solidFill>
            </a:endParaRPr>
          </a:p>
        </p:txBody>
      </p:sp>
      <p:sp>
        <p:nvSpPr>
          <p:cNvPr id="17"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8F159D90-5307-4C08-BB63-A168E3D884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1454" y="713556"/>
            <a:ext cx="7372815" cy="526629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C3866A2-AE27-4DD4-97E1-6CEA5FCA77B4}"/>
              </a:ext>
            </a:extLst>
          </p:cNvPr>
          <p:cNvSpPr txBox="1"/>
          <p:nvPr/>
        </p:nvSpPr>
        <p:spPr>
          <a:xfrm>
            <a:off x="4508315" y="3066756"/>
            <a:ext cx="889666" cy="738664"/>
          </a:xfrm>
          <a:prstGeom prst="rect">
            <a:avLst/>
          </a:prstGeom>
          <a:noFill/>
        </p:spPr>
        <p:txBody>
          <a:bodyPr wrap="none" rtlCol="0">
            <a:spAutoFit/>
          </a:bodyPr>
          <a:lstStyle/>
          <a:p>
            <a:pPr algn="ctr"/>
            <a:r>
              <a:rPr lang="en-US" sz="1400" dirty="0"/>
              <a:t>Zapatista </a:t>
            </a:r>
          </a:p>
          <a:p>
            <a:pPr algn="ctr"/>
            <a:r>
              <a:rPr lang="en-US" sz="1400" dirty="0"/>
              <a:t>Uprising </a:t>
            </a:r>
          </a:p>
          <a:p>
            <a:pPr algn="ctr"/>
            <a:r>
              <a:rPr lang="en-US" sz="1400" dirty="0"/>
              <a:t>(1994)</a:t>
            </a:r>
          </a:p>
        </p:txBody>
      </p:sp>
      <p:sp>
        <p:nvSpPr>
          <p:cNvPr id="8" name="TextBox 7">
            <a:extLst>
              <a:ext uri="{FF2B5EF4-FFF2-40B4-BE49-F238E27FC236}">
                <a16:creationId xmlns:a16="http://schemas.microsoft.com/office/drawing/2014/main" id="{B1B6BD70-7E10-40ED-A49D-FA8CFE7CDFAC}"/>
              </a:ext>
            </a:extLst>
          </p:cNvPr>
          <p:cNvSpPr txBox="1"/>
          <p:nvPr/>
        </p:nvSpPr>
        <p:spPr>
          <a:xfrm>
            <a:off x="6333036" y="2246523"/>
            <a:ext cx="1202573" cy="769441"/>
          </a:xfrm>
          <a:prstGeom prst="rect">
            <a:avLst/>
          </a:prstGeom>
          <a:noFill/>
        </p:spPr>
        <p:txBody>
          <a:bodyPr wrap="none" rtlCol="0">
            <a:spAutoFit/>
          </a:bodyPr>
          <a:lstStyle/>
          <a:p>
            <a:pPr algn="ctr"/>
            <a:r>
              <a:rPr lang="en-US" sz="1400" dirty="0"/>
              <a:t>Mexican </a:t>
            </a:r>
          </a:p>
          <a:p>
            <a:pPr algn="ctr"/>
            <a:r>
              <a:rPr lang="en-US" sz="1400" dirty="0"/>
              <a:t>Drug War </a:t>
            </a:r>
          </a:p>
          <a:p>
            <a:pPr algn="ctr"/>
            <a:r>
              <a:rPr lang="en-US" sz="1400" dirty="0"/>
              <a:t>(2006 – 2019</a:t>
            </a:r>
            <a:r>
              <a:rPr lang="en-US" sz="1600" dirty="0"/>
              <a:t>)</a:t>
            </a:r>
          </a:p>
        </p:txBody>
      </p:sp>
      <p:sp>
        <p:nvSpPr>
          <p:cNvPr id="9" name="Oval 8">
            <a:extLst>
              <a:ext uri="{FF2B5EF4-FFF2-40B4-BE49-F238E27FC236}">
                <a16:creationId xmlns:a16="http://schemas.microsoft.com/office/drawing/2014/main" id="{11307848-4102-43CB-A46D-64B81E9EB2CB}"/>
              </a:ext>
            </a:extLst>
          </p:cNvPr>
          <p:cNvSpPr/>
          <p:nvPr/>
        </p:nvSpPr>
        <p:spPr>
          <a:xfrm>
            <a:off x="6418087" y="4465360"/>
            <a:ext cx="257712" cy="235228"/>
          </a:xfrm>
          <a:prstGeom prst="ellipse">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14393CAA-82B2-449F-A325-F8152A59630B}"/>
              </a:ext>
            </a:extLst>
          </p:cNvPr>
          <p:cNvSpPr/>
          <p:nvPr/>
        </p:nvSpPr>
        <p:spPr>
          <a:xfrm>
            <a:off x="4953148" y="4047736"/>
            <a:ext cx="257712" cy="235228"/>
          </a:xfrm>
          <a:prstGeom prst="ellipse">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1058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Diagram 3">
            <a:extLst>
              <a:ext uri="{FF2B5EF4-FFF2-40B4-BE49-F238E27FC236}">
                <a16:creationId xmlns:a16="http://schemas.microsoft.com/office/drawing/2014/main" id="{C64F93BE-E9D8-44D3-AD0D-96152F7F1EC7}"/>
              </a:ext>
            </a:extLst>
          </p:cNvPr>
          <p:cNvGraphicFramePr/>
          <p:nvPr>
            <p:extLst>
              <p:ext uri="{D42A27DB-BD31-4B8C-83A1-F6EECF244321}">
                <p14:modId xmlns:p14="http://schemas.microsoft.com/office/powerpoint/2010/main" val="2850426547"/>
              </p:ext>
            </p:extLst>
          </p:nvPr>
        </p:nvGraphicFramePr>
        <p:xfrm>
          <a:off x="5565868" y="631723"/>
          <a:ext cx="5699319" cy="55945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Rounded Corners 6">
            <a:extLst>
              <a:ext uri="{FF2B5EF4-FFF2-40B4-BE49-F238E27FC236}">
                <a16:creationId xmlns:a16="http://schemas.microsoft.com/office/drawing/2014/main" id="{D8298EF0-651A-43E3-824E-E9A27ACC5A9B}"/>
              </a:ext>
            </a:extLst>
          </p:cNvPr>
          <p:cNvSpPr/>
          <p:nvPr/>
        </p:nvSpPr>
        <p:spPr>
          <a:xfrm>
            <a:off x="5822096" y="3627450"/>
            <a:ext cx="1190573" cy="1196802"/>
          </a:xfrm>
          <a:prstGeom prst="roundRect">
            <a:avLst>
              <a:gd name="adj" fmla="val 31440"/>
            </a:avLst>
          </a:prstGeom>
          <a:solidFill>
            <a:schemeClr val="tx2">
              <a:lumMod val="60000"/>
              <a:lumOff val="40000"/>
            </a:schemeClr>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Current USD</a:t>
            </a:r>
          </a:p>
        </p:txBody>
      </p:sp>
      <p:sp>
        <p:nvSpPr>
          <p:cNvPr id="12" name="Rectangle: Rounded Corners 11">
            <a:extLst>
              <a:ext uri="{FF2B5EF4-FFF2-40B4-BE49-F238E27FC236}">
                <a16:creationId xmlns:a16="http://schemas.microsoft.com/office/drawing/2014/main" id="{09CE1EF8-6239-4186-9A8E-0FE4DE185C95}"/>
              </a:ext>
            </a:extLst>
          </p:cNvPr>
          <p:cNvSpPr/>
          <p:nvPr/>
        </p:nvSpPr>
        <p:spPr>
          <a:xfrm>
            <a:off x="7123031" y="3608928"/>
            <a:ext cx="1178315" cy="1215324"/>
          </a:xfrm>
          <a:prstGeom prst="roundRect">
            <a:avLst>
              <a:gd name="adj" fmla="val 31440"/>
            </a:avLst>
          </a:prstGeom>
          <a:solidFill>
            <a:schemeClr val="tx2">
              <a:lumMod val="60000"/>
              <a:lumOff val="40000"/>
            </a:schemeClr>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Share of GDP</a:t>
            </a:r>
          </a:p>
        </p:txBody>
      </p:sp>
      <p:cxnSp>
        <p:nvCxnSpPr>
          <p:cNvPr id="13" name="Straight Connector 12">
            <a:extLst>
              <a:ext uri="{FF2B5EF4-FFF2-40B4-BE49-F238E27FC236}">
                <a16:creationId xmlns:a16="http://schemas.microsoft.com/office/drawing/2014/main" id="{89841CDA-61BA-4BE1-BB0D-DC69EABC9AF9}"/>
              </a:ext>
            </a:extLst>
          </p:cNvPr>
          <p:cNvCxnSpPr/>
          <p:nvPr/>
        </p:nvCxnSpPr>
        <p:spPr>
          <a:xfrm>
            <a:off x="5916693" y="3433060"/>
            <a:ext cx="22860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4CCB745-4F3F-4FFF-8C3C-3FF5F817515D}"/>
              </a:ext>
            </a:extLst>
          </p:cNvPr>
          <p:cNvSpPr txBox="1"/>
          <p:nvPr/>
        </p:nvSpPr>
        <p:spPr>
          <a:xfrm>
            <a:off x="611599" y="2934952"/>
            <a:ext cx="2899189" cy="3108543"/>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r>
              <a:rPr lang="en-US" sz="2800" dirty="0"/>
              <a:t>Started with Military Expenditure</a:t>
            </a:r>
          </a:p>
          <a:p>
            <a:pPr marL="285750" indent="-285750">
              <a:buClr>
                <a:schemeClr val="accent2"/>
              </a:buClr>
              <a:buFont typeface="Arial" panose="020B0604020202020204" pitchFamily="34" charset="0"/>
              <a:buChar char="•"/>
            </a:pPr>
            <a:r>
              <a:rPr lang="en-US" sz="2800" dirty="0"/>
              <a:t>Searched for data to explain what militaries spend money on</a:t>
            </a:r>
          </a:p>
        </p:txBody>
      </p:sp>
      <p:sp>
        <p:nvSpPr>
          <p:cNvPr id="17" name="Title 1">
            <a:extLst>
              <a:ext uri="{FF2B5EF4-FFF2-40B4-BE49-F238E27FC236}">
                <a16:creationId xmlns:a16="http://schemas.microsoft.com/office/drawing/2014/main" id="{E9031A0E-2601-4E2A-8EBE-9871F35B721F}"/>
              </a:ext>
            </a:extLst>
          </p:cNvPr>
          <p:cNvSpPr txBox="1">
            <a:spLocks/>
          </p:cNvSpPr>
          <p:nvPr/>
        </p:nvSpPr>
        <p:spPr>
          <a:xfrm>
            <a:off x="838200" y="1412488"/>
            <a:ext cx="2899189" cy="4363844"/>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chemeClr val="accent2"/>
                </a:solidFill>
              </a:rPr>
              <a:t>Dataset Background</a:t>
            </a:r>
            <a:endParaRPr lang="en-US" sz="4000" dirty="0">
              <a:solidFill>
                <a:schemeClr val="accent2"/>
              </a:solidFill>
            </a:endParaRPr>
          </a:p>
        </p:txBody>
      </p:sp>
    </p:spTree>
    <p:extLst>
      <p:ext uri="{BB962C8B-B14F-4D97-AF65-F5344CB8AC3E}">
        <p14:creationId xmlns:p14="http://schemas.microsoft.com/office/powerpoint/2010/main" val="34331166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9CB7E-19A0-41AA-9B02-FDDE6E3B6AC3}"/>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4D35F9CB-C65B-4051-9267-AE6204B78CEF}"/>
              </a:ext>
            </a:extLst>
          </p:cNvPr>
          <p:cNvSpPr>
            <a:spLocks noGrp="1"/>
          </p:cNvSpPr>
          <p:nvPr>
            <p:ph idx="1"/>
          </p:nvPr>
        </p:nvSpPr>
        <p:spPr/>
        <p:txBody>
          <a:bodyPr/>
          <a:lstStyle/>
          <a:p>
            <a:r>
              <a:rPr lang="en-US" dirty="0"/>
              <a:t>[Mexico’s military increased]</a:t>
            </a:r>
          </a:p>
        </p:txBody>
      </p:sp>
    </p:spTree>
    <p:extLst>
      <p:ext uri="{BB962C8B-B14F-4D97-AF65-F5344CB8AC3E}">
        <p14:creationId xmlns:p14="http://schemas.microsoft.com/office/powerpoint/2010/main" val="2156231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355726C-6696-46C6-B7C1-29892ECEAE99}"/>
              </a:ext>
            </a:extLst>
          </p:cNvPr>
          <p:cNvSpPr/>
          <p:nvPr/>
        </p:nvSpPr>
        <p:spPr>
          <a:xfrm>
            <a:off x="0" y="0"/>
            <a:ext cx="4059050" cy="6858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FDA7500D-763B-4292-80A0-DA067783DB65}"/>
              </a:ext>
            </a:extLst>
          </p:cNvPr>
          <p:cNvSpPr>
            <a:spLocks noGrp="1"/>
          </p:cNvSpPr>
          <p:nvPr>
            <p:ph type="title"/>
          </p:nvPr>
        </p:nvSpPr>
        <p:spPr>
          <a:xfrm>
            <a:off x="838200" y="1412488"/>
            <a:ext cx="2899189" cy="4363844"/>
          </a:xfrm>
        </p:spPr>
        <p:txBody>
          <a:bodyPr anchor="t">
            <a:normAutofit/>
          </a:bodyPr>
          <a:lstStyle/>
          <a:p>
            <a:r>
              <a:rPr lang="en-US" sz="4000" b="1" dirty="0">
                <a:solidFill>
                  <a:srgbClr val="FFFFFF"/>
                </a:solidFill>
              </a:rPr>
              <a:t>Obtaining the Data</a:t>
            </a:r>
          </a:p>
        </p:txBody>
      </p:sp>
      <p:pic>
        <p:nvPicPr>
          <p:cNvPr id="8" name="Picture 7">
            <a:extLst>
              <a:ext uri="{FF2B5EF4-FFF2-40B4-BE49-F238E27FC236}">
                <a16:creationId xmlns:a16="http://schemas.microsoft.com/office/drawing/2014/main" id="{21A45B3A-7E52-402F-8F7A-69B93EBBC58C}"/>
              </a:ext>
            </a:extLst>
          </p:cNvPr>
          <p:cNvPicPr>
            <a:picLocks noChangeAspect="1"/>
          </p:cNvPicPr>
          <p:nvPr/>
        </p:nvPicPr>
        <p:blipFill rotWithShape="1">
          <a:blip r:embed="rId2"/>
          <a:srcRect l="4004" t="12868" r="76749" b="62417"/>
          <a:stretch/>
        </p:blipFill>
        <p:spPr>
          <a:xfrm>
            <a:off x="758308" y="3609100"/>
            <a:ext cx="2542433" cy="1836412"/>
          </a:xfrm>
          <a:prstGeom prst="rect">
            <a:avLst/>
          </a:prstGeom>
          <a:ln w="57150">
            <a:solidFill>
              <a:schemeClr val="accent2">
                <a:lumMod val="75000"/>
              </a:schemeClr>
            </a:solidFill>
          </a:ln>
        </p:spPr>
      </p:pic>
      <p:graphicFrame>
        <p:nvGraphicFramePr>
          <p:cNvPr id="9" name="Table 8">
            <a:extLst>
              <a:ext uri="{FF2B5EF4-FFF2-40B4-BE49-F238E27FC236}">
                <a16:creationId xmlns:a16="http://schemas.microsoft.com/office/drawing/2014/main" id="{90DD8AAC-92EB-4895-BEC4-780564EAFB43}"/>
              </a:ext>
            </a:extLst>
          </p:cNvPr>
          <p:cNvGraphicFramePr>
            <a:graphicFrameLocks noGrp="1"/>
          </p:cNvGraphicFramePr>
          <p:nvPr>
            <p:extLst>
              <p:ext uri="{D42A27DB-BD31-4B8C-83A1-F6EECF244321}">
                <p14:modId xmlns:p14="http://schemas.microsoft.com/office/powerpoint/2010/main" val="2002794902"/>
              </p:ext>
            </p:extLst>
          </p:nvPr>
        </p:nvGraphicFramePr>
        <p:xfrm>
          <a:off x="4575102" y="1839632"/>
          <a:ext cx="7024873" cy="1767840"/>
        </p:xfrm>
        <a:graphic>
          <a:graphicData uri="http://schemas.openxmlformats.org/drawingml/2006/table">
            <a:tbl>
              <a:tblPr firstRow="1" bandRow="1">
                <a:tableStyleId>{5940675A-B579-460E-94D1-54222C63F5DA}</a:tableStyleId>
              </a:tblPr>
              <a:tblGrid>
                <a:gridCol w="4371613">
                  <a:extLst>
                    <a:ext uri="{9D8B030D-6E8A-4147-A177-3AD203B41FA5}">
                      <a16:colId xmlns:a16="http://schemas.microsoft.com/office/drawing/2014/main" val="2984796046"/>
                    </a:ext>
                  </a:extLst>
                </a:gridCol>
                <a:gridCol w="2653260">
                  <a:extLst>
                    <a:ext uri="{9D8B030D-6E8A-4147-A177-3AD203B41FA5}">
                      <a16:colId xmlns:a16="http://schemas.microsoft.com/office/drawing/2014/main" val="1784520184"/>
                    </a:ext>
                  </a:extLst>
                </a:gridCol>
              </a:tblGrid>
              <a:tr h="0">
                <a:tc>
                  <a:txBody>
                    <a:bodyPr/>
                    <a:lstStyle/>
                    <a:p>
                      <a:pPr marL="0" marR="0" lvl="0" indent="0" algn="ctr" defTabSz="914400" rtl="0" eaLnBrk="1" fontAlgn="auto" latinLnBrk="0" hangingPunct="1">
                        <a:lnSpc>
                          <a:spcPct val="100000"/>
                        </a:lnSpc>
                        <a:spcBef>
                          <a:spcPts val="0"/>
                        </a:spcBef>
                        <a:spcAft>
                          <a:spcPts val="0"/>
                        </a:spcAft>
                        <a:buClr>
                          <a:schemeClr val="accent1">
                            <a:lumMod val="75000"/>
                          </a:schemeClr>
                        </a:buClr>
                        <a:buSzTx/>
                        <a:buFont typeface="Arial" panose="020B0604020202020204" pitchFamily="34" charset="0"/>
                        <a:buNone/>
                        <a:tabLst/>
                        <a:defRPr/>
                      </a:pPr>
                      <a:r>
                        <a:rPr lang="en-US" sz="2400" dirty="0">
                          <a:solidFill>
                            <a:schemeClr val="tx1"/>
                          </a:solidFill>
                        </a:rPr>
                        <a:t>SIPRI</a:t>
                      </a:r>
                    </a:p>
                  </a:txBody>
                  <a:tcPr>
                    <a:lnL w="12700" cap="flat" cmpd="sng" algn="ctr">
                      <a:solidFill>
                        <a:schemeClr val="bg1">
                          <a:lumMod val="65000"/>
                        </a:schemeClr>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182880" marR="0" lvl="0" indent="0" algn="ctr" defTabSz="914400" rtl="0" eaLnBrk="1" fontAlgn="auto" latinLnBrk="0" hangingPunct="1">
                        <a:lnSpc>
                          <a:spcPct val="100000"/>
                        </a:lnSpc>
                        <a:spcBef>
                          <a:spcPts val="0"/>
                        </a:spcBef>
                        <a:spcAft>
                          <a:spcPts val="0"/>
                        </a:spcAft>
                        <a:buClr>
                          <a:schemeClr val="accent1">
                            <a:lumMod val="75000"/>
                          </a:schemeClr>
                        </a:buClr>
                        <a:buSzTx/>
                        <a:buFont typeface="Arial" panose="020B0604020202020204" pitchFamily="34" charset="0"/>
                        <a:buNone/>
                        <a:tabLst/>
                        <a:defRPr/>
                      </a:pPr>
                      <a:r>
                        <a:rPr lang="en-US" sz="2400" dirty="0">
                          <a:solidFill>
                            <a:schemeClr val="tx1"/>
                          </a:solidFill>
                        </a:rPr>
                        <a:t>Kaggle</a:t>
                      </a:r>
                    </a:p>
                  </a:txBody>
                  <a:tcPr>
                    <a:lnL w="28575" cap="flat" cmpd="sng" algn="ctr">
                      <a:solidFill>
                        <a:schemeClr val="bg1"/>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657899927"/>
                  </a:ext>
                </a:extLst>
              </a:tr>
              <a:tr h="0">
                <a:tc>
                  <a:txBody>
                    <a:bodyPr/>
                    <a:lstStyle/>
                    <a:p>
                      <a:pPr marL="342900" indent="-342900">
                        <a:buClr>
                          <a:schemeClr val="accent1">
                            <a:lumMod val="75000"/>
                          </a:schemeClr>
                        </a:buClr>
                        <a:buFont typeface="Wingdings" panose="05000000000000000000" pitchFamily="2" charset="2"/>
                        <a:buChar char="§"/>
                      </a:pPr>
                      <a:r>
                        <a:rPr lang="en-US" sz="2000" dirty="0">
                          <a:solidFill>
                            <a:schemeClr val="tx1"/>
                          </a:solidFill>
                        </a:rPr>
                        <a:t>Military Expenditure: Current USD</a:t>
                      </a:r>
                    </a:p>
                    <a:p>
                      <a:pPr marL="342900" indent="-342900">
                        <a:buClr>
                          <a:schemeClr val="accent1">
                            <a:lumMod val="75000"/>
                          </a:schemeClr>
                        </a:buClr>
                        <a:buFont typeface="Wingdings" panose="05000000000000000000" pitchFamily="2" charset="2"/>
                        <a:buChar char="§"/>
                      </a:pPr>
                      <a:r>
                        <a:rPr lang="en-US" sz="2000" dirty="0">
                          <a:solidFill>
                            <a:schemeClr val="tx1"/>
                          </a:solidFill>
                        </a:rPr>
                        <a:t>Military Expenditure: Share of GDP</a:t>
                      </a:r>
                    </a:p>
                    <a:p>
                      <a:pPr marL="342900" indent="-342900">
                        <a:buClr>
                          <a:schemeClr val="accent1">
                            <a:lumMod val="75000"/>
                          </a:schemeClr>
                        </a:buClr>
                        <a:buFont typeface="Wingdings" panose="05000000000000000000" pitchFamily="2" charset="2"/>
                        <a:buChar char="§"/>
                      </a:pPr>
                      <a:r>
                        <a:rPr lang="en-US" sz="2000" dirty="0">
                          <a:solidFill>
                            <a:schemeClr val="tx1"/>
                          </a:solidFill>
                        </a:rPr>
                        <a:t>Arms Imported</a:t>
                      </a:r>
                    </a:p>
                    <a:p>
                      <a:pPr marL="342900" indent="-342900">
                        <a:buClr>
                          <a:schemeClr val="accent1">
                            <a:lumMod val="75000"/>
                          </a:schemeClr>
                        </a:buClr>
                        <a:buFont typeface="Wingdings" panose="05000000000000000000" pitchFamily="2" charset="2"/>
                        <a:buChar char="§"/>
                      </a:pPr>
                      <a:r>
                        <a:rPr lang="en-US" sz="2000" dirty="0">
                          <a:solidFill>
                            <a:schemeClr val="tx1"/>
                          </a:solidFill>
                        </a:rPr>
                        <a:t>Military Personnel</a:t>
                      </a:r>
                    </a:p>
                  </a:txBody>
                  <a:tcPr>
                    <a:lnL w="12700" cap="flat" cmpd="sng" algn="ctr">
                      <a:solidFill>
                        <a:schemeClr val="bg1">
                          <a:lumMod val="65000"/>
                        </a:schemeClr>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411480" lvl="0" indent="-342900">
                        <a:buClr>
                          <a:schemeClr val="accent1">
                            <a:lumMod val="75000"/>
                          </a:schemeClr>
                        </a:buClr>
                        <a:buFont typeface="Wingdings" panose="05000000000000000000" pitchFamily="2" charset="2"/>
                        <a:buChar char="§"/>
                      </a:pPr>
                      <a:r>
                        <a:rPr lang="en-US" sz="2000" dirty="0">
                          <a:solidFill>
                            <a:schemeClr val="tx1"/>
                          </a:solidFill>
                        </a:rPr>
                        <a:t>Global Firepower</a:t>
                      </a:r>
                    </a:p>
                  </a:txBody>
                  <a:tcPr>
                    <a:lnL w="28575" cap="flat" cmpd="sng" algn="ctr">
                      <a:solidFill>
                        <a:schemeClr val="bg1"/>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011036050"/>
                  </a:ext>
                </a:extLst>
              </a:tr>
            </a:tbl>
          </a:graphicData>
        </a:graphic>
      </p:graphicFrame>
      <p:sp>
        <p:nvSpPr>
          <p:cNvPr id="11" name="Content Placeholder 2">
            <a:extLst>
              <a:ext uri="{FF2B5EF4-FFF2-40B4-BE49-F238E27FC236}">
                <a16:creationId xmlns:a16="http://schemas.microsoft.com/office/drawing/2014/main" id="{A684B04E-E8A5-49F7-8B70-85C6C932F8DB}"/>
              </a:ext>
            </a:extLst>
          </p:cNvPr>
          <p:cNvSpPr txBox="1">
            <a:spLocks/>
          </p:cNvSpPr>
          <p:nvPr/>
        </p:nvSpPr>
        <p:spPr>
          <a:xfrm>
            <a:off x="4575102" y="1038996"/>
            <a:ext cx="6408407" cy="52568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accent1">
                  <a:lumMod val="75000"/>
                </a:schemeClr>
              </a:buClr>
            </a:pPr>
            <a:r>
              <a:rPr lang="en-US" dirty="0"/>
              <a:t>5 data frames</a:t>
            </a:r>
          </a:p>
          <a:p>
            <a:pPr>
              <a:buClr>
                <a:schemeClr val="accent1">
                  <a:lumMod val="75000"/>
                </a:schemeClr>
              </a:buClr>
            </a:pPr>
            <a:endParaRPr lang="en-US" sz="2400" dirty="0"/>
          </a:p>
          <a:p>
            <a:pPr>
              <a:buClr>
                <a:schemeClr val="accent1">
                  <a:lumMod val="75000"/>
                </a:schemeClr>
              </a:buClr>
            </a:pPr>
            <a:endParaRPr lang="en-US" sz="2400" dirty="0"/>
          </a:p>
          <a:p>
            <a:pPr>
              <a:buClr>
                <a:schemeClr val="accent1">
                  <a:lumMod val="75000"/>
                </a:schemeClr>
              </a:buClr>
            </a:pPr>
            <a:endParaRPr lang="en-US" sz="2400" dirty="0"/>
          </a:p>
          <a:p>
            <a:pPr>
              <a:buClr>
                <a:schemeClr val="accent1">
                  <a:lumMod val="75000"/>
                </a:schemeClr>
              </a:buClr>
            </a:pPr>
            <a:endParaRPr lang="en-US" sz="2400" dirty="0"/>
          </a:p>
          <a:p>
            <a:pPr>
              <a:buClr>
                <a:schemeClr val="accent1">
                  <a:lumMod val="75000"/>
                </a:schemeClr>
              </a:buClr>
            </a:pPr>
            <a:endParaRPr lang="en-US" sz="2400" dirty="0"/>
          </a:p>
          <a:p>
            <a:pPr marL="0" indent="0">
              <a:buClr>
                <a:schemeClr val="accent1">
                  <a:lumMod val="75000"/>
                </a:schemeClr>
              </a:buClr>
              <a:buNone/>
            </a:pPr>
            <a:endParaRPr lang="en-US" dirty="0"/>
          </a:p>
          <a:p>
            <a:pPr>
              <a:buClr>
                <a:schemeClr val="accent1">
                  <a:lumMod val="75000"/>
                </a:schemeClr>
              </a:buClr>
            </a:pPr>
            <a:r>
              <a:rPr lang="en-US" dirty="0"/>
              <a:t>Downloaded data as Excel files</a:t>
            </a:r>
          </a:p>
          <a:p>
            <a:pPr>
              <a:buClr>
                <a:schemeClr val="accent1">
                  <a:lumMod val="75000"/>
                </a:schemeClr>
              </a:buClr>
            </a:pPr>
            <a:r>
              <a:rPr lang="en-US" dirty="0"/>
              <a:t>Read in data using </a:t>
            </a:r>
            <a:r>
              <a:rPr lang="en-US" dirty="0" err="1">
                <a:latin typeface="Courier New" panose="02070309020205020404" pitchFamily="49" charset="0"/>
                <a:cs typeface="Courier New" panose="02070309020205020404" pitchFamily="49" charset="0"/>
              </a:rPr>
              <a:t>read_excel</a:t>
            </a:r>
            <a:endParaRPr lang="en-US" dirty="0">
              <a:latin typeface="Courier New" panose="02070309020205020404" pitchFamily="49" charset="0"/>
              <a:cs typeface="Courier New" panose="02070309020205020404" pitchFamily="49" charset="0"/>
            </a:endParaRPr>
          </a:p>
          <a:p>
            <a:pPr>
              <a:buClr>
                <a:schemeClr val="accent1">
                  <a:lumMod val="75000"/>
                </a:schemeClr>
              </a:buClr>
            </a:pP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72359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B44E4-BDC1-4767-9CE6-A0C326582927}"/>
              </a:ext>
            </a:extLst>
          </p:cNvPr>
          <p:cNvSpPr>
            <a:spLocks noGrp="1"/>
          </p:cNvSpPr>
          <p:nvPr>
            <p:ph type="title"/>
          </p:nvPr>
        </p:nvSpPr>
        <p:spPr>
          <a:xfrm>
            <a:off x="838200" y="365125"/>
            <a:ext cx="10515600" cy="1325563"/>
          </a:xfrm>
        </p:spPr>
        <p:txBody>
          <a:bodyPr>
            <a:normAutofit/>
          </a:bodyPr>
          <a:lstStyle/>
          <a:p>
            <a:r>
              <a:rPr lang="en-US" b="1" dirty="0"/>
              <a:t>Cleaning the Data</a:t>
            </a:r>
          </a:p>
        </p:txBody>
      </p:sp>
      <p:graphicFrame>
        <p:nvGraphicFramePr>
          <p:cNvPr id="18" name="Content Placeholder 2">
            <a:extLst>
              <a:ext uri="{FF2B5EF4-FFF2-40B4-BE49-F238E27FC236}">
                <a16:creationId xmlns:a16="http://schemas.microsoft.com/office/drawing/2014/main" id="{36E51131-3B90-4AC2-BD25-35A855057F29}"/>
              </a:ext>
            </a:extLst>
          </p:cNvPr>
          <p:cNvGraphicFramePr>
            <a:graphicFrameLocks noGrp="1"/>
          </p:cNvGraphicFramePr>
          <p:nvPr>
            <p:ph idx="1"/>
            <p:extLst>
              <p:ext uri="{D42A27DB-BD31-4B8C-83A1-F6EECF244321}">
                <p14:modId xmlns:p14="http://schemas.microsoft.com/office/powerpoint/2010/main" val="3205512116"/>
              </p:ext>
            </p:extLst>
          </p:nvPr>
        </p:nvGraphicFramePr>
        <p:xfrm>
          <a:off x="838200" y="1854654"/>
          <a:ext cx="10149114"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60996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9"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0" name="Oval 9">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1"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3" name="Text Placeholder 2">
            <a:extLst>
              <a:ext uri="{FF2B5EF4-FFF2-40B4-BE49-F238E27FC236}">
                <a16:creationId xmlns:a16="http://schemas.microsoft.com/office/drawing/2014/main" id="{7453CBD5-0972-4D53-97BB-73B911C7A758}"/>
              </a:ext>
            </a:extLst>
          </p:cNvPr>
          <p:cNvSpPr>
            <a:spLocks noGrp="1"/>
          </p:cNvSpPr>
          <p:nvPr>
            <p:ph type="body" idx="1"/>
          </p:nvPr>
        </p:nvSpPr>
        <p:spPr>
          <a:xfrm>
            <a:off x="1785257" y="4423230"/>
            <a:ext cx="8621486" cy="1179286"/>
          </a:xfrm>
        </p:spPr>
        <p:txBody>
          <a:bodyPr vert="horz" lIns="91440" tIns="45720" rIns="91440" bIns="45720" rtlCol="0">
            <a:normAutofit/>
          </a:bodyPr>
          <a:lstStyle/>
          <a:p>
            <a:pPr algn="ctr"/>
            <a:r>
              <a:rPr lang="en-US" sz="2800" kern="1200" dirty="0">
                <a:solidFill>
                  <a:schemeClr val="tx1"/>
                </a:solidFill>
                <a:latin typeface="+mn-lt"/>
                <a:ea typeface="+mn-ea"/>
                <a:cs typeface="+mn-cs"/>
              </a:rPr>
              <a:t>How do the strongest and weakest militaries compare? Can we conclude what determines a military’s strength?</a:t>
            </a:r>
          </a:p>
        </p:txBody>
      </p:sp>
      <p:sp>
        <p:nvSpPr>
          <p:cNvPr id="13" name="Rectangle 12">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AC2F66A-1C01-4445-BAF4-B248AF9AFD9C}"/>
              </a:ext>
            </a:extLst>
          </p:cNvPr>
          <p:cNvSpPr>
            <a:spLocks noGrp="1"/>
          </p:cNvSpPr>
          <p:nvPr>
            <p:ph type="title"/>
          </p:nvPr>
        </p:nvSpPr>
        <p:spPr>
          <a:xfrm>
            <a:off x="1524000" y="2776538"/>
            <a:ext cx="9144000" cy="1381188"/>
          </a:xfrm>
        </p:spPr>
        <p:txBody>
          <a:bodyPr vert="horz" lIns="91440" tIns="45720" rIns="91440" bIns="45720" rtlCol="0" anchor="ctr">
            <a:normAutofit/>
          </a:bodyPr>
          <a:lstStyle/>
          <a:p>
            <a:pPr algn="ctr"/>
            <a:r>
              <a:rPr lang="en-US" sz="4000" kern="1200">
                <a:solidFill>
                  <a:schemeClr val="bg2"/>
                </a:solidFill>
                <a:latin typeface="+mj-lt"/>
                <a:ea typeface="+mj-ea"/>
                <a:cs typeface="+mj-cs"/>
              </a:rPr>
              <a:t>QUESTION 1</a:t>
            </a:r>
          </a:p>
        </p:txBody>
      </p:sp>
    </p:spTree>
    <p:extLst>
      <p:ext uri="{BB962C8B-B14F-4D97-AF65-F5344CB8AC3E}">
        <p14:creationId xmlns:p14="http://schemas.microsoft.com/office/powerpoint/2010/main" val="394020858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5C9198F5-6676-4DCB-ABFC-B4368944FFDB}"/>
              </a:ext>
            </a:extLst>
          </p:cNvPr>
          <p:cNvSpPr>
            <a:spLocks noGrp="1"/>
          </p:cNvSpPr>
          <p:nvPr>
            <p:ph type="title"/>
          </p:nvPr>
        </p:nvSpPr>
        <p:spPr>
          <a:xfrm>
            <a:off x="1524000" y="4892843"/>
            <a:ext cx="9144000" cy="1099845"/>
          </a:xfrm>
        </p:spPr>
        <p:txBody>
          <a:bodyPr vert="horz" lIns="91440" tIns="45720" rIns="91440" bIns="45720" rtlCol="0" anchor="b">
            <a:normAutofit fontScale="90000"/>
          </a:bodyPr>
          <a:lstStyle/>
          <a:p>
            <a:pPr algn="ctr"/>
            <a:r>
              <a:rPr lang="en-US" sz="4200" b="1" dirty="0"/>
              <a:t>Military Expenditure of </a:t>
            </a:r>
            <a:br>
              <a:rPr lang="en-US" sz="4200" b="1" dirty="0"/>
            </a:br>
            <a:r>
              <a:rPr lang="en-US" sz="4200" b="1" dirty="0"/>
              <a:t>Strong and Weak Militaries</a:t>
            </a:r>
          </a:p>
        </p:txBody>
      </p:sp>
      <p:sp>
        <p:nvSpPr>
          <p:cNvPr id="83" name="Rectangle 82">
            <a:extLst>
              <a:ext uri="{FF2B5EF4-FFF2-40B4-BE49-F238E27FC236}">
                <a16:creationId xmlns:a16="http://schemas.microsoft.com/office/drawing/2014/main" id="{DAE885FA-583E-488C-A3B2-2647B84A81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0"/>
          </a:xfrm>
          <a:prstGeom prst="rect">
            <a:avLst/>
          </a:prstGeom>
          <a:solidFill>
            <a:srgbClr val="4471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ounded Rectangle 26">
            <a:extLst>
              <a:ext uri="{FF2B5EF4-FFF2-40B4-BE49-F238E27FC236}">
                <a16:creationId xmlns:a16="http://schemas.microsoft.com/office/drawing/2014/main" id="{87B1CEC7-C2CE-4440-A0F7-0BE6B3AADB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320843"/>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2" descr="A picture containing text, map&#10;&#10;Description automatically generated">
            <a:extLst>
              <a:ext uri="{FF2B5EF4-FFF2-40B4-BE49-F238E27FC236}">
                <a16:creationId xmlns:a16="http://schemas.microsoft.com/office/drawing/2014/main" id="{F52BBFEF-D44F-42D3-820E-DF086BE5632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54676" y="397782"/>
            <a:ext cx="5347344" cy="3823351"/>
          </a:xfrm>
          <a:prstGeom prst="rect">
            <a:avLst/>
          </a:prstGeom>
          <a:noFill/>
          <a:extLst>
            <a:ext uri="{909E8E84-426E-40DD-AFC4-6F175D3DCCD1}">
              <a14:hiddenFill xmlns:a14="http://schemas.microsoft.com/office/drawing/2010/main">
                <a:solidFill>
                  <a:srgbClr val="FFFFFF"/>
                </a:solidFill>
              </a14:hiddenFill>
            </a:ext>
          </a:extLst>
        </p:spPr>
      </p:pic>
      <p:sp>
        <p:nvSpPr>
          <p:cNvPr id="87" name="Rounded Rectangle 16">
            <a:extLst>
              <a:ext uri="{FF2B5EF4-FFF2-40B4-BE49-F238E27FC236}">
                <a16:creationId xmlns:a16="http://schemas.microsoft.com/office/drawing/2014/main" id="{7B0DBF0B-D7C2-4F15-94AE-3152558245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320843"/>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0" name="Picture 6" descr="A close up of a map&#10;&#10;Description automatically generated">
            <a:extLst>
              <a:ext uri="{FF2B5EF4-FFF2-40B4-BE49-F238E27FC236}">
                <a16:creationId xmlns:a16="http://schemas.microsoft.com/office/drawing/2014/main" id="{229B7821-A511-4DBF-BF76-65FE3E7C6E17}"/>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410158" y="397010"/>
            <a:ext cx="5302750" cy="3791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4345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6" name="Rectangle 78">
            <a:extLst>
              <a:ext uri="{FF2B5EF4-FFF2-40B4-BE49-F238E27FC236}">
                <a16:creationId xmlns:a16="http://schemas.microsoft.com/office/drawing/2014/main" id="{DAE885FA-583E-488C-A3B2-2647B84A81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0"/>
          </a:xfrm>
          <a:prstGeom prst="rect">
            <a:avLst/>
          </a:prstGeom>
          <a:solidFill>
            <a:srgbClr val="4471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ounded Rectangle 26">
            <a:extLst>
              <a:ext uri="{FF2B5EF4-FFF2-40B4-BE49-F238E27FC236}">
                <a16:creationId xmlns:a16="http://schemas.microsoft.com/office/drawing/2014/main" id="{87B1CEC7-C2CE-4440-A0F7-0BE6B3AADB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320843"/>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8" name="Rounded Rectangle 16">
            <a:extLst>
              <a:ext uri="{FF2B5EF4-FFF2-40B4-BE49-F238E27FC236}">
                <a16:creationId xmlns:a16="http://schemas.microsoft.com/office/drawing/2014/main" id="{7B0DBF0B-D7C2-4F15-94AE-3152558245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320843"/>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C03AD3A0-E3CA-48B5-BE1C-CC87CB65B0D7}"/>
              </a:ext>
            </a:extLst>
          </p:cNvPr>
          <p:cNvSpPr txBox="1">
            <a:spLocks/>
          </p:cNvSpPr>
          <p:nvPr/>
        </p:nvSpPr>
        <p:spPr>
          <a:xfrm>
            <a:off x="1524000" y="4892843"/>
            <a:ext cx="9144000" cy="1099845"/>
          </a:xfrm>
          <a:prstGeom prst="rect">
            <a:avLst/>
          </a:prstGeom>
        </p:spPr>
        <p:txBody>
          <a:bodyPr vert="horz" lIns="91440" tIns="45720" rIns="91440" bIns="45720" rtlCol="0" anchor="b">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800" b="1" dirty="0"/>
              <a:t>Log</a:t>
            </a:r>
            <a:r>
              <a:rPr lang="en-US" sz="3800" b="1" baseline="-25000" dirty="0"/>
              <a:t>2</a:t>
            </a:r>
            <a:r>
              <a:rPr lang="en-US" sz="3800" b="1" dirty="0"/>
              <a:t>(Military Expenditure) of</a:t>
            </a:r>
          </a:p>
          <a:p>
            <a:pPr algn="ctr"/>
            <a:r>
              <a:rPr lang="en-US" sz="3800" b="1" dirty="0"/>
              <a:t>Strong and Weak Militaries</a:t>
            </a:r>
          </a:p>
        </p:txBody>
      </p:sp>
      <p:pic>
        <p:nvPicPr>
          <p:cNvPr id="11" name="Picture 10">
            <a:extLst>
              <a:ext uri="{FF2B5EF4-FFF2-40B4-BE49-F238E27FC236}">
                <a16:creationId xmlns:a16="http://schemas.microsoft.com/office/drawing/2014/main" id="{9704F57D-F1FD-45EB-8F3A-33665383CCA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60653" y="383051"/>
            <a:ext cx="5365050" cy="383601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a:extLst>
              <a:ext uri="{FF2B5EF4-FFF2-40B4-BE49-F238E27FC236}">
                <a16:creationId xmlns:a16="http://schemas.microsoft.com/office/drawing/2014/main" id="{569B6741-9133-4C7B-92E4-8F6FE5F55F5F}"/>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10886" y="380892"/>
            <a:ext cx="5354865" cy="3828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5372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C4D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0270C8-1E3E-4F53-85DA-FE2D08315BAC}"/>
              </a:ext>
            </a:extLst>
          </p:cNvPr>
          <p:cNvSpPr>
            <a:spLocks noGrp="1"/>
          </p:cNvSpPr>
          <p:nvPr>
            <p:ph type="title"/>
          </p:nvPr>
        </p:nvSpPr>
        <p:spPr>
          <a:xfrm>
            <a:off x="9093496" y="618681"/>
            <a:ext cx="2613872" cy="4794567"/>
          </a:xfrm>
        </p:spPr>
        <p:txBody>
          <a:bodyPr>
            <a:normAutofit/>
          </a:bodyPr>
          <a:lstStyle/>
          <a:p>
            <a:r>
              <a:rPr lang="en-US" sz="3600" b="1">
                <a:solidFill>
                  <a:srgbClr val="FFFFFF"/>
                </a:solidFill>
              </a:rPr>
              <a:t>Military Expenditure World Map</a:t>
            </a:r>
            <a:endParaRPr lang="en-US" sz="3600">
              <a:solidFill>
                <a:srgbClr val="FFFFFF"/>
              </a:solidFill>
            </a:endParaRPr>
          </a:p>
        </p:txBody>
      </p:sp>
      <p:sp>
        <p:nvSpPr>
          <p:cNvPr id="17"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6494EF7E-7366-4C43-97EB-DC5833550A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5984" y="618680"/>
            <a:ext cx="7802879" cy="55734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1621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6" name="Rectangle 78">
            <a:extLst>
              <a:ext uri="{FF2B5EF4-FFF2-40B4-BE49-F238E27FC236}">
                <a16:creationId xmlns:a16="http://schemas.microsoft.com/office/drawing/2014/main" id="{DAE885FA-583E-488C-A3B2-2647B84A81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0"/>
          </a:xfrm>
          <a:prstGeom prst="rect">
            <a:avLst/>
          </a:prstGeom>
          <a:solidFill>
            <a:srgbClr val="4471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ounded Rectangle 26">
            <a:extLst>
              <a:ext uri="{FF2B5EF4-FFF2-40B4-BE49-F238E27FC236}">
                <a16:creationId xmlns:a16="http://schemas.microsoft.com/office/drawing/2014/main" id="{87B1CEC7-C2CE-4440-A0F7-0BE6B3AADB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320843"/>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8" name="Rounded Rectangle 16">
            <a:extLst>
              <a:ext uri="{FF2B5EF4-FFF2-40B4-BE49-F238E27FC236}">
                <a16:creationId xmlns:a16="http://schemas.microsoft.com/office/drawing/2014/main" id="{7B0DBF0B-D7C2-4F15-94AE-3152558245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320843"/>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C03AD3A0-E3CA-48B5-BE1C-CC87CB65B0D7}"/>
              </a:ext>
            </a:extLst>
          </p:cNvPr>
          <p:cNvSpPr txBox="1">
            <a:spLocks/>
          </p:cNvSpPr>
          <p:nvPr/>
        </p:nvSpPr>
        <p:spPr>
          <a:xfrm>
            <a:off x="1524000" y="4892843"/>
            <a:ext cx="9144000" cy="1099845"/>
          </a:xfrm>
          <a:prstGeom prst="rect">
            <a:avLst/>
          </a:prstGeom>
        </p:spPr>
        <p:txBody>
          <a:bodyPr vert="horz" lIns="91440" tIns="45720" rIns="91440" bIns="45720" rtlCol="0" anchor="b">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800" b="1" dirty="0"/>
              <a:t>Military Expenditure </a:t>
            </a:r>
          </a:p>
          <a:p>
            <a:pPr algn="ctr"/>
            <a:r>
              <a:rPr lang="en-US" sz="3800" b="1" dirty="0"/>
              <a:t>as Share of GDP</a:t>
            </a:r>
          </a:p>
        </p:txBody>
      </p:sp>
      <p:pic>
        <p:nvPicPr>
          <p:cNvPr id="2050" name="Picture 2">
            <a:extLst>
              <a:ext uri="{FF2B5EF4-FFF2-40B4-BE49-F238E27FC236}">
                <a16:creationId xmlns:a16="http://schemas.microsoft.com/office/drawing/2014/main" id="{475A8C85-3A7E-40C3-B057-EA71001FCB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583" y="365827"/>
            <a:ext cx="5376484" cy="384034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A5B5F144-25ED-4984-B6F5-CA1CD106AB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8858" y="365829"/>
            <a:ext cx="5439460" cy="3885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1822001"/>
      </p:ext>
    </p:extLst>
  </p:cSld>
  <p:clrMapOvr>
    <a:masterClrMapping/>
  </p:clrMapOvr>
</p:sld>
</file>

<file path=ppt/theme/theme1.xml><?xml version="1.0" encoding="utf-8"?>
<a:theme xmlns:a="http://schemas.openxmlformats.org/drawingml/2006/main" name="Office The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TotalTime>
  <Words>2918</Words>
  <Application>Microsoft Office PowerPoint</Application>
  <PresentationFormat>Widescreen</PresentationFormat>
  <Paragraphs>364</Paragraphs>
  <Slides>20</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Courier New</vt:lpstr>
      <vt:lpstr>Wingdings</vt:lpstr>
      <vt:lpstr>Office Theme</vt:lpstr>
      <vt:lpstr>DS 202  Final Presentation</vt:lpstr>
      <vt:lpstr>PowerPoint Presentation</vt:lpstr>
      <vt:lpstr>Obtaining the Data</vt:lpstr>
      <vt:lpstr>Cleaning the Data</vt:lpstr>
      <vt:lpstr>QUESTION 1</vt:lpstr>
      <vt:lpstr>Military Expenditure of  Strong and Weak Militaries</vt:lpstr>
      <vt:lpstr>PowerPoint Presentation</vt:lpstr>
      <vt:lpstr>Military Expenditure World Map</vt:lpstr>
      <vt:lpstr>PowerPoint Presentation</vt:lpstr>
      <vt:lpstr>Expenditure as share of GDP World Map</vt:lpstr>
      <vt:lpstr>PowerPoint Presentation</vt:lpstr>
      <vt:lpstr>PowerPoint Presentation</vt:lpstr>
      <vt:lpstr>Global Firepower Summary</vt:lpstr>
      <vt:lpstr>Conclusion</vt:lpstr>
      <vt:lpstr>QUESTION 2</vt:lpstr>
      <vt:lpstr>Mexico’s Military Expenditure in Current USD (billions)</vt:lpstr>
      <vt:lpstr>Mexico’s Military Expenditure as % of GDP</vt:lpstr>
      <vt:lpstr>Mexico’s Military Personnel as % of Labor Force</vt:lpstr>
      <vt:lpstr>Mexico’s Military Arms Import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 202  Final Presentation</dc:title>
  <dc:creator>Sonya Haan</dc:creator>
  <cp:lastModifiedBy>Sonya Haan</cp:lastModifiedBy>
  <cp:revision>11</cp:revision>
  <dcterms:created xsi:type="dcterms:W3CDTF">2019-05-05T18:52:17Z</dcterms:created>
  <dcterms:modified xsi:type="dcterms:W3CDTF">2019-05-05T21:57:29Z</dcterms:modified>
</cp:coreProperties>
</file>