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63" r:id="rId2"/>
    <p:sldId id="294" r:id="rId3"/>
    <p:sldId id="290" r:id="rId4"/>
    <p:sldId id="266" r:id="rId5"/>
    <p:sldId id="288" r:id="rId6"/>
    <p:sldId id="284" r:id="rId7"/>
    <p:sldId id="300" r:id="rId8"/>
    <p:sldId id="304" r:id="rId9"/>
    <p:sldId id="301" r:id="rId10"/>
    <p:sldId id="305" r:id="rId11"/>
    <p:sldId id="302" r:id="rId12"/>
    <p:sldId id="303" r:id="rId13"/>
    <p:sldId id="295" r:id="rId14"/>
    <p:sldId id="293" r:id="rId15"/>
    <p:sldId id="289" r:id="rId16"/>
    <p:sldId id="306" r:id="rId17"/>
    <p:sldId id="307" r:id="rId18"/>
    <p:sldId id="308" r:id="rId19"/>
    <p:sldId id="309" r:id="rId20"/>
    <p:sldId id="28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nya Haan" initials="SH" lastIdx="3" clrIdx="0">
    <p:extLst>
      <p:ext uri="{19B8F6BF-5375-455C-9EA6-DF929625EA0E}">
        <p15:presenceInfo xmlns:p15="http://schemas.microsoft.com/office/powerpoint/2012/main" userId="63bbf845398bd80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7570" autoAdjust="0"/>
  </p:normalViewPr>
  <p:slideViewPr>
    <p:cSldViewPr snapToGrid="0">
      <p:cViewPr varScale="1">
        <p:scale>
          <a:sx n="59" d="100"/>
          <a:sy n="59" d="100"/>
        </p:scale>
        <p:origin x="1098" y="7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49" d="100"/>
          <a:sy n="49" d="100"/>
        </p:scale>
        <p:origin x="2910"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FC3E96-CCD9-4A4A-8728-42436FC8A432}" type="doc">
      <dgm:prSet loTypeId="urn:microsoft.com/office/officeart/2005/8/layout/radial4" loCatId="relationship" qsTypeId="urn:microsoft.com/office/officeart/2005/8/quickstyle/simple5" qsCatId="simple" csTypeId="urn:microsoft.com/office/officeart/2005/8/colors/accent2_2" csCatId="accent2" phldr="1"/>
      <dgm:spPr/>
      <dgm:t>
        <a:bodyPr/>
        <a:lstStyle/>
        <a:p>
          <a:endParaRPr lang="en-US"/>
        </a:p>
      </dgm:t>
    </dgm:pt>
    <dgm:pt modelId="{C82B9C6D-1830-46F7-9F04-50BDC0252407}">
      <dgm:prSet phldrT="[Text]" custT="1"/>
      <dgm:spPr/>
      <dgm:t>
        <a:bodyPr anchor="t"/>
        <a:lstStyle/>
        <a:p>
          <a:endParaRPr lang="en-US" sz="2800" dirty="0"/>
        </a:p>
        <a:p>
          <a:r>
            <a:rPr lang="en-US" sz="2800" dirty="0"/>
            <a:t>Military Expenditure</a:t>
          </a:r>
        </a:p>
      </dgm:t>
    </dgm:pt>
    <dgm:pt modelId="{8D33B259-AD49-4667-94B7-DB4BB3EC74BC}" type="parTrans" cxnId="{635E6AB6-99EF-4DDF-8063-FAF7E30C3BFE}">
      <dgm:prSet/>
      <dgm:spPr/>
      <dgm:t>
        <a:bodyPr/>
        <a:lstStyle/>
        <a:p>
          <a:endParaRPr lang="en-US"/>
        </a:p>
      </dgm:t>
    </dgm:pt>
    <dgm:pt modelId="{204D6730-9E96-4209-96FF-6654FC58E253}" type="sibTrans" cxnId="{635E6AB6-99EF-4DDF-8063-FAF7E30C3BFE}">
      <dgm:prSet/>
      <dgm:spPr/>
      <dgm:t>
        <a:bodyPr/>
        <a:lstStyle/>
        <a:p>
          <a:endParaRPr lang="en-US"/>
        </a:p>
      </dgm:t>
    </dgm:pt>
    <dgm:pt modelId="{0708D182-A12A-4C64-A44B-B85E9AA46D2F}">
      <dgm:prSet phldrT="[Text]"/>
      <dgm:spPr/>
      <dgm:t>
        <a:bodyPr/>
        <a:lstStyle/>
        <a:p>
          <a:r>
            <a:rPr lang="en-US" dirty="0"/>
            <a:t>Arms Imported</a:t>
          </a:r>
        </a:p>
      </dgm:t>
    </dgm:pt>
    <dgm:pt modelId="{46959188-49EF-45BC-9B54-0652FA852E95}" type="parTrans" cxnId="{B2798103-FED5-440A-86E8-885497CA1F58}">
      <dgm:prSet/>
      <dgm:spPr/>
      <dgm:t>
        <a:bodyPr/>
        <a:lstStyle/>
        <a:p>
          <a:endParaRPr lang="en-US"/>
        </a:p>
      </dgm:t>
    </dgm:pt>
    <dgm:pt modelId="{E6B5D548-274E-4472-A322-416AF1745A79}" type="sibTrans" cxnId="{B2798103-FED5-440A-86E8-885497CA1F58}">
      <dgm:prSet/>
      <dgm:spPr/>
      <dgm:t>
        <a:bodyPr/>
        <a:lstStyle/>
        <a:p>
          <a:endParaRPr lang="en-US"/>
        </a:p>
      </dgm:t>
    </dgm:pt>
    <dgm:pt modelId="{CAACB57F-54C5-4E4D-A0ED-FD8C15664C4C}">
      <dgm:prSet phldrT="[Text]"/>
      <dgm:spPr/>
      <dgm:t>
        <a:bodyPr/>
        <a:lstStyle/>
        <a:p>
          <a:r>
            <a:rPr lang="en-US" dirty="0"/>
            <a:t>Military Personnel</a:t>
          </a:r>
        </a:p>
      </dgm:t>
    </dgm:pt>
    <dgm:pt modelId="{4470B427-FFBF-412E-8BDB-6F9310931D6F}" type="parTrans" cxnId="{D6454C0A-65F0-41EF-850D-64F18E14DBF0}">
      <dgm:prSet/>
      <dgm:spPr/>
      <dgm:t>
        <a:bodyPr/>
        <a:lstStyle/>
        <a:p>
          <a:endParaRPr lang="en-US"/>
        </a:p>
      </dgm:t>
    </dgm:pt>
    <dgm:pt modelId="{8ECEF3D8-46D8-4A58-9C00-B741807AD5AD}" type="sibTrans" cxnId="{D6454C0A-65F0-41EF-850D-64F18E14DBF0}">
      <dgm:prSet/>
      <dgm:spPr/>
      <dgm:t>
        <a:bodyPr/>
        <a:lstStyle/>
        <a:p>
          <a:endParaRPr lang="en-US"/>
        </a:p>
      </dgm:t>
    </dgm:pt>
    <dgm:pt modelId="{B807CA4F-2D00-453D-93DB-85F1C111046F}">
      <dgm:prSet phldrT="[Text]"/>
      <dgm:spPr/>
      <dgm:t>
        <a:bodyPr/>
        <a:lstStyle/>
        <a:p>
          <a:r>
            <a:rPr lang="en-US" dirty="0"/>
            <a:t>Global Firepower</a:t>
          </a:r>
        </a:p>
      </dgm:t>
    </dgm:pt>
    <dgm:pt modelId="{3E30541C-A16A-4159-97AB-6C2B1FAA7BF3}" type="parTrans" cxnId="{71A45F12-272C-4A5D-9674-0C19E17599CD}">
      <dgm:prSet/>
      <dgm:spPr/>
      <dgm:t>
        <a:bodyPr/>
        <a:lstStyle/>
        <a:p>
          <a:endParaRPr lang="en-US"/>
        </a:p>
      </dgm:t>
    </dgm:pt>
    <dgm:pt modelId="{D4EAB891-A4FE-4C42-91D6-6DED6049A6AC}" type="sibTrans" cxnId="{71A45F12-272C-4A5D-9674-0C19E17599CD}">
      <dgm:prSet/>
      <dgm:spPr/>
      <dgm:t>
        <a:bodyPr/>
        <a:lstStyle/>
        <a:p>
          <a:endParaRPr lang="en-US"/>
        </a:p>
      </dgm:t>
    </dgm:pt>
    <dgm:pt modelId="{DCD08AF5-2D1B-40A2-A19D-506D511772E7}" type="pres">
      <dgm:prSet presAssocID="{30FC3E96-CCD9-4A4A-8728-42436FC8A432}" presName="cycle" presStyleCnt="0">
        <dgm:presLayoutVars>
          <dgm:chMax val="1"/>
          <dgm:dir/>
          <dgm:animLvl val="ctr"/>
          <dgm:resizeHandles val="exact"/>
        </dgm:presLayoutVars>
      </dgm:prSet>
      <dgm:spPr/>
    </dgm:pt>
    <dgm:pt modelId="{9A80E285-2862-4679-8E00-FA558F5FE248}" type="pres">
      <dgm:prSet presAssocID="{C82B9C6D-1830-46F7-9F04-50BDC0252407}" presName="centerShape" presStyleLbl="node0" presStyleIdx="0" presStyleCnt="1" custScaleX="150746" custScaleY="184886" custLinFactNeighborX="-27876" custLinFactNeighborY="-11545"/>
      <dgm:spPr>
        <a:prstGeom prst="roundRect">
          <a:avLst/>
        </a:prstGeom>
      </dgm:spPr>
    </dgm:pt>
    <dgm:pt modelId="{46F56F85-9C74-4AC9-BDF2-0E5AD9F8E5A0}" type="pres">
      <dgm:prSet presAssocID="{46959188-49EF-45BC-9B54-0652FA852E95}" presName="parTrans" presStyleLbl="bgSibTrans2D1" presStyleIdx="0" presStyleCnt="3" custScaleX="81038"/>
      <dgm:spPr/>
    </dgm:pt>
    <dgm:pt modelId="{E89B1848-0386-4352-A380-B45F97EF8824}" type="pres">
      <dgm:prSet presAssocID="{0708D182-A12A-4C64-A44B-B85E9AA46D2F}" presName="node" presStyleLbl="node1" presStyleIdx="0" presStyleCnt="3" custScaleY="60611" custRadScaleRad="119052" custRadScaleInc="157479">
        <dgm:presLayoutVars>
          <dgm:bulletEnabled val="1"/>
        </dgm:presLayoutVars>
      </dgm:prSet>
      <dgm:spPr/>
    </dgm:pt>
    <dgm:pt modelId="{95A89B90-73F6-49FA-BD78-C8E2C1C9F044}" type="pres">
      <dgm:prSet presAssocID="{4470B427-FFBF-412E-8BDB-6F9310931D6F}" presName="parTrans" presStyleLbl="bgSibTrans2D1" presStyleIdx="1" presStyleCnt="3"/>
      <dgm:spPr/>
    </dgm:pt>
    <dgm:pt modelId="{C572BC67-A4DA-42B9-8ABA-DC1519A3B2CA}" type="pres">
      <dgm:prSet presAssocID="{CAACB57F-54C5-4E4D-A0ED-FD8C15664C4C}" presName="node" presStyleLbl="node1" presStyleIdx="1" presStyleCnt="3" custScaleY="63560" custRadScaleRad="79506" custRadScaleInc="120358">
        <dgm:presLayoutVars>
          <dgm:bulletEnabled val="1"/>
        </dgm:presLayoutVars>
      </dgm:prSet>
      <dgm:spPr/>
    </dgm:pt>
    <dgm:pt modelId="{AFB01E98-0CA5-4614-B56F-FFFCFDCFE34E}" type="pres">
      <dgm:prSet presAssocID="{3E30541C-A16A-4159-97AB-6C2B1FAA7BF3}" presName="parTrans" presStyleLbl="bgSibTrans2D1" presStyleIdx="2" presStyleCnt="3" custScaleX="78797"/>
      <dgm:spPr/>
    </dgm:pt>
    <dgm:pt modelId="{C9CBAC5D-29FA-4A0E-BCD4-9399AEC86FBF}" type="pres">
      <dgm:prSet presAssocID="{B807CA4F-2D00-453D-93DB-85F1C111046F}" presName="node" presStyleLbl="node1" presStyleIdx="2" presStyleCnt="3" custScaleY="60611" custRadScaleRad="85191" custRadScaleInc="103826">
        <dgm:presLayoutVars>
          <dgm:bulletEnabled val="1"/>
        </dgm:presLayoutVars>
      </dgm:prSet>
      <dgm:spPr/>
    </dgm:pt>
  </dgm:ptLst>
  <dgm:cxnLst>
    <dgm:cxn modelId="{B2798103-FED5-440A-86E8-885497CA1F58}" srcId="{C82B9C6D-1830-46F7-9F04-50BDC0252407}" destId="{0708D182-A12A-4C64-A44B-B85E9AA46D2F}" srcOrd="0" destOrd="0" parTransId="{46959188-49EF-45BC-9B54-0652FA852E95}" sibTransId="{E6B5D548-274E-4472-A322-416AF1745A79}"/>
    <dgm:cxn modelId="{D6454C0A-65F0-41EF-850D-64F18E14DBF0}" srcId="{C82B9C6D-1830-46F7-9F04-50BDC0252407}" destId="{CAACB57F-54C5-4E4D-A0ED-FD8C15664C4C}" srcOrd="1" destOrd="0" parTransId="{4470B427-FFBF-412E-8BDB-6F9310931D6F}" sibTransId="{8ECEF3D8-46D8-4A58-9C00-B741807AD5AD}"/>
    <dgm:cxn modelId="{71A45F12-272C-4A5D-9674-0C19E17599CD}" srcId="{C82B9C6D-1830-46F7-9F04-50BDC0252407}" destId="{B807CA4F-2D00-453D-93DB-85F1C111046F}" srcOrd="2" destOrd="0" parTransId="{3E30541C-A16A-4159-97AB-6C2B1FAA7BF3}" sibTransId="{D4EAB891-A4FE-4C42-91D6-6DED6049A6AC}"/>
    <dgm:cxn modelId="{A6C97363-27A2-40F2-B627-E635EC978373}" type="presOf" srcId="{B807CA4F-2D00-453D-93DB-85F1C111046F}" destId="{C9CBAC5D-29FA-4A0E-BCD4-9399AEC86FBF}" srcOrd="0" destOrd="0" presId="urn:microsoft.com/office/officeart/2005/8/layout/radial4"/>
    <dgm:cxn modelId="{0787BC75-8E99-4C1F-8713-2F28FA96D838}" type="presOf" srcId="{C82B9C6D-1830-46F7-9F04-50BDC0252407}" destId="{9A80E285-2862-4679-8E00-FA558F5FE248}" srcOrd="0" destOrd="0" presId="urn:microsoft.com/office/officeart/2005/8/layout/radial4"/>
    <dgm:cxn modelId="{C60E1B89-56C5-4F33-A618-E91B74DC1D5D}" type="presOf" srcId="{46959188-49EF-45BC-9B54-0652FA852E95}" destId="{46F56F85-9C74-4AC9-BDF2-0E5AD9F8E5A0}" srcOrd="0" destOrd="0" presId="urn:microsoft.com/office/officeart/2005/8/layout/radial4"/>
    <dgm:cxn modelId="{E59353A0-FE14-42C6-9F85-F9FDF652C1CE}" type="presOf" srcId="{4470B427-FFBF-412E-8BDB-6F9310931D6F}" destId="{95A89B90-73F6-49FA-BD78-C8E2C1C9F044}" srcOrd="0" destOrd="0" presId="urn:microsoft.com/office/officeart/2005/8/layout/radial4"/>
    <dgm:cxn modelId="{4E16C5B1-B7AA-4802-A08D-CD717C0656ED}" type="presOf" srcId="{0708D182-A12A-4C64-A44B-B85E9AA46D2F}" destId="{E89B1848-0386-4352-A380-B45F97EF8824}" srcOrd="0" destOrd="0" presId="urn:microsoft.com/office/officeart/2005/8/layout/radial4"/>
    <dgm:cxn modelId="{635E6AB6-99EF-4DDF-8063-FAF7E30C3BFE}" srcId="{30FC3E96-CCD9-4A4A-8728-42436FC8A432}" destId="{C82B9C6D-1830-46F7-9F04-50BDC0252407}" srcOrd="0" destOrd="0" parTransId="{8D33B259-AD49-4667-94B7-DB4BB3EC74BC}" sibTransId="{204D6730-9E96-4209-96FF-6654FC58E253}"/>
    <dgm:cxn modelId="{D93A1AD6-7926-4AE9-9D5F-1F76D3191E9F}" type="presOf" srcId="{CAACB57F-54C5-4E4D-A0ED-FD8C15664C4C}" destId="{C572BC67-A4DA-42B9-8ABA-DC1519A3B2CA}" srcOrd="0" destOrd="0" presId="urn:microsoft.com/office/officeart/2005/8/layout/radial4"/>
    <dgm:cxn modelId="{527B28E9-064C-471F-9B12-C1AE95C50241}" type="presOf" srcId="{3E30541C-A16A-4159-97AB-6C2B1FAA7BF3}" destId="{AFB01E98-0CA5-4614-B56F-FFFCFDCFE34E}" srcOrd="0" destOrd="0" presId="urn:microsoft.com/office/officeart/2005/8/layout/radial4"/>
    <dgm:cxn modelId="{3AE18EF4-D228-459E-8E28-BF7699417383}" type="presOf" srcId="{30FC3E96-CCD9-4A4A-8728-42436FC8A432}" destId="{DCD08AF5-2D1B-40A2-A19D-506D511772E7}" srcOrd="0" destOrd="0" presId="urn:microsoft.com/office/officeart/2005/8/layout/radial4"/>
    <dgm:cxn modelId="{CF662D2A-4C20-4B9B-95BD-CAC80A12B47A}" type="presParOf" srcId="{DCD08AF5-2D1B-40A2-A19D-506D511772E7}" destId="{9A80E285-2862-4679-8E00-FA558F5FE248}" srcOrd="0" destOrd="0" presId="urn:microsoft.com/office/officeart/2005/8/layout/radial4"/>
    <dgm:cxn modelId="{B55A534D-8096-4548-92D0-48CC31BB3C15}" type="presParOf" srcId="{DCD08AF5-2D1B-40A2-A19D-506D511772E7}" destId="{46F56F85-9C74-4AC9-BDF2-0E5AD9F8E5A0}" srcOrd="1" destOrd="0" presId="urn:microsoft.com/office/officeart/2005/8/layout/radial4"/>
    <dgm:cxn modelId="{0FD125A6-6E7D-405A-805D-226B4F6E0083}" type="presParOf" srcId="{DCD08AF5-2D1B-40A2-A19D-506D511772E7}" destId="{E89B1848-0386-4352-A380-B45F97EF8824}" srcOrd="2" destOrd="0" presId="urn:microsoft.com/office/officeart/2005/8/layout/radial4"/>
    <dgm:cxn modelId="{D46BE600-666A-4819-9D0F-1EA5F28AC30F}" type="presParOf" srcId="{DCD08AF5-2D1B-40A2-A19D-506D511772E7}" destId="{95A89B90-73F6-49FA-BD78-C8E2C1C9F044}" srcOrd="3" destOrd="0" presId="urn:microsoft.com/office/officeart/2005/8/layout/radial4"/>
    <dgm:cxn modelId="{0E5FDB49-36B1-469E-B576-E71AF5AE9855}" type="presParOf" srcId="{DCD08AF5-2D1B-40A2-A19D-506D511772E7}" destId="{C572BC67-A4DA-42B9-8ABA-DC1519A3B2CA}" srcOrd="4" destOrd="0" presId="urn:microsoft.com/office/officeart/2005/8/layout/radial4"/>
    <dgm:cxn modelId="{30C341EC-D357-4E49-A4CA-2E6105D9745D}" type="presParOf" srcId="{DCD08AF5-2D1B-40A2-A19D-506D511772E7}" destId="{AFB01E98-0CA5-4614-B56F-FFFCFDCFE34E}" srcOrd="5" destOrd="0" presId="urn:microsoft.com/office/officeart/2005/8/layout/radial4"/>
    <dgm:cxn modelId="{5251CA7D-BE25-4681-B918-01E430A0A887}" type="presParOf" srcId="{DCD08AF5-2D1B-40A2-A19D-506D511772E7}" destId="{C9CBAC5D-29FA-4A0E-BCD4-9399AEC86FBF}" srcOrd="6"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BBA2A27-C920-4896-A768-8A843D5CAF5E}" type="doc">
      <dgm:prSet loTypeId="urn:microsoft.com/office/officeart/2005/8/layout/vProcess5" loCatId="process" qsTypeId="urn:microsoft.com/office/officeart/2005/8/quickstyle/simple1" qsCatId="simple" csTypeId="urn:microsoft.com/office/officeart/2005/8/colors/accent2_3" csCatId="accent2" phldr="1"/>
      <dgm:spPr/>
      <dgm:t>
        <a:bodyPr/>
        <a:lstStyle/>
        <a:p>
          <a:endParaRPr lang="en-US"/>
        </a:p>
      </dgm:t>
    </dgm:pt>
    <dgm:pt modelId="{E3627EE8-455F-461C-ADF3-47C26EC5E7E0}">
      <dgm:prSet/>
      <dgm:spPr>
        <a:solidFill>
          <a:schemeClr val="accent2"/>
        </a:solidFill>
      </dgm:spPr>
      <dgm:t>
        <a:bodyPr/>
        <a:lstStyle/>
        <a:p>
          <a:r>
            <a:rPr lang="en-US" dirty="0"/>
            <a:t>Cleaned Excel file before loading data into R</a:t>
          </a:r>
        </a:p>
      </dgm:t>
    </dgm:pt>
    <dgm:pt modelId="{6A64F1E5-99B7-480D-88FB-D40313257F9B}" type="parTrans" cxnId="{B1985875-9D24-4EA6-B0D0-6B1E9A34F451}">
      <dgm:prSet/>
      <dgm:spPr/>
      <dgm:t>
        <a:bodyPr/>
        <a:lstStyle/>
        <a:p>
          <a:endParaRPr lang="en-US"/>
        </a:p>
      </dgm:t>
    </dgm:pt>
    <dgm:pt modelId="{FE697839-A813-43FC-8B17-5185050871BD}" type="sibTrans" cxnId="{B1985875-9D24-4EA6-B0D0-6B1E9A34F451}">
      <dgm:prSet/>
      <dgm:spPr/>
      <dgm:t>
        <a:bodyPr/>
        <a:lstStyle/>
        <a:p>
          <a:endParaRPr lang="en-US"/>
        </a:p>
      </dgm:t>
    </dgm:pt>
    <dgm:pt modelId="{A48CE690-7997-44FF-886B-72F7E027292E}">
      <dgm:prSet/>
      <dgm:spPr>
        <a:solidFill>
          <a:schemeClr val="accent2"/>
        </a:solidFill>
      </dgm:spPr>
      <dgm:t>
        <a:bodyPr/>
        <a:lstStyle/>
        <a:p>
          <a:r>
            <a:rPr lang="en-US" dirty="0"/>
            <a:t>Removed embedded pictures and links</a:t>
          </a:r>
        </a:p>
      </dgm:t>
    </dgm:pt>
    <dgm:pt modelId="{B5E8A354-C751-4A47-9B2E-C4C8BCFC1FAD}" type="parTrans" cxnId="{32AC6A95-37B5-4C86-B61E-4D75C7FF58A8}">
      <dgm:prSet/>
      <dgm:spPr/>
      <dgm:t>
        <a:bodyPr/>
        <a:lstStyle/>
        <a:p>
          <a:endParaRPr lang="en-US"/>
        </a:p>
      </dgm:t>
    </dgm:pt>
    <dgm:pt modelId="{13666B53-3D4F-4B79-AE0A-57861D8D7C88}" type="sibTrans" cxnId="{32AC6A95-37B5-4C86-B61E-4D75C7FF58A8}">
      <dgm:prSet/>
      <dgm:spPr/>
      <dgm:t>
        <a:bodyPr/>
        <a:lstStyle/>
        <a:p>
          <a:endParaRPr lang="en-US"/>
        </a:p>
      </dgm:t>
    </dgm:pt>
    <dgm:pt modelId="{6D681944-E294-4CBB-A118-675400E738AB}">
      <dgm:prSet/>
      <dgm:spPr>
        <a:solidFill>
          <a:schemeClr val="tx2">
            <a:lumMod val="75000"/>
          </a:schemeClr>
        </a:solidFill>
      </dgm:spPr>
      <dgm:t>
        <a:bodyPr/>
        <a:lstStyle/>
        <a:p>
          <a:r>
            <a:rPr lang="en-US" dirty="0"/>
            <a:t>Changed “Year” and “Value” variable type to numeric</a:t>
          </a:r>
        </a:p>
      </dgm:t>
    </dgm:pt>
    <dgm:pt modelId="{622CDA9C-EE25-4836-B8A1-584E8985ECD4}" type="parTrans" cxnId="{1C2646EF-A9EE-428F-96F8-BDFAF8FDF35B}">
      <dgm:prSet/>
      <dgm:spPr/>
      <dgm:t>
        <a:bodyPr/>
        <a:lstStyle/>
        <a:p>
          <a:endParaRPr lang="en-US"/>
        </a:p>
      </dgm:t>
    </dgm:pt>
    <dgm:pt modelId="{04EA364E-44E6-4DB7-941A-FA6348593120}" type="sibTrans" cxnId="{1C2646EF-A9EE-428F-96F8-BDFAF8FDF35B}">
      <dgm:prSet/>
      <dgm:spPr/>
      <dgm:t>
        <a:bodyPr/>
        <a:lstStyle/>
        <a:p>
          <a:endParaRPr lang="en-US"/>
        </a:p>
      </dgm:t>
    </dgm:pt>
    <dgm:pt modelId="{30D27671-31F1-4E42-A902-94586D53672B}">
      <dgm:prSet/>
      <dgm:spPr>
        <a:solidFill>
          <a:schemeClr val="accent2">
            <a:lumMod val="75000"/>
          </a:schemeClr>
        </a:solidFill>
      </dgm:spPr>
      <dgm:t>
        <a:bodyPr/>
        <a:lstStyle/>
        <a:p>
          <a:r>
            <a:rPr lang="en-US" dirty="0"/>
            <a:t>Gathered all year columns</a:t>
          </a:r>
        </a:p>
      </dgm:t>
    </dgm:pt>
    <dgm:pt modelId="{FF996121-5FB0-42F3-8DE5-C0DCA29ED5C2}" type="parTrans" cxnId="{BA82E359-38F2-4026-AB08-DA6E62EF721D}">
      <dgm:prSet/>
      <dgm:spPr/>
      <dgm:t>
        <a:bodyPr/>
        <a:lstStyle/>
        <a:p>
          <a:endParaRPr lang="en-US"/>
        </a:p>
      </dgm:t>
    </dgm:pt>
    <dgm:pt modelId="{223E459E-5AFA-49CD-9142-6C72A620A8BE}" type="sibTrans" cxnId="{BA82E359-38F2-4026-AB08-DA6E62EF721D}">
      <dgm:prSet/>
      <dgm:spPr/>
      <dgm:t>
        <a:bodyPr/>
        <a:lstStyle/>
        <a:p>
          <a:endParaRPr lang="en-US"/>
        </a:p>
      </dgm:t>
    </dgm:pt>
    <dgm:pt modelId="{98C2DC61-9B8F-44B6-AD70-80C78A3D1C45}">
      <dgm:prSet/>
      <dgm:spPr>
        <a:solidFill>
          <a:schemeClr val="accent2">
            <a:lumMod val="75000"/>
          </a:schemeClr>
        </a:solidFill>
      </dgm:spPr>
      <dgm:t>
        <a:bodyPr/>
        <a:lstStyle/>
        <a:p>
          <a:r>
            <a:rPr lang="en-US" dirty="0"/>
            <a:t>Originally had 71 columns: Country, Notes, 1949, … , 2017 </a:t>
          </a:r>
        </a:p>
      </dgm:t>
    </dgm:pt>
    <dgm:pt modelId="{306E7129-FCE1-4083-944B-BCB5445C3CBA}" type="parTrans" cxnId="{E957F27D-568B-49EC-812B-95888C580157}">
      <dgm:prSet/>
      <dgm:spPr/>
      <dgm:t>
        <a:bodyPr/>
        <a:lstStyle/>
        <a:p>
          <a:endParaRPr lang="en-US"/>
        </a:p>
      </dgm:t>
    </dgm:pt>
    <dgm:pt modelId="{77947B5A-30C5-48F7-A137-A74C24CF6E29}" type="sibTrans" cxnId="{E957F27D-568B-49EC-812B-95888C580157}">
      <dgm:prSet/>
      <dgm:spPr/>
      <dgm:t>
        <a:bodyPr/>
        <a:lstStyle/>
        <a:p>
          <a:endParaRPr lang="en-US"/>
        </a:p>
      </dgm:t>
    </dgm:pt>
    <dgm:pt modelId="{39E72C7C-EF58-4DE1-9B1F-842AABC5F610}">
      <dgm:prSet/>
      <dgm:spPr>
        <a:solidFill>
          <a:schemeClr val="tx2">
            <a:lumMod val="75000"/>
          </a:schemeClr>
        </a:solidFill>
      </dgm:spPr>
      <dgm:t>
        <a:bodyPr/>
        <a:lstStyle/>
        <a:p>
          <a:r>
            <a:rPr lang="en-US" dirty="0"/>
            <a:t>Introduced variable in military and map data frames </a:t>
          </a:r>
        </a:p>
      </dgm:t>
    </dgm:pt>
    <dgm:pt modelId="{17DFC667-7721-49F5-9109-2495053AAFD4}" type="parTrans" cxnId="{933C4624-AF91-442E-AEE7-D969FD7A45AC}">
      <dgm:prSet/>
      <dgm:spPr/>
      <dgm:t>
        <a:bodyPr/>
        <a:lstStyle/>
        <a:p>
          <a:endParaRPr lang="en-US"/>
        </a:p>
      </dgm:t>
    </dgm:pt>
    <dgm:pt modelId="{E1A97A30-67F8-4C03-A013-E4604872E022}" type="sibTrans" cxnId="{933C4624-AF91-442E-AEE7-D969FD7A45AC}">
      <dgm:prSet/>
      <dgm:spPr/>
      <dgm:t>
        <a:bodyPr/>
        <a:lstStyle/>
        <a:p>
          <a:endParaRPr lang="en-US"/>
        </a:p>
      </dgm:t>
    </dgm:pt>
    <dgm:pt modelId="{5F4E9706-F268-44A3-81D5-C975A432F9BC}">
      <dgm:prSet/>
      <dgm:spPr>
        <a:solidFill>
          <a:schemeClr val="bg2">
            <a:lumMod val="50000"/>
          </a:schemeClr>
        </a:solidFill>
      </dgm:spPr>
      <dgm:t>
        <a:bodyPr/>
        <a:lstStyle/>
        <a:p>
          <a:r>
            <a:rPr lang="en-US" dirty="0"/>
            <a:t>Joined military data with world map data</a:t>
          </a:r>
        </a:p>
      </dgm:t>
    </dgm:pt>
    <dgm:pt modelId="{1ED8B3C3-DC84-4361-9FE0-0A3894026BFC}" type="parTrans" cxnId="{5E69F25C-34A7-49C8-9EDE-2EAF7311932D}">
      <dgm:prSet/>
      <dgm:spPr/>
      <dgm:t>
        <a:bodyPr/>
        <a:lstStyle/>
        <a:p>
          <a:endParaRPr lang="en-US"/>
        </a:p>
      </dgm:t>
    </dgm:pt>
    <dgm:pt modelId="{8284104F-FBFF-4C5F-842E-1E93BC9548CF}" type="sibTrans" cxnId="{5E69F25C-34A7-49C8-9EDE-2EAF7311932D}">
      <dgm:prSet/>
      <dgm:spPr/>
      <dgm:t>
        <a:bodyPr/>
        <a:lstStyle/>
        <a:p>
          <a:endParaRPr lang="en-US"/>
        </a:p>
      </dgm:t>
    </dgm:pt>
    <dgm:pt modelId="{B7F9058A-F92D-464B-8D25-723FE968C1CF}">
      <dgm:prSet/>
      <dgm:spPr>
        <a:solidFill>
          <a:schemeClr val="bg2">
            <a:lumMod val="50000"/>
          </a:schemeClr>
        </a:solidFill>
      </dgm:spPr>
      <dgm:t>
        <a:bodyPr/>
        <a:lstStyle/>
        <a:p>
          <a:r>
            <a:rPr lang="en-US" dirty="0"/>
            <a:t>Joined on the ‘iso3c’ value </a:t>
          </a:r>
        </a:p>
      </dgm:t>
    </dgm:pt>
    <dgm:pt modelId="{1E7AA260-9D11-4722-8B73-D568569A3829}" type="parTrans" cxnId="{A7444E5F-9682-43BE-8AA5-AB0CF8AA726A}">
      <dgm:prSet/>
      <dgm:spPr/>
      <dgm:t>
        <a:bodyPr/>
        <a:lstStyle/>
        <a:p>
          <a:endParaRPr lang="en-US"/>
        </a:p>
      </dgm:t>
    </dgm:pt>
    <dgm:pt modelId="{B77E2D89-0D71-4CF7-81B1-C1E27AADD6E1}" type="sibTrans" cxnId="{A7444E5F-9682-43BE-8AA5-AB0CF8AA726A}">
      <dgm:prSet/>
      <dgm:spPr/>
      <dgm:t>
        <a:bodyPr/>
        <a:lstStyle/>
        <a:p>
          <a:endParaRPr lang="en-US"/>
        </a:p>
      </dgm:t>
    </dgm:pt>
    <dgm:pt modelId="{2C5E7E94-7CC0-42B7-9533-E71356782879}">
      <dgm:prSet/>
      <dgm:spPr>
        <a:solidFill>
          <a:schemeClr val="tx2">
            <a:lumMod val="75000"/>
          </a:schemeClr>
        </a:solidFill>
      </dgm:spPr>
      <dgm:t>
        <a:bodyPr/>
        <a:lstStyle/>
        <a:p>
          <a:r>
            <a:rPr lang="en-US"/>
            <a:t>Introduced </a:t>
          </a:r>
          <a:r>
            <a:rPr lang="en-US" dirty="0"/>
            <a:t>new variable ‘iso3c’ country code</a:t>
          </a:r>
        </a:p>
      </dgm:t>
    </dgm:pt>
    <dgm:pt modelId="{FC8EE8AB-F297-44D2-9E19-F678FAE06792}" type="parTrans" cxnId="{204D97CF-9536-4388-A5C6-26BA1DA37C75}">
      <dgm:prSet/>
      <dgm:spPr/>
    </dgm:pt>
    <dgm:pt modelId="{ABE921DE-29C1-4F00-A3DF-D068612ADD33}" type="sibTrans" cxnId="{204D97CF-9536-4388-A5C6-26BA1DA37C75}">
      <dgm:prSet/>
      <dgm:spPr/>
      <dgm:t>
        <a:bodyPr/>
        <a:lstStyle/>
        <a:p>
          <a:endParaRPr lang="en-US"/>
        </a:p>
      </dgm:t>
    </dgm:pt>
    <dgm:pt modelId="{BA0D7E66-CF43-4C61-8E18-75E39091FBC9}" type="pres">
      <dgm:prSet presAssocID="{2BBA2A27-C920-4896-A768-8A843D5CAF5E}" presName="outerComposite" presStyleCnt="0">
        <dgm:presLayoutVars>
          <dgm:chMax val="5"/>
          <dgm:dir/>
          <dgm:resizeHandles val="exact"/>
        </dgm:presLayoutVars>
      </dgm:prSet>
      <dgm:spPr/>
    </dgm:pt>
    <dgm:pt modelId="{B84632AD-0FB7-466B-8618-BE6A20A0CB49}" type="pres">
      <dgm:prSet presAssocID="{2BBA2A27-C920-4896-A768-8A843D5CAF5E}" presName="dummyMaxCanvas" presStyleCnt="0">
        <dgm:presLayoutVars/>
      </dgm:prSet>
      <dgm:spPr/>
    </dgm:pt>
    <dgm:pt modelId="{464E3F54-C13D-4ADC-B2B6-C04BED3AB9D7}" type="pres">
      <dgm:prSet presAssocID="{2BBA2A27-C920-4896-A768-8A843D5CAF5E}" presName="FiveNodes_1" presStyleLbl="node1" presStyleIdx="0" presStyleCnt="5">
        <dgm:presLayoutVars>
          <dgm:bulletEnabled val="1"/>
        </dgm:presLayoutVars>
      </dgm:prSet>
      <dgm:spPr/>
    </dgm:pt>
    <dgm:pt modelId="{F1215822-C8CB-4F50-B7AA-87405F206CB0}" type="pres">
      <dgm:prSet presAssocID="{2BBA2A27-C920-4896-A768-8A843D5CAF5E}" presName="FiveNodes_2" presStyleLbl="node1" presStyleIdx="1" presStyleCnt="5">
        <dgm:presLayoutVars>
          <dgm:bulletEnabled val="1"/>
        </dgm:presLayoutVars>
      </dgm:prSet>
      <dgm:spPr/>
    </dgm:pt>
    <dgm:pt modelId="{69FE4752-A343-496B-9A96-D54902F6BA2A}" type="pres">
      <dgm:prSet presAssocID="{2BBA2A27-C920-4896-A768-8A843D5CAF5E}" presName="FiveNodes_3" presStyleLbl="node1" presStyleIdx="2" presStyleCnt="5">
        <dgm:presLayoutVars>
          <dgm:bulletEnabled val="1"/>
        </dgm:presLayoutVars>
      </dgm:prSet>
      <dgm:spPr/>
    </dgm:pt>
    <dgm:pt modelId="{7BE6942E-C2B4-436B-B208-646BD3CC6581}" type="pres">
      <dgm:prSet presAssocID="{2BBA2A27-C920-4896-A768-8A843D5CAF5E}" presName="FiveNodes_4" presStyleLbl="node1" presStyleIdx="3" presStyleCnt="5">
        <dgm:presLayoutVars>
          <dgm:bulletEnabled val="1"/>
        </dgm:presLayoutVars>
      </dgm:prSet>
      <dgm:spPr/>
    </dgm:pt>
    <dgm:pt modelId="{9BDC9B9B-537B-4091-831C-259C030988FF}" type="pres">
      <dgm:prSet presAssocID="{2BBA2A27-C920-4896-A768-8A843D5CAF5E}" presName="FiveNodes_5" presStyleLbl="node1" presStyleIdx="4" presStyleCnt="5">
        <dgm:presLayoutVars>
          <dgm:bulletEnabled val="1"/>
        </dgm:presLayoutVars>
      </dgm:prSet>
      <dgm:spPr/>
    </dgm:pt>
    <dgm:pt modelId="{E14EBEB0-D9B6-42A5-8F17-428706AC8572}" type="pres">
      <dgm:prSet presAssocID="{2BBA2A27-C920-4896-A768-8A843D5CAF5E}" presName="FiveConn_1-2" presStyleLbl="fgAccFollowNode1" presStyleIdx="0" presStyleCnt="4">
        <dgm:presLayoutVars>
          <dgm:bulletEnabled val="1"/>
        </dgm:presLayoutVars>
      </dgm:prSet>
      <dgm:spPr/>
    </dgm:pt>
    <dgm:pt modelId="{9DA0F224-03C4-4547-99D1-AC11E825A58C}" type="pres">
      <dgm:prSet presAssocID="{2BBA2A27-C920-4896-A768-8A843D5CAF5E}" presName="FiveConn_2-3" presStyleLbl="fgAccFollowNode1" presStyleIdx="1" presStyleCnt="4">
        <dgm:presLayoutVars>
          <dgm:bulletEnabled val="1"/>
        </dgm:presLayoutVars>
      </dgm:prSet>
      <dgm:spPr/>
    </dgm:pt>
    <dgm:pt modelId="{59462744-5B83-46F4-BCFA-FFC1CDB221B7}" type="pres">
      <dgm:prSet presAssocID="{2BBA2A27-C920-4896-A768-8A843D5CAF5E}" presName="FiveConn_3-4" presStyleLbl="fgAccFollowNode1" presStyleIdx="2" presStyleCnt="4">
        <dgm:presLayoutVars>
          <dgm:bulletEnabled val="1"/>
        </dgm:presLayoutVars>
      </dgm:prSet>
      <dgm:spPr/>
    </dgm:pt>
    <dgm:pt modelId="{0C415EBA-89F4-4BD9-9B8C-0E31800B2BFC}" type="pres">
      <dgm:prSet presAssocID="{2BBA2A27-C920-4896-A768-8A843D5CAF5E}" presName="FiveConn_4-5" presStyleLbl="fgAccFollowNode1" presStyleIdx="3" presStyleCnt="4">
        <dgm:presLayoutVars>
          <dgm:bulletEnabled val="1"/>
        </dgm:presLayoutVars>
      </dgm:prSet>
      <dgm:spPr/>
    </dgm:pt>
    <dgm:pt modelId="{2AD0E5A4-BD78-43A4-80F3-853DD99A7AF8}" type="pres">
      <dgm:prSet presAssocID="{2BBA2A27-C920-4896-A768-8A843D5CAF5E}" presName="FiveNodes_1_text" presStyleLbl="node1" presStyleIdx="4" presStyleCnt="5">
        <dgm:presLayoutVars>
          <dgm:bulletEnabled val="1"/>
        </dgm:presLayoutVars>
      </dgm:prSet>
      <dgm:spPr/>
    </dgm:pt>
    <dgm:pt modelId="{27394299-8661-4D2F-9DBC-B12B09B52A4F}" type="pres">
      <dgm:prSet presAssocID="{2BBA2A27-C920-4896-A768-8A843D5CAF5E}" presName="FiveNodes_2_text" presStyleLbl="node1" presStyleIdx="4" presStyleCnt="5">
        <dgm:presLayoutVars>
          <dgm:bulletEnabled val="1"/>
        </dgm:presLayoutVars>
      </dgm:prSet>
      <dgm:spPr/>
    </dgm:pt>
    <dgm:pt modelId="{49B3C71C-D879-4ED0-83E3-DDDB2A084B37}" type="pres">
      <dgm:prSet presAssocID="{2BBA2A27-C920-4896-A768-8A843D5CAF5E}" presName="FiveNodes_3_text" presStyleLbl="node1" presStyleIdx="4" presStyleCnt="5">
        <dgm:presLayoutVars>
          <dgm:bulletEnabled val="1"/>
        </dgm:presLayoutVars>
      </dgm:prSet>
      <dgm:spPr/>
    </dgm:pt>
    <dgm:pt modelId="{68895C56-0324-462C-BB3A-C68CA85FCEE2}" type="pres">
      <dgm:prSet presAssocID="{2BBA2A27-C920-4896-A768-8A843D5CAF5E}" presName="FiveNodes_4_text" presStyleLbl="node1" presStyleIdx="4" presStyleCnt="5">
        <dgm:presLayoutVars>
          <dgm:bulletEnabled val="1"/>
        </dgm:presLayoutVars>
      </dgm:prSet>
      <dgm:spPr/>
    </dgm:pt>
    <dgm:pt modelId="{DAF1855C-F531-4AFF-993E-1840C44E4C94}" type="pres">
      <dgm:prSet presAssocID="{2BBA2A27-C920-4896-A768-8A843D5CAF5E}" presName="FiveNodes_5_text" presStyleLbl="node1" presStyleIdx="4" presStyleCnt="5">
        <dgm:presLayoutVars>
          <dgm:bulletEnabled val="1"/>
        </dgm:presLayoutVars>
      </dgm:prSet>
      <dgm:spPr/>
    </dgm:pt>
  </dgm:ptLst>
  <dgm:cxnLst>
    <dgm:cxn modelId="{933C4624-AF91-442E-AEE7-D969FD7A45AC}" srcId="{2C5E7E94-7CC0-42B7-9533-E71356782879}" destId="{39E72C7C-EF58-4DE1-9B1F-842AABC5F610}" srcOrd="0" destOrd="0" parTransId="{17DFC667-7721-49F5-9109-2495053AAFD4}" sibTransId="{E1A97A30-67F8-4C03-A013-E4604872E022}"/>
    <dgm:cxn modelId="{742DDE27-DCBC-49D6-ABAF-135649E55264}" type="presOf" srcId="{30D27671-31F1-4E42-A902-94586D53672B}" destId="{27394299-8661-4D2F-9DBC-B12B09B52A4F}" srcOrd="1" destOrd="0" presId="urn:microsoft.com/office/officeart/2005/8/layout/vProcess5"/>
    <dgm:cxn modelId="{D95D852E-3C7F-47F6-9D87-CE3FB33F2111}" type="presOf" srcId="{5F4E9706-F268-44A3-81D5-C975A432F9BC}" destId="{DAF1855C-F531-4AFF-993E-1840C44E4C94}" srcOrd="1" destOrd="0" presId="urn:microsoft.com/office/officeart/2005/8/layout/vProcess5"/>
    <dgm:cxn modelId="{AE549C33-0F9B-4AC4-A63D-7957B48E85AD}" type="presOf" srcId="{2C5E7E94-7CC0-42B7-9533-E71356782879}" destId="{7BE6942E-C2B4-436B-B208-646BD3CC6581}" srcOrd="0" destOrd="0" presId="urn:microsoft.com/office/officeart/2005/8/layout/vProcess5"/>
    <dgm:cxn modelId="{4054DC35-CF36-47B6-89A3-F90C19393BDB}" type="presOf" srcId="{B7F9058A-F92D-464B-8D25-723FE968C1CF}" destId="{DAF1855C-F531-4AFF-993E-1840C44E4C94}" srcOrd="1" destOrd="1" presId="urn:microsoft.com/office/officeart/2005/8/layout/vProcess5"/>
    <dgm:cxn modelId="{FF8C5F3A-F13F-43BE-8FB5-933F0331651C}" type="presOf" srcId="{A48CE690-7997-44FF-886B-72F7E027292E}" destId="{464E3F54-C13D-4ADC-B2B6-C04BED3AB9D7}" srcOrd="0" destOrd="1" presId="urn:microsoft.com/office/officeart/2005/8/layout/vProcess5"/>
    <dgm:cxn modelId="{5E69F25C-34A7-49C8-9EDE-2EAF7311932D}" srcId="{2BBA2A27-C920-4896-A768-8A843D5CAF5E}" destId="{5F4E9706-F268-44A3-81D5-C975A432F9BC}" srcOrd="4" destOrd="0" parTransId="{1ED8B3C3-DC84-4361-9FE0-0A3894026BFC}" sibTransId="{8284104F-FBFF-4C5F-842E-1E93BC9548CF}"/>
    <dgm:cxn modelId="{A7444E5F-9682-43BE-8AA5-AB0CF8AA726A}" srcId="{5F4E9706-F268-44A3-81D5-C975A432F9BC}" destId="{B7F9058A-F92D-464B-8D25-723FE968C1CF}" srcOrd="0" destOrd="0" parTransId="{1E7AA260-9D11-4722-8B73-D568569A3829}" sibTransId="{B77E2D89-0D71-4CF7-81B1-C1E27AADD6E1}"/>
    <dgm:cxn modelId="{E6E03A63-F46C-472B-9259-429C65C9A6D8}" type="presOf" srcId="{B7F9058A-F92D-464B-8D25-723FE968C1CF}" destId="{9BDC9B9B-537B-4091-831C-259C030988FF}" srcOrd="0" destOrd="1" presId="urn:microsoft.com/office/officeart/2005/8/layout/vProcess5"/>
    <dgm:cxn modelId="{1D92F567-E3C9-4DDB-8177-C9D27277683A}" type="presOf" srcId="{2BBA2A27-C920-4896-A768-8A843D5CAF5E}" destId="{BA0D7E66-CF43-4C61-8E18-75E39091FBC9}" srcOrd="0" destOrd="0" presId="urn:microsoft.com/office/officeart/2005/8/layout/vProcess5"/>
    <dgm:cxn modelId="{B1985875-9D24-4EA6-B0D0-6B1E9A34F451}" srcId="{2BBA2A27-C920-4896-A768-8A843D5CAF5E}" destId="{E3627EE8-455F-461C-ADF3-47C26EC5E7E0}" srcOrd="0" destOrd="0" parTransId="{6A64F1E5-99B7-480D-88FB-D40313257F9B}" sibTransId="{FE697839-A813-43FC-8B17-5185050871BD}"/>
    <dgm:cxn modelId="{EC3B5157-EE33-4D20-8EEA-0BC60EA00654}" type="presOf" srcId="{6D681944-E294-4CBB-A118-675400E738AB}" destId="{49B3C71C-D879-4ED0-83E3-DDDB2A084B37}" srcOrd="1" destOrd="0" presId="urn:microsoft.com/office/officeart/2005/8/layout/vProcess5"/>
    <dgm:cxn modelId="{BA82E359-38F2-4026-AB08-DA6E62EF721D}" srcId="{2BBA2A27-C920-4896-A768-8A843D5CAF5E}" destId="{30D27671-31F1-4E42-A902-94586D53672B}" srcOrd="1" destOrd="0" parTransId="{FF996121-5FB0-42F3-8DE5-C0DCA29ED5C2}" sibTransId="{223E459E-5AFA-49CD-9142-6C72A620A8BE}"/>
    <dgm:cxn modelId="{E957F27D-568B-49EC-812B-95888C580157}" srcId="{30D27671-31F1-4E42-A902-94586D53672B}" destId="{98C2DC61-9B8F-44B6-AD70-80C78A3D1C45}" srcOrd="0" destOrd="0" parTransId="{306E7129-FCE1-4083-944B-BCB5445C3CBA}" sibTransId="{77947B5A-30C5-48F7-A137-A74C24CF6E29}"/>
    <dgm:cxn modelId="{D567E28A-A09C-4223-B919-FE446062BA98}" type="presOf" srcId="{98C2DC61-9B8F-44B6-AD70-80C78A3D1C45}" destId="{27394299-8661-4D2F-9DBC-B12B09B52A4F}" srcOrd="1" destOrd="1" presId="urn:microsoft.com/office/officeart/2005/8/layout/vProcess5"/>
    <dgm:cxn modelId="{5D973F8F-2968-4136-8F1B-63C2F87B3297}" type="presOf" srcId="{04EA364E-44E6-4DB7-941A-FA6348593120}" destId="{59462744-5B83-46F4-BCFA-FFC1CDB221B7}" srcOrd="0" destOrd="0" presId="urn:microsoft.com/office/officeart/2005/8/layout/vProcess5"/>
    <dgm:cxn modelId="{32AC6A95-37B5-4C86-B61E-4D75C7FF58A8}" srcId="{E3627EE8-455F-461C-ADF3-47C26EC5E7E0}" destId="{A48CE690-7997-44FF-886B-72F7E027292E}" srcOrd="0" destOrd="0" parTransId="{B5E8A354-C751-4A47-9B2E-C4C8BCFC1FAD}" sibTransId="{13666B53-3D4F-4B79-AE0A-57861D8D7C88}"/>
    <dgm:cxn modelId="{E810FE9B-0F32-46E7-9B78-566B587CE3C3}" type="presOf" srcId="{39E72C7C-EF58-4DE1-9B1F-842AABC5F610}" destId="{7BE6942E-C2B4-436B-B208-646BD3CC6581}" srcOrd="0" destOrd="1" presId="urn:microsoft.com/office/officeart/2005/8/layout/vProcess5"/>
    <dgm:cxn modelId="{7B9218A5-383A-47E2-94B3-09CFE86AE99E}" type="presOf" srcId="{2C5E7E94-7CC0-42B7-9533-E71356782879}" destId="{68895C56-0324-462C-BB3A-C68CA85FCEE2}" srcOrd="1" destOrd="0" presId="urn:microsoft.com/office/officeart/2005/8/layout/vProcess5"/>
    <dgm:cxn modelId="{1EDA59A5-4EB9-4F09-8340-59B203053673}" type="presOf" srcId="{98C2DC61-9B8F-44B6-AD70-80C78A3D1C45}" destId="{F1215822-C8CB-4F50-B7AA-87405F206CB0}" srcOrd="0" destOrd="1" presId="urn:microsoft.com/office/officeart/2005/8/layout/vProcess5"/>
    <dgm:cxn modelId="{AF2F84A8-64EE-430D-8C67-A7290E1355CE}" type="presOf" srcId="{5F4E9706-F268-44A3-81D5-C975A432F9BC}" destId="{9BDC9B9B-537B-4091-831C-259C030988FF}" srcOrd="0" destOrd="0" presId="urn:microsoft.com/office/officeart/2005/8/layout/vProcess5"/>
    <dgm:cxn modelId="{BC979BAF-6622-4F31-BA1F-3A9E07E15FC1}" type="presOf" srcId="{E3627EE8-455F-461C-ADF3-47C26EC5E7E0}" destId="{2AD0E5A4-BD78-43A4-80F3-853DD99A7AF8}" srcOrd="1" destOrd="0" presId="urn:microsoft.com/office/officeart/2005/8/layout/vProcess5"/>
    <dgm:cxn modelId="{3B0EFDB0-E8EE-4A86-87C1-2246A481BEE0}" type="presOf" srcId="{A48CE690-7997-44FF-886B-72F7E027292E}" destId="{2AD0E5A4-BD78-43A4-80F3-853DD99A7AF8}" srcOrd="1" destOrd="1" presId="urn:microsoft.com/office/officeart/2005/8/layout/vProcess5"/>
    <dgm:cxn modelId="{D1A8C1B5-D98C-4250-8879-C5BFB0693B1D}" type="presOf" srcId="{30D27671-31F1-4E42-A902-94586D53672B}" destId="{F1215822-C8CB-4F50-B7AA-87405F206CB0}" srcOrd="0" destOrd="0" presId="urn:microsoft.com/office/officeart/2005/8/layout/vProcess5"/>
    <dgm:cxn modelId="{3CA98EBB-D38C-4104-B550-A80D590B6A81}" type="presOf" srcId="{6D681944-E294-4CBB-A118-675400E738AB}" destId="{69FE4752-A343-496B-9A96-D54902F6BA2A}" srcOrd="0" destOrd="0" presId="urn:microsoft.com/office/officeart/2005/8/layout/vProcess5"/>
    <dgm:cxn modelId="{5DBB11BD-7D9F-4015-9266-807AAD40DC9B}" type="presOf" srcId="{39E72C7C-EF58-4DE1-9B1F-842AABC5F610}" destId="{68895C56-0324-462C-BB3A-C68CA85FCEE2}" srcOrd="1" destOrd="1" presId="urn:microsoft.com/office/officeart/2005/8/layout/vProcess5"/>
    <dgm:cxn modelId="{001E07C1-D9C0-41CD-9BAC-F4169B566C84}" type="presOf" srcId="{223E459E-5AFA-49CD-9142-6C72A620A8BE}" destId="{9DA0F224-03C4-4547-99D1-AC11E825A58C}" srcOrd="0" destOrd="0" presId="urn:microsoft.com/office/officeart/2005/8/layout/vProcess5"/>
    <dgm:cxn modelId="{001923CB-9ABB-49F2-9C6F-4F28A25A11AE}" type="presOf" srcId="{ABE921DE-29C1-4F00-A3DF-D068612ADD33}" destId="{0C415EBA-89F4-4BD9-9B8C-0E31800B2BFC}" srcOrd="0" destOrd="0" presId="urn:microsoft.com/office/officeart/2005/8/layout/vProcess5"/>
    <dgm:cxn modelId="{A111D0CB-2101-479A-808A-1FC2172583CD}" type="presOf" srcId="{FE697839-A813-43FC-8B17-5185050871BD}" destId="{E14EBEB0-D9B6-42A5-8F17-428706AC8572}" srcOrd="0" destOrd="0" presId="urn:microsoft.com/office/officeart/2005/8/layout/vProcess5"/>
    <dgm:cxn modelId="{204D97CF-9536-4388-A5C6-26BA1DA37C75}" srcId="{2BBA2A27-C920-4896-A768-8A843D5CAF5E}" destId="{2C5E7E94-7CC0-42B7-9533-E71356782879}" srcOrd="3" destOrd="0" parTransId="{FC8EE8AB-F297-44D2-9E19-F678FAE06792}" sibTransId="{ABE921DE-29C1-4F00-A3DF-D068612ADD33}"/>
    <dgm:cxn modelId="{1C2646EF-A9EE-428F-96F8-BDFAF8FDF35B}" srcId="{2BBA2A27-C920-4896-A768-8A843D5CAF5E}" destId="{6D681944-E294-4CBB-A118-675400E738AB}" srcOrd="2" destOrd="0" parTransId="{622CDA9C-EE25-4836-B8A1-584E8985ECD4}" sibTransId="{04EA364E-44E6-4DB7-941A-FA6348593120}"/>
    <dgm:cxn modelId="{80FD02F9-0927-4A2B-B448-2ACF051B4929}" type="presOf" srcId="{E3627EE8-455F-461C-ADF3-47C26EC5E7E0}" destId="{464E3F54-C13D-4ADC-B2B6-C04BED3AB9D7}" srcOrd="0" destOrd="0" presId="urn:microsoft.com/office/officeart/2005/8/layout/vProcess5"/>
    <dgm:cxn modelId="{A4FB40F6-0369-42CE-A251-C97D9CC16E6D}" type="presParOf" srcId="{BA0D7E66-CF43-4C61-8E18-75E39091FBC9}" destId="{B84632AD-0FB7-466B-8618-BE6A20A0CB49}" srcOrd="0" destOrd="0" presId="urn:microsoft.com/office/officeart/2005/8/layout/vProcess5"/>
    <dgm:cxn modelId="{AAE3F3FE-17DC-4917-8127-967DC5B1B969}" type="presParOf" srcId="{BA0D7E66-CF43-4C61-8E18-75E39091FBC9}" destId="{464E3F54-C13D-4ADC-B2B6-C04BED3AB9D7}" srcOrd="1" destOrd="0" presId="urn:microsoft.com/office/officeart/2005/8/layout/vProcess5"/>
    <dgm:cxn modelId="{71B94C1D-9847-4929-9EFC-43B582FC5B88}" type="presParOf" srcId="{BA0D7E66-CF43-4C61-8E18-75E39091FBC9}" destId="{F1215822-C8CB-4F50-B7AA-87405F206CB0}" srcOrd="2" destOrd="0" presId="urn:microsoft.com/office/officeart/2005/8/layout/vProcess5"/>
    <dgm:cxn modelId="{974780B5-58E2-4B3B-B240-519F9ACB15BE}" type="presParOf" srcId="{BA0D7E66-CF43-4C61-8E18-75E39091FBC9}" destId="{69FE4752-A343-496B-9A96-D54902F6BA2A}" srcOrd="3" destOrd="0" presId="urn:microsoft.com/office/officeart/2005/8/layout/vProcess5"/>
    <dgm:cxn modelId="{6A135271-2307-4FE3-820A-D744D19DD37B}" type="presParOf" srcId="{BA0D7E66-CF43-4C61-8E18-75E39091FBC9}" destId="{7BE6942E-C2B4-436B-B208-646BD3CC6581}" srcOrd="4" destOrd="0" presId="urn:microsoft.com/office/officeart/2005/8/layout/vProcess5"/>
    <dgm:cxn modelId="{1FE3DE33-98F0-4D9B-803A-F8229879BB68}" type="presParOf" srcId="{BA0D7E66-CF43-4C61-8E18-75E39091FBC9}" destId="{9BDC9B9B-537B-4091-831C-259C030988FF}" srcOrd="5" destOrd="0" presId="urn:microsoft.com/office/officeart/2005/8/layout/vProcess5"/>
    <dgm:cxn modelId="{EEAF1DED-F7FC-490C-92BF-677B6CC18BC6}" type="presParOf" srcId="{BA0D7E66-CF43-4C61-8E18-75E39091FBC9}" destId="{E14EBEB0-D9B6-42A5-8F17-428706AC8572}" srcOrd="6" destOrd="0" presId="urn:microsoft.com/office/officeart/2005/8/layout/vProcess5"/>
    <dgm:cxn modelId="{6CFBCA5F-3BB1-400A-8B7F-A3AAAD4B5956}" type="presParOf" srcId="{BA0D7E66-CF43-4C61-8E18-75E39091FBC9}" destId="{9DA0F224-03C4-4547-99D1-AC11E825A58C}" srcOrd="7" destOrd="0" presId="urn:microsoft.com/office/officeart/2005/8/layout/vProcess5"/>
    <dgm:cxn modelId="{1BF03E19-E3B2-4E53-9E2B-AAA938722E07}" type="presParOf" srcId="{BA0D7E66-CF43-4C61-8E18-75E39091FBC9}" destId="{59462744-5B83-46F4-BCFA-FFC1CDB221B7}" srcOrd="8" destOrd="0" presId="urn:microsoft.com/office/officeart/2005/8/layout/vProcess5"/>
    <dgm:cxn modelId="{8BD15AFF-B4CB-4E5E-B345-1D54B4CCD020}" type="presParOf" srcId="{BA0D7E66-CF43-4C61-8E18-75E39091FBC9}" destId="{0C415EBA-89F4-4BD9-9B8C-0E31800B2BFC}" srcOrd="9" destOrd="0" presId="urn:microsoft.com/office/officeart/2005/8/layout/vProcess5"/>
    <dgm:cxn modelId="{9CA340E4-AF73-4A27-9926-51C7F4A266DA}" type="presParOf" srcId="{BA0D7E66-CF43-4C61-8E18-75E39091FBC9}" destId="{2AD0E5A4-BD78-43A4-80F3-853DD99A7AF8}" srcOrd="10" destOrd="0" presId="urn:microsoft.com/office/officeart/2005/8/layout/vProcess5"/>
    <dgm:cxn modelId="{2CD82B5B-5114-49CF-AA2D-02238FCD2CA4}" type="presParOf" srcId="{BA0D7E66-CF43-4C61-8E18-75E39091FBC9}" destId="{27394299-8661-4D2F-9DBC-B12B09B52A4F}" srcOrd="11" destOrd="0" presId="urn:microsoft.com/office/officeart/2005/8/layout/vProcess5"/>
    <dgm:cxn modelId="{969E5B8C-310E-455A-844A-D2EC552CFAF2}" type="presParOf" srcId="{BA0D7E66-CF43-4C61-8E18-75E39091FBC9}" destId="{49B3C71C-D879-4ED0-83E3-DDDB2A084B37}" srcOrd="12" destOrd="0" presId="urn:microsoft.com/office/officeart/2005/8/layout/vProcess5"/>
    <dgm:cxn modelId="{E8054A4E-F906-4F21-AAAB-1DDBF6C54CC6}" type="presParOf" srcId="{BA0D7E66-CF43-4C61-8E18-75E39091FBC9}" destId="{68895C56-0324-462C-BB3A-C68CA85FCEE2}" srcOrd="13" destOrd="0" presId="urn:microsoft.com/office/officeart/2005/8/layout/vProcess5"/>
    <dgm:cxn modelId="{920AEAE5-B2AC-4C81-AEE1-A1D81C2AFD00}" type="presParOf" srcId="{BA0D7E66-CF43-4C61-8E18-75E39091FBC9}" destId="{DAF1855C-F531-4AFF-993E-1840C44E4C94}"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80E285-2862-4679-8E00-FA558F5FE248}">
      <dsp:nvSpPr>
        <dsp:cNvPr id="0" name=""/>
        <dsp:cNvSpPr/>
      </dsp:nvSpPr>
      <dsp:spPr>
        <a:xfrm>
          <a:off x="137963" y="1174582"/>
          <a:ext cx="2711690" cy="3325817"/>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t" anchorCtr="0">
          <a:noAutofit/>
        </a:bodyPr>
        <a:lstStyle/>
        <a:p>
          <a:pPr marL="0" lvl="0" indent="0" algn="ctr" defTabSz="1244600">
            <a:lnSpc>
              <a:spcPct val="90000"/>
            </a:lnSpc>
            <a:spcBef>
              <a:spcPct val="0"/>
            </a:spcBef>
            <a:spcAft>
              <a:spcPct val="35000"/>
            </a:spcAft>
            <a:buNone/>
          </a:pPr>
          <a:endParaRPr lang="en-US" sz="2800" kern="1200" dirty="0"/>
        </a:p>
        <a:p>
          <a:pPr marL="0" lvl="0" indent="0" algn="ctr" defTabSz="1244600">
            <a:lnSpc>
              <a:spcPct val="90000"/>
            </a:lnSpc>
            <a:spcBef>
              <a:spcPct val="0"/>
            </a:spcBef>
            <a:spcAft>
              <a:spcPct val="35000"/>
            </a:spcAft>
            <a:buNone/>
          </a:pPr>
          <a:r>
            <a:rPr lang="en-US" sz="2800" kern="1200" dirty="0"/>
            <a:t>Military Expenditure</a:t>
          </a:r>
        </a:p>
      </dsp:txBody>
      <dsp:txXfrm>
        <a:off x="270337" y="1306956"/>
        <a:ext cx="2446942" cy="3061069"/>
      </dsp:txXfrm>
    </dsp:sp>
    <dsp:sp modelId="{46F56F85-9C74-4AC9-BDF2-0E5AD9F8E5A0}">
      <dsp:nvSpPr>
        <dsp:cNvPr id="0" name=""/>
        <dsp:cNvSpPr/>
      </dsp:nvSpPr>
      <dsp:spPr>
        <a:xfrm rot="19942657">
          <a:off x="2926789" y="1390342"/>
          <a:ext cx="1685336" cy="512671"/>
        </a:xfrm>
        <a:prstGeom prst="leftArrow">
          <a:avLst>
            <a:gd name="adj1" fmla="val 60000"/>
            <a:gd name="adj2" fmla="val 50000"/>
          </a:avLst>
        </a:prstGeom>
        <a:gradFill rotWithShape="0">
          <a:gsLst>
            <a:gs pos="0">
              <a:schemeClr val="accent2">
                <a:tint val="60000"/>
                <a:hueOff val="0"/>
                <a:satOff val="0"/>
                <a:lumOff val="0"/>
                <a:alphaOff val="0"/>
                <a:satMod val="103000"/>
                <a:lumMod val="102000"/>
                <a:tint val="94000"/>
              </a:schemeClr>
            </a:gs>
            <a:gs pos="50000">
              <a:schemeClr val="accent2">
                <a:tint val="60000"/>
                <a:hueOff val="0"/>
                <a:satOff val="0"/>
                <a:lumOff val="0"/>
                <a:alphaOff val="0"/>
                <a:satMod val="110000"/>
                <a:lumMod val="100000"/>
                <a:shade val="100000"/>
              </a:schemeClr>
            </a:gs>
            <a:gs pos="100000">
              <a:schemeClr val="accent2">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E89B1848-0386-4352-A380-B45F97EF8824}">
      <dsp:nvSpPr>
        <dsp:cNvPr id="0" name=""/>
        <dsp:cNvSpPr/>
      </dsp:nvSpPr>
      <dsp:spPr>
        <a:xfrm>
          <a:off x="3836330" y="750248"/>
          <a:ext cx="1708905" cy="828627"/>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066800">
            <a:lnSpc>
              <a:spcPct val="90000"/>
            </a:lnSpc>
            <a:spcBef>
              <a:spcPct val="0"/>
            </a:spcBef>
            <a:spcAft>
              <a:spcPct val="35000"/>
            </a:spcAft>
            <a:buNone/>
          </a:pPr>
          <a:r>
            <a:rPr lang="en-US" sz="2400" kern="1200" dirty="0"/>
            <a:t>Arms Imported</a:t>
          </a:r>
        </a:p>
      </dsp:txBody>
      <dsp:txXfrm>
        <a:off x="3860600" y="774518"/>
        <a:ext cx="1660365" cy="780087"/>
      </dsp:txXfrm>
    </dsp:sp>
    <dsp:sp modelId="{95A89B90-73F6-49FA-BD78-C8E2C1C9F044}">
      <dsp:nvSpPr>
        <dsp:cNvPr id="0" name=""/>
        <dsp:cNvSpPr/>
      </dsp:nvSpPr>
      <dsp:spPr>
        <a:xfrm rot="21568749">
          <a:off x="2950844" y="2560001"/>
          <a:ext cx="1739975" cy="512671"/>
        </a:xfrm>
        <a:prstGeom prst="leftArrow">
          <a:avLst>
            <a:gd name="adj1" fmla="val 60000"/>
            <a:gd name="adj2" fmla="val 50000"/>
          </a:avLst>
        </a:prstGeom>
        <a:gradFill rotWithShape="0">
          <a:gsLst>
            <a:gs pos="0">
              <a:schemeClr val="accent2">
                <a:tint val="60000"/>
                <a:hueOff val="0"/>
                <a:satOff val="0"/>
                <a:lumOff val="0"/>
                <a:alphaOff val="0"/>
                <a:satMod val="103000"/>
                <a:lumMod val="102000"/>
                <a:tint val="94000"/>
              </a:schemeClr>
            </a:gs>
            <a:gs pos="50000">
              <a:schemeClr val="accent2">
                <a:tint val="60000"/>
                <a:hueOff val="0"/>
                <a:satOff val="0"/>
                <a:lumOff val="0"/>
                <a:alphaOff val="0"/>
                <a:satMod val="110000"/>
                <a:lumMod val="100000"/>
                <a:shade val="100000"/>
              </a:schemeClr>
            </a:gs>
            <a:gs pos="100000">
              <a:schemeClr val="accent2">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C572BC67-A4DA-42B9-8ABA-DC1519A3B2CA}">
      <dsp:nvSpPr>
        <dsp:cNvPr id="0" name=""/>
        <dsp:cNvSpPr/>
      </dsp:nvSpPr>
      <dsp:spPr>
        <a:xfrm>
          <a:off x="3836332" y="2373956"/>
          <a:ext cx="1708905" cy="86894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066800">
            <a:lnSpc>
              <a:spcPct val="90000"/>
            </a:lnSpc>
            <a:spcBef>
              <a:spcPct val="0"/>
            </a:spcBef>
            <a:spcAft>
              <a:spcPct val="35000"/>
            </a:spcAft>
            <a:buNone/>
          </a:pPr>
          <a:r>
            <a:rPr lang="en-US" sz="2400" kern="1200" dirty="0"/>
            <a:t>Military Personnel</a:t>
          </a:r>
        </a:p>
      </dsp:txBody>
      <dsp:txXfrm>
        <a:off x="3861783" y="2399407"/>
        <a:ext cx="1658003" cy="818042"/>
      </dsp:txXfrm>
    </dsp:sp>
    <dsp:sp modelId="{AFB01E98-0CA5-4614-B56F-FFFCFDCFE34E}">
      <dsp:nvSpPr>
        <dsp:cNvPr id="0" name=""/>
        <dsp:cNvSpPr/>
      </dsp:nvSpPr>
      <dsp:spPr>
        <a:xfrm rot="1518373">
          <a:off x="2982341" y="3661169"/>
          <a:ext cx="1591225" cy="512671"/>
        </a:xfrm>
        <a:prstGeom prst="leftArrow">
          <a:avLst>
            <a:gd name="adj1" fmla="val 60000"/>
            <a:gd name="adj2" fmla="val 50000"/>
          </a:avLst>
        </a:prstGeom>
        <a:gradFill rotWithShape="0">
          <a:gsLst>
            <a:gs pos="0">
              <a:schemeClr val="accent2">
                <a:tint val="60000"/>
                <a:hueOff val="0"/>
                <a:satOff val="0"/>
                <a:lumOff val="0"/>
                <a:alphaOff val="0"/>
                <a:satMod val="103000"/>
                <a:lumMod val="102000"/>
                <a:tint val="94000"/>
              </a:schemeClr>
            </a:gs>
            <a:gs pos="50000">
              <a:schemeClr val="accent2">
                <a:tint val="60000"/>
                <a:hueOff val="0"/>
                <a:satOff val="0"/>
                <a:lumOff val="0"/>
                <a:alphaOff val="0"/>
                <a:satMod val="110000"/>
                <a:lumMod val="100000"/>
                <a:shade val="100000"/>
              </a:schemeClr>
            </a:gs>
            <a:gs pos="100000">
              <a:schemeClr val="accent2">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C9CBAC5D-29FA-4A0E-BCD4-9399AEC86FBF}">
      <dsp:nvSpPr>
        <dsp:cNvPr id="0" name=""/>
        <dsp:cNvSpPr/>
      </dsp:nvSpPr>
      <dsp:spPr>
        <a:xfrm>
          <a:off x="3836305" y="3934793"/>
          <a:ext cx="1708905" cy="828627"/>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066800">
            <a:lnSpc>
              <a:spcPct val="90000"/>
            </a:lnSpc>
            <a:spcBef>
              <a:spcPct val="0"/>
            </a:spcBef>
            <a:spcAft>
              <a:spcPct val="35000"/>
            </a:spcAft>
            <a:buNone/>
          </a:pPr>
          <a:r>
            <a:rPr lang="en-US" sz="2400" kern="1200" dirty="0"/>
            <a:t>Global Firepower</a:t>
          </a:r>
        </a:p>
      </dsp:txBody>
      <dsp:txXfrm>
        <a:off x="3860575" y="3959063"/>
        <a:ext cx="1660365" cy="7800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4E3F54-C13D-4ADC-B2B6-C04BED3AB9D7}">
      <dsp:nvSpPr>
        <dsp:cNvPr id="0" name=""/>
        <dsp:cNvSpPr/>
      </dsp:nvSpPr>
      <dsp:spPr>
        <a:xfrm>
          <a:off x="0" y="0"/>
          <a:ext cx="7814817" cy="783240"/>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Cleaned Excel file before loading data into R</a:t>
          </a:r>
        </a:p>
        <a:p>
          <a:pPr marL="114300" lvl="1" indent="-114300" algn="l" defTabSz="666750">
            <a:lnSpc>
              <a:spcPct val="90000"/>
            </a:lnSpc>
            <a:spcBef>
              <a:spcPct val="0"/>
            </a:spcBef>
            <a:spcAft>
              <a:spcPct val="15000"/>
            </a:spcAft>
            <a:buChar char="•"/>
          </a:pPr>
          <a:r>
            <a:rPr lang="en-US" sz="1500" kern="1200" dirty="0"/>
            <a:t>Removed embedded pictures and links</a:t>
          </a:r>
        </a:p>
      </dsp:txBody>
      <dsp:txXfrm>
        <a:off x="22940" y="22940"/>
        <a:ext cx="6878001" cy="737360"/>
      </dsp:txXfrm>
    </dsp:sp>
    <dsp:sp modelId="{F1215822-C8CB-4F50-B7AA-87405F206CB0}">
      <dsp:nvSpPr>
        <dsp:cNvPr id="0" name=""/>
        <dsp:cNvSpPr/>
      </dsp:nvSpPr>
      <dsp:spPr>
        <a:xfrm>
          <a:off x="583574" y="892024"/>
          <a:ext cx="7814817" cy="783240"/>
        </a:xfrm>
        <a:prstGeom prst="roundRect">
          <a:avLst>
            <a:gd name="adj" fmla="val 10000"/>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Gathered all year columns</a:t>
          </a:r>
        </a:p>
        <a:p>
          <a:pPr marL="114300" lvl="1" indent="-114300" algn="l" defTabSz="666750">
            <a:lnSpc>
              <a:spcPct val="90000"/>
            </a:lnSpc>
            <a:spcBef>
              <a:spcPct val="0"/>
            </a:spcBef>
            <a:spcAft>
              <a:spcPct val="15000"/>
            </a:spcAft>
            <a:buChar char="•"/>
          </a:pPr>
          <a:r>
            <a:rPr lang="en-US" sz="1500" kern="1200" dirty="0"/>
            <a:t>Originally had 71 columns: Country, Notes, 1949, … , 2017 </a:t>
          </a:r>
        </a:p>
      </dsp:txBody>
      <dsp:txXfrm>
        <a:off x="606514" y="914964"/>
        <a:ext cx="6676257" cy="737360"/>
      </dsp:txXfrm>
    </dsp:sp>
    <dsp:sp modelId="{69FE4752-A343-496B-9A96-D54902F6BA2A}">
      <dsp:nvSpPr>
        <dsp:cNvPr id="0" name=""/>
        <dsp:cNvSpPr/>
      </dsp:nvSpPr>
      <dsp:spPr>
        <a:xfrm>
          <a:off x="1167148" y="1784048"/>
          <a:ext cx="7814817" cy="783240"/>
        </a:xfrm>
        <a:prstGeom prst="roundRect">
          <a:avLst>
            <a:gd name="adj" fmla="val 10000"/>
          </a:avLst>
        </a:prstGeom>
        <a:solidFill>
          <a:schemeClr val="tx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Changed “Year” and “Value” variable type to numeric</a:t>
          </a:r>
        </a:p>
      </dsp:txBody>
      <dsp:txXfrm>
        <a:off x="1190088" y="1806988"/>
        <a:ext cx="6676257" cy="737360"/>
      </dsp:txXfrm>
    </dsp:sp>
    <dsp:sp modelId="{7BE6942E-C2B4-436B-B208-646BD3CC6581}">
      <dsp:nvSpPr>
        <dsp:cNvPr id="0" name=""/>
        <dsp:cNvSpPr/>
      </dsp:nvSpPr>
      <dsp:spPr>
        <a:xfrm>
          <a:off x="1750722" y="2676072"/>
          <a:ext cx="7814817" cy="783240"/>
        </a:xfrm>
        <a:prstGeom prst="roundRect">
          <a:avLst>
            <a:gd name="adj" fmla="val 10000"/>
          </a:avLst>
        </a:prstGeom>
        <a:solidFill>
          <a:schemeClr val="tx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Introduced </a:t>
          </a:r>
          <a:r>
            <a:rPr lang="en-US" sz="1900" kern="1200" dirty="0"/>
            <a:t>new variable ‘iso3c’ country code</a:t>
          </a:r>
        </a:p>
        <a:p>
          <a:pPr marL="114300" lvl="1" indent="-114300" algn="l" defTabSz="666750">
            <a:lnSpc>
              <a:spcPct val="90000"/>
            </a:lnSpc>
            <a:spcBef>
              <a:spcPct val="0"/>
            </a:spcBef>
            <a:spcAft>
              <a:spcPct val="15000"/>
            </a:spcAft>
            <a:buChar char="•"/>
          </a:pPr>
          <a:r>
            <a:rPr lang="en-US" sz="1500" kern="1200" dirty="0"/>
            <a:t>Introduced variable in military and map data frames </a:t>
          </a:r>
        </a:p>
      </dsp:txBody>
      <dsp:txXfrm>
        <a:off x="1773662" y="2699012"/>
        <a:ext cx="6676257" cy="737360"/>
      </dsp:txXfrm>
    </dsp:sp>
    <dsp:sp modelId="{9BDC9B9B-537B-4091-831C-259C030988FF}">
      <dsp:nvSpPr>
        <dsp:cNvPr id="0" name=""/>
        <dsp:cNvSpPr/>
      </dsp:nvSpPr>
      <dsp:spPr>
        <a:xfrm>
          <a:off x="2334296" y="3568097"/>
          <a:ext cx="7814817" cy="783240"/>
        </a:xfrm>
        <a:prstGeom prst="roundRect">
          <a:avLst>
            <a:gd name="adj" fmla="val 10000"/>
          </a:avLst>
        </a:prstGeom>
        <a:solidFill>
          <a:schemeClr val="bg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Joined military data with world map data</a:t>
          </a:r>
        </a:p>
        <a:p>
          <a:pPr marL="114300" lvl="1" indent="-114300" algn="l" defTabSz="666750">
            <a:lnSpc>
              <a:spcPct val="90000"/>
            </a:lnSpc>
            <a:spcBef>
              <a:spcPct val="0"/>
            </a:spcBef>
            <a:spcAft>
              <a:spcPct val="15000"/>
            </a:spcAft>
            <a:buChar char="•"/>
          </a:pPr>
          <a:r>
            <a:rPr lang="en-US" sz="1500" kern="1200" dirty="0"/>
            <a:t>Joined on the ‘iso3c’ value </a:t>
          </a:r>
        </a:p>
      </dsp:txBody>
      <dsp:txXfrm>
        <a:off x="2357236" y="3591037"/>
        <a:ext cx="6676257" cy="737360"/>
      </dsp:txXfrm>
    </dsp:sp>
    <dsp:sp modelId="{E14EBEB0-D9B6-42A5-8F17-428706AC8572}">
      <dsp:nvSpPr>
        <dsp:cNvPr id="0" name=""/>
        <dsp:cNvSpPr/>
      </dsp:nvSpPr>
      <dsp:spPr>
        <a:xfrm>
          <a:off x="7305711" y="572200"/>
          <a:ext cx="509106" cy="509106"/>
        </a:xfrm>
        <a:prstGeom prst="downArrow">
          <a:avLst>
            <a:gd name="adj1" fmla="val 55000"/>
            <a:gd name="adj2" fmla="val 45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7420260" y="572200"/>
        <a:ext cx="280008" cy="383102"/>
      </dsp:txXfrm>
    </dsp:sp>
    <dsp:sp modelId="{9DA0F224-03C4-4547-99D1-AC11E825A58C}">
      <dsp:nvSpPr>
        <dsp:cNvPr id="0" name=""/>
        <dsp:cNvSpPr/>
      </dsp:nvSpPr>
      <dsp:spPr>
        <a:xfrm>
          <a:off x="7889285" y="1464225"/>
          <a:ext cx="509106" cy="509106"/>
        </a:xfrm>
        <a:prstGeom prst="downArrow">
          <a:avLst>
            <a:gd name="adj1" fmla="val 55000"/>
            <a:gd name="adj2" fmla="val 45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8003834" y="1464225"/>
        <a:ext cx="280008" cy="383102"/>
      </dsp:txXfrm>
    </dsp:sp>
    <dsp:sp modelId="{59462744-5B83-46F4-BCFA-FFC1CDB221B7}">
      <dsp:nvSpPr>
        <dsp:cNvPr id="0" name=""/>
        <dsp:cNvSpPr/>
      </dsp:nvSpPr>
      <dsp:spPr>
        <a:xfrm>
          <a:off x="8472859" y="2343195"/>
          <a:ext cx="509106" cy="509106"/>
        </a:xfrm>
        <a:prstGeom prst="downArrow">
          <a:avLst>
            <a:gd name="adj1" fmla="val 55000"/>
            <a:gd name="adj2" fmla="val 45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8587408" y="2343195"/>
        <a:ext cx="280008" cy="383102"/>
      </dsp:txXfrm>
    </dsp:sp>
    <dsp:sp modelId="{0C415EBA-89F4-4BD9-9B8C-0E31800B2BFC}">
      <dsp:nvSpPr>
        <dsp:cNvPr id="0" name=""/>
        <dsp:cNvSpPr/>
      </dsp:nvSpPr>
      <dsp:spPr>
        <a:xfrm>
          <a:off x="9056433" y="3243922"/>
          <a:ext cx="509106" cy="509106"/>
        </a:xfrm>
        <a:prstGeom prst="downArrow">
          <a:avLst>
            <a:gd name="adj1" fmla="val 55000"/>
            <a:gd name="adj2" fmla="val 45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9170982" y="3243922"/>
        <a:ext cx="280008" cy="383102"/>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B4D03-AA53-4818-BA8D-F9C1505788F7}" type="datetimeFigureOut">
              <a:rPr lang="en-US" smtClean="0"/>
              <a:t>5/5/2019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E58C9F-A835-45F7-A2FB-D97F5C9E2B18}" type="slidenum">
              <a:rPr lang="en-US" smtClean="0"/>
              <a:t>‹#›</a:t>
            </a:fld>
            <a:endParaRPr lang="en-US"/>
          </a:p>
        </p:txBody>
      </p:sp>
    </p:spTree>
    <p:extLst>
      <p:ext uri="{BB962C8B-B14F-4D97-AF65-F5344CB8AC3E}">
        <p14:creationId xmlns:p14="http://schemas.microsoft.com/office/powerpoint/2010/main" val="2249385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8E58C9F-A835-45F7-A2FB-D97F5C9E2B18}" type="slidenum">
              <a:rPr lang="en-US" smtClean="0"/>
              <a:t>1</a:t>
            </a:fld>
            <a:endParaRPr lang="en-US"/>
          </a:p>
        </p:txBody>
      </p:sp>
    </p:spTree>
    <p:extLst>
      <p:ext uri="{BB962C8B-B14F-4D97-AF65-F5344CB8AC3E}">
        <p14:creationId xmlns:p14="http://schemas.microsoft.com/office/powerpoint/2010/main" val="31202996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We started our project by working with a dataset from the Stockholm International Peace Research Institute (SIPRI) about the military expenditures of 172 different countries from the year 1949 to 2017. </a:t>
            </a:r>
          </a:p>
          <a:p>
            <a:pPr marL="171450" lvl="0" indent="-171450">
              <a:buFont typeface="Arial" panose="020B0604020202020204" pitchFamily="34" charset="0"/>
              <a:buChar char="•"/>
            </a:pPr>
            <a:r>
              <a:rPr lang="en-US" dirty="0"/>
              <a:t>For this dataset, SIPRI defines military expenditure as any</a:t>
            </a:r>
            <a:r>
              <a:rPr lang="en-US" sz="1200" b="0" i="0" kern="1200" dirty="0">
                <a:solidFill>
                  <a:schemeClr val="tx1"/>
                </a:solidFill>
                <a:effectLst/>
                <a:latin typeface="+mn-lt"/>
                <a:ea typeface="+mn-ea"/>
                <a:cs typeface="+mn-cs"/>
              </a:rPr>
              <a:t> spending on the military in general. This includes money spent on:</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personnel (i.e. the salaries and benefits of troops and civilian staff)</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operations and maintenance (i.e. spending on general supplies, services and transport)</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military and non-military equipment</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construction of military bases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research and development. </a:t>
            </a:r>
          </a:p>
          <a:p>
            <a:pPr marL="171450" lvl="0" indent="-171450">
              <a:buFont typeface="Arial" panose="020B0604020202020204" pitchFamily="34" charset="0"/>
              <a:buChar char="•"/>
            </a:pPr>
            <a:r>
              <a:rPr lang="en-US" sz="1200" b="0" i="0" kern="1200" dirty="0">
                <a:solidFill>
                  <a:schemeClr val="tx1"/>
                </a:solidFill>
                <a:effectLst/>
                <a:latin typeface="+mn-lt"/>
                <a:ea typeface="+mn-ea"/>
                <a:cs typeface="+mn-cs"/>
              </a:rPr>
              <a:t>Though the military expenditure dataset takes into account all these categories of military spending, it does not break down spending by category. It only reports the total military expenditure for each year. </a:t>
            </a:r>
            <a:endParaRPr lang="en-US" dirty="0"/>
          </a:p>
          <a:p>
            <a:pPr marL="171450" indent="-171450">
              <a:buFont typeface="Arial" panose="020B0604020202020204" pitchFamily="34" charset="0"/>
              <a:buChar char="•"/>
            </a:pPr>
            <a:r>
              <a:rPr lang="en-US" dirty="0"/>
              <a:t>Originally, we were </a:t>
            </a:r>
            <a:r>
              <a:rPr lang="en-US" i="1" u="sng" dirty="0"/>
              <a:t>only</a:t>
            </a:r>
            <a:r>
              <a:rPr lang="en-US" dirty="0"/>
              <a:t> working with the military expenditure data, but as SIPRI states, “[military spending] is a financial measure, measuring inputs, and does not necessarily measure military capability.”</a:t>
            </a:r>
          </a:p>
          <a:p>
            <a:pPr marL="171450" indent="-171450">
              <a:buFont typeface="Arial" panose="020B0604020202020204" pitchFamily="34" charset="0"/>
              <a:buChar char="•"/>
            </a:pPr>
            <a:r>
              <a:rPr lang="en-US" dirty="0"/>
              <a:t>We didn’t feel that yearly military expenditure alone could tell the whole story, so we looked deeper into what militaries are spending their money on.</a:t>
            </a:r>
          </a:p>
          <a:p>
            <a:pPr marL="171450" indent="-171450">
              <a:buFont typeface="Arial" panose="020B0604020202020204" pitchFamily="34" charset="0"/>
              <a:buChar char="•"/>
            </a:pPr>
            <a:r>
              <a:rPr lang="en-US" dirty="0"/>
              <a:t>During this search we found 3 other datasets to help us analyze militaries:</a:t>
            </a:r>
          </a:p>
          <a:p>
            <a:pPr marL="628650" lvl="1" indent="-171450">
              <a:buFont typeface="Arial" panose="020B0604020202020204" pitchFamily="34" charset="0"/>
              <a:buChar char="•"/>
            </a:pPr>
            <a:r>
              <a:rPr lang="en-US" dirty="0"/>
              <a:t>Arms Imported</a:t>
            </a:r>
          </a:p>
          <a:p>
            <a:pPr marL="628650" lvl="1" indent="-171450">
              <a:buFont typeface="Arial" panose="020B0604020202020204" pitchFamily="34" charset="0"/>
              <a:buChar char="•"/>
            </a:pPr>
            <a:r>
              <a:rPr lang="en-US" dirty="0"/>
              <a:t>Military Personnel</a:t>
            </a:r>
          </a:p>
          <a:p>
            <a:pPr marL="628650" lvl="1" indent="-171450">
              <a:buFont typeface="Arial" panose="020B0604020202020204" pitchFamily="34" charset="0"/>
              <a:buChar char="•"/>
            </a:pPr>
            <a:r>
              <a:rPr lang="en-US" dirty="0"/>
              <a:t>Global Fire Power</a:t>
            </a:r>
          </a:p>
          <a:p>
            <a:pPr marL="171450" lvl="0" indent="-171450">
              <a:buFont typeface="Arial" panose="020B0604020202020204" pitchFamily="34" charset="0"/>
              <a:buChar char="•"/>
            </a:pPr>
            <a:r>
              <a:rPr lang="en-US" dirty="0"/>
              <a:t>Arms Imported</a:t>
            </a:r>
          </a:p>
          <a:p>
            <a:pPr marL="628650" lvl="1" indent="-171450">
              <a:buFont typeface="Arial" panose="020B0604020202020204" pitchFamily="34" charset="0"/>
              <a:buChar char="•"/>
            </a:pPr>
            <a:r>
              <a:rPr lang="en-US" dirty="0"/>
              <a:t>SIPRI uses a unit of measure called the trend-indicator value to measure the volume of international transfers of major conventional weapons. The trend-indicator value, or TIV, measures transfers of military capability, not the financial value of the arms transfers.</a:t>
            </a:r>
          </a:p>
          <a:p>
            <a:pPr marL="171450" lvl="0" indent="-171450">
              <a:buFont typeface="Arial" panose="020B0604020202020204" pitchFamily="34" charset="0"/>
              <a:buChar char="•"/>
            </a:pPr>
            <a:r>
              <a:rPr lang="en-US" dirty="0"/>
              <a:t>Military Personnel</a:t>
            </a:r>
          </a:p>
          <a:p>
            <a:pPr marL="628650" lvl="1" indent="-171450">
              <a:buFont typeface="Arial" panose="020B0604020202020204" pitchFamily="34" charset="0"/>
              <a:buChar char="•"/>
            </a:pPr>
            <a:r>
              <a:rPr lang="en-US" dirty="0"/>
              <a:t>Presents the armed forces personnel, as a percentage of total labor force. (Data ranges from 1990 to 2016)</a:t>
            </a:r>
          </a:p>
          <a:p>
            <a:pPr marL="171450" lvl="0" indent="-171450">
              <a:buFont typeface="Arial" panose="020B0604020202020204" pitchFamily="34" charset="0"/>
              <a:buChar char="•"/>
            </a:pPr>
            <a:r>
              <a:rPr lang="en-US" dirty="0"/>
              <a:t>Global Firepower</a:t>
            </a:r>
          </a:p>
        </p:txBody>
      </p:sp>
      <p:sp>
        <p:nvSpPr>
          <p:cNvPr id="4" name="Slide Number Placeholder 3"/>
          <p:cNvSpPr>
            <a:spLocks noGrp="1"/>
          </p:cNvSpPr>
          <p:nvPr>
            <p:ph type="sldNum" sz="quarter" idx="5"/>
          </p:nvPr>
        </p:nvSpPr>
        <p:spPr/>
        <p:txBody>
          <a:bodyPr/>
          <a:lstStyle/>
          <a:p>
            <a:fld id="{68E58C9F-A835-45F7-A2FB-D97F5C9E2B18}" type="slidenum">
              <a:rPr lang="en-US" smtClean="0"/>
              <a:t>2</a:t>
            </a:fld>
            <a:endParaRPr lang="en-US"/>
          </a:p>
        </p:txBody>
      </p:sp>
    </p:spTree>
    <p:extLst>
      <p:ext uri="{BB962C8B-B14F-4D97-AF65-F5344CB8AC3E}">
        <p14:creationId xmlns:p14="http://schemas.microsoft.com/office/powerpoint/2010/main" val="5377883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We tried loading the data before removing the pictures and links that were included in the Excel file and ran into issues. </a:t>
            </a:r>
          </a:p>
          <a:p>
            <a:pPr marL="628650" lvl="1" indent="-171450">
              <a:buFont typeface="Arial" panose="020B0604020202020204" pitchFamily="34" charset="0"/>
              <a:buChar char="•"/>
            </a:pPr>
            <a:r>
              <a:rPr lang="en-US" dirty="0"/>
              <a:t>Instead, we chose to remove the pictures and links from the Excel file before loading the data into R.</a:t>
            </a:r>
          </a:p>
          <a:p>
            <a:pPr marL="171450" lvl="0" indent="-171450">
              <a:buFont typeface="Arial" panose="020B0604020202020204" pitchFamily="34" charset="0"/>
              <a:buChar char="•"/>
            </a:pPr>
            <a:r>
              <a:rPr lang="en-US" dirty="0"/>
              <a:t>Before gathering the columns, the data frame from the “Current US$” sheet had 71 columns: Country, Notes, and then a column for each year from 1949 to 2017.</a:t>
            </a:r>
          </a:p>
          <a:p>
            <a:pPr marL="628650" lvl="1" indent="-171450">
              <a:buFont typeface="Arial" panose="020B0604020202020204" pitchFamily="34" charset="0"/>
              <a:buChar char="•"/>
            </a:pPr>
            <a:r>
              <a:rPr lang="en-US" dirty="0"/>
              <a:t>After gathering the columns, the resulting data frame had 7472 rows and 4 columns: Country, Notes, Year, and Value</a:t>
            </a:r>
          </a:p>
          <a:p>
            <a:pPr marL="171450" lvl="0" indent="-171450">
              <a:buFont typeface="Arial" panose="020B0604020202020204" pitchFamily="34" charset="0"/>
              <a:buChar char="•"/>
            </a:pPr>
            <a:r>
              <a:rPr lang="en-US" dirty="0"/>
              <a:t>Finally, we changed the “Year” and “Value” variables to be numeric types</a:t>
            </a:r>
          </a:p>
        </p:txBody>
      </p:sp>
      <p:sp>
        <p:nvSpPr>
          <p:cNvPr id="4" name="Slide Number Placeholder 3"/>
          <p:cNvSpPr>
            <a:spLocks noGrp="1"/>
          </p:cNvSpPr>
          <p:nvPr>
            <p:ph type="sldNum" sz="quarter" idx="5"/>
          </p:nvPr>
        </p:nvSpPr>
        <p:spPr/>
        <p:txBody>
          <a:bodyPr/>
          <a:lstStyle/>
          <a:p>
            <a:fld id="{68E58C9F-A835-45F7-A2FB-D97F5C9E2B18}" type="slidenum">
              <a:rPr lang="en-US" smtClean="0"/>
              <a:t>4</a:t>
            </a:fld>
            <a:endParaRPr lang="en-US"/>
          </a:p>
        </p:txBody>
      </p:sp>
    </p:spTree>
    <p:extLst>
      <p:ext uri="{BB962C8B-B14F-4D97-AF65-F5344CB8AC3E}">
        <p14:creationId xmlns:p14="http://schemas.microsoft.com/office/powerpoint/2010/main" val="2012960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A6812-18E2-4FFC-836D-9CC5C63FF1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64EA5A5-5C95-4A88-AA15-9862039172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28B2AE-0F6F-44FC-AE60-50F8168B79A7}"/>
              </a:ext>
            </a:extLst>
          </p:cNvPr>
          <p:cNvSpPr>
            <a:spLocks noGrp="1"/>
          </p:cNvSpPr>
          <p:nvPr>
            <p:ph type="dt" sz="half" idx="10"/>
          </p:nvPr>
        </p:nvSpPr>
        <p:spPr/>
        <p:txBody>
          <a:bodyPr/>
          <a:lstStyle/>
          <a:p>
            <a:fld id="{904CBDC2-D31A-4399-9807-94C89FD2081E}" type="datetimeFigureOut">
              <a:rPr lang="en-US" smtClean="0"/>
              <a:t>5/5/2019</a:t>
            </a:fld>
            <a:endParaRPr lang="en-US"/>
          </a:p>
        </p:txBody>
      </p:sp>
      <p:sp>
        <p:nvSpPr>
          <p:cNvPr id="5" name="Footer Placeholder 4">
            <a:extLst>
              <a:ext uri="{FF2B5EF4-FFF2-40B4-BE49-F238E27FC236}">
                <a16:creationId xmlns:a16="http://schemas.microsoft.com/office/drawing/2014/main" id="{D2AFD334-F4D5-4A1E-9AE4-492B76ECD5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74372E-64B8-4492-9BF7-D80CF7CC6C22}"/>
              </a:ext>
            </a:extLst>
          </p:cNvPr>
          <p:cNvSpPr>
            <a:spLocks noGrp="1"/>
          </p:cNvSpPr>
          <p:nvPr>
            <p:ph type="sldNum" sz="quarter" idx="12"/>
          </p:nvPr>
        </p:nvSpPr>
        <p:spPr/>
        <p:txBody>
          <a:bodyPr/>
          <a:lstStyle/>
          <a:p>
            <a:fld id="{321C4F79-1DF9-44C4-AF9F-19511D662C46}" type="slidenum">
              <a:rPr lang="en-US" smtClean="0"/>
              <a:t>‹#›</a:t>
            </a:fld>
            <a:endParaRPr lang="en-US"/>
          </a:p>
        </p:txBody>
      </p:sp>
    </p:spTree>
    <p:extLst>
      <p:ext uri="{BB962C8B-B14F-4D97-AF65-F5344CB8AC3E}">
        <p14:creationId xmlns:p14="http://schemas.microsoft.com/office/powerpoint/2010/main" val="3656335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08400-C99B-4489-974C-1918E5450F7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983C06A-E988-4BF2-961C-A1F61CB787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42A59A-DE97-4398-9469-F303BF685CEB}"/>
              </a:ext>
            </a:extLst>
          </p:cNvPr>
          <p:cNvSpPr>
            <a:spLocks noGrp="1"/>
          </p:cNvSpPr>
          <p:nvPr>
            <p:ph type="dt" sz="half" idx="10"/>
          </p:nvPr>
        </p:nvSpPr>
        <p:spPr/>
        <p:txBody>
          <a:bodyPr/>
          <a:lstStyle/>
          <a:p>
            <a:fld id="{904CBDC2-D31A-4399-9807-94C89FD2081E}" type="datetimeFigureOut">
              <a:rPr lang="en-US" smtClean="0"/>
              <a:t>5/5/2019</a:t>
            </a:fld>
            <a:endParaRPr lang="en-US"/>
          </a:p>
        </p:txBody>
      </p:sp>
      <p:sp>
        <p:nvSpPr>
          <p:cNvPr id="5" name="Footer Placeholder 4">
            <a:extLst>
              <a:ext uri="{FF2B5EF4-FFF2-40B4-BE49-F238E27FC236}">
                <a16:creationId xmlns:a16="http://schemas.microsoft.com/office/drawing/2014/main" id="{18E7F70B-8623-4121-978F-C3BAD13A12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7A9C2E-1D01-40EB-A714-898E203C7C41}"/>
              </a:ext>
            </a:extLst>
          </p:cNvPr>
          <p:cNvSpPr>
            <a:spLocks noGrp="1"/>
          </p:cNvSpPr>
          <p:nvPr>
            <p:ph type="sldNum" sz="quarter" idx="12"/>
          </p:nvPr>
        </p:nvSpPr>
        <p:spPr/>
        <p:txBody>
          <a:bodyPr/>
          <a:lstStyle/>
          <a:p>
            <a:fld id="{321C4F79-1DF9-44C4-AF9F-19511D662C46}" type="slidenum">
              <a:rPr lang="en-US" smtClean="0"/>
              <a:t>‹#›</a:t>
            </a:fld>
            <a:endParaRPr lang="en-US"/>
          </a:p>
        </p:txBody>
      </p:sp>
    </p:spTree>
    <p:extLst>
      <p:ext uri="{BB962C8B-B14F-4D97-AF65-F5344CB8AC3E}">
        <p14:creationId xmlns:p14="http://schemas.microsoft.com/office/powerpoint/2010/main" val="2341042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017944-8611-4A41-B857-A19E3A6EA2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A7ACE8A-0D02-40C3-8C6B-21950F6105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888FA5-AE17-454A-BF60-1A139FFB235D}"/>
              </a:ext>
            </a:extLst>
          </p:cNvPr>
          <p:cNvSpPr>
            <a:spLocks noGrp="1"/>
          </p:cNvSpPr>
          <p:nvPr>
            <p:ph type="dt" sz="half" idx="10"/>
          </p:nvPr>
        </p:nvSpPr>
        <p:spPr/>
        <p:txBody>
          <a:bodyPr/>
          <a:lstStyle/>
          <a:p>
            <a:fld id="{904CBDC2-D31A-4399-9807-94C89FD2081E}" type="datetimeFigureOut">
              <a:rPr lang="en-US" smtClean="0"/>
              <a:t>5/5/2019</a:t>
            </a:fld>
            <a:endParaRPr lang="en-US"/>
          </a:p>
        </p:txBody>
      </p:sp>
      <p:sp>
        <p:nvSpPr>
          <p:cNvPr id="5" name="Footer Placeholder 4">
            <a:extLst>
              <a:ext uri="{FF2B5EF4-FFF2-40B4-BE49-F238E27FC236}">
                <a16:creationId xmlns:a16="http://schemas.microsoft.com/office/drawing/2014/main" id="{98A14D00-43DC-4452-8CCF-7F52B58B04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56C0E8-DD46-4CD3-84C8-0AD22C17BD7F}"/>
              </a:ext>
            </a:extLst>
          </p:cNvPr>
          <p:cNvSpPr>
            <a:spLocks noGrp="1"/>
          </p:cNvSpPr>
          <p:nvPr>
            <p:ph type="sldNum" sz="quarter" idx="12"/>
          </p:nvPr>
        </p:nvSpPr>
        <p:spPr/>
        <p:txBody>
          <a:bodyPr/>
          <a:lstStyle/>
          <a:p>
            <a:fld id="{321C4F79-1DF9-44C4-AF9F-19511D662C46}" type="slidenum">
              <a:rPr lang="en-US" smtClean="0"/>
              <a:t>‹#›</a:t>
            </a:fld>
            <a:endParaRPr lang="en-US"/>
          </a:p>
        </p:txBody>
      </p:sp>
    </p:spTree>
    <p:extLst>
      <p:ext uri="{BB962C8B-B14F-4D97-AF65-F5344CB8AC3E}">
        <p14:creationId xmlns:p14="http://schemas.microsoft.com/office/powerpoint/2010/main" val="3318752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B6300-5076-45E4-900F-97B12CCF3D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908E38-8CD6-41F9-AA93-F0FF90AC93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C40F37-65ED-4489-98A4-DC549B899314}"/>
              </a:ext>
            </a:extLst>
          </p:cNvPr>
          <p:cNvSpPr>
            <a:spLocks noGrp="1"/>
          </p:cNvSpPr>
          <p:nvPr>
            <p:ph type="dt" sz="half" idx="10"/>
          </p:nvPr>
        </p:nvSpPr>
        <p:spPr/>
        <p:txBody>
          <a:bodyPr/>
          <a:lstStyle/>
          <a:p>
            <a:fld id="{904CBDC2-D31A-4399-9807-94C89FD2081E}" type="datetimeFigureOut">
              <a:rPr lang="en-US" smtClean="0"/>
              <a:t>5/5/2019</a:t>
            </a:fld>
            <a:endParaRPr lang="en-US"/>
          </a:p>
        </p:txBody>
      </p:sp>
      <p:sp>
        <p:nvSpPr>
          <p:cNvPr id="5" name="Footer Placeholder 4">
            <a:extLst>
              <a:ext uri="{FF2B5EF4-FFF2-40B4-BE49-F238E27FC236}">
                <a16:creationId xmlns:a16="http://schemas.microsoft.com/office/drawing/2014/main" id="{CCBA8F8B-C39B-4311-8252-317C03EC19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0C35BB-BD7A-417C-B45B-BB12F1C9E2B3}"/>
              </a:ext>
            </a:extLst>
          </p:cNvPr>
          <p:cNvSpPr>
            <a:spLocks noGrp="1"/>
          </p:cNvSpPr>
          <p:nvPr>
            <p:ph type="sldNum" sz="quarter" idx="12"/>
          </p:nvPr>
        </p:nvSpPr>
        <p:spPr/>
        <p:txBody>
          <a:bodyPr/>
          <a:lstStyle/>
          <a:p>
            <a:fld id="{321C4F79-1DF9-44C4-AF9F-19511D662C46}" type="slidenum">
              <a:rPr lang="en-US" smtClean="0"/>
              <a:t>‹#›</a:t>
            </a:fld>
            <a:endParaRPr lang="en-US"/>
          </a:p>
        </p:txBody>
      </p:sp>
    </p:spTree>
    <p:extLst>
      <p:ext uri="{BB962C8B-B14F-4D97-AF65-F5344CB8AC3E}">
        <p14:creationId xmlns:p14="http://schemas.microsoft.com/office/powerpoint/2010/main" val="1129153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8121F-4D07-41C5-BA75-626F6C79F9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1144F0C-3E57-42CD-86ED-C6002417E1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E860AF-17E4-4795-B44A-04BB2D8B9249}"/>
              </a:ext>
            </a:extLst>
          </p:cNvPr>
          <p:cNvSpPr>
            <a:spLocks noGrp="1"/>
          </p:cNvSpPr>
          <p:nvPr>
            <p:ph type="dt" sz="half" idx="10"/>
          </p:nvPr>
        </p:nvSpPr>
        <p:spPr/>
        <p:txBody>
          <a:bodyPr/>
          <a:lstStyle/>
          <a:p>
            <a:fld id="{904CBDC2-D31A-4399-9807-94C89FD2081E}" type="datetimeFigureOut">
              <a:rPr lang="en-US" smtClean="0"/>
              <a:t>5/5/2019</a:t>
            </a:fld>
            <a:endParaRPr lang="en-US"/>
          </a:p>
        </p:txBody>
      </p:sp>
      <p:sp>
        <p:nvSpPr>
          <p:cNvPr id="5" name="Footer Placeholder 4">
            <a:extLst>
              <a:ext uri="{FF2B5EF4-FFF2-40B4-BE49-F238E27FC236}">
                <a16:creationId xmlns:a16="http://schemas.microsoft.com/office/drawing/2014/main" id="{A541CC59-D317-46E3-9420-EF2DCF9CF6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E3F1C3-0C1D-4C6E-AF15-D147E1D702CF}"/>
              </a:ext>
            </a:extLst>
          </p:cNvPr>
          <p:cNvSpPr>
            <a:spLocks noGrp="1"/>
          </p:cNvSpPr>
          <p:nvPr>
            <p:ph type="sldNum" sz="quarter" idx="12"/>
          </p:nvPr>
        </p:nvSpPr>
        <p:spPr/>
        <p:txBody>
          <a:bodyPr/>
          <a:lstStyle/>
          <a:p>
            <a:fld id="{321C4F79-1DF9-44C4-AF9F-19511D662C46}" type="slidenum">
              <a:rPr lang="en-US" smtClean="0"/>
              <a:t>‹#›</a:t>
            </a:fld>
            <a:endParaRPr lang="en-US"/>
          </a:p>
        </p:txBody>
      </p:sp>
    </p:spTree>
    <p:extLst>
      <p:ext uri="{BB962C8B-B14F-4D97-AF65-F5344CB8AC3E}">
        <p14:creationId xmlns:p14="http://schemas.microsoft.com/office/powerpoint/2010/main" val="1375056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6C054-9D1D-481E-BC99-605A4749CF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C6B160-2269-4F01-907B-71FB8947D83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78FF982-E950-4A62-BA27-5A53C4E864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DF75276-AC87-4950-B803-F0A77FD96217}"/>
              </a:ext>
            </a:extLst>
          </p:cNvPr>
          <p:cNvSpPr>
            <a:spLocks noGrp="1"/>
          </p:cNvSpPr>
          <p:nvPr>
            <p:ph type="dt" sz="half" idx="10"/>
          </p:nvPr>
        </p:nvSpPr>
        <p:spPr/>
        <p:txBody>
          <a:bodyPr/>
          <a:lstStyle/>
          <a:p>
            <a:fld id="{904CBDC2-D31A-4399-9807-94C89FD2081E}" type="datetimeFigureOut">
              <a:rPr lang="en-US" smtClean="0"/>
              <a:t>5/5/2019</a:t>
            </a:fld>
            <a:endParaRPr lang="en-US"/>
          </a:p>
        </p:txBody>
      </p:sp>
      <p:sp>
        <p:nvSpPr>
          <p:cNvPr id="6" name="Footer Placeholder 5">
            <a:extLst>
              <a:ext uri="{FF2B5EF4-FFF2-40B4-BE49-F238E27FC236}">
                <a16:creationId xmlns:a16="http://schemas.microsoft.com/office/drawing/2014/main" id="{4DC5016F-E779-41FF-87D4-404EAF7A12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898D87-4B3E-4600-8397-935428B65B34}"/>
              </a:ext>
            </a:extLst>
          </p:cNvPr>
          <p:cNvSpPr>
            <a:spLocks noGrp="1"/>
          </p:cNvSpPr>
          <p:nvPr>
            <p:ph type="sldNum" sz="quarter" idx="12"/>
          </p:nvPr>
        </p:nvSpPr>
        <p:spPr/>
        <p:txBody>
          <a:bodyPr/>
          <a:lstStyle/>
          <a:p>
            <a:fld id="{321C4F79-1DF9-44C4-AF9F-19511D662C46}" type="slidenum">
              <a:rPr lang="en-US" smtClean="0"/>
              <a:t>‹#›</a:t>
            </a:fld>
            <a:endParaRPr lang="en-US"/>
          </a:p>
        </p:txBody>
      </p:sp>
    </p:spTree>
    <p:extLst>
      <p:ext uri="{BB962C8B-B14F-4D97-AF65-F5344CB8AC3E}">
        <p14:creationId xmlns:p14="http://schemas.microsoft.com/office/powerpoint/2010/main" val="546000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90040-C7EF-41C0-B2DB-7A79D6A15DD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43E9095-D028-4BE8-B65F-DD743C1DA4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0CEF1A-D22E-4BBB-BA89-5B57AB2DA8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C557B8A-D461-4575-8EED-67D74394A9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89E2BD-4B90-4BAB-A992-23BBB13082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C3FD09-6916-4DF9-BA4E-651606F9AA55}"/>
              </a:ext>
            </a:extLst>
          </p:cNvPr>
          <p:cNvSpPr>
            <a:spLocks noGrp="1"/>
          </p:cNvSpPr>
          <p:nvPr>
            <p:ph type="dt" sz="half" idx="10"/>
          </p:nvPr>
        </p:nvSpPr>
        <p:spPr/>
        <p:txBody>
          <a:bodyPr/>
          <a:lstStyle/>
          <a:p>
            <a:fld id="{904CBDC2-D31A-4399-9807-94C89FD2081E}" type="datetimeFigureOut">
              <a:rPr lang="en-US" smtClean="0"/>
              <a:t>5/5/2019</a:t>
            </a:fld>
            <a:endParaRPr lang="en-US"/>
          </a:p>
        </p:txBody>
      </p:sp>
      <p:sp>
        <p:nvSpPr>
          <p:cNvPr id="8" name="Footer Placeholder 7">
            <a:extLst>
              <a:ext uri="{FF2B5EF4-FFF2-40B4-BE49-F238E27FC236}">
                <a16:creationId xmlns:a16="http://schemas.microsoft.com/office/drawing/2014/main" id="{9AD6061E-025B-4BD5-AED9-BABC691A3FA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967B064-5E76-40A3-B747-441F90A269EE}"/>
              </a:ext>
            </a:extLst>
          </p:cNvPr>
          <p:cNvSpPr>
            <a:spLocks noGrp="1"/>
          </p:cNvSpPr>
          <p:nvPr>
            <p:ph type="sldNum" sz="quarter" idx="12"/>
          </p:nvPr>
        </p:nvSpPr>
        <p:spPr/>
        <p:txBody>
          <a:bodyPr/>
          <a:lstStyle/>
          <a:p>
            <a:fld id="{321C4F79-1DF9-44C4-AF9F-19511D662C46}" type="slidenum">
              <a:rPr lang="en-US" smtClean="0"/>
              <a:t>‹#›</a:t>
            </a:fld>
            <a:endParaRPr lang="en-US"/>
          </a:p>
        </p:txBody>
      </p:sp>
    </p:spTree>
    <p:extLst>
      <p:ext uri="{BB962C8B-B14F-4D97-AF65-F5344CB8AC3E}">
        <p14:creationId xmlns:p14="http://schemas.microsoft.com/office/powerpoint/2010/main" val="3250730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6F05C-789A-422E-BCD5-AD1C4B3678C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D0DE030-0796-401E-B96C-A5F8C3BDB8F1}"/>
              </a:ext>
            </a:extLst>
          </p:cNvPr>
          <p:cNvSpPr>
            <a:spLocks noGrp="1"/>
          </p:cNvSpPr>
          <p:nvPr>
            <p:ph type="dt" sz="half" idx="10"/>
          </p:nvPr>
        </p:nvSpPr>
        <p:spPr/>
        <p:txBody>
          <a:bodyPr/>
          <a:lstStyle/>
          <a:p>
            <a:fld id="{904CBDC2-D31A-4399-9807-94C89FD2081E}" type="datetimeFigureOut">
              <a:rPr lang="en-US" smtClean="0"/>
              <a:t>5/5/2019</a:t>
            </a:fld>
            <a:endParaRPr lang="en-US"/>
          </a:p>
        </p:txBody>
      </p:sp>
      <p:sp>
        <p:nvSpPr>
          <p:cNvPr id="4" name="Footer Placeholder 3">
            <a:extLst>
              <a:ext uri="{FF2B5EF4-FFF2-40B4-BE49-F238E27FC236}">
                <a16:creationId xmlns:a16="http://schemas.microsoft.com/office/drawing/2014/main" id="{ABB5CF03-D3B4-4358-97F7-B2A31E2402E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44B3070-E30E-4B4C-A10C-19B15269C14F}"/>
              </a:ext>
            </a:extLst>
          </p:cNvPr>
          <p:cNvSpPr>
            <a:spLocks noGrp="1"/>
          </p:cNvSpPr>
          <p:nvPr>
            <p:ph type="sldNum" sz="quarter" idx="12"/>
          </p:nvPr>
        </p:nvSpPr>
        <p:spPr/>
        <p:txBody>
          <a:bodyPr/>
          <a:lstStyle/>
          <a:p>
            <a:fld id="{321C4F79-1DF9-44C4-AF9F-19511D662C46}" type="slidenum">
              <a:rPr lang="en-US" smtClean="0"/>
              <a:t>‹#›</a:t>
            </a:fld>
            <a:endParaRPr lang="en-US"/>
          </a:p>
        </p:txBody>
      </p:sp>
    </p:spTree>
    <p:extLst>
      <p:ext uri="{BB962C8B-B14F-4D97-AF65-F5344CB8AC3E}">
        <p14:creationId xmlns:p14="http://schemas.microsoft.com/office/powerpoint/2010/main" val="3773868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043D0F-B21C-4425-8231-1E49942A60F9}"/>
              </a:ext>
            </a:extLst>
          </p:cNvPr>
          <p:cNvSpPr>
            <a:spLocks noGrp="1"/>
          </p:cNvSpPr>
          <p:nvPr>
            <p:ph type="dt" sz="half" idx="10"/>
          </p:nvPr>
        </p:nvSpPr>
        <p:spPr/>
        <p:txBody>
          <a:bodyPr/>
          <a:lstStyle/>
          <a:p>
            <a:fld id="{904CBDC2-D31A-4399-9807-94C89FD2081E}" type="datetimeFigureOut">
              <a:rPr lang="en-US" smtClean="0"/>
              <a:t>5/5/2019</a:t>
            </a:fld>
            <a:endParaRPr lang="en-US"/>
          </a:p>
        </p:txBody>
      </p:sp>
      <p:sp>
        <p:nvSpPr>
          <p:cNvPr id="3" name="Footer Placeholder 2">
            <a:extLst>
              <a:ext uri="{FF2B5EF4-FFF2-40B4-BE49-F238E27FC236}">
                <a16:creationId xmlns:a16="http://schemas.microsoft.com/office/drawing/2014/main" id="{E02D494A-B123-4B8D-837F-B60252C1712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DD52676-9F35-44F2-9DEE-02BCEB7B8F79}"/>
              </a:ext>
            </a:extLst>
          </p:cNvPr>
          <p:cNvSpPr>
            <a:spLocks noGrp="1"/>
          </p:cNvSpPr>
          <p:nvPr>
            <p:ph type="sldNum" sz="quarter" idx="12"/>
          </p:nvPr>
        </p:nvSpPr>
        <p:spPr/>
        <p:txBody>
          <a:bodyPr/>
          <a:lstStyle/>
          <a:p>
            <a:fld id="{321C4F79-1DF9-44C4-AF9F-19511D662C46}" type="slidenum">
              <a:rPr lang="en-US" smtClean="0"/>
              <a:t>‹#›</a:t>
            </a:fld>
            <a:endParaRPr lang="en-US"/>
          </a:p>
        </p:txBody>
      </p:sp>
    </p:spTree>
    <p:extLst>
      <p:ext uri="{BB962C8B-B14F-4D97-AF65-F5344CB8AC3E}">
        <p14:creationId xmlns:p14="http://schemas.microsoft.com/office/powerpoint/2010/main" val="3208208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7BAF7-BFE8-41D5-AE9D-9ED33DDCB3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830E11-D5CC-4F11-A60F-EB462043B7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DF771EC-03F8-4F05-9E44-B3DA064912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609CDF-863E-48D9-98AB-3D6F173A79AB}"/>
              </a:ext>
            </a:extLst>
          </p:cNvPr>
          <p:cNvSpPr>
            <a:spLocks noGrp="1"/>
          </p:cNvSpPr>
          <p:nvPr>
            <p:ph type="dt" sz="half" idx="10"/>
          </p:nvPr>
        </p:nvSpPr>
        <p:spPr/>
        <p:txBody>
          <a:bodyPr/>
          <a:lstStyle/>
          <a:p>
            <a:fld id="{904CBDC2-D31A-4399-9807-94C89FD2081E}" type="datetimeFigureOut">
              <a:rPr lang="en-US" smtClean="0"/>
              <a:t>5/5/2019</a:t>
            </a:fld>
            <a:endParaRPr lang="en-US"/>
          </a:p>
        </p:txBody>
      </p:sp>
      <p:sp>
        <p:nvSpPr>
          <p:cNvPr id="6" name="Footer Placeholder 5">
            <a:extLst>
              <a:ext uri="{FF2B5EF4-FFF2-40B4-BE49-F238E27FC236}">
                <a16:creationId xmlns:a16="http://schemas.microsoft.com/office/drawing/2014/main" id="{41209CA3-618C-457C-BA5A-F8B25F9086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9E7C73-06E6-444B-A3B8-1539C14C472D}"/>
              </a:ext>
            </a:extLst>
          </p:cNvPr>
          <p:cNvSpPr>
            <a:spLocks noGrp="1"/>
          </p:cNvSpPr>
          <p:nvPr>
            <p:ph type="sldNum" sz="quarter" idx="12"/>
          </p:nvPr>
        </p:nvSpPr>
        <p:spPr/>
        <p:txBody>
          <a:bodyPr/>
          <a:lstStyle/>
          <a:p>
            <a:fld id="{321C4F79-1DF9-44C4-AF9F-19511D662C46}" type="slidenum">
              <a:rPr lang="en-US" smtClean="0"/>
              <a:t>‹#›</a:t>
            </a:fld>
            <a:endParaRPr lang="en-US"/>
          </a:p>
        </p:txBody>
      </p:sp>
    </p:spTree>
    <p:extLst>
      <p:ext uri="{BB962C8B-B14F-4D97-AF65-F5344CB8AC3E}">
        <p14:creationId xmlns:p14="http://schemas.microsoft.com/office/powerpoint/2010/main" val="2361260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AC7F9-E147-4727-9EE6-4E3E99204A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F6993D2-E75D-4C54-A9F9-66BE57D979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495C018-C9AD-4A87-A5C4-54CD5F714D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0A3515-4812-454F-8718-D409BBA84355}"/>
              </a:ext>
            </a:extLst>
          </p:cNvPr>
          <p:cNvSpPr>
            <a:spLocks noGrp="1"/>
          </p:cNvSpPr>
          <p:nvPr>
            <p:ph type="dt" sz="half" idx="10"/>
          </p:nvPr>
        </p:nvSpPr>
        <p:spPr/>
        <p:txBody>
          <a:bodyPr/>
          <a:lstStyle/>
          <a:p>
            <a:fld id="{904CBDC2-D31A-4399-9807-94C89FD2081E}" type="datetimeFigureOut">
              <a:rPr lang="en-US" smtClean="0"/>
              <a:t>5/5/2019</a:t>
            </a:fld>
            <a:endParaRPr lang="en-US"/>
          </a:p>
        </p:txBody>
      </p:sp>
      <p:sp>
        <p:nvSpPr>
          <p:cNvPr id="6" name="Footer Placeholder 5">
            <a:extLst>
              <a:ext uri="{FF2B5EF4-FFF2-40B4-BE49-F238E27FC236}">
                <a16:creationId xmlns:a16="http://schemas.microsoft.com/office/drawing/2014/main" id="{2209280A-F5FC-4143-844C-224B5B5DCF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990A99-C710-4498-9CC7-2194033E1449}"/>
              </a:ext>
            </a:extLst>
          </p:cNvPr>
          <p:cNvSpPr>
            <a:spLocks noGrp="1"/>
          </p:cNvSpPr>
          <p:nvPr>
            <p:ph type="sldNum" sz="quarter" idx="12"/>
          </p:nvPr>
        </p:nvSpPr>
        <p:spPr/>
        <p:txBody>
          <a:bodyPr/>
          <a:lstStyle/>
          <a:p>
            <a:fld id="{321C4F79-1DF9-44C4-AF9F-19511D662C46}" type="slidenum">
              <a:rPr lang="en-US" smtClean="0"/>
              <a:t>‹#›</a:t>
            </a:fld>
            <a:endParaRPr lang="en-US"/>
          </a:p>
        </p:txBody>
      </p:sp>
    </p:spTree>
    <p:extLst>
      <p:ext uri="{BB962C8B-B14F-4D97-AF65-F5344CB8AC3E}">
        <p14:creationId xmlns:p14="http://schemas.microsoft.com/office/powerpoint/2010/main" val="1780314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DE9200-7C91-4290-8B4A-76BCBC6779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C79671-426B-4AD7-A339-2117F9E9E4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75A30F-9A50-4EEF-80CE-BED1E88653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4CBDC2-D31A-4399-9807-94C89FD2081E}" type="datetimeFigureOut">
              <a:rPr lang="en-US" smtClean="0"/>
              <a:t>5/5/2019</a:t>
            </a:fld>
            <a:endParaRPr lang="en-US"/>
          </a:p>
        </p:txBody>
      </p:sp>
      <p:sp>
        <p:nvSpPr>
          <p:cNvPr id="5" name="Footer Placeholder 4">
            <a:extLst>
              <a:ext uri="{FF2B5EF4-FFF2-40B4-BE49-F238E27FC236}">
                <a16:creationId xmlns:a16="http://schemas.microsoft.com/office/drawing/2014/main" id="{8C3F9433-A7A0-4DEB-BCB3-667F26CC56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58FD385-2572-48F6-B544-FCF2D8A92A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1C4F79-1DF9-44C4-AF9F-19511D662C46}" type="slidenum">
              <a:rPr lang="en-US" smtClean="0"/>
              <a:t>‹#›</a:t>
            </a:fld>
            <a:endParaRPr lang="en-US"/>
          </a:p>
        </p:txBody>
      </p:sp>
    </p:spTree>
    <p:extLst>
      <p:ext uri="{BB962C8B-B14F-4D97-AF65-F5344CB8AC3E}">
        <p14:creationId xmlns:p14="http://schemas.microsoft.com/office/powerpoint/2010/main" val="35241615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2E1B24C-53E7-4AD0-A686-D98CA85E0DEB}"/>
              </a:ext>
            </a:extLst>
          </p:cNvPr>
          <p:cNvSpPr>
            <a:spLocks noGrp="1"/>
          </p:cNvSpPr>
          <p:nvPr>
            <p:ph type="title"/>
          </p:nvPr>
        </p:nvSpPr>
        <p:spPr>
          <a:xfrm>
            <a:off x="6065129" y="1194131"/>
            <a:ext cx="5614875" cy="2056928"/>
          </a:xfrm>
        </p:spPr>
        <p:txBody>
          <a:bodyPr>
            <a:normAutofit/>
          </a:bodyPr>
          <a:lstStyle/>
          <a:p>
            <a:pPr algn="ctr"/>
            <a:r>
              <a:rPr lang="en-US" sz="5400" dirty="0"/>
              <a:t>DS 202 </a:t>
            </a:r>
            <a:br>
              <a:rPr lang="en-US" sz="5400" dirty="0"/>
            </a:br>
            <a:r>
              <a:rPr lang="en-US" sz="5400" dirty="0"/>
              <a:t>Final Presentation</a:t>
            </a:r>
            <a:endParaRPr lang="en-US" sz="5400" dirty="0">
              <a:solidFill>
                <a:srgbClr val="000000"/>
              </a:solidFill>
            </a:endParaRPr>
          </a:p>
        </p:txBody>
      </p:sp>
      <p:sp>
        <p:nvSpPr>
          <p:cNvPr id="14"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Earth Globe Americas">
            <a:extLst>
              <a:ext uri="{FF2B5EF4-FFF2-40B4-BE49-F238E27FC236}">
                <a16:creationId xmlns:a16="http://schemas.microsoft.com/office/drawing/2014/main" id="{A2930B01-CC3E-4241-B9DE-E54CD966D04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0254" y="1629089"/>
            <a:ext cx="3620021" cy="3620021"/>
          </a:xfrm>
          <a:prstGeom prst="rect">
            <a:avLst/>
          </a:prstGeom>
        </p:spPr>
      </p:pic>
      <p:sp>
        <p:nvSpPr>
          <p:cNvPr id="3" name="Content Placeholder 2">
            <a:extLst>
              <a:ext uri="{FF2B5EF4-FFF2-40B4-BE49-F238E27FC236}">
                <a16:creationId xmlns:a16="http://schemas.microsoft.com/office/drawing/2014/main" id="{511A7A09-53B2-4D8B-943F-94D8B75207B8}"/>
              </a:ext>
            </a:extLst>
          </p:cNvPr>
          <p:cNvSpPr>
            <a:spLocks noGrp="1"/>
          </p:cNvSpPr>
          <p:nvPr>
            <p:ph idx="1"/>
          </p:nvPr>
        </p:nvSpPr>
        <p:spPr>
          <a:xfrm>
            <a:off x="6414649" y="3805099"/>
            <a:ext cx="4977578" cy="1858770"/>
          </a:xfrm>
        </p:spPr>
        <p:txBody>
          <a:bodyPr anchor="t">
            <a:normAutofit/>
          </a:bodyPr>
          <a:lstStyle/>
          <a:p>
            <a:pPr marL="0" indent="0" algn="ctr">
              <a:buNone/>
            </a:pPr>
            <a:r>
              <a:rPr lang="en-US" sz="2400" dirty="0"/>
              <a:t>Sonya Haan</a:t>
            </a:r>
          </a:p>
          <a:p>
            <a:pPr marL="0" indent="0" algn="ctr">
              <a:buNone/>
            </a:pPr>
            <a:r>
              <a:rPr lang="en-US" sz="2400" dirty="0"/>
              <a:t>Connor </a:t>
            </a:r>
            <a:r>
              <a:rPr lang="en-US" sz="2400" dirty="0" err="1"/>
              <a:t>Hergenreter</a:t>
            </a:r>
            <a:endParaRPr lang="en-US" sz="2400" dirty="0"/>
          </a:p>
          <a:p>
            <a:pPr marL="0" indent="0" algn="ctr">
              <a:buNone/>
            </a:pPr>
            <a:r>
              <a:rPr lang="en-US" sz="2400" dirty="0"/>
              <a:t> Andrew Maloney</a:t>
            </a:r>
          </a:p>
          <a:p>
            <a:pPr marL="0" indent="0" algn="ctr">
              <a:buNone/>
            </a:pPr>
            <a:r>
              <a:rPr lang="en-US" sz="2400" dirty="0"/>
              <a:t>Elaine </a:t>
            </a:r>
            <a:r>
              <a:rPr lang="en-US" sz="2400" dirty="0" err="1"/>
              <a:t>Oldbear</a:t>
            </a:r>
            <a:endParaRPr lang="en-US" sz="2400" dirty="0"/>
          </a:p>
          <a:p>
            <a:pPr marL="0" indent="0">
              <a:buNone/>
            </a:pPr>
            <a:endParaRPr lang="en-US" sz="2400" dirty="0">
              <a:solidFill>
                <a:srgbClr val="000000"/>
              </a:solidFill>
            </a:endParaRPr>
          </a:p>
        </p:txBody>
      </p:sp>
      <p:cxnSp>
        <p:nvCxnSpPr>
          <p:cNvPr id="5" name="Straight Connector 4">
            <a:extLst>
              <a:ext uri="{FF2B5EF4-FFF2-40B4-BE49-F238E27FC236}">
                <a16:creationId xmlns:a16="http://schemas.microsoft.com/office/drawing/2014/main" id="{0141B030-E5FC-4460-8E32-A4980E9DC523}"/>
              </a:ext>
            </a:extLst>
          </p:cNvPr>
          <p:cNvCxnSpPr>
            <a:cxnSpLocks/>
          </p:cNvCxnSpPr>
          <p:nvPr/>
        </p:nvCxnSpPr>
        <p:spPr>
          <a:xfrm>
            <a:off x="6094104" y="3513523"/>
            <a:ext cx="5614875"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43767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C4D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0270C8-1E3E-4F53-85DA-FE2D08315BAC}"/>
              </a:ext>
            </a:extLst>
          </p:cNvPr>
          <p:cNvSpPr>
            <a:spLocks noGrp="1"/>
          </p:cNvSpPr>
          <p:nvPr>
            <p:ph type="title"/>
          </p:nvPr>
        </p:nvSpPr>
        <p:spPr>
          <a:xfrm>
            <a:off x="9093496" y="618681"/>
            <a:ext cx="2613872" cy="4794567"/>
          </a:xfrm>
        </p:spPr>
        <p:txBody>
          <a:bodyPr>
            <a:normAutofit/>
          </a:bodyPr>
          <a:lstStyle/>
          <a:p>
            <a:r>
              <a:rPr lang="en-US" sz="3600" b="1" dirty="0">
                <a:solidFill>
                  <a:srgbClr val="FFFFFF"/>
                </a:solidFill>
              </a:rPr>
              <a:t>Expenditure as share of GDP World Map</a:t>
            </a:r>
            <a:endParaRPr lang="en-US" sz="3600" dirty="0">
              <a:solidFill>
                <a:srgbClr val="FFFFFF"/>
              </a:solidFill>
            </a:endParaRPr>
          </a:p>
        </p:txBody>
      </p:sp>
      <p:sp>
        <p:nvSpPr>
          <p:cNvPr id="17"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DAF80A72-0953-48DB-A527-B98B052336F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6118"/>
          <a:stretch/>
        </p:blipFill>
        <p:spPr bwMode="auto">
          <a:xfrm>
            <a:off x="686636" y="830429"/>
            <a:ext cx="7742452" cy="5197141"/>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5989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6" name="Rectangle 78">
            <a:extLst>
              <a:ext uri="{FF2B5EF4-FFF2-40B4-BE49-F238E27FC236}">
                <a16:creationId xmlns:a16="http://schemas.microsoft.com/office/drawing/2014/main" id="{DAE885FA-583E-488C-A3B2-2647B84A81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0"/>
          </a:xfrm>
          <a:prstGeom prst="rect">
            <a:avLst/>
          </a:prstGeom>
          <a:solidFill>
            <a:srgbClr val="4471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ounded Rectangle 26">
            <a:extLst>
              <a:ext uri="{FF2B5EF4-FFF2-40B4-BE49-F238E27FC236}">
                <a16:creationId xmlns:a16="http://schemas.microsoft.com/office/drawing/2014/main" id="{87B1CEC7-C2CE-4440-A0F7-0BE6B3AADB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320843"/>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8" name="Rounded Rectangle 16">
            <a:extLst>
              <a:ext uri="{FF2B5EF4-FFF2-40B4-BE49-F238E27FC236}">
                <a16:creationId xmlns:a16="http://schemas.microsoft.com/office/drawing/2014/main" id="{7B0DBF0B-D7C2-4F15-94AE-3152558245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320843"/>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C03AD3A0-E3CA-48B5-BE1C-CC87CB65B0D7}"/>
              </a:ext>
            </a:extLst>
          </p:cNvPr>
          <p:cNvSpPr txBox="1">
            <a:spLocks/>
          </p:cNvSpPr>
          <p:nvPr/>
        </p:nvSpPr>
        <p:spPr>
          <a:xfrm>
            <a:off x="1524000" y="4892843"/>
            <a:ext cx="9144000" cy="1099845"/>
          </a:xfrm>
          <a:prstGeom prst="rect">
            <a:avLst/>
          </a:prstGeom>
        </p:spPr>
        <p:txBody>
          <a:bodyPr vert="horz" lIns="91440" tIns="45720" rIns="91440" bIns="45720" rtlCol="0" anchor="b">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800" b="1" dirty="0"/>
              <a:t>Military Personnel </a:t>
            </a:r>
          </a:p>
          <a:p>
            <a:pPr algn="ctr"/>
            <a:r>
              <a:rPr lang="en-US" sz="3800" b="1" dirty="0"/>
              <a:t>(as % of total labor force)</a:t>
            </a:r>
          </a:p>
        </p:txBody>
      </p:sp>
      <p:pic>
        <p:nvPicPr>
          <p:cNvPr id="5124" name="Picture 4">
            <a:extLst>
              <a:ext uri="{FF2B5EF4-FFF2-40B4-BE49-F238E27FC236}">
                <a16:creationId xmlns:a16="http://schemas.microsoft.com/office/drawing/2014/main" id="{EE87B284-B57F-4906-913D-7244C6202D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697" y="361637"/>
            <a:ext cx="5427474" cy="3876767"/>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4A7AAD5E-7FE0-4327-8BDC-237E8100A1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8037" y="346164"/>
            <a:ext cx="5466991" cy="39049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283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6" name="Rectangle 78">
            <a:extLst>
              <a:ext uri="{FF2B5EF4-FFF2-40B4-BE49-F238E27FC236}">
                <a16:creationId xmlns:a16="http://schemas.microsoft.com/office/drawing/2014/main" id="{DAE885FA-583E-488C-A3B2-2647B84A81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0"/>
          </a:xfrm>
          <a:prstGeom prst="rect">
            <a:avLst/>
          </a:prstGeom>
          <a:solidFill>
            <a:srgbClr val="4471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ounded Rectangle 26">
            <a:extLst>
              <a:ext uri="{FF2B5EF4-FFF2-40B4-BE49-F238E27FC236}">
                <a16:creationId xmlns:a16="http://schemas.microsoft.com/office/drawing/2014/main" id="{87B1CEC7-C2CE-4440-A0F7-0BE6B3AADB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320843"/>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8" name="Rounded Rectangle 16">
            <a:extLst>
              <a:ext uri="{FF2B5EF4-FFF2-40B4-BE49-F238E27FC236}">
                <a16:creationId xmlns:a16="http://schemas.microsoft.com/office/drawing/2014/main" id="{7B0DBF0B-D7C2-4F15-94AE-3152558245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320843"/>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C03AD3A0-E3CA-48B5-BE1C-CC87CB65B0D7}"/>
              </a:ext>
            </a:extLst>
          </p:cNvPr>
          <p:cNvSpPr txBox="1">
            <a:spLocks/>
          </p:cNvSpPr>
          <p:nvPr/>
        </p:nvSpPr>
        <p:spPr>
          <a:xfrm>
            <a:off x="1524000" y="4892843"/>
            <a:ext cx="9144000" cy="1099845"/>
          </a:xfrm>
          <a:prstGeom prst="rect">
            <a:avLst/>
          </a:prstGeom>
        </p:spPr>
        <p:txBody>
          <a:bodyPr vert="horz" lIns="91440" tIns="45720" rIns="91440" bIns="45720" rtlCol="0" anchor="b">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800" b="1"/>
              <a:t>Military Arms</a:t>
            </a:r>
          </a:p>
          <a:p>
            <a:pPr algn="ctr"/>
            <a:r>
              <a:rPr lang="en-US" sz="3800" b="1"/>
              <a:t>Imports</a:t>
            </a:r>
            <a:endParaRPr lang="en-US" sz="3800" b="1" dirty="0"/>
          </a:p>
        </p:txBody>
      </p:sp>
      <p:pic>
        <p:nvPicPr>
          <p:cNvPr id="4098" name="Picture 2">
            <a:extLst>
              <a:ext uri="{FF2B5EF4-FFF2-40B4-BE49-F238E27FC236}">
                <a16:creationId xmlns:a16="http://schemas.microsoft.com/office/drawing/2014/main" id="{789DA80D-7F5B-484E-BFD7-12A9961028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881" y="398415"/>
            <a:ext cx="5304923" cy="3789231"/>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52A75B1C-8E9C-44A2-BD72-32EA070873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6416" y="365757"/>
            <a:ext cx="5413524" cy="38668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32312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098D4-0097-4B20-848A-AAB941D704E6}"/>
              </a:ext>
            </a:extLst>
          </p:cNvPr>
          <p:cNvSpPr>
            <a:spLocks noGrp="1"/>
          </p:cNvSpPr>
          <p:nvPr>
            <p:ph type="title"/>
          </p:nvPr>
        </p:nvSpPr>
        <p:spPr>
          <a:xfrm>
            <a:off x="150248" y="176180"/>
            <a:ext cx="10515600" cy="1325563"/>
          </a:xfrm>
        </p:spPr>
        <p:txBody>
          <a:bodyPr/>
          <a:lstStyle/>
          <a:p>
            <a:r>
              <a:rPr lang="en-US" b="1" dirty="0"/>
              <a:t>Global Firepower Summary</a:t>
            </a:r>
          </a:p>
        </p:txBody>
      </p:sp>
      <p:graphicFrame>
        <p:nvGraphicFramePr>
          <p:cNvPr id="4" name="Content Placeholder 3">
            <a:extLst>
              <a:ext uri="{FF2B5EF4-FFF2-40B4-BE49-F238E27FC236}">
                <a16:creationId xmlns:a16="http://schemas.microsoft.com/office/drawing/2014/main" id="{18F6B7F5-B6EA-487B-BB2D-495F56DDE3AD}"/>
              </a:ext>
            </a:extLst>
          </p:cNvPr>
          <p:cNvGraphicFramePr>
            <a:graphicFrameLocks noGrp="1"/>
          </p:cNvGraphicFramePr>
          <p:nvPr>
            <p:ph idx="1"/>
            <p:extLst>
              <p:ext uri="{D42A27DB-BD31-4B8C-83A1-F6EECF244321}">
                <p14:modId xmlns:p14="http://schemas.microsoft.com/office/powerpoint/2010/main" val="2918900943"/>
              </p:ext>
            </p:extLst>
          </p:nvPr>
        </p:nvGraphicFramePr>
        <p:xfrm>
          <a:off x="150248" y="1489857"/>
          <a:ext cx="1835252" cy="2468880"/>
        </p:xfrm>
        <a:graphic>
          <a:graphicData uri="http://schemas.openxmlformats.org/drawingml/2006/table">
            <a:tbl>
              <a:tblPr firstRow="1" bandRow="1">
                <a:tableStyleId>{EB9631B5-78F2-41C9-869B-9F39066F8104}</a:tableStyleId>
              </a:tblPr>
              <a:tblGrid>
                <a:gridCol w="917626">
                  <a:extLst>
                    <a:ext uri="{9D8B030D-6E8A-4147-A177-3AD203B41FA5}">
                      <a16:colId xmlns:a16="http://schemas.microsoft.com/office/drawing/2014/main" val="2709521757"/>
                    </a:ext>
                  </a:extLst>
                </a:gridCol>
                <a:gridCol w="917626">
                  <a:extLst>
                    <a:ext uri="{9D8B030D-6E8A-4147-A177-3AD203B41FA5}">
                      <a16:colId xmlns:a16="http://schemas.microsoft.com/office/drawing/2014/main" val="439797912"/>
                    </a:ext>
                  </a:extLst>
                </a:gridCol>
              </a:tblGrid>
              <a:tr h="287811">
                <a:tc gridSpan="2">
                  <a:txBody>
                    <a:bodyPr/>
                    <a:lstStyle/>
                    <a:p>
                      <a:pPr algn="ctr"/>
                      <a:r>
                        <a:rPr lang="en-US" sz="1500" dirty="0"/>
                        <a:t>Total Aircraft Strength</a:t>
                      </a:r>
                    </a:p>
                  </a:txBody>
                  <a:tcPr/>
                </a:tc>
                <a:tc hMerge="1">
                  <a:txBody>
                    <a:bodyPr/>
                    <a:lstStyle/>
                    <a:p>
                      <a:endParaRPr lang="en-US" dirty="0"/>
                    </a:p>
                  </a:txBody>
                  <a:tcPr/>
                </a:tc>
                <a:extLst>
                  <a:ext uri="{0D108BD9-81ED-4DB2-BD59-A6C34878D82A}">
                    <a16:rowId xmlns:a16="http://schemas.microsoft.com/office/drawing/2014/main" val="3266637697"/>
                  </a:ext>
                </a:extLst>
              </a:tr>
              <a:tr h="287811">
                <a:tc>
                  <a:txBody>
                    <a:bodyPr/>
                    <a:lstStyle/>
                    <a:p>
                      <a:r>
                        <a:rPr lang="en-US" sz="1500" dirty="0"/>
                        <a:t>Min</a:t>
                      </a:r>
                    </a:p>
                  </a:txBody>
                  <a:tcPr/>
                </a:tc>
                <a:tc>
                  <a:txBody>
                    <a:bodyPr/>
                    <a:lstStyle/>
                    <a:p>
                      <a:r>
                        <a:rPr lang="en-US" sz="1500" dirty="0"/>
                        <a:t>1305</a:t>
                      </a:r>
                    </a:p>
                  </a:txBody>
                  <a:tcPr/>
                </a:tc>
                <a:extLst>
                  <a:ext uri="{0D108BD9-81ED-4DB2-BD59-A6C34878D82A}">
                    <a16:rowId xmlns:a16="http://schemas.microsoft.com/office/drawing/2014/main" val="2458909851"/>
                  </a:ext>
                </a:extLst>
              </a:tr>
              <a:tr h="287811">
                <a:tc>
                  <a:txBody>
                    <a:bodyPr/>
                    <a:lstStyle/>
                    <a:p>
                      <a:r>
                        <a:rPr lang="en-US" sz="1500" dirty="0"/>
                        <a:t>1</a:t>
                      </a:r>
                      <a:r>
                        <a:rPr lang="en-US" sz="1500" baseline="30000" dirty="0"/>
                        <a:t>st</a:t>
                      </a:r>
                      <a:r>
                        <a:rPr lang="en-US" sz="1500" dirty="0"/>
                        <a:t> Qu</a:t>
                      </a:r>
                    </a:p>
                  </a:txBody>
                  <a:tcPr/>
                </a:tc>
                <a:tc>
                  <a:txBody>
                    <a:bodyPr/>
                    <a:lstStyle/>
                    <a:p>
                      <a:r>
                        <a:rPr lang="en-US" sz="1500" dirty="0"/>
                        <a:t>2102</a:t>
                      </a:r>
                    </a:p>
                  </a:txBody>
                  <a:tcPr/>
                </a:tc>
                <a:extLst>
                  <a:ext uri="{0D108BD9-81ED-4DB2-BD59-A6C34878D82A}">
                    <a16:rowId xmlns:a16="http://schemas.microsoft.com/office/drawing/2014/main" val="1800281230"/>
                  </a:ext>
                </a:extLst>
              </a:tr>
              <a:tr h="287811">
                <a:tc>
                  <a:txBody>
                    <a:bodyPr/>
                    <a:lstStyle/>
                    <a:p>
                      <a:r>
                        <a:rPr lang="en-US" sz="1500" dirty="0"/>
                        <a:t>Median</a:t>
                      </a:r>
                    </a:p>
                  </a:txBody>
                  <a:tcPr/>
                </a:tc>
                <a:tc>
                  <a:txBody>
                    <a:bodyPr/>
                    <a:lstStyle/>
                    <a:p>
                      <a:r>
                        <a:rPr lang="en-US" sz="1500" dirty="0"/>
                        <a:t>2955</a:t>
                      </a:r>
                    </a:p>
                  </a:txBody>
                  <a:tcPr/>
                </a:tc>
                <a:extLst>
                  <a:ext uri="{0D108BD9-81ED-4DB2-BD59-A6C34878D82A}">
                    <a16:rowId xmlns:a16="http://schemas.microsoft.com/office/drawing/2014/main" val="2127186543"/>
                  </a:ext>
                </a:extLst>
              </a:tr>
              <a:tr h="287811">
                <a:tc>
                  <a:txBody>
                    <a:bodyPr/>
                    <a:lstStyle/>
                    <a:p>
                      <a:r>
                        <a:rPr lang="en-US" sz="1500" dirty="0"/>
                        <a:t>Mean</a:t>
                      </a:r>
                    </a:p>
                  </a:txBody>
                  <a:tcPr/>
                </a:tc>
                <a:tc>
                  <a:txBody>
                    <a:bodyPr/>
                    <a:lstStyle/>
                    <a:p>
                      <a:r>
                        <a:rPr lang="en-US" sz="1500" dirty="0"/>
                        <a:t>4784</a:t>
                      </a:r>
                    </a:p>
                  </a:txBody>
                  <a:tcPr/>
                </a:tc>
                <a:extLst>
                  <a:ext uri="{0D108BD9-81ED-4DB2-BD59-A6C34878D82A}">
                    <a16:rowId xmlns:a16="http://schemas.microsoft.com/office/drawing/2014/main" val="3383584692"/>
                  </a:ext>
                </a:extLst>
              </a:tr>
              <a:tr h="287811">
                <a:tc>
                  <a:txBody>
                    <a:bodyPr/>
                    <a:lstStyle/>
                    <a:p>
                      <a:r>
                        <a:rPr lang="en-US" sz="1500" dirty="0"/>
                        <a:t>3</a:t>
                      </a:r>
                      <a:r>
                        <a:rPr lang="en-US" sz="1500" baseline="30000" dirty="0"/>
                        <a:t>rd</a:t>
                      </a:r>
                      <a:r>
                        <a:rPr lang="en-US" sz="1500" dirty="0"/>
                        <a:t> Qu</a:t>
                      </a:r>
                    </a:p>
                  </a:txBody>
                  <a:tcPr/>
                </a:tc>
                <a:tc>
                  <a:txBody>
                    <a:bodyPr/>
                    <a:lstStyle/>
                    <a:p>
                      <a:r>
                        <a:rPr lang="en-US" sz="1500" dirty="0"/>
                        <a:t>3794</a:t>
                      </a:r>
                    </a:p>
                  </a:txBody>
                  <a:tcPr/>
                </a:tc>
                <a:extLst>
                  <a:ext uri="{0D108BD9-81ED-4DB2-BD59-A6C34878D82A}">
                    <a16:rowId xmlns:a16="http://schemas.microsoft.com/office/drawing/2014/main" val="3560094506"/>
                  </a:ext>
                </a:extLst>
              </a:tr>
              <a:tr h="287811">
                <a:tc>
                  <a:txBody>
                    <a:bodyPr/>
                    <a:lstStyle/>
                    <a:p>
                      <a:r>
                        <a:rPr lang="en-US" sz="1500" dirty="0"/>
                        <a:t>Max</a:t>
                      </a:r>
                    </a:p>
                  </a:txBody>
                  <a:tcPr/>
                </a:tc>
                <a:tc>
                  <a:txBody>
                    <a:bodyPr/>
                    <a:lstStyle/>
                    <a:p>
                      <a:r>
                        <a:rPr lang="en-US" sz="1500" dirty="0"/>
                        <a:t>13762</a:t>
                      </a:r>
                    </a:p>
                  </a:txBody>
                  <a:tcPr/>
                </a:tc>
                <a:extLst>
                  <a:ext uri="{0D108BD9-81ED-4DB2-BD59-A6C34878D82A}">
                    <a16:rowId xmlns:a16="http://schemas.microsoft.com/office/drawing/2014/main" val="2088009610"/>
                  </a:ext>
                </a:extLst>
              </a:tr>
            </a:tbl>
          </a:graphicData>
        </a:graphic>
      </p:graphicFrame>
      <p:graphicFrame>
        <p:nvGraphicFramePr>
          <p:cNvPr id="21" name="Content Placeholder 3">
            <a:extLst>
              <a:ext uri="{FF2B5EF4-FFF2-40B4-BE49-F238E27FC236}">
                <a16:creationId xmlns:a16="http://schemas.microsoft.com/office/drawing/2014/main" id="{3134CD39-4589-497E-9FFC-618B2FA6133F}"/>
              </a:ext>
            </a:extLst>
          </p:cNvPr>
          <p:cNvGraphicFramePr>
            <a:graphicFrameLocks/>
          </p:cNvGraphicFramePr>
          <p:nvPr>
            <p:extLst>
              <p:ext uri="{D42A27DB-BD31-4B8C-83A1-F6EECF244321}">
                <p14:modId xmlns:p14="http://schemas.microsoft.com/office/powerpoint/2010/main" val="4239325578"/>
              </p:ext>
            </p:extLst>
          </p:nvPr>
        </p:nvGraphicFramePr>
        <p:xfrm>
          <a:off x="2149861" y="1489857"/>
          <a:ext cx="1835252" cy="2468880"/>
        </p:xfrm>
        <a:graphic>
          <a:graphicData uri="http://schemas.openxmlformats.org/drawingml/2006/table">
            <a:tbl>
              <a:tblPr firstRow="1" bandRow="1">
                <a:tableStyleId>{EB9631B5-78F2-41C9-869B-9F39066F8104}</a:tableStyleId>
              </a:tblPr>
              <a:tblGrid>
                <a:gridCol w="917626">
                  <a:extLst>
                    <a:ext uri="{9D8B030D-6E8A-4147-A177-3AD203B41FA5}">
                      <a16:colId xmlns:a16="http://schemas.microsoft.com/office/drawing/2014/main" val="2709521757"/>
                    </a:ext>
                  </a:extLst>
                </a:gridCol>
                <a:gridCol w="917626">
                  <a:extLst>
                    <a:ext uri="{9D8B030D-6E8A-4147-A177-3AD203B41FA5}">
                      <a16:colId xmlns:a16="http://schemas.microsoft.com/office/drawing/2014/main" val="439797912"/>
                    </a:ext>
                  </a:extLst>
                </a:gridCol>
              </a:tblGrid>
              <a:tr h="287811">
                <a:tc gridSpan="2">
                  <a:txBody>
                    <a:bodyPr/>
                    <a:lstStyle/>
                    <a:p>
                      <a:pPr algn="ctr"/>
                      <a:r>
                        <a:rPr lang="en-US" sz="1500" dirty="0"/>
                        <a:t>Total Helicopter Strength</a:t>
                      </a:r>
                    </a:p>
                  </a:txBody>
                  <a:tcPr/>
                </a:tc>
                <a:tc hMerge="1">
                  <a:txBody>
                    <a:bodyPr/>
                    <a:lstStyle/>
                    <a:p>
                      <a:endParaRPr lang="en-US" dirty="0"/>
                    </a:p>
                  </a:txBody>
                  <a:tcPr/>
                </a:tc>
                <a:extLst>
                  <a:ext uri="{0D108BD9-81ED-4DB2-BD59-A6C34878D82A}">
                    <a16:rowId xmlns:a16="http://schemas.microsoft.com/office/drawing/2014/main" val="3266637697"/>
                  </a:ext>
                </a:extLst>
              </a:tr>
              <a:tr h="287811">
                <a:tc>
                  <a:txBody>
                    <a:bodyPr/>
                    <a:lstStyle/>
                    <a:p>
                      <a:r>
                        <a:rPr lang="en-US" sz="1500" dirty="0"/>
                        <a:t>Min</a:t>
                      </a:r>
                    </a:p>
                  </a:txBody>
                  <a:tcPr/>
                </a:tc>
                <a:tc>
                  <a:txBody>
                    <a:bodyPr/>
                    <a:lstStyle/>
                    <a:p>
                      <a:r>
                        <a:rPr lang="en-US" sz="1500" dirty="0"/>
                        <a:t>610</a:t>
                      </a:r>
                    </a:p>
                  </a:txBody>
                  <a:tcPr/>
                </a:tc>
                <a:extLst>
                  <a:ext uri="{0D108BD9-81ED-4DB2-BD59-A6C34878D82A}">
                    <a16:rowId xmlns:a16="http://schemas.microsoft.com/office/drawing/2014/main" val="2458909851"/>
                  </a:ext>
                </a:extLst>
              </a:tr>
              <a:tr h="287811">
                <a:tc>
                  <a:txBody>
                    <a:bodyPr/>
                    <a:lstStyle/>
                    <a:p>
                      <a:r>
                        <a:rPr lang="en-US" sz="1500" dirty="0"/>
                        <a:t>1</a:t>
                      </a:r>
                      <a:r>
                        <a:rPr lang="en-US" sz="1500" baseline="30000" dirty="0"/>
                        <a:t>st</a:t>
                      </a:r>
                      <a:r>
                        <a:rPr lang="en-US" sz="1500" dirty="0"/>
                        <a:t> Qu</a:t>
                      </a:r>
                    </a:p>
                  </a:txBody>
                  <a:tcPr/>
                </a:tc>
                <a:tc>
                  <a:txBody>
                    <a:bodyPr/>
                    <a:lstStyle/>
                    <a:p>
                      <a:r>
                        <a:rPr lang="en-US" sz="1500" dirty="0"/>
                        <a:t>666</a:t>
                      </a:r>
                    </a:p>
                  </a:txBody>
                  <a:tcPr/>
                </a:tc>
                <a:extLst>
                  <a:ext uri="{0D108BD9-81ED-4DB2-BD59-A6C34878D82A}">
                    <a16:rowId xmlns:a16="http://schemas.microsoft.com/office/drawing/2014/main" val="1800281230"/>
                  </a:ext>
                </a:extLst>
              </a:tr>
              <a:tr h="287811">
                <a:tc>
                  <a:txBody>
                    <a:bodyPr/>
                    <a:lstStyle/>
                    <a:p>
                      <a:r>
                        <a:rPr lang="en-US" sz="1500" dirty="0"/>
                        <a:t>Median</a:t>
                      </a:r>
                    </a:p>
                  </a:txBody>
                  <a:tcPr/>
                </a:tc>
                <a:tc>
                  <a:txBody>
                    <a:bodyPr/>
                    <a:lstStyle/>
                    <a:p>
                      <a:r>
                        <a:rPr lang="en-US" sz="1500" dirty="0"/>
                        <a:t>912</a:t>
                      </a:r>
                    </a:p>
                  </a:txBody>
                  <a:tcPr/>
                </a:tc>
                <a:extLst>
                  <a:ext uri="{0D108BD9-81ED-4DB2-BD59-A6C34878D82A}">
                    <a16:rowId xmlns:a16="http://schemas.microsoft.com/office/drawing/2014/main" val="2127186543"/>
                  </a:ext>
                </a:extLst>
              </a:tr>
              <a:tr h="287811">
                <a:tc>
                  <a:txBody>
                    <a:bodyPr/>
                    <a:lstStyle/>
                    <a:p>
                      <a:r>
                        <a:rPr lang="en-US" sz="1500" dirty="0"/>
                        <a:t>Mean</a:t>
                      </a:r>
                    </a:p>
                  </a:txBody>
                  <a:tcPr/>
                </a:tc>
                <a:tc>
                  <a:txBody>
                    <a:bodyPr/>
                    <a:lstStyle/>
                    <a:p>
                      <a:r>
                        <a:rPr lang="en-US" sz="1500" dirty="0"/>
                        <a:t>1928</a:t>
                      </a:r>
                    </a:p>
                  </a:txBody>
                  <a:tcPr/>
                </a:tc>
                <a:extLst>
                  <a:ext uri="{0D108BD9-81ED-4DB2-BD59-A6C34878D82A}">
                    <a16:rowId xmlns:a16="http://schemas.microsoft.com/office/drawing/2014/main" val="3383584692"/>
                  </a:ext>
                </a:extLst>
              </a:tr>
              <a:tr h="287811">
                <a:tc>
                  <a:txBody>
                    <a:bodyPr/>
                    <a:lstStyle/>
                    <a:p>
                      <a:r>
                        <a:rPr lang="en-US" sz="1500" dirty="0"/>
                        <a:t>3</a:t>
                      </a:r>
                      <a:r>
                        <a:rPr lang="en-US" sz="1500" baseline="30000" dirty="0"/>
                        <a:t>rd</a:t>
                      </a:r>
                      <a:r>
                        <a:rPr lang="en-US" sz="1500" dirty="0"/>
                        <a:t> Qu</a:t>
                      </a:r>
                    </a:p>
                  </a:txBody>
                  <a:tcPr/>
                </a:tc>
                <a:tc>
                  <a:txBody>
                    <a:bodyPr/>
                    <a:lstStyle/>
                    <a:p>
                      <a:r>
                        <a:rPr lang="en-US" sz="1500" dirty="0"/>
                        <a:t>1389</a:t>
                      </a:r>
                    </a:p>
                  </a:txBody>
                  <a:tcPr/>
                </a:tc>
                <a:extLst>
                  <a:ext uri="{0D108BD9-81ED-4DB2-BD59-A6C34878D82A}">
                    <a16:rowId xmlns:a16="http://schemas.microsoft.com/office/drawing/2014/main" val="3560094506"/>
                  </a:ext>
                </a:extLst>
              </a:tr>
              <a:tr h="287811">
                <a:tc>
                  <a:txBody>
                    <a:bodyPr/>
                    <a:lstStyle/>
                    <a:p>
                      <a:r>
                        <a:rPr lang="en-US" sz="1500" dirty="0"/>
                        <a:t>Max</a:t>
                      </a:r>
                    </a:p>
                  </a:txBody>
                  <a:tcPr/>
                </a:tc>
                <a:tc>
                  <a:txBody>
                    <a:bodyPr/>
                    <a:lstStyle/>
                    <a:p>
                      <a:r>
                        <a:rPr lang="en-US" sz="1500" dirty="0"/>
                        <a:t>6065</a:t>
                      </a:r>
                    </a:p>
                  </a:txBody>
                  <a:tcPr/>
                </a:tc>
                <a:extLst>
                  <a:ext uri="{0D108BD9-81ED-4DB2-BD59-A6C34878D82A}">
                    <a16:rowId xmlns:a16="http://schemas.microsoft.com/office/drawing/2014/main" val="2088009610"/>
                  </a:ext>
                </a:extLst>
              </a:tr>
            </a:tbl>
          </a:graphicData>
        </a:graphic>
      </p:graphicFrame>
      <p:graphicFrame>
        <p:nvGraphicFramePr>
          <p:cNvPr id="22" name="Content Placeholder 3">
            <a:extLst>
              <a:ext uri="{FF2B5EF4-FFF2-40B4-BE49-F238E27FC236}">
                <a16:creationId xmlns:a16="http://schemas.microsoft.com/office/drawing/2014/main" id="{6C82C403-E07C-4A66-A5AF-EAC5BAAECB81}"/>
              </a:ext>
            </a:extLst>
          </p:cNvPr>
          <p:cNvGraphicFramePr>
            <a:graphicFrameLocks/>
          </p:cNvGraphicFramePr>
          <p:nvPr>
            <p:extLst>
              <p:ext uri="{D42A27DB-BD31-4B8C-83A1-F6EECF244321}">
                <p14:modId xmlns:p14="http://schemas.microsoft.com/office/powerpoint/2010/main" val="2715716661"/>
              </p:ext>
            </p:extLst>
          </p:nvPr>
        </p:nvGraphicFramePr>
        <p:xfrm>
          <a:off x="4149474" y="1478411"/>
          <a:ext cx="1835252" cy="2468880"/>
        </p:xfrm>
        <a:graphic>
          <a:graphicData uri="http://schemas.openxmlformats.org/drawingml/2006/table">
            <a:tbl>
              <a:tblPr firstRow="1" bandRow="1">
                <a:tableStyleId>{EB9631B5-78F2-41C9-869B-9F39066F8104}</a:tableStyleId>
              </a:tblPr>
              <a:tblGrid>
                <a:gridCol w="917626">
                  <a:extLst>
                    <a:ext uri="{9D8B030D-6E8A-4147-A177-3AD203B41FA5}">
                      <a16:colId xmlns:a16="http://schemas.microsoft.com/office/drawing/2014/main" val="2709521757"/>
                    </a:ext>
                  </a:extLst>
                </a:gridCol>
                <a:gridCol w="917626">
                  <a:extLst>
                    <a:ext uri="{9D8B030D-6E8A-4147-A177-3AD203B41FA5}">
                      <a16:colId xmlns:a16="http://schemas.microsoft.com/office/drawing/2014/main" val="439797912"/>
                    </a:ext>
                  </a:extLst>
                </a:gridCol>
              </a:tblGrid>
              <a:tr h="287811">
                <a:tc gridSpan="2">
                  <a:txBody>
                    <a:bodyPr/>
                    <a:lstStyle/>
                    <a:p>
                      <a:pPr algn="ctr"/>
                      <a:r>
                        <a:rPr lang="en-US" sz="1500" dirty="0"/>
                        <a:t>Combat </a:t>
                      </a:r>
                    </a:p>
                    <a:p>
                      <a:pPr algn="ctr"/>
                      <a:r>
                        <a:rPr lang="en-US" sz="1500" dirty="0"/>
                        <a:t>Tanks</a:t>
                      </a:r>
                    </a:p>
                  </a:txBody>
                  <a:tcPr/>
                </a:tc>
                <a:tc hMerge="1">
                  <a:txBody>
                    <a:bodyPr/>
                    <a:lstStyle/>
                    <a:p>
                      <a:endParaRPr lang="en-US" dirty="0"/>
                    </a:p>
                  </a:txBody>
                  <a:tcPr/>
                </a:tc>
                <a:extLst>
                  <a:ext uri="{0D108BD9-81ED-4DB2-BD59-A6C34878D82A}">
                    <a16:rowId xmlns:a16="http://schemas.microsoft.com/office/drawing/2014/main" val="3266637697"/>
                  </a:ext>
                </a:extLst>
              </a:tr>
              <a:tr h="287811">
                <a:tc>
                  <a:txBody>
                    <a:bodyPr/>
                    <a:lstStyle/>
                    <a:p>
                      <a:r>
                        <a:rPr lang="en-US" sz="1500" dirty="0"/>
                        <a:t>Min</a:t>
                      </a:r>
                    </a:p>
                  </a:txBody>
                  <a:tcPr/>
                </a:tc>
                <a:tc>
                  <a:txBody>
                    <a:bodyPr/>
                    <a:lstStyle/>
                    <a:p>
                      <a:r>
                        <a:rPr lang="en-US" sz="1500" dirty="0"/>
                        <a:t>406</a:t>
                      </a:r>
                    </a:p>
                  </a:txBody>
                  <a:tcPr/>
                </a:tc>
                <a:extLst>
                  <a:ext uri="{0D108BD9-81ED-4DB2-BD59-A6C34878D82A}">
                    <a16:rowId xmlns:a16="http://schemas.microsoft.com/office/drawing/2014/main" val="2458909851"/>
                  </a:ext>
                </a:extLst>
              </a:tr>
              <a:tr h="287811">
                <a:tc>
                  <a:txBody>
                    <a:bodyPr/>
                    <a:lstStyle/>
                    <a:p>
                      <a:r>
                        <a:rPr lang="en-US" sz="1500" dirty="0"/>
                        <a:t>1</a:t>
                      </a:r>
                      <a:r>
                        <a:rPr lang="en-US" sz="1500" baseline="30000" dirty="0"/>
                        <a:t>st</a:t>
                      </a:r>
                      <a:r>
                        <a:rPr lang="en-US" sz="1500" dirty="0"/>
                        <a:t> Qu</a:t>
                      </a:r>
                    </a:p>
                  </a:txBody>
                  <a:tcPr/>
                </a:tc>
                <a:tc>
                  <a:txBody>
                    <a:bodyPr/>
                    <a:lstStyle/>
                    <a:p>
                      <a:r>
                        <a:rPr lang="en-US" sz="1500" dirty="0"/>
                        <a:t>4426</a:t>
                      </a:r>
                    </a:p>
                  </a:txBody>
                  <a:tcPr/>
                </a:tc>
                <a:extLst>
                  <a:ext uri="{0D108BD9-81ED-4DB2-BD59-A6C34878D82A}">
                    <a16:rowId xmlns:a16="http://schemas.microsoft.com/office/drawing/2014/main" val="1800281230"/>
                  </a:ext>
                </a:extLst>
              </a:tr>
              <a:tr h="287811">
                <a:tc>
                  <a:txBody>
                    <a:bodyPr/>
                    <a:lstStyle/>
                    <a:p>
                      <a:r>
                        <a:rPr lang="en-US" sz="1500" dirty="0"/>
                        <a:t>Median</a:t>
                      </a:r>
                    </a:p>
                  </a:txBody>
                  <a:tcPr/>
                </a:tc>
                <a:tc>
                  <a:txBody>
                    <a:bodyPr/>
                    <a:lstStyle/>
                    <a:p>
                      <a:r>
                        <a:rPr lang="en-US" sz="1500" dirty="0"/>
                        <a:t>5884</a:t>
                      </a:r>
                    </a:p>
                  </a:txBody>
                  <a:tcPr/>
                </a:tc>
                <a:extLst>
                  <a:ext uri="{0D108BD9-81ED-4DB2-BD59-A6C34878D82A}">
                    <a16:rowId xmlns:a16="http://schemas.microsoft.com/office/drawing/2014/main" val="2127186543"/>
                  </a:ext>
                </a:extLst>
              </a:tr>
              <a:tr h="287811">
                <a:tc>
                  <a:txBody>
                    <a:bodyPr/>
                    <a:lstStyle/>
                    <a:p>
                      <a:r>
                        <a:rPr lang="en-US" sz="1500" dirty="0"/>
                        <a:t>Mean</a:t>
                      </a:r>
                    </a:p>
                  </a:txBody>
                  <a:tcPr/>
                </a:tc>
                <a:tc>
                  <a:txBody>
                    <a:bodyPr/>
                    <a:lstStyle/>
                    <a:p>
                      <a:r>
                        <a:rPr lang="en-US" sz="1500" dirty="0"/>
                        <a:t>7478</a:t>
                      </a:r>
                    </a:p>
                  </a:txBody>
                  <a:tcPr/>
                </a:tc>
                <a:extLst>
                  <a:ext uri="{0D108BD9-81ED-4DB2-BD59-A6C34878D82A}">
                    <a16:rowId xmlns:a16="http://schemas.microsoft.com/office/drawing/2014/main" val="3383584692"/>
                  </a:ext>
                </a:extLst>
              </a:tr>
              <a:tr h="287811">
                <a:tc>
                  <a:txBody>
                    <a:bodyPr/>
                    <a:lstStyle/>
                    <a:p>
                      <a:r>
                        <a:rPr lang="en-US" sz="1500" dirty="0"/>
                        <a:t>3</a:t>
                      </a:r>
                      <a:r>
                        <a:rPr lang="en-US" sz="1500" baseline="30000" dirty="0"/>
                        <a:t>rd</a:t>
                      </a:r>
                      <a:r>
                        <a:rPr lang="en-US" sz="1500" dirty="0"/>
                        <a:t> Qu</a:t>
                      </a:r>
                    </a:p>
                  </a:txBody>
                  <a:tcPr/>
                </a:tc>
                <a:tc>
                  <a:txBody>
                    <a:bodyPr/>
                    <a:lstStyle/>
                    <a:p>
                      <a:r>
                        <a:rPr lang="en-US" sz="1500" dirty="0"/>
                        <a:t>6457</a:t>
                      </a:r>
                    </a:p>
                  </a:txBody>
                  <a:tcPr/>
                </a:tc>
                <a:extLst>
                  <a:ext uri="{0D108BD9-81ED-4DB2-BD59-A6C34878D82A}">
                    <a16:rowId xmlns:a16="http://schemas.microsoft.com/office/drawing/2014/main" val="3560094506"/>
                  </a:ext>
                </a:extLst>
              </a:tr>
              <a:tr h="287811">
                <a:tc>
                  <a:txBody>
                    <a:bodyPr/>
                    <a:lstStyle/>
                    <a:p>
                      <a:r>
                        <a:rPr lang="en-US" sz="1500" dirty="0"/>
                        <a:t>Max</a:t>
                      </a:r>
                    </a:p>
                  </a:txBody>
                  <a:tcPr/>
                </a:tc>
                <a:tc>
                  <a:txBody>
                    <a:bodyPr/>
                    <a:lstStyle/>
                    <a:p>
                      <a:r>
                        <a:rPr lang="en-US" sz="1500" dirty="0"/>
                        <a:t>20216</a:t>
                      </a:r>
                    </a:p>
                  </a:txBody>
                  <a:tcPr/>
                </a:tc>
                <a:extLst>
                  <a:ext uri="{0D108BD9-81ED-4DB2-BD59-A6C34878D82A}">
                    <a16:rowId xmlns:a16="http://schemas.microsoft.com/office/drawing/2014/main" val="2088009610"/>
                  </a:ext>
                </a:extLst>
              </a:tr>
            </a:tbl>
          </a:graphicData>
        </a:graphic>
      </p:graphicFrame>
      <p:graphicFrame>
        <p:nvGraphicFramePr>
          <p:cNvPr id="23" name="Content Placeholder 3">
            <a:extLst>
              <a:ext uri="{FF2B5EF4-FFF2-40B4-BE49-F238E27FC236}">
                <a16:creationId xmlns:a16="http://schemas.microsoft.com/office/drawing/2014/main" id="{19E64EBA-80AC-4F9D-88BF-2A6D940D7453}"/>
              </a:ext>
            </a:extLst>
          </p:cNvPr>
          <p:cNvGraphicFramePr>
            <a:graphicFrameLocks/>
          </p:cNvGraphicFramePr>
          <p:nvPr>
            <p:extLst>
              <p:ext uri="{D42A27DB-BD31-4B8C-83A1-F6EECF244321}">
                <p14:modId xmlns:p14="http://schemas.microsoft.com/office/powerpoint/2010/main" val="2433002289"/>
              </p:ext>
            </p:extLst>
          </p:nvPr>
        </p:nvGraphicFramePr>
        <p:xfrm>
          <a:off x="10155099" y="1478411"/>
          <a:ext cx="1835252" cy="2468880"/>
        </p:xfrm>
        <a:graphic>
          <a:graphicData uri="http://schemas.openxmlformats.org/drawingml/2006/table">
            <a:tbl>
              <a:tblPr firstRow="1" bandRow="1">
                <a:tableStyleId>{EB9631B5-78F2-41C9-869B-9F39066F8104}</a:tableStyleId>
              </a:tblPr>
              <a:tblGrid>
                <a:gridCol w="917626">
                  <a:extLst>
                    <a:ext uri="{9D8B030D-6E8A-4147-A177-3AD203B41FA5}">
                      <a16:colId xmlns:a16="http://schemas.microsoft.com/office/drawing/2014/main" val="2709521757"/>
                    </a:ext>
                  </a:extLst>
                </a:gridCol>
                <a:gridCol w="917626">
                  <a:extLst>
                    <a:ext uri="{9D8B030D-6E8A-4147-A177-3AD203B41FA5}">
                      <a16:colId xmlns:a16="http://schemas.microsoft.com/office/drawing/2014/main" val="439797912"/>
                    </a:ext>
                  </a:extLst>
                </a:gridCol>
              </a:tblGrid>
              <a:tr h="287811">
                <a:tc gridSpan="2">
                  <a:txBody>
                    <a:bodyPr/>
                    <a:lstStyle/>
                    <a:p>
                      <a:pPr algn="ctr"/>
                      <a:r>
                        <a:rPr lang="en-US" sz="1500" dirty="0"/>
                        <a:t>Total Naval </a:t>
                      </a:r>
                    </a:p>
                    <a:p>
                      <a:pPr algn="ctr"/>
                      <a:r>
                        <a:rPr lang="en-US" sz="1500" dirty="0"/>
                        <a:t>Assets</a:t>
                      </a:r>
                    </a:p>
                  </a:txBody>
                  <a:tcPr/>
                </a:tc>
                <a:tc hMerge="1">
                  <a:txBody>
                    <a:bodyPr/>
                    <a:lstStyle/>
                    <a:p>
                      <a:endParaRPr lang="en-US" dirty="0"/>
                    </a:p>
                  </a:txBody>
                  <a:tcPr/>
                </a:tc>
                <a:extLst>
                  <a:ext uri="{0D108BD9-81ED-4DB2-BD59-A6C34878D82A}">
                    <a16:rowId xmlns:a16="http://schemas.microsoft.com/office/drawing/2014/main" val="3266637697"/>
                  </a:ext>
                </a:extLst>
              </a:tr>
              <a:tr h="287811">
                <a:tc>
                  <a:txBody>
                    <a:bodyPr/>
                    <a:lstStyle/>
                    <a:p>
                      <a:r>
                        <a:rPr lang="en-US" sz="1500" dirty="0"/>
                        <a:t>Min</a:t>
                      </a:r>
                    </a:p>
                  </a:txBody>
                  <a:tcPr/>
                </a:tc>
                <a:tc>
                  <a:txBody>
                    <a:bodyPr/>
                    <a:lstStyle/>
                    <a:p>
                      <a:r>
                        <a:rPr lang="en-US" sz="1500" dirty="0"/>
                        <a:t>118</a:t>
                      </a:r>
                    </a:p>
                  </a:txBody>
                  <a:tcPr/>
                </a:tc>
                <a:extLst>
                  <a:ext uri="{0D108BD9-81ED-4DB2-BD59-A6C34878D82A}">
                    <a16:rowId xmlns:a16="http://schemas.microsoft.com/office/drawing/2014/main" val="2458909851"/>
                  </a:ext>
                </a:extLst>
              </a:tr>
              <a:tr h="287811">
                <a:tc>
                  <a:txBody>
                    <a:bodyPr/>
                    <a:lstStyle/>
                    <a:p>
                      <a:r>
                        <a:rPr lang="en-US" sz="1500" dirty="0"/>
                        <a:t>1</a:t>
                      </a:r>
                      <a:r>
                        <a:rPr lang="en-US" sz="1500" baseline="30000" dirty="0"/>
                        <a:t>st</a:t>
                      </a:r>
                      <a:r>
                        <a:rPr lang="en-US" sz="1500" dirty="0"/>
                        <a:t> Qu</a:t>
                      </a:r>
                    </a:p>
                  </a:txBody>
                  <a:tcPr/>
                </a:tc>
                <a:tc>
                  <a:txBody>
                    <a:bodyPr/>
                    <a:lstStyle/>
                    <a:p>
                      <a:r>
                        <a:rPr lang="en-US" sz="1500" dirty="0"/>
                        <a:t>295</a:t>
                      </a:r>
                    </a:p>
                  </a:txBody>
                  <a:tcPr/>
                </a:tc>
                <a:extLst>
                  <a:ext uri="{0D108BD9-81ED-4DB2-BD59-A6C34878D82A}">
                    <a16:rowId xmlns:a16="http://schemas.microsoft.com/office/drawing/2014/main" val="1800281230"/>
                  </a:ext>
                </a:extLst>
              </a:tr>
              <a:tr h="287811">
                <a:tc>
                  <a:txBody>
                    <a:bodyPr/>
                    <a:lstStyle/>
                    <a:p>
                      <a:r>
                        <a:rPr lang="en-US" sz="1500" dirty="0"/>
                        <a:t>Median</a:t>
                      </a:r>
                    </a:p>
                  </a:txBody>
                  <a:tcPr/>
                </a:tc>
                <a:tc>
                  <a:txBody>
                    <a:bodyPr/>
                    <a:lstStyle/>
                    <a:p>
                      <a:r>
                        <a:rPr lang="en-US" sz="1500" dirty="0"/>
                        <a:t>352</a:t>
                      </a:r>
                    </a:p>
                  </a:txBody>
                  <a:tcPr/>
                </a:tc>
                <a:extLst>
                  <a:ext uri="{0D108BD9-81ED-4DB2-BD59-A6C34878D82A}">
                    <a16:rowId xmlns:a16="http://schemas.microsoft.com/office/drawing/2014/main" val="2127186543"/>
                  </a:ext>
                </a:extLst>
              </a:tr>
              <a:tr h="287811">
                <a:tc>
                  <a:txBody>
                    <a:bodyPr/>
                    <a:lstStyle/>
                    <a:p>
                      <a:r>
                        <a:rPr lang="en-US" sz="1500" dirty="0"/>
                        <a:t>Mean</a:t>
                      </a:r>
                    </a:p>
                  </a:txBody>
                  <a:tcPr/>
                </a:tc>
                <a:tc>
                  <a:txBody>
                    <a:bodyPr/>
                    <a:lstStyle/>
                    <a:p>
                      <a:r>
                        <a:rPr lang="en-US" sz="1500" dirty="0"/>
                        <a:t>378.8</a:t>
                      </a:r>
                    </a:p>
                  </a:txBody>
                  <a:tcPr/>
                </a:tc>
                <a:extLst>
                  <a:ext uri="{0D108BD9-81ED-4DB2-BD59-A6C34878D82A}">
                    <a16:rowId xmlns:a16="http://schemas.microsoft.com/office/drawing/2014/main" val="3383584692"/>
                  </a:ext>
                </a:extLst>
              </a:tr>
              <a:tr h="287811">
                <a:tc>
                  <a:txBody>
                    <a:bodyPr/>
                    <a:lstStyle/>
                    <a:p>
                      <a:r>
                        <a:rPr lang="en-US" sz="1500" dirty="0"/>
                        <a:t>3</a:t>
                      </a:r>
                      <a:r>
                        <a:rPr lang="en-US" sz="1500" baseline="30000" dirty="0"/>
                        <a:t>rd</a:t>
                      </a:r>
                      <a:r>
                        <a:rPr lang="en-US" sz="1500" dirty="0"/>
                        <a:t> Qu</a:t>
                      </a:r>
                    </a:p>
                  </a:txBody>
                  <a:tcPr/>
                </a:tc>
                <a:tc>
                  <a:txBody>
                    <a:bodyPr/>
                    <a:lstStyle/>
                    <a:p>
                      <a:r>
                        <a:rPr lang="en-US" sz="1500" dirty="0"/>
                        <a:t>415</a:t>
                      </a:r>
                    </a:p>
                  </a:txBody>
                  <a:tcPr/>
                </a:tc>
                <a:extLst>
                  <a:ext uri="{0D108BD9-81ED-4DB2-BD59-A6C34878D82A}">
                    <a16:rowId xmlns:a16="http://schemas.microsoft.com/office/drawing/2014/main" val="3560094506"/>
                  </a:ext>
                </a:extLst>
              </a:tr>
              <a:tr h="287811">
                <a:tc>
                  <a:txBody>
                    <a:bodyPr/>
                    <a:lstStyle/>
                    <a:p>
                      <a:r>
                        <a:rPr lang="en-US" sz="1500" dirty="0"/>
                        <a:t>Max</a:t>
                      </a:r>
                    </a:p>
                  </a:txBody>
                  <a:tcPr/>
                </a:tc>
                <a:tc>
                  <a:txBody>
                    <a:bodyPr/>
                    <a:lstStyle/>
                    <a:p>
                      <a:r>
                        <a:rPr lang="en-US" sz="1500" dirty="0"/>
                        <a:t>714</a:t>
                      </a:r>
                    </a:p>
                  </a:txBody>
                  <a:tcPr/>
                </a:tc>
                <a:extLst>
                  <a:ext uri="{0D108BD9-81ED-4DB2-BD59-A6C34878D82A}">
                    <a16:rowId xmlns:a16="http://schemas.microsoft.com/office/drawing/2014/main" val="2088009610"/>
                  </a:ext>
                </a:extLst>
              </a:tr>
            </a:tbl>
          </a:graphicData>
        </a:graphic>
      </p:graphicFrame>
      <p:graphicFrame>
        <p:nvGraphicFramePr>
          <p:cNvPr id="24" name="Content Placeholder 3">
            <a:extLst>
              <a:ext uri="{FF2B5EF4-FFF2-40B4-BE49-F238E27FC236}">
                <a16:creationId xmlns:a16="http://schemas.microsoft.com/office/drawing/2014/main" id="{71444A5C-51DB-4626-9529-55E2A2B50C42}"/>
              </a:ext>
            </a:extLst>
          </p:cNvPr>
          <p:cNvGraphicFramePr>
            <a:graphicFrameLocks/>
          </p:cNvGraphicFramePr>
          <p:nvPr>
            <p:extLst>
              <p:ext uri="{D42A27DB-BD31-4B8C-83A1-F6EECF244321}">
                <p14:modId xmlns:p14="http://schemas.microsoft.com/office/powerpoint/2010/main" val="2134501319"/>
              </p:ext>
            </p:extLst>
          </p:nvPr>
        </p:nvGraphicFramePr>
        <p:xfrm>
          <a:off x="8150043" y="1478411"/>
          <a:ext cx="1835252" cy="2468880"/>
        </p:xfrm>
        <a:graphic>
          <a:graphicData uri="http://schemas.openxmlformats.org/drawingml/2006/table">
            <a:tbl>
              <a:tblPr firstRow="1" bandRow="1">
                <a:tableStyleId>{EB9631B5-78F2-41C9-869B-9F39066F8104}</a:tableStyleId>
              </a:tblPr>
              <a:tblGrid>
                <a:gridCol w="917626">
                  <a:extLst>
                    <a:ext uri="{9D8B030D-6E8A-4147-A177-3AD203B41FA5}">
                      <a16:colId xmlns:a16="http://schemas.microsoft.com/office/drawing/2014/main" val="2709521757"/>
                    </a:ext>
                  </a:extLst>
                </a:gridCol>
                <a:gridCol w="917626">
                  <a:extLst>
                    <a:ext uri="{9D8B030D-6E8A-4147-A177-3AD203B41FA5}">
                      <a16:colId xmlns:a16="http://schemas.microsoft.com/office/drawing/2014/main" val="439797912"/>
                    </a:ext>
                  </a:extLst>
                </a:gridCol>
              </a:tblGrid>
              <a:tr h="287811">
                <a:tc gridSpan="2">
                  <a:txBody>
                    <a:bodyPr/>
                    <a:lstStyle/>
                    <a:p>
                      <a:pPr algn="ctr"/>
                      <a:r>
                        <a:rPr lang="en-US" sz="1500" dirty="0"/>
                        <a:t>Self-Propelled Artillery</a:t>
                      </a:r>
                    </a:p>
                  </a:txBody>
                  <a:tcPr/>
                </a:tc>
                <a:tc hMerge="1">
                  <a:txBody>
                    <a:bodyPr/>
                    <a:lstStyle/>
                    <a:p>
                      <a:endParaRPr lang="en-US" dirty="0"/>
                    </a:p>
                  </a:txBody>
                  <a:tcPr/>
                </a:tc>
                <a:extLst>
                  <a:ext uri="{0D108BD9-81ED-4DB2-BD59-A6C34878D82A}">
                    <a16:rowId xmlns:a16="http://schemas.microsoft.com/office/drawing/2014/main" val="3266637697"/>
                  </a:ext>
                </a:extLst>
              </a:tr>
              <a:tr h="287811">
                <a:tc>
                  <a:txBody>
                    <a:bodyPr/>
                    <a:lstStyle/>
                    <a:p>
                      <a:r>
                        <a:rPr lang="en-US" sz="1500" dirty="0"/>
                        <a:t>Min</a:t>
                      </a:r>
                    </a:p>
                  </a:txBody>
                  <a:tcPr/>
                </a:tc>
                <a:tc>
                  <a:txBody>
                    <a:bodyPr/>
                    <a:lstStyle/>
                    <a:p>
                      <a:r>
                        <a:rPr lang="en-US" sz="1500" dirty="0"/>
                        <a:t>290</a:t>
                      </a:r>
                    </a:p>
                  </a:txBody>
                  <a:tcPr/>
                </a:tc>
                <a:extLst>
                  <a:ext uri="{0D108BD9-81ED-4DB2-BD59-A6C34878D82A}">
                    <a16:rowId xmlns:a16="http://schemas.microsoft.com/office/drawing/2014/main" val="2458909851"/>
                  </a:ext>
                </a:extLst>
              </a:tr>
              <a:tr h="287811">
                <a:tc>
                  <a:txBody>
                    <a:bodyPr/>
                    <a:lstStyle/>
                    <a:p>
                      <a:r>
                        <a:rPr lang="en-US" sz="1500" dirty="0"/>
                        <a:t>1</a:t>
                      </a:r>
                      <a:r>
                        <a:rPr lang="en-US" sz="1500" baseline="30000" dirty="0"/>
                        <a:t>st</a:t>
                      </a:r>
                      <a:r>
                        <a:rPr lang="en-US" sz="1500" dirty="0"/>
                        <a:t> Qu</a:t>
                      </a:r>
                    </a:p>
                  </a:txBody>
                  <a:tcPr/>
                </a:tc>
                <a:tc>
                  <a:txBody>
                    <a:bodyPr/>
                    <a:lstStyle/>
                    <a:p>
                      <a:r>
                        <a:rPr lang="en-US" sz="1500" dirty="0"/>
                        <a:t>325</a:t>
                      </a:r>
                    </a:p>
                  </a:txBody>
                  <a:tcPr/>
                </a:tc>
                <a:extLst>
                  <a:ext uri="{0D108BD9-81ED-4DB2-BD59-A6C34878D82A}">
                    <a16:rowId xmlns:a16="http://schemas.microsoft.com/office/drawing/2014/main" val="1800281230"/>
                  </a:ext>
                </a:extLst>
              </a:tr>
              <a:tr h="287811">
                <a:tc>
                  <a:txBody>
                    <a:bodyPr/>
                    <a:lstStyle/>
                    <a:p>
                      <a:r>
                        <a:rPr lang="en-US" sz="1500" dirty="0"/>
                        <a:t>Median</a:t>
                      </a:r>
                    </a:p>
                  </a:txBody>
                  <a:tcPr/>
                </a:tc>
                <a:tc>
                  <a:txBody>
                    <a:bodyPr/>
                    <a:lstStyle/>
                    <a:p>
                      <a:r>
                        <a:rPr lang="en-US" sz="1500" dirty="0"/>
                        <a:t>1710</a:t>
                      </a:r>
                    </a:p>
                  </a:txBody>
                  <a:tcPr/>
                </a:tc>
                <a:extLst>
                  <a:ext uri="{0D108BD9-81ED-4DB2-BD59-A6C34878D82A}">
                    <a16:rowId xmlns:a16="http://schemas.microsoft.com/office/drawing/2014/main" val="2127186543"/>
                  </a:ext>
                </a:extLst>
              </a:tr>
              <a:tr h="287811">
                <a:tc>
                  <a:txBody>
                    <a:bodyPr/>
                    <a:lstStyle/>
                    <a:p>
                      <a:r>
                        <a:rPr lang="en-US" sz="1500" dirty="0"/>
                        <a:t>Mean</a:t>
                      </a:r>
                    </a:p>
                  </a:txBody>
                  <a:tcPr/>
                </a:tc>
                <a:tc>
                  <a:txBody>
                    <a:bodyPr/>
                    <a:lstStyle/>
                    <a:p>
                      <a:r>
                        <a:rPr lang="en-US" sz="1500" dirty="0"/>
                        <a:t>2046</a:t>
                      </a:r>
                    </a:p>
                  </a:txBody>
                  <a:tcPr/>
                </a:tc>
                <a:extLst>
                  <a:ext uri="{0D108BD9-81ED-4DB2-BD59-A6C34878D82A}">
                    <a16:rowId xmlns:a16="http://schemas.microsoft.com/office/drawing/2014/main" val="3383584692"/>
                  </a:ext>
                </a:extLst>
              </a:tr>
              <a:tr h="287811">
                <a:tc>
                  <a:txBody>
                    <a:bodyPr/>
                    <a:lstStyle/>
                    <a:p>
                      <a:r>
                        <a:rPr lang="en-US" sz="1500" dirty="0"/>
                        <a:t>3</a:t>
                      </a:r>
                      <a:r>
                        <a:rPr lang="en-US" sz="1500" baseline="30000" dirty="0"/>
                        <a:t>rd</a:t>
                      </a:r>
                      <a:r>
                        <a:rPr lang="en-US" sz="1500" dirty="0"/>
                        <a:t> Qu</a:t>
                      </a:r>
                    </a:p>
                  </a:txBody>
                  <a:tcPr/>
                </a:tc>
                <a:tc>
                  <a:txBody>
                    <a:bodyPr/>
                    <a:lstStyle/>
                    <a:p>
                      <a:r>
                        <a:rPr lang="en-US" sz="1500" dirty="0"/>
                        <a:t>1934</a:t>
                      </a:r>
                    </a:p>
                  </a:txBody>
                  <a:tcPr/>
                </a:tc>
                <a:extLst>
                  <a:ext uri="{0D108BD9-81ED-4DB2-BD59-A6C34878D82A}">
                    <a16:rowId xmlns:a16="http://schemas.microsoft.com/office/drawing/2014/main" val="3560094506"/>
                  </a:ext>
                </a:extLst>
              </a:tr>
              <a:tr h="287811">
                <a:tc>
                  <a:txBody>
                    <a:bodyPr/>
                    <a:lstStyle/>
                    <a:p>
                      <a:r>
                        <a:rPr lang="en-US" sz="1500" dirty="0"/>
                        <a:t>Max</a:t>
                      </a:r>
                    </a:p>
                  </a:txBody>
                  <a:tcPr/>
                </a:tc>
                <a:tc>
                  <a:txBody>
                    <a:bodyPr/>
                    <a:lstStyle/>
                    <a:p>
                      <a:r>
                        <a:rPr lang="en-US" sz="1500" dirty="0"/>
                        <a:t>5972</a:t>
                      </a:r>
                    </a:p>
                  </a:txBody>
                  <a:tcPr/>
                </a:tc>
                <a:extLst>
                  <a:ext uri="{0D108BD9-81ED-4DB2-BD59-A6C34878D82A}">
                    <a16:rowId xmlns:a16="http://schemas.microsoft.com/office/drawing/2014/main" val="2088009610"/>
                  </a:ext>
                </a:extLst>
              </a:tr>
            </a:tbl>
          </a:graphicData>
        </a:graphic>
      </p:graphicFrame>
      <p:graphicFrame>
        <p:nvGraphicFramePr>
          <p:cNvPr id="25" name="Content Placeholder 3">
            <a:extLst>
              <a:ext uri="{FF2B5EF4-FFF2-40B4-BE49-F238E27FC236}">
                <a16:creationId xmlns:a16="http://schemas.microsoft.com/office/drawing/2014/main" id="{C298A09B-1D3A-4991-A85E-ED03F7249859}"/>
              </a:ext>
            </a:extLst>
          </p:cNvPr>
          <p:cNvGraphicFramePr>
            <a:graphicFrameLocks/>
          </p:cNvGraphicFramePr>
          <p:nvPr>
            <p:extLst>
              <p:ext uri="{D42A27DB-BD31-4B8C-83A1-F6EECF244321}">
                <p14:modId xmlns:p14="http://schemas.microsoft.com/office/powerpoint/2010/main" val="3285910208"/>
              </p:ext>
            </p:extLst>
          </p:nvPr>
        </p:nvGraphicFramePr>
        <p:xfrm>
          <a:off x="6144987" y="1478411"/>
          <a:ext cx="1835252" cy="2468880"/>
        </p:xfrm>
        <a:graphic>
          <a:graphicData uri="http://schemas.openxmlformats.org/drawingml/2006/table">
            <a:tbl>
              <a:tblPr firstRow="1" bandRow="1">
                <a:tableStyleId>{EB9631B5-78F2-41C9-869B-9F39066F8104}</a:tableStyleId>
              </a:tblPr>
              <a:tblGrid>
                <a:gridCol w="917626">
                  <a:extLst>
                    <a:ext uri="{9D8B030D-6E8A-4147-A177-3AD203B41FA5}">
                      <a16:colId xmlns:a16="http://schemas.microsoft.com/office/drawing/2014/main" val="2709521757"/>
                    </a:ext>
                  </a:extLst>
                </a:gridCol>
                <a:gridCol w="917626">
                  <a:extLst>
                    <a:ext uri="{9D8B030D-6E8A-4147-A177-3AD203B41FA5}">
                      <a16:colId xmlns:a16="http://schemas.microsoft.com/office/drawing/2014/main" val="439797912"/>
                    </a:ext>
                  </a:extLst>
                </a:gridCol>
              </a:tblGrid>
              <a:tr h="287811">
                <a:tc gridSpan="2">
                  <a:txBody>
                    <a:bodyPr/>
                    <a:lstStyle/>
                    <a:p>
                      <a:pPr algn="ctr"/>
                      <a:r>
                        <a:rPr lang="en-US" sz="1500" dirty="0"/>
                        <a:t>Armored Fighting Vehicles</a:t>
                      </a:r>
                    </a:p>
                  </a:txBody>
                  <a:tcPr/>
                </a:tc>
                <a:tc hMerge="1">
                  <a:txBody>
                    <a:bodyPr/>
                    <a:lstStyle/>
                    <a:p>
                      <a:endParaRPr lang="en-US" dirty="0"/>
                    </a:p>
                  </a:txBody>
                  <a:tcPr/>
                </a:tc>
                <a:extLst>
                  <a:ext uri="{0D108BD9-81ED-4DB2-BD59-A6C34878D82A}">
                    <a16:rowId xmlns:a16="http://schemas.microsoft.com/office/drawing/2014/main" val="3266637697"/>
                  </a:ext>
                </a:extLst>
              </a:tr>
              <a:tr h="287811">
                <a:tc>
                  <a:txBody>
                    <a:bodyPr/>
                    <a:lstStyle/>
                    <a:p>
                      <a:r>
                        <a:rPr lang="en-US" sz="1500" dirty="0"/>
                        <a:t>Min</a:t>
                      </a:r>
                    </a:p>
                  </a:txBody>
                  <a:tcPr/>
                </a:tc>
                <a:tc>
                  <a:txBody>
                    <a:bodyPr/>
                    <a:lstStyle/>
                    <a:p>
                      <a:r>
                        <a:rPr lang="en-US" sz="1500" dirty="0"/>
                        <a:t>4788</a:t>
                      </a:r>
                    </a:p>
                  </a:txBody>
                  <a:tcPr/>
                </a:tc>
                <a:extLst>
                  <a:ext uri="{0D108BD9-81ED-4DB2-BD59-A6C34878D82A}">
                    <a16:rowId xmlns:a16="http://schemas.microsoft.com/office/drawing/2014/main" val="2458909851"/>
                  </a:ext>
                </a:extLst>
              </a:tr>
              <a:tr h="287811">
                <a:tc>
                  <a:txBody>
                    <a:bodyPr/>
                    <a:lstStyle/>
                    <a:p>
                      <a:r>
                        <a:rPr lang="en-US" sz="1500" dirty="0"/>
                        <a:t>1</a:t>
                      </a:r>
                      <a:r>
                        <a:rPr lang="en-US" sz="1500" baseline="30000" dirty="0"/>
                        <a:t>st</a:t>
                      </a:r>
                      <a:r>
                        <a:rPr lang="en-US" sz="1500" dirty="0"/>
                        <a:t> Qu</a:t>
                      </a:r>
                    </a:p>
                  </a:txBody>
                  <a:tcPr/>
                </a:tc>
                <a:tc>
                  <a:txBody>
                    <a:bodyPr/>
                    <a:lstStyle/>
                    <a:p>
                      <a:r>
                        <a:rPr lang="en-US" sz="1500" dirty="0"/>
                        <a:t>6704</a:t>
                      </a:r>
                    </a:p>
                  </a:txBody>
                  <a:tcPr/>
                </a:tc>
                <a:extLst>
                  <a:ext uri="{0D108BD9-81ED-4DB2-BD59-A6C34878D82A}">
                    <a16:rowId xmlns:a16="http://schemas.microsoft.com/office/drawing/2014/main" val="1800281230"/>
                  </a:ext>
                </a:extLst>
              </a:tr>
              <a:tr h="287811">
                <a:tc>
                  <a:txBody>
                    <a:bodyPr/>
                    <a:lstStyle/>
                    <a:p>
                      <a:r>
                        <a:rPr lang="en-US" sz="1500" dirty="0"/>
                        <a:t>Median</a:t>
                      </a:r>
                    </a:p>
                  </a:txBody>
                  <a:tcPr/>
                </a:tc>
                <a:tc>
                  <a:txBody>
                    <a:bodyPr/>
                    <a:lstStyle/>
                    <a:p>
                      <a:r>
                        <a:rPr lang="en-US" sz="1500" dirty="0"/>
                        <a:t>6863</a:t>
                      </a:r>
                    </a:p>
                  </a:txBody>
                  <a:tcPr/>
                </a:tc>
                <a:extLst>
                  <a:ext uri="{0D108BD9-81ED-4DB2-BD59-A6C34878D82A}">
                    <a16:rowId xmlns:a16="http://schemas.microsoft.com/office/drawing/2014/main" val="2127186543"/>
                  </a:ext>
                </a:extLst>
              </a:tr>
              <a:tr h="287811">
                <a:tc>
                  <a:txBody>
                    <a:bodyPr/>
                    <a:lstStyle/>
                    <a:p>
                      <a:r>
                        <a:rPr lang="en-US" sz="1500" dirty="0"/>
                        <a:t>Mean</a:t>
                      </a:r>
                    </a:p>
                  </a:txBody>
                  <a:tcPr/>
                </a:tc>
                <a:tc>
                  <a:txBody>
                    <a:bodyPr/>
                    <a:lstStyle/>
                    <a:p>
                      <a:r>
                        <a:rPr lang="en-US" sz="1500" dirty="0"/>
                        <a:t>18143</a:t>
                      </a:r>
                    </a:p>
                  </a:txBody>
                  <a:tcPr/>
                </a:tc>
                <a:extLst>
                  <a:ext uri="{0D108BD9-81ED-4DB2-BD59-A6C34878D82A}">
                    <a16:rowId xmlns:a16="http://schemas.microsoft.com/office/drawing/2014/main" val="3383584692"/>
                  </a:ext>
                </a:extLst>
              </a:tr>
              <a:tr h="287811">
                <a:tc>
                  <a:txBody>
                    <a:bodyPr/>
                    <a:lstStyle/>
                    <a:p>
                      <a:r>
                        <a:rPr lang="en-US" sz="1500" dirty="0"/>
                        <a:t>3</a:t>
                      </a:r>
                      <a:r>
                        <a:rPr lang="en-US" sz="1500" baseline="30000" dirty="0"/>
                        <a:t>rd</a:t>
                      </a:r>
                      <a:r>
                        <a:rPr lang="en-US" sz="1500" dirty="0"/>
                        <a:t> Qu</a:t>
                      </a:r>
                    </a:p>
                  </a:txBody>
                  <a:tcPr/>
                </a:tc>
                <a:tc>
                  <a:txBody>
                    <a:bodyPr/>
                    <a:lstStyle/>
                    <a:p>
                      <a:r>
                        <a:rPr lang="en-US" sz="1500" dirty="0"/>
                        <a:t>31298</a:t>
                      </a:r>
                    </a:p>
                  </a:txBody>
                  <a:tcPr/>
                </a:tc>
                <a:extLst>
                  <a:ext uri="{0D108BD9-81ED-4DB2-BD59-A6C34878D82A}">
                    <a16:rowId xmlns:a16="http://schemas.microsoft.com/office/drawing/2014/main" val="3560094506"/>
                  </a:ext>
                </a:extLst>
              </a:tr>
              <a:tr h="287811">
                <a:tc>
                  <a:txBody>
                    <a:bodyPr/>
                    <a:lstStyle/>
                    <a:p>
                      <a:r>
                        <a:rPr lang="en-US" sz="1500" dirty="0"/>
                        <a:t>Max</a:t>
                      </a:r>
                    </a:p>
                  </a:txBody>
                  <a:tcPr/>
                </a:tc>
                <a:tc>
                  <a:txBody>
                    <a:bodyPr/>
                    <a:lstStyle/>
                    <a:p>
                      <a:r>
                        <a:rPr lang="en-US" sz="1500" dirty="0"/>
                        <a:t>41062</a:t>
                      </a:r>
                    </a:p>
                  </a:txBody>
                  <a:tcPr/>
                </a:tc>
                <a:extLst>
                  <a:ext uri="{0D108BD9-81ED-4DB2-BD59-A6C34878D82A}">
                    <a16:rowId xmlns:a16="http://schemas.microsoft.com/office/drawing/2014/main" val="2088009610"/>
                  </a:ext>
                </a:extLst>
              </a:tr>
            </a:tbl>
          </a:graphicData>
        </a:graphic>
      </p:graphicFrame>
      <p:graphicFrame>
        <p:nvGraphicFramePr>
          <p:cNvPr id="27" name="Content Placeholder 3">
            <a:extLst>
              <a:ext uri="{FF2B5EF4-FFF2-40B4-BE49-F238E27FC236}">
                <a16:creationId xmlns:a16="http://schemas.microsoft.com/office/drawing/2014/main" id="{1ED7FEE1-3049-4AE0-AF92-69C53182FFF1}"/>
              </a:ext>
            </a:extLst>
          </p:cNvPr>
          <p:cNvGraphicFramePr>
            <a:graphicFrameLocks/>
          </p:cNvGraphicFramePr>
          <p:nvPr>
            <p:extLst>
              <p:ext uri="{D42A27DB-BD31-4B8C-83A1-F6EECF244321}">
                <p14:modId xmlns:p14="http://schemas.microsoft.com/office/powerpoint/2010/main" val="2128883115"/>
              </p:ext>
            </p:extLst>
          </p:nvPr>
        </p:nvGraphicFramePr>
        <p:xfrm>
          <a:off x="150248" y="4212940"/>
          <a:ext cx="1835252" cy="2468880"/>
        </p:xfrm>
        <a:graphic>
          <a:graphicData uri="http://schemas.openxmlformats.org/drawingml/2006/table">
            <a:tbl>
              <a:tblPr firstRow="1" bandRow="1">
                <a:tableStyleId>{85BE263C-DBD7-4A20-BB59-AAB30ACAA65A}</a:tableStyleId>
              </a:tblPr>
              <a:tblGrid>
                <a:gridCol w="917626">
                  <a:extLst>
                    <a:ext uri="{9D8B030D-6E8A-4147-A177-3AD203B41FA5}">
                      <a16:colId xmlns:a16="http://schemas.microsoft.com/office/drawing/2014/main" val="2709521757"/>
                    </a:ext>
                  </a:extLst>
                </a:gridCol>
                <a:gridCol w="917626">
                  <a:extLst>
                    <a:ext uri="{9D8B030D-6E8A-4147-A177-3AD203B41FA5}">
                      <a16:colId xmlns:a16="http://schemas.microsoft.com/office/drawing/2014/main" val="439797912"/>
                    </a:ext>
                  </a:extLst>
                </a:gridCol>
              </a:tblGrid>
              <a:tr h="287811">
                <a:tc gridSpan="2">
                  <a:txBody>
                    <a:bodyPr/>
                    <a:lstStyle/>
                    <a:p>
                      <a:pPr algn="ctr"/>
                      <a:r>
                        <a:rPr lang="en-US" sz="1500" dirty="0"/>
                        <a:t>Total Aircraft Strength</a:t>
                      </a:r>
                    </a:p>
                  </a:txBody>
                  <a:tcPr/>
                </a:tc>
                <a:tc hMerge="1">
                  <a:txBody>
                    <a:bodyPr/>
                    <a:lstStyle/>
                    <a:p>
                      <a:endParaRPr lang="en-US" dirty="0"/>
                    </a:p>
                  </a:txBody>
                  <a:tcPr/>
                </a:tc>
                <a:extLst>
                  <a:ext uri="{0D108BD9-81ED-4DB2-BD59-A6C34878D82A}">
                    <a16:rowId xmlns:a16="http://schemas.microsoft.com/office/drawing/2014/main" val="3266637697"/>
                  </a:ext>
                </a:extLst>
              </a:tr>
              <a:tr h="287811">
                <a:tc>
                  <a:txBody>
                    <a:bodyPr/>
                    <a:lstStyle/>
                    <a:p>
                      <a:r>
                        <a:rPr lang="en-US" sz="1500" dirty="0"/>
                        <a:t>Min</a:t>
                      </a:r>
                    </a:p>
                  </a:txBody>
                  <a:tcPr/>
                </a:tc>
                <a:tc>
                  <a:txBody>
                    <a:bodyPr/>
                    <a:lstStyle/>
                    <a:p>
                      <a:r>
                        <a:rPr lang="en-US" sz="1500" dirty="0"/>
                        <a:t>4</a:t>
                      </a:r>
                    </a:p>
                  </a:txBody>
                  <a:tcPr/>
                </a:tc>
                <a:extLst>
                  <a:ext uri="{0D108BD9-81ED-4DB2-BD59-A6C34878D82A}">
                    <a16:rowId xmlns:a16="http://schemas.microsoft.com/office/drawing/2014/main" val="2458909851"/>
                  </a:ext>
                </a:extLst>
              </a:tr>
              <a:tr h="287811">
                <a:tc>
                  <a:txBody>
                    <a:bodyPr/>
                    <a:lstStyle/>
                    <a:p>
                      <a:r>
                        <a:rPr lang="en-US" sz="1500" dirty="0"/>
                        <a:t>1</a:t>
                      </a:r>
                      <a:r>
                        <a:rPr lang="en-US" sz="1500" baseline="30000" dirty="0"/>
                        <a:t>st</a:t>
                      </a:r>
                      <a:r>
                        <a:rPr lang="en-US" sz="1500" dirty="0"/>
                        <a:t> Qu</a:t>
                      </a:r>
                    </a:p>
                  </a:txBody>
                  <a:tcPr/>
                </a:tc>
                <a:tc>
                  <a:txBody>
                    <a:bodyPr/>
                    <a:lstStyle/>
                    <a:p>
                      <a:r>
                        <a:rPr lang="en-US" sz="1500" dirty="0"/>
                        <a:t>4.75</a:t>
                      </a:r>
                    </a:p>
                  </a:txBody>
                  <a:tcPr/>
                </a:tc>
                <a:extLst>
                  <a:ext uri="{0D108BD9-81ED-4DB2-BD59-A6C34878D82A}">
                    <a16:rowId xmlns:a16="http://schemas.microsoft.com/office/drawing/2014/main" val="1800281230"/>
                  </a:ext>
                </a:extLst>
              </a:tr>
              <a:tr h="287811">
                <a:tc>
                  <a:txBody>
                    <a:bodyPr/>
                    <a:lstStyle/>
                    <a:p>
                      <a:r>
                        <a:rPr lang="en-US" sz="1500" dirty="0"/>
                        <a:t>Median</a:t>
                      </a:r>
                    </a:p>
                  </a:txBody>
                  <a:tcPr/>
                </a:tc>
                <a:tc>
                  <a:txBody>
                    <a:bodyPr/>
                    <a:lstStyle/>
                    <a:p>
                      <a:r>
                        <a:rPr lang="en-US" sz="1500" dirty="0"/>
                        <a:t>5.5</a:t>
                      </a:r>
                    </a:p>
                  </a:txBody>
                  <a:tcPr/>
                </a:tc>
                <a:extLst>
                  <a:ext uri="{0D108BD9-81ED-4DB2-BD59-A6C34878D82A}">
                    <a16:rowId xmlns:a16="http://schemas.microsoft.com/office/drawing/2014/main" val="2127186543"/>
                  </a:ext>
                </a:extLst>
              </a:tr>
              <a:tr h="287811">
                <a:tc>
                  <a:txBody>
                    <a:bodyPr/>
                    <a:lstStyle/>
                    <a:p>
                      <a:r>
                        <a:rPr lang="en-US" sz="1500" dirty="0"/>
                        <a:t>Mean</a:t>
                      </a:r>
                    </a:p>
                  </a:txBody>
                  <a:tcPr/>
                </a:tc>
                <a:tc>
                  <a:txBody>
                    <a:bodyPr/>
                    <a:lstStyle/>
                    <a:p>
                      <a:r>
                        <a:rPr lang="en-US" sz="1500" dirty="0"/>
                        <a:t>10</a:t>
                      </a:r>
                    </a:p>
                  </a:txBody>
                  <a:tcPr/>
                </a:tc>
                <a:extLst>
                  <a:ext uri="{0D108BD9-81ED-4DB2-BD59-A6C34878D82A}">
                    <a16:rowId xmlns:a16="http://schemas.microsoft.com/office/drawing/2014/main" val="3383584692"/>
                  </a:ext>
                </a:extLst>
              </a:tr>
              <a:tr h="287811">
                <a:tc>
                  <a:txBody>
                    <a:bodyPr/>
                    <a:lstStyle/>
                    <a:p>
                      <a:r>
                        <a:rPr lang="en-US" sz="1500" dirty="0"/>
                        <a:t>3</a:t>
                      </a:r>
                      <a:r>
                        <a:rPr lang="en-US" sz="1500" baseline="30000" dirty="0"/>
                        <a:t>rd</a:t>
                      </a:r>
                      <a:r>
                        <a:rPr lang="en-US" sz="1500" dirty="0"/>
                        <a:t> Qu</a:t>
                      </a:r>
                    </a:p>
                  </a:txBody>
                  <a:tcPr/>
                </a:tc>
                <a:tc>
                  <a:txBody>
                    <a:bodyPr/>
                    <a:lstStyle/>
                    <a:p>
                      <a:r>
                        <a:rPr lang="en-US" sz="1500" dirty="0"/>
                        <a:t>10.75</a:t>
                      </a:r>
                    </a:p>
                  </a:txBody>
                  <a:tcPr/>
                </a:tc>
                <a:extLst>
                  <a:ext uri="{0D108BD9-81ED-4DB2-BD59-A6C34878D82A}">
                    <a16:rowId xmlns:a16="http://schemas.microsoft.com/office/drawing/2014/main" val="3560094506"/>
                  </a:ext>
                </a:extLst>
              </a:tr>
              <a:tr h="287811">
                <a:tc>
                  <a:txBody>
                    <a:bodyPr/>
                    <a:lstStyle/>
                    <a:p>
                      <a:r>
                        <a:rPr lang="en-US" sz="1500" dirty="0"/>
                        <a:t>Max</a:t>
                      </a:r>
                    </a:p>
                  </a:txBody>
                  <a:tcPr/>
                </a:tc>
                <a:tc>
                  <a:txBody>
                    <a:bodyPr/>
                    <a:lstStyle/>
                    <a:p>
                      <a:r>
                        <a:rPr lang="en-US" sz="1500" dirty="0"/>
                        <a:t>25</a:t>
                      </a:r>
                    </a:p>
                  </a:txBody>
                  <a:tcPr/>
                </a:tc>
                <a:extLst>
                  <a:ext uri="{0D108BD9-81ED-4DB2-BD59-A6C34878D82A}">
                    <a16:rowId xmlns:a16="http://schemas.microsoft.com/office/drawing/2014/main" val="2088009610"/>
                  </a:ext>
                </a:extLst>
              </a:tr>
            </a:tbl>
          </a:graphicData>
        </a:graphic>
      </p:graphicFrame>
      <p:graphicFrame>
        <p:nvGraphicFramePr>
          <p:cNvPr id="28" name="Content Placeholder 3">
            <a:extLst>
              <a:ext uri="{FF2B5EF4-FFF2-40B4-BE49-F238E27FC236}">
                <a16:creationId xmlns:a16="http://schemas.microsoft.com/office/drawing/2014/main" id="{2E604C9C-C835-4B04-897F-E8DDAF668C7A}"/>
              </a:ext>
            </a:extLst>
          </p:cNvPr>
          <p:cNvGraphicFramePr>
            <a:graphicFrameLocks/>
          </p:cNvGraphicFramePr>
          <p:nvPr>
            <p:extLst>
              <p:ext uri="{D42A27DB-BD31-4B8C-83A1-F6EECF244321}">
                <p14:modId xmlns:p14="http://schemas.microsoft.com/office/powerpoint/2010/main" val="1443180370"/>
              </p:ext>
            </p:extLst>
          </p:nvPr>
        </p:nvGraphicFramePr>
        <p:xfrm>
          <a:off x="2149861" y="4212940"/>
          <a:ext cx="1835252" cy="2468880"/>
        </p:xfrm>
        <a:graphic>
          <a:graphicData uri="http://schemas.openxmlformats.org/drawingml/2006/table">
            <a:tbl>
              <a:tblPr firstRow="1" bandRow="1">
                <a:tableStyleId>{85BE263C-DBD7-4A20-BB59-AAB30ACAA65A}</a:tableStyleId>
              </a:tblPr>
              <a:tblGrid>
                <a:gridCol w="917626">
                  <a:extLst>
                    <a:ext uri="{9D8B030D-6E8A-4147-A177-3AD203B41FA5}">
                      <a16:colId xmlns:a16="http://schemas.microsoft.com/office/drawing/2014/main" val="2709521757"/>
                    </a:ext>
                  </a:extLst>
                </a:gridCol>
                <a:gridCol w="917626">
                  <a:extLst>
                    <a:ext uri="{9D8B030D-6E8A-4147-A177-3AD203B41FA5}">
                      <a16:colId xmlns:a16="http://schemas.microsoft.com/office/drawing/2014/main" val="439797912"/>
                    </a:ext>
                  </a:extLst>
                </a:gridCol>
              </a:tblGrid>
              <a:tr h="287811">
                <a:tc gridSpan="2">
                  <a:txBody>
                    <a:bodyPr/>
                    <a:lstStyle/>
                    <a:p>
                      <a:pPr algn="ctr"/>
                      <a:r>
                        <a:rPr lang="en-US" sz="1500" dirty="0"/>
                        <a:t>Total Helicopter Strength</a:t>
                      </a:r>
                    </a:p>
                  </a:txBody>
                  <a:tcPr/>
                </a:tc>
                <a:tc hMerge="1">
                  <a:txBody>
                    <a:bodyPr/>
                    <a:lstStyle/>
                    <a:p>
                      <a:endParaRPr lang="en-US" dirty="0"/>
                    </a:p>
                  </a:txBody>
                  <a:tcPr/>
                </a:tc>
                <a:extLst>
                  <a:ext uri="{0D108BD9-81ED-4DB2-BD59-A6C34878D82A}">
                    <a16:rowId xmlns:a16="http://schemas.microsoft.com/office/drawing/2014/main" val="3266637697"/>
                  </a:ext>
                </a:extLst>
              </a:tr>
              <a:tr h="287811">
                <a:tc>
                  <a:txBody>
                    <a:bodyPr/>
                    <a:lstStyle/>
                    <a:p>
                      <a:r>
                        <a:rPr lang="en-US" sz="1500" dirty="0"/>
                        <a:t>Min</a:t>
                      </a:r>
                    </a:p>
                  </a:txBody>
                  <a:tcPr/>
                </a:tc>
                <a:tc>
                  <a:txBody>
                    <a:bodyPr/>
                    <a:lstStyle/>
                    <a:p>
                      <a:r>
                        <a:rPr lang="en-US" sz="1500" dirty="0"/>
                        <a:t>4</a:t>
                      </a:r>
                    </a:p>
                  </a:txBody>
                  <a:tcPr/>
                </a:tc>
                <a:extLst>
                  <a:ext uri="{0D108BD9-81ED-4DB2-BD59-A6C34878D82A}">
                    <a16:rowId xmlns:a16="http://schemas.microsoft.com/office/drawing/2014/main" val="2458909851"/>
                  </a:ext>
                </a:extLst>
              </a:tr>
              <a:tr h="287811">
                <a:tc>
                  <a:txBody>
                    <a:bodyPr/>
                    <a:lstStyle/>
                    <a:p>
                      <a:r>
                        <a:rPr lang="en-US" sz="1500" dirty="0"/>
                        <a:t>1</a:t>
                      </a:r>
                      <a:r>
                        <a:rPr lang="en-US" sz="1500" baseline="30000" dirty="0"/>
                        <a:t>st</a:t>
                      </a:r>
                      <a:r>
                        <a:rPr lang="en-US" sz="1500" dirty="0"/>
                        <a:t> Qu</a:t>
                      </a:r>
                    </a:p>
                  </a:txBody>
                  <a:tcPr/>
                </a:tc>
                <a:tc>
                  <a:txBody>
                    <a:bodyPr/>
                    <a:lstStyle/>
                    <a:p>
                      <a:r>
                        <a:rPr lang="en-US" sz="1500" dirty="0"/>
                        <a:t>4</a:t>
                      </a:r>
                    </a:p>
                  </a:txBody>
                  <a:tcPr/>
                </a:tc>
                <a:extLst>
                  <a:ext uri="{0D108BD9-81ED-4DB2-BD59-A6C34878D82A}">
                    <a16:rowId xmlns:a16="http://schemas.microsoft.com/office/drawing/2014/main" val="1800281230"/>
                  </a:ext>
                </a:extLst>
              </a:tr>
              <a:tr h="287811">
                <a:tc>
                  <a:txBody>
                    <a:bodyPr/>
                    <a:lstStyle/>
                    <a:p>
                      <a:r>
                        <a:rPr lang="en-US" sz="1500" dirty="0"/>
                        <a:t>Median</a:t>
                      </a:r>
                    </a:p>
                  </a:txBody>
                  <a:tcPr/>
                </a:tc>
                <a:tc>
                  <a:txBody>
                    <a:bodyPr/>
                    <a:lstStyle/>
                    <a:p>
                      <a:r>
                        <a:rPr lang="en-US" sz="1500" dirty="0"/>
                        <a:t>4.5</a:t>
                      </a:r>
                    </a:p>
                  </a:txBody>
                  <a:tcPr/>
                </a:tc>
                <a:extLst>
                  <a:ext uri="{0D108BD9-81ED-4DB2-BD59-A6C34878D82A}">
                    <a16:rowId xmlns:a16="http://schemas.microsoft.com/office/drawing/2014/main" val="2127186543"/>
                  </a:ext>
                </a:extLst>
              </a:tr>
              <a:tr h="287811">
                <a:tc>
                  <a:txBody>
                    <a:bodyPr/>
                    <a:lstStyle/>
                    <a:p>
                      <a:r>
                        <a:rPr lang="en-US" sz="1500" dirty="0"/>
                        <a:t>Mean</a:t>
                      </a:r>
                    </a:p>
                  </a:txBody>
                  <a:tcPr/>
                </a:tc>
                <a:tc>
                  <a:txBody>
                    <a:bodyPr/>
                    <a:lstStyle/>
                    <a:p>
                      <a:r>
                        <a:rPr lang="en-US" sz="1500" dirty="0"/>
                        <a:t>6.75</a:t>
                      </a:r>
                    </a:p>
                  </a:txBody>
                  <a:tcPr/>
                </a:tc>
                <a:extLst>
                  <a:ext uri="{0D108BD9-81ED-4DB2-BD59-A6C34878D82A}">
                    <a16:rowId xmlns:a16="http://schemas.microsoft.com/office/drawing/2014/main" val="3383584692"/>
                  </a:ext>
                </a:extLst>
              </a:tr>
              <a:tr h="287811">
                <a:tc>
                  <a:txBody>
                    <a:bodyPr/>
                    <a:lstStyle/>
                    <a:p>
                      <a:r>
                        <a:rPr lang="en-US" sz="1500" dirty="0"/>
                        <a:t>3</a:t>
                      </a:r>
                      <a:r>
                        <a:rPr lang="en-US" sz="1500" baseline="30000" dirty="0"/>
                        <a:t>rd</a:t>
                      </a:r>
                      <a:r>
                        <a:rPr lang="en-US" sz="1500" dirty="0"/>
                        <a:t> Qu</a:t>
                      </a:r>
                    </a:p>
                  </a:txBody>
                  <a:tcPr/>
                </a:tc>
                <a:tc>
                  <a:txBody>
                    <a:bodyPr/>
                    <a:lstStyle/>
                    <a:p>
                      <a:r>
                        <a:rPr lang="en-US" sz="1500" dirty="0"/>
                        <a:t>7.25</a:t>
                      </a:r>
                    </a:p>
                  </a:txBody>
                  <a:tcPr/>
                </a:tc>
                <a:extLst>
                  <a:ext uri="{0D108BD9-81ED-4DB2-BD59-A6C34878D82A}">
                    <a16:rowId xmlns:a16="http://schemas.microsoft.com/office/drawing/2014/main" val="3560094506"/>
                  </a:ext>
                </a:extLst>
              </a:tr>
              <a:tr h="287811">
                <a:tc>
                  <a:txBody>
                    <a:bodyPr/>
                    <a:lstStyle/>
                    <a:p>
                      <a:r>
                        <a:rPr lang="en-US" sz="1500" dirty="0"/>
                        <a:t>Max</a:t>
                      </a:r>
                    </a:p>
                  </a:txBody>
                  <a:tcPr/>
                </a:tc>
                <a:tc>
                  <a:txBody>
                    <a:bodyPr/>
                    <a:lstStyle/>
                    <a:p>
                      <a:r>
                        <a:rPr lang="en-US" sz="1500" dirty="0"/>
                        <a:t>14</a:t>
                      </a:r>
                    </a:p>
                  </a:txBody>
                  <a:tcPr/>
                </a:tc>
                <a:extLst>
                  <a:ext uri="{0D108BD9-81ED-4DB2-BD59-A6C34878D82A}">
                    <a16:rowId xmlns:a16="http://schemas.microsoft.com/office/drawing/2014/main" val="2088009610"/>
                  </a:ext>
                </a:extLst>
              </a:tr>
            </a:tbl>
          </a:graphicData>
        </a:graphic>
      </p:graphicFrame>
      <p:graphicFrame>
        <p:nvGraphicFramePr>
          <p:cNvPr id="29" name="Content Placeholder 3">
            <a:extLst>
              <a:ext uri="{FF2B5EF4-FFF2-40B4-BE49-F238E27FC236}">
                <a16:creationId xmlns:a16="http://schemas.microsoft.com/office/drawing/2014/main" id="{ED0E5329-1753-4C53-BA51-7112C010B220}"/>
              </a:ext>
            </a:extLst>
          </p:cNvPr>
          <p:cNvGraphicFramePr>
            <a:graphicFrameLocks/>
          </p:cNvGraphicFramePr>
          <p:nvPr>
            <p:extLst>
              <p:ext uri="{D42A27DB-BD31-4B8C-83A1-F6EECF244321}">
                <p14:modId xmlns:p14="http://schemas.microsoft.com/office/powerpoint/2010/main" val="161605225"/>
              </p:ext>
            </p:extLst>
          </p:nvPr>
        </p:nvGraphicFramePr>
        <p:xfrm>
          <a:off x="4149474" y="4201494"/>
          <a:ext cx="1835252" cy="2468880"/>
        </p:xfrm>
        <a:graphic>
          <a:graphicData uri="http://schemas.openxmlformats.org/drawingml/2006/table">
            <a:tbl>
              <a:tblPr firstRow="1" bandRow="1">
                <a:tableStyleId>{85BE263C-DBD7-4A20-BB59-AAB30ACAA65A}</a:tableStyleId>
              </a:tblPr>
              <a:tblGrid>
                <a:gridCol w="917626">
                  <a:extLst>
                    <a:ext uri="{9D8B030D-6E8A-4147-A177-3AD203B41FA5}">
                      <a16:colId xmlns:a16="http://schemas.microsoft.com/office/drawing/2014/main" val="2709521757"/>
                    </a:ext>
                  </a:extLst>
                </a:gridCol>
                <a:gridCol w="917626">
                  <a:extLst>
                    <a:ext uri="{9D8B030D-6E8A-4147-A177-3AD203B41FA5}">
                      <a16:colId xmlns:a16="http://schemas.microsoft.com/office/drawing/2014/main" val="439797912"/>
                    </a:ext>
                  </a:extLst>
                </a:gridCol>
              </a:tblGrid>
              <a:tr h="287811">
                <a:tc gridSpan="2">
                  <a:txBody>
                    <a:bodyPr/>
                    <a:lstStyle/>
                    <a:p>
                      <a:pPr algn="ctr"/>
                      <a:r>
                        <a:rPr lang="en-US" sz="1500" dirty="0"/>
                        <a:t>Combat </a:t>
                      </a:r>
                    </a:p>
                    <a:p>
                      <a:pPr algn="ctr"/>
                      <a:r>
                        <a:rPr lang="en-US" sz="1500" dirty="0"/>
                        <a:t>Tanks</a:t>
                      </a:r>
                    </a:p>
                  </a:txBody>
                  <a:tcPr/>
                </a:tc>
                <a:tc hMerge="1">
                  <a:txBody>
                    <a:bodyPr/>
                    <a:lstStyle/>
                    <a:p>
                      <a:endParaRPr lang="en-US" dirty="0"/>
                    </a:p>
                  </a:txBody>
                  <a:tcPr/>
                </a:tc>
                <a:extLst>
                  <a:ext uri="{0D108BD9-81ED-4DB2-BD59-A6C34878D82A}">
                    <a16:rowId xmlns:a16="http://schemas.microsoft.com/office/drawing/2014/main" val="3266637697"/>
                  </a:ext>
                </a:extLst>
              </a:tr>
              <a:tr h="287811">
                <a:tc>
                  <a:txBody>
                    <a:bodyPr/>
                    <a:lstStyle/>
                    <a:p>
                      <a:r>
                        <a:rPr lang="en-US" sz="1500" dirty="0"/>
                        <a:t>Min</a:t>
                      </a:r>
                    </a:p>
                  </a:txBody>
                  <a:tcPr/>
                </a:tc>
                <a:tc>
                  <a:txBody>
                    <a:bodyPr/>
                    <a:lstStyle/>
                    <a:p>
                      <a:r>
                        <a:rPr lang="en-US" sz="1500" dirty="0"/>
                        <a:t>0</a:t>
                      </a:r>
                    </a:p>
                  </a:txBody>
                  <a:tcPr/>
                </a:tc>
                <a:extLst>
                  <a:ext uri="{0D108BD9-81ED-4DB2-BD59-A6C34878D82A}">
                    <a16:rowId xmlns:a16="http://schemas.microsoft.com/office/drawing/2014/main" val="2458909851"/>
                  </a:ext>
                </a:extLst>
              </a:tr>
              <a:tr h="287811">
                <a:tc>
                  <a:txBody>
                    <a:bodyPr/>
                    <a:lstStyle/>
                    <a:p>
                      <a:r>
                        <a:rPr lang="en-US" sz="1500" dirty="0"/>
                        <a:t>1</a:t>
                      </a:r>
                      <a:r>
                        <a:rPr lang="en-US" sz="1500" baseline="30000" dirty="0"/>
                        <a:t>st</a:t>
                      </a:r>
                      <a:r>
                        <a:rPr lang="en-US" sz="1500" dirty="0"/>
                        <a:t> Qu</a:t>
                      </a:r>
                    </a:p>
                  </a:txBody>
                  <a:tcPr/>
                </a:tc>
                <a:tc>
                  <a:txBody>
                    <a:bodyPr/>
                    <a:lstStyle/>
                    <a:p>
                      <a:r>
                        <a:rPr lang="en-US" sz="1500" dirty="0"/>
                        <a:t>0</a:t>
                      </a:r>
                    </a:p>
                  </a:txBody>
                  <a:tcPr/>
                </a:tc>
                <a:extLst>
                  <a:ext uri="{0D108BD9-81ED-4DB2-BD59-A6C34878D82A}">
                    <a16:rowId xmlns:a16="http://schemas.microsoft.com/office/drawing/2014/main" val="1800281230"/>
                  </a:ext>
                </a:extLst>
              </a:tr>
              <a:tr h="287811">
                <a:tc>
                  <a:txBody>
                    <a:bodyPr/>
                    <a:lstStyle/>
                    <a:p>
                      <a:r>
                        <a:rPr lang="en-US" sz="1500" dirty="0"/>
                        <a:t>Median</a:t>
                      </a:r>
                    </a:p>
                  </a:txBody>
                  <a:tcPr/>
                </a:tc>
                <a:tc>
                  <a:txBody>
                    <a:bodyPr/>
                    <a:lstStyle/>
                    <a:p>
                      <a:r>
                        <a:rPr lang="en-US" sz="1500" dirty="0"/>
                        <a:t>0</a:t>
                      </a:r>
                    </a:p>
                  </a:txBody>
                  <a:tcPr/>
                </a:tc>
                <a:extLst>
                  <a:ext uri="{0D108BD9-81ED-4DB2-BD59-A6C34878D82A}">
                    <a16:rowId xmlns:a16="http://schemas.microsoft.com/office/drawing/2014/main" val="2127186543"/>
                  </a:ext>
                </a:extLst>
              </a:tr>
              <a:tr h="287811">
                <a:tc>
                  <a:txBody>
                    <a:bodyPr/>
                    <a:lstStyle/>
                    <a:p>
                      <a:r>
                        <a:rPr lang="en-US" sz="1500" dirty="0"/>
                        <a:t>Mean</a:t>
                      </a:r>
                    </a:p>
                  </a:txBody>
                  <a:tcPr/>
                </a:tc>
                <a:tc>
                  <a:txBody>
                    <a:bodyPr/>
                    <a:lstStyle/>
                    <a:p>
                      <a:r>
                        <a:rPr lang="en-US" sz="1500" dirty="0"/>
                        <a:t>0.5</a:t>
                      </a:r>
                    </a:p>
                  </a:txBody>
                  <a:tcPr/>
                </a:tc>
                <a:extLst>
                  <a:ext uri="{0D108BD9-81ED-4DB2-BD59-A6C34878D82A}">
                    <a16:rowId xmlns:a16="http://schemas.microsoft.com/office/drawing/2014/main" val="3383584692"/>
                  </a:ext>
                </a:extLst>
              </a:tr>
              <a:tr h="287811">
                <a:tc>
                  <a:txBody>
                    <a:bodyPr/>
                    <a:lstStyle/>
                    <a:p>
                      <a:r>
                        <a:rPr lang="en-US" sz="1500" dirty="0"/>
                        <a:t>3</a:t>
                      </a:r>
                      <a:r>
                        <a:rPr lang="en-US" sz="1500" baseline="30000" dirty="0"/>
                        <a:t>rd</a:t>
                      </a:r>
                      <a:r>
                        <a:rPr lang="en-US" sz="1500" dirty="0"/>
                        <a:t> Qu</a:t>
                      </a:r>
                    </a:p>
                  </a:txBody>
                  <a:tcPr/>
                </a:tc>
                <a:tc>
                  <a:txBody>
                    <a:bodyPr/>
                    <a:lstStyle/>
                    <a:p>
                      <a:r>
                        <a:rPr lang="en-US" sz="1500" dirty="0"/>
                        <a:t>0.5</a:t>
                      </a:r>
                    </a:p>
                  </a:txBody>
                  <a:tcPr/>
                </a:tc>
                <a:extLst>
                  <a:ext uri="{0D108BD9-81ED-4DB2-BD59-A6C34878D82A}">
                    <a16:rowId xmlns:a16="http://schemas.microsoft.com/office/drawing/2014/main" val="3560094506"/>
                  </a:ext>
                </a:extLst>
              </a:tr>
              <a:tr h="287811">
                <a:tc>
                  <a:txBody>
                    <a:bodyPr/>
                    <a:lstStyle/>
                    <a:p>
                      <a:r>
                        <a:rPr lang="en-US" sz="1500" dirty="0"/>
                        <a:t>Max</a:t>
                      </a:r>
                    </a:p>
                  </a:txBody>
                  <a:tcPr/>
                </a:tc>
                <a:tc>
                  <a:txBody>
                    <a:bodyPr/>
                    <a:lstStyle/>
                    <a:p>
                      <a:r>
                        <a:rPr lang="en-US" sz="1500" dirty="0"/>
                        <a:t>2</a:t>
                      </a:r>
                    </a:p>
                  </a:txBody>
                  <a:tcPr/>
                </a:tc>
                <a:extLst>
                  <a:ext uri="{0D108BD9-81ED-4DB2-BD59-A6C34878D82A}">
                    <a16:rowId xmlns:a16="http://schemas.microsoft.com/office/drawing/2014/main" val="2088009610"/>
                  </a:ext>
                </a:extLst>
              </a:tr>
            </a:tbl>
          </a:graphicData>
        </a:graphic>
      </p:graphicFrame>
      <p:graphicFrame>
        <p:nvGraphicFramePr>
          <p:cNvPr id="30" name="Content Placeholder 3">
            <a:extLst>
              <a:ext uri="{FF2B5EF4-FFF2-40B4-BE49-F238E27FC236}">
                <a16:creationId xmlns:a16="http://schemas.microsoft.com/office/drawing/2014/main" id="{2B97D5F0-D20E-4331-9424-467782A0530E}"/>
              </a:ext>
            </a:extLst>
          </p:cNvPr>
          <p:cNvGraphicFramePr>
            <a:graphicFrameLocks/>
          </p:cNvGraphicFramePr>
          <p:nvPr>
            <p:extLst>
              <p:ext uri="{D42A27DB-BD31-4B8C-83A1-F6EECF244321}">
                <p14:modId xmlns:p14="http://schemas.microsoft.com/office/powerpoint/2010/main" val="2354001422"/>
              </p:ext>
            </p:extLst>
          </p:nvPr>
        </p:nvGraphicFramePr>
        <p:xfrm>
          <a:off x="10155099" y="4212940"/>
          <a:ext cx="1835252" cy="2468880"/>
        </p:xfrm>
        <a:graphic>
          <a:graphicData uri="http://schemas.openxmlformats.org/drawingml/2006/table">
            <a:tbl>
              <a:tblPr firstRow="1" bandRow="1">
                <a:tableStyleId>{85BE263C-DBD7-4A20-BB59-AAB30ACAA65A}</a:tableStyleId>
              </a:tblPr>
              <a:tblGrid>
                <a:gridCol w="917626">
                  <a:extLst>
                    <a:ext uri="{9D8B030D-6E8A-4147-A177-3AD203B41FA5}">
                      <a16:colId xmlns:a16="http://schemas.microsoft.com/office/drawing/2014/main" val="2709521757"/>
                    </a:ext>
                  </a:extLst>
                </a:gridCol>
                <a:gridCol w="917626">
                  <a:extLst>
                    <a:ext uri="{9D8B030D-6E8A-4147-A177-3AD203B41FA5}">
                      <a16:colId xmlns:a16="http://schemas.microsoft.com/office/drawing/2014/main" val="439797912"/>
                    </a:ext>
                  </a:extLst>
                </a:gridCol>
              </a:tblGrid>
              <a:tr h="287811">
                <a:tc gridSpan="2">
                  <a:txBody>
                    <a:bodyPr/>
                    <a:lstStyle/>
                    <a:p>
                      <a:pPr algn="ctr"/>
                      <a:r>
                        <a:rPr lang="en-US" sz="1500" dirty="0"/>
                        <a:t>Total Naval </a:t>
                      </a:r>
                    </a:p>
                    <a:p>
                      <a:pPr algn="ctr"/>
                      <a:r>
                        <a:rPr lang="en-US" sz="1500" dirty="0"/>
                        <a:t>Assets</a:t>
                      </a:r>
                    </a:p>
                  </a:txBody>
                  <a:tcPr/>
                </a:tc>
                <a:tc hMerge="1">
                  <a:txBody>
                    <a:bodyPr/>
                    <a:lstStyle/>
                    <a:p>
                      <a:endParaRPr lang="en-US" dirty="0"/>
                    </a:p>
                  </a:txBody>
                  <a:tcPr/>
                </a:tc>
                <a:extLst>
                  <a:ext uri="{0D108BD9-81ED-4DB2-BD59-A6C34878D82A}">
                    <a16:rowId xmlns:a16="http://schemas.microsoft.com/office/drawing/2014/main" val="3266637697"/>
                  </a:ext>
                </a:extLst>
              </a:tr>
              <a:tr h="287811">
                <a:tc>
                  <a:txBody>
                    <a:bodyPr/>
                    <a:lstStyle/>
                    <a:p>
                      <a:r>
                        <a:rPr lang="en-US" sz="1500" dirty="0"/>
                        <a:t>Min</a:t>
                      </a:r>
                    </a:p>
                  </a:txBody>
                  <a:tcPr/>
                </a:tc>
                <a:tc>
                  <a:txBody>
                    <a:bodyPr/>
                    <a:lstStyle/>
                    <a:p>
                      <a:r>
                        <a:rPr lang="en-US" sz="1500" dirty="0"/>
                        <a:t>6</a:t>
                      </a:r>
                    </a:p>
                  </a:txBody>
                  <a:tcPr/>
                </a:tc>
                <a:extLst>
                  <a:ext uri="{0D108BD9-81ED-4DB2-BD59-A6C34878D82A}">
                    <a16:rowId xmlns:a16="http://schemas.microsoft.com/office/drawing/2014/main" val="2458909851"/>
                  </a:ext>
                </a:extLst>
              </a:tr>
              <a:tr h="287811">
                <a:tc>
                  <a:txBody>
                    <a:bodyPr/>
                    <a:lstStyle/>
                    <a:p>
                      <a:r>
                        <a:rPr lang="en-US" sz="1500" dirty="0"/>
                        <a:t>1</a:t>
                      </a:r>
                      <a:r>
                        <a:rPr lang="en-US" sz="1500" baseline="30000" dirty="0"/>
                        <a:t>st</a:t>
                      </a:r>
                      <a:r>
                        <a:rPr lang="en-US" sz="1500" dirty="0"/>
                        <a:t> Qu</a:t>
                      </a:r>
                    </a:p>
                  </a:txBody>
                  <a:tcPr/>
                </a:tc>
                <a:tc>
                  <a:txBody>
                    <a:bodyPr/>
                    <a:lstStyle/>
                    <a:p>
                      <a:r>
                        <a:rPr lang="en-US" sz="1500" dirty="0"/>
                        <a:t>9</a:t>
                      </a:r>
                    </a:p>
                  </a:txBody>
                  <a:tcPr/>
                </a:tc>
                <a:extLst>
                  <a:ext uri="{0D108BD9-81ED-4DB2-BD59-A6C34878D82A}">
                    <a16:rowId xmlns:a16="http://schemas.microsoft.com/office/drawing/2014/main" val="1800281230"/>
                  </a:ext>
                </a:extLst>
              </a:tr>
              <a:tr h="287811">
                <a:tc>
                  <a:txBody>
                    <a:bodyPr/>
                    <a:lstStyle/>
                    <a:p>
                      <a:r>
                        <a:rPr lang="en-US" sz="1500" dirty="0"/>
                        <a:t>Median</a:t>
                      </a:r>
                    </a:p>
                  </a:txBody>
                  <a:tcPr/>
                </a:tc>
                <a:tc>
                  <a:txBody>
                    <a:bodyPr/>
                    <a:lstStyle/>
                    <a:p>
                      <a:r>
                        <a:rPr lang="en-US" sz="1500" dirty="0"/>
                        <a:t>14</a:t>
                      </a:r>
                    </a:p>
                  </a:txBody>
                  <a:tcPr/>
                </a:tc>
                <a:extLst>
                  <a:ext uri="{0D108BD9-81ED-4DB2-BD59-A6C34878D82A}">
                    <a16:rowId xmlns:a16="http://schemas.microsoft.com/office/drawing/2014/main" val="2127186543"/>
                  </a:ext>
                </a:extLst>
              </a:tr>
              <a:tr h="287811">
                <a:tc>
                  <a:txBody>
                    <a:bodyPr/>
                    <a:lstStyle/>
                    <a:p>
                      <a:r>
                        <a:rPr lang="en-US" sz="1500" dirty="0"/>
                        <a:t>Mean</a:t>
                      </a:r>
                    </a:p>
                  </a:txBody>
                  <a:tcPr/>
                </a:tc>
                <a:tc>
                  <a:txBody>
                    <a:bodyPr/>
                    <a:lstStyle/>
                    <a:p>
                      <a:r>
                        <a:rPr lang="en-US" sz="1500" dirty="0"/>
                        <a:t>13.5</a:t>
                      </a:r>
                    </a:p>
                  </a:txBody>
                  <a:tcPr/>
                </a:tc>
                <a:extLst>
                  <a:ext uri="{0D108BD9-81ED-4DB2-BD59-A6C34878D82A}">
                    <a16:rowId xmlns:a16="http://schemas.microsoft.com/office/drawing/2014/main" val="3383584692"/>
                  </a:ext>
                </a:extLst>
              </a:tr>
              <a:tr h="287811">
                <a:tc>
                  <a:txBody>
                    <a:bodyPr/>
                    <a:lstStyle/>
                    <a:p>
                      <a:r>
                        <a:rPr lang="en-US" sz="1500" dirty="0"/>
                        <a:t>3</a:t>
                      </a:r>
                      <a:r>
                        <a:rPr lang="en-US" sz="1500" baseline="30000" dirty="0"/>
                        <a:t>rd</a:t>
                      </a:r>
                      <a:r>
                        <a:rPr lang="en-US" sz="1500" dirty="0"/>
                        <a:t> Qu</a:t>
                      </a:r>
                    </a:p>
                  </a:txBody>
                  <a:tcPr/>
                </a:tc>
                <a:tc>
                  <a:txBody>
                    <a:bodyPr/>
                    <a:lstStyle/>
                    <a:p>
                      <a:r>
                        <a:rPr lang="en-US" sz="1500" dirty="0"/>
                        <a:t>18.5</a:t>
                      </a:r>
                    </a:p>
                  </a:txBody>
                  <a:tcPr/>
                </a:tc>
                <a:extLst>
                  <a:ext uri="{0D108BD9-81ED-4DB2-BD59-A6C34878D82A}">
                    <a16:rowId xmlns:a16="http://schemas.microsoft.com/office/drawing/2014/main" val="3560094506"/>
                  </a:ext>
                </a:extLst>
              </a:tr>
              <a:tr h="287811">
                <a:tc>
                  <a:txBody>
                    <a:bodyPr/>
                    <a:lstStyle/>
                    <a:p>
                      <a:r>
                        <a:rPr lang="en-US" sz="1500" dirty="0"/>
                        <a:t>Max</a:t>
                      </a:r>
                    </a:p>
                  </a:txBody>
                  <a:tcPr/>
                </a:tc>
                <a:tc>
                  <a:txBody>
                    <a:bodyPr/>
                    <a:lstStyle/>
                    <a:p>
                      <a:r>
                        <a:rPr lang="en-US" sz="1500" dirty="0"/>
                        <a:t>20</a:t>
                      </a:r>
                    </a:p>
                  </a:txBody>
                  <a:tcPr/>
                </a:tc>
                <a:extLst>
                  <a:ext uri="{0D108BD9-81ED-4DB2-BD59-A6C34878D82A}">
                    <a16:rowId xmlns:a16="http://schemas.microsoft.com/office/drawing/2014/main" val="2088009610"/>
                  </a:ext>
                </a:extLst>
              </a:tr>
            </a:tbl>
          </a:graphicData>
        </a:graphic>
      </p:graphicFrame>
      <p:graphicFrame>
        <p:nvGraphicFramePr>
          <p:cNvPr id="31" name="Content Placeholder 3">
            <a:extLst>
              <a:ext uri="{FF2B5EF4-FFF2-40B4-BE49-F238E27FC236}">
                <a16:creationId xmlns:a16="http://schemas.microsoft.com/office/drawing/2014/main" id="{EB2CBC50-0EBC-4ED7-A1E4-D93B7AD54761}"/>
              </a:ext>
            </a:extLst>
          </p:cNvPr>
          <p:cNvGraphicFramePr>
            <a:graphicFrameLocks/>
          </p:cNvGraphicFramePr>
          <p:nvPr>
            <p:extLst>
              <p:ext uri="{D42A27DB-BD31-4B8C-83A1-F6EECF244321}">
                <p14:modId xmlns:p14="http://schemas.microsoft.com/office/powerpoint/2010/main" val="978284929"/>
              </p:ext>
            </p:extLst>
          </p:nvPr>
        </p:nvGraphicFramePr>
        <p:xfrm>
          <a:off x="8150043" y="4212940"/>
          <a:ext cx="1835252" cy="2468880"/>
        </p:xfrm>
        <a:graphic>
          <a:graphicData uri="http://schemas.openxmlformats.org/drawingml/2006/table">
            <a:tbl>
              <a:tblPr firstRow="1" bandRow="1">
                <a:tableStyleId>{85BE263C-DBD7-4A20-BB59-AAB30ACAA65A}</a:tableStyleId>
              </a:tblPr>
              <a:tblGrid>
                <a:gridCol w="917626">
                  <a:extLst>
                    <a:ext uri="{9D8B030D-6E8A-4147-A177-3AD203B41FA5}">
                      <a16:colId xmlns:a16="http://schemas.microsoft.com/office/drawing/2014/main" val="2709521757"/>
                    </a:ext>
                  </a:extLst>
                </a:gridCol>
                <a:gridCol w="917626">
                  <a:extLst>
                    <a:ext uri="{9D8B030D-6E8A-4147-A177-3AD203B41FA5}">
                      <a16:colId xmlns:a16="http://schemas.microsoft.com/office/drawing/2014/main" val="439797912"/>
                    </a:ext>
                  </a:extLst>
                </a:gridCol>
              </a:tblGrid>
              <a:tr h="287811">
                <a:tc gridSpan="2">
                  <a:txBody>
                    <a:bodyPr/>
                    <a:lstStyle/>
                    <a:p>
                      <a:pPr algn="ctr"/>
                      <a:r>
                        <a:rPr lang="en-US" sz="1500" dirty="0"/>
                        <a:t>Self-Propelled Artillery</a:t>
                      </a:r>
                    </a:p>
                  </a:txBody>
                  <a:tcPr/>
                </a:tc>
                <a:tc hMerge="1">
                  <a:txBody>
                    <a:bodyPr/>
                    <a:lstStyle/>
                    <a:p>
                      <a:endParaRPr lang="en-US" dirty="0"/>
                    </a:p>
                  </a:txBody>
                  <a:tcPr/>
                </a:tc>
                <a:extLst>
                  <a:ext uri="{0D108BD9-81ED-4DB2-BD59-A6C34878D82A}">
                    <a16:rowId xmlns:a16="http://schemas.microsoft.com/office/drawing/2014/main" val="3266637697"/>
                  </a:ext>
                </a:extLst>
              </a:tr>
              <a:tr h="287811">
                <a:tc>
                  <a:txBody>
                    <a:bodyPr/>
                    <a:lstStyle/>
                    <a:p>
                      <a:r>
                        <a:rPr lang="en-US" sz="1500" dirty="0"/>
                        <a:t>Min</a:t>
                      </a:r>
                    </a:p>
                  </a:txBody>
                  <a:tcPr/>
                </a:tc>
                <a:tc>
                  <a:txBody>
                    <a:bodyPr/>
                    <a:lstStyle/>
                    <a:p>
                      <a:r>
                        <a:rPr lang="en-US" sz="1500" dirty="0"/>
                        <a:t>0</a:t>
                      </a:r>
                    </a:p>
                  </a:txBody>
                  <a:tcPr/>
                </a:tc>
                <a:extLst>
                  <a:ext uri="{0D108BD9-81ED-4DB2-BD59-A6C34878D82A}">
                    <a16:rowId xmlns:a16="http://schemas.microsoft.com/office/drawing/2014/main" val="2458909851"/>
                  </a:ext>
                </a:extLst>
              </a:tr>
              <a:tr h="287811">
                <a:tc>
                  <a:txBody>
                    <a:bodyPr/>
                    <a:lstStyle/>
                    <a:p>
                      <a:r>
                        <a:rPr lang="en-US" sz="1500" dirty="0"/>
                        <a:t>1</a:t>
                      </a:r>
                      <a:r>
                        <a:rPr lang="en-US" sz="1500" baseline="30000" dirty="0"/>
                        <a:t>st</a:t>
                      </a:r>
                      <a:r>
                        <a:rPr lang="en-US" sz="1500" dirty="0"/>
                        <a:t> Qu</a:t>
                      </a:r>
                    </a:p>
                  </a:txBody>
                  <a:tcPr/>
                </a:tc>
                <a:tc>
                  <a:txBody>
                    <a:bodyPr/>
                    <a:lstStyle/>
                    <a:p>
                      <a:r>
                        <a:rPr lang="en-US" sz="1500" dirty="0"/>
                        <a:t>0</a:t>
                      </a:r>
                    </a:p>
                  </a:txBody>
                  <a:tcPr/>
                </a:tc>
                <a:extLst>
                  <a:ext uri="{0D108BD9-81ED-4DB2-BD59-A6C34878D82A}">
                    <a16:rowId xmlns:a16="http://schemas.microsoft.com/office/drawing/2014/main" val="1800281230"/>
                  </a:ext>
                </a:extLst>
              </a:tr>
              <a:tr h="287811">
                <a:tc>
                  <a:txBody>
                    <a:bodyPr/>
                    <a:lstStyle/>
                    <a:p>
                      <a:r>
                        <a:rPr lang="en-US" sz="1500" dirty="0"/>
                        <a:t>Median</a:t>
                      </a:r>
                    </a:p>
                  </a:txBody>
                  <a:tcPr/>
                </a:tc>
                <a:tc>
                  <a:txBody>
                    <a:bodyPr/>
                    <a:lstStyle/>
                    <a:p>
                      <a:r>
                        <a:rPr lang="en-US" sz="1500" dirty="0"/>
                        <a:t>0</a:t>
                      </a:r>
                    </a:p>
                  </a:txBody>
                  <a:tcPr/>
                </a:tc>
                <a:extLst>
                  <a:ext uri="{0D108BD9-81ED-4DB2-BD59-A6C34878D82A}">
                    <a16:rowId xmlns:a16="http://schemas.microsoft.com/office/drawing/2014/main" val="2127186543"/>
                  </a:ext>
                </a:extLst>
              </a:tr>
              <a:tr h="287811">
                <a:tc>
                  <a:txBody>
                    <a:bodyPr/>
                    <a:lstStyle/>
                    <a:p>
                      <a:r>
                        <a:rPr lang="en-US" sz="1500" dirty="0"/>
                        <a:t>Mean</a:t>
                      </a:r>
                    </a:p>
                  </a:txBody>
                  <a:tcPr/>
                </a:tc>
                <a:tc>
                  <a:txBody>
                    <a:bodyPr/>
                    <a:lstStyle/>
                    <a:p>
                      <a:r>
                        <a:rPr lang="en-US" sz="1500" dirty="0"/>
                        <a:t>0</a:t>
                      </a:r>
                    </a:p>
                  </a:txBody>
                  <a:tcPr/>
                </a:tc>
                <a:extLst>
                  <a:ext uri="{0D108BD9-81ED-4DB2-BD59-A6C34878D82A}">
                    <a16:rowId xmlns:a16="http://schemas.microsoft.com/office/drawing/2014/main" val="3383584692"/>
                  </a:ext>
                </a:extLst>
              </a:tr>
              <a:tr h="287811">
                <a:tc>
                  <a:txBody>
                    <a:bodyPr/>
                    <a:lstStyle/>
                    <a:p>
                      <a:r>
                        <a:rPr lang="en-US" sz="1500" dirty="0"/>
                        <a:t>3</a:t>
                      </a:r>
                      <a:r>
                        <a:rPr lang="en-US" sz="1500" baseline="30000" dirty="0"/>
                        <a:t>rd</a:t>
                      </a:r>
                      <a:r>
                        <a:rPr lang="en-US" sz="1500" dirty="0"/>
                        <a:t> Qu</a:t>
                      </a:r>
                    </a:p>
                  </a:txBody>
                  <a:tcPr/>
                </a:tc>
                <a:tc>
                  <a:txBody>
                    <a:bodyPr/>
                    <a:lstStyle/>
                    <a:p>
                      <a:r>
                        <a:rPr lang="en-US" sz="1500" dirty="0"/>
                        <a:t>0</a:t>
                      </a:r>
                    </a:p>
                  </a:txBody>
                  <a:tcPr/>
                </a:tc>
                <a:extLst>
                  <a:ext uri="{0D108BD9-81ED-4DB2-BD59-A6C34878D82A}">
                    <a16:rowId xmlns:a16="http://schemas.microsoft.com/office/drawing/2014/main" val="3560094506"/>
                  </a:ext>
                </a:extLst>
              </a:tr>
              <a:tr h="287811">
                <a:tc>
                  <a:txBody>
                    <a:bodyPr/>
                    <a:lstStyle/>
                    <a:p>
                      <a:r>
                        <a:rPr lang="en-US" sz="1500" dirty="0"/>
                        <a:t>Max</a:t>
                      </a:r>
                    </a:p>
                  </a:txBody>
                  <a:tcPr/>
                </a:tc>
                <a:tc>
                  <a:txBody>
                    <a:bodyPr/>
                    <a:lstStyle/>
                    <a:p>
                      <a:r>
                        <a:rPr lang="en-US" sz="1500" dirty="0"/>
                        <a:t>0</a:t>
                      </a:r>
                    </a:p>
                  </a:txBody>
                  <a:tcPr/>
                </a:tc>
                <a:extLst>
                  <a:ext uri="{0D108BD9-81ED-4DB2-BD59-A6C34878D82A}">
                    <a16:rowId xmlns:a16="http://schemas.microsoft.com/office/drawing/2014/main" val="2088009610"/>
                  </a:ext>
                </a:extLst>
              </a:tr>
            </a:tbl>
          </a:graphicData>
        </a:graphic>
      </p:graphicFrame>
      <p:graphicFrame>
        <p:nvGraphicFramePr>
          <p:cNvPr id="32" name="Content Placeholder 3">
            <a:extLst>
              <a:ext uri="{FF2B5EF4-FFF2-40B4-BE49-F238E27FC236}">
                <a16:creationId xmlns:a16="http://schemas.microsoft.com/office/drawing/2014/main" id="{0B35D173-170D-48D8-B4EF-C2030767CFCA}"/>
              </a:ext>
            </a:extLst>
          </p:cNvPr>
          <p:cNvGraphicFramePr>
            <a:graphicFrameLocks/>
          </p:cNvGraphicFramePr>
          <p:nvPr>
            <p:extLst>
              <p:ext uri="{D42A27DB-BD31-4B8C-83A1-F6EECF244321}">
                <p14:modId xmlns:p14="http://schemas.microsoft.com/office/powerpoint/2010/main" val="442004947"/>
              </p:ext>
            </p:extLst>
          </p:nvPr>
        </p:nvGraphicFramePr>
        <p:xfrm>
          <a:off x="6144987" y="4212940"/>
          <a:ext cx="1835252" cy="2468880"/>
        </p:xfrm>
        <a:graphic>
          <a:graphicData uri="http://schemas.openxmlformats.org/drawingml/2006/table">
            <a:tbl>
              <a:tblPr firstRow="1" bandRow="1">
                <a:tableStyleId>{85BE263C-DBD7-4A20-BB59-AAB30ACAA65A}</a:tableStyleId>
              </a:tblPr>
              <a:tblGrid>
                <a:gridCol w="917626">
                  <a:extLst>
                    <a:ext uri="{9D8B030D-6E8A-4147-A177-3AD203B41FA5}">
                      <a16:colId xmlns:a16="http://schemas.microsoft.com/office/drawing/2014/main" val="2709521757"/>
                    </a:ext>
                  </a:extLst>
                </a:gridCol>
                <a:gridCol w="917626">
                  <a:extLst>
                    <a:ext uri="{9D8B030D-6E8A-4147-A177-3AD203B41FA5}">
                      <a16:colId xmlns:a16="http://schemas.microsoft.com/office/drawing/2014/main" val="439797912"/>
                    </a:ext>
                  </a:extLst>
                </a:gridCol>
              </a:tblGrid>
              <a:tr h="287811">
                <a:tc gridSpan="2">
                  <a:txBody>
                    <a:bodyPr/>
                    <a:lstStyle/>
                    <a:p>
                      <a:pPr algn="ctr"/>
                      <a:r>
                        <a:rPr lang="en-US" sz="1500" dirty="0"/>
                        <a:t>Armored Fighting Vehicles</a:t>
                      </a:r>
                    </a:p>
                  </a:txBody>
                  <a:tcPr/>
                </a:tc>
                <a:tc hMerge="1">
                  <a:txBody>
                    <a:bodyPr/>
                    <a:lstStyle/>
                    <a:p>
                      <a:endParaRPr lang="en-US" dirty="0"/>
                    </a:p>
                  </a:txBody>
                  <a:tcPr/>
                </a:tc>
                <a:extLst>
                  <a:ext uri="{0D108BD9-81ED-4DB2-BD59-A6C34878D82A}">
                    <a16:rowId xmlns:a16="http://schemas.microsoft.com/office/drawing/2014/main" val="3266637697"/>
                  </a:ext>
                </a:extLst>
              </a:tr>
              <a:tr h="287811">
                <a:tc>
                  <a:txBody>
                    <a:bodyPr/>
                    <a:lstStyle/>
                    <a:p>
                      <a:r>
                        <a:rPr lang="en-US" sz="1500" dirty="0"/>
                        <a:t>Min</a:t>
                      </a:r>
                    </a:p>
                  </a:txBody>
                  <a:tcPr/>
                </a:tc>
                <a:tc>
                  <a:txBody>
                    <a:bodyPr/>
                    <a:lstStyle/>
                    <a:p>
                      <a:r>
                        <a:rPr lang="en-US" sz="1500" dirty="0"/>
                        <a:t>10</a:t>
                      </a:r>
                    </a:p>
                  </a:txBody>
                  <a:tcPr/>
                </a:tc>
                <a:extLst>
                  <a:ext uri="{0D108BD9-81ED-4DB2-BD59-A6C34878D82A}">
                    <a16:rowId xmlns:a16="http://schemas.microsoft.com/office/drawing/2014/main" val="2458909851"/>
                  </a:ext>
                </a:extLst>
              </a:tr>
              <a:tr h="287811">
                <a:tc>
                  <a:txBody>
                    <a:bodyPr/>
                    <a:lstStyle/>
                    <a:p>
                      <a:r>
                        <a:rPr lang="en-US" sz="1500" dirty="0"/>
                        <a:t>1</a:t>
                      </a:r>
                      <a:r>
                        <a:rPr lang="en-US" sz="1500" baseline="30000" dirty="0"/>
                        <a:t>st</a:t>
                      </a:r>
                      <a:r>
                        <a:rPr lang="en-US" sz="1500" dirty="0"/>
                        <a:t> Qu</a:t>
                      </a:r>
                    </a:p>
                  </a:txBody>
                  <a:tcPr/>
                </a:tc>
                <a:tc>
                  <a:txBody>
                    <a:bodyPr/>
                    <a:lstStyle/>
                    <a:p>
                      <a:r>
                        <a:rPr lang="en-US" sz="1500" dirty="0"/>
                        <a:t>190</a:t>
                      </a:r>
                    </a:p>
                  </a:txBody>
                  <a:tcPr/>
                </a:tc>
                <a:extLst>
                  <a:ext uri="{0D108BD9-81ED-4DB2-BD59-A6C34878D82A}">
                    <a16:rowId xmlns:a16="http://schemas.microsoft.com/office/drawing/2014/main" val="1800281230"/>
                  </a:ext>
                </a:extLst>
              </a:tr>
              <a:tr h="287811">
                <a:tc>
                  <a:txBody>
                    <a:bodyPr/>
                    <a:lstStyle/>
                    <a:p>
                      <a:r>
                        <a:rPr lang="en-US" sz="1500" dirty="0"/>
                        <a:t>Median</a:t>
                      </a:r>
                    </a:p>
                  </a:txBody>
                  <a:tcPr/>
                </a:tc>
                <a:tc>
                  <a:txBody>
                    <a:bodyPr/>
                    <a:lstStyle/>
                    <a:p>
                      <a:r>
                        <a:rPr lang="en-US" sz="1500" dirty="0"/>
                        <a:t>275</a:t>
                      </a:r>
                    </a:p>
                  </a:txBody>
                  <a:tcPr/>
                </a:tc>
                <a:extLst>
                  <a:ext uri="{0D108BD9-81ED-4DB2-BD59-A6C34878D82A}">
                    <a16:rowId xmlns:a16="http://schemas.microsoft.com/office/drawing/2014/main" val="2127186543"/>
                  </a:ext>
                </a:extLst>
              </a:tr>
              <a:tr h="287811">
                <a:tc>
                  <a:txBody>
                    <a:bodyPr/>
                    <a:lstStyle/>
                    <a:p>
                      <a:r>
                        <a:rPr lang="en-US" sz="1500" dirty="0"/>
                        <a:t>Mean</a:t>
                      </a:r>
                    </a:p>
                  </a:txBody>
                  <a:tcPr/>
                </a:tc>
                <a:tc>
                  <a:txBody>
                    <a:bodyPr/>
                    <a:lstStyle/>
                    <a:p>
                      <a:r>
                        <a:rPr lang="en-US" sz="1500" dirty="0"/>
                        <a:t>219.5</a:t>
                      </a:r>
                    </a:p>
                  </a:txBody>
                  <a:tcPr/>
                </a:tc>
                <a:extLst>
                  <a:ext uri="{0D108BD9-81ED-4DB2-BD59-A6C34878D82A}">
                    <a16:rowId xmlns:a16="http://schemas.microsoft.com/office/drawing/2014/main" val="3383584692"/>
                  </a:ext>
                </a:extLst>
              </a:tr>
              <a:tr h="287811">
                <a:tc>
                  <a:txBody>
                    <a:bodyPr/>
                    <a:lstStyle/>
                    <a:p>
                      <a:r>
                        <a:rPr lang="en-US" sz="1500" dirty="0"/>
                        <a:t>3</a:t>
                      </a:r>
                      <a:r>
                        <a:rPr lang="en-US" sz="1500" baseline="30000" dirty="0"/>
                        <a:t>rd</a:t>
                      </a:r>
                      <a:r>
                        <a:rPr lang="en-US" sz="1500" dirty="0"/>
                        <a:t> Qu</a:t>
                      </a:r>
                    </a:p>
                  </a:txBody>
                  <a:tcPr/>
                </a:tc>
                <a:tc>
                  <a:txBody>
                    <a:bodyPr/>
                    <a:lstStyle/>
                    <a:p>
                      <a:r>
                        <a:rPr lang="en-US" sz="1500" dirty="0"/>
                        <a:t>304.5</a:t>
                      </a:r>
                    </a:p>
                  </a:txBody>
                  <a:tcPr/>
                </a:tc>
                <a:extLst>
                  <a:ext uri="{0D108BD9-81ED-4DB2-BD59-A6C34878D82A}">
                    <a16:rowId xmlns:a16="http://schemas.microsoft.com/office/drawing/2014/main" val="3560094506"/>
                  </a:ext>
                </a:extLst>
              </a:tr>
              <a:tr h="287811">
                <a:tc>
                  <a:txBody>
                    <a:bodyPr/>
                    <a:lstStyle/>
                    <a:p>
                      <a:r>
                        <a:rPr lang="en-US" sz="1500" dirty="0"/>
                        <a:t>Max</a:t>
                      </a:r>
                    </a:p>
                  </a:txBody>
                  <a:tcPr/>
                </a:tc>
                <a:tc>
                  <a:txBody>
                    <a:bodyPr/>
                    <a:lstStyle/>
                    <a:p>
                      <a:r>
                        <a:rPr lang="en-US" sz="1500" dirty="0"/>
                        <a:t>318</a:t>
                      </a:r>
                    </a:p>
                  </a:txBody>
                  <a:tcPr/>
                </a:tc>
                <a:extLst>
                  <a:ext uri="{0D108BD9-81ED-4DB2-BD59-A6C34878D82A}">
                    <a16:rowId xmlns:a16="http://schemas.microsoft.com/office/drawing/2014/main" val="2088009610"/>
                  </a:ext>
                </a:extLst>
              </a:tr>
            </a:tbl>
          </a:graphicData>
        </a:graphic>
      </p:graphicFrame>
    </p:spTree>
    <p:extLst>
      <p:ext uri="{BB962C8B-B14F-4D97-AF65-F5344CB8AC3E}">
        <p14:creationId xmlns:p14="http://schemas.microsoft.com/office/powerpoint/2010/main" val="7830571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9CB7E-19A0-41AA-9B02-FDDE6E3B6AC3}"/>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4D35F9CB-C65B-4051-9267-AE6204B78CEF}"/>
              </a:ext>
            </a:extLst>
          </p:cNvPr>
          <p:cNvSpPr>
            <a:spLocks noGrp="1"/>
          </p:cNvSpPr>
          <p:nvPr>
            <p:ph idx="1"/>
          </p:nvPr>
        </p:nvSpPr>
        <p:spPr/>
        <p:txBody>
          <a:bodyPr/>
          <a:lstStyle/>
          <a:p>
            <a:r>
              <a:rPr lang="en-US" dirty="0"/>
              <a:t>[some conclusion about the strength of militaries]</a:t>
            </a:r>
          </a:p>
        </p:txBody>
      </p:sp>
    </p:spTree>
    <p:extLst>
      <p:ext uri="{BB962C8B-B14F-4D97-AF65-F5344CB8AC3E}">
        <p14:creationId xmlns:p14="http://schemas.microsoft.com/office/powerpoint/2010/main" val="25674756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43"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44" name="Oval 43">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45"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3" name="Text Placeholder 2">
            <a:extLst>
              <a:ext uri="{FF2B5EF4-FFF2-40B4-BE49-F238E27FC236}">
                <a16:creationId xmlns:a16="http://schemas.microsoft.com/office/drawing/2014/main" id="{76D41573-E35F-421C-ADD7-FC749CA0D91A}"/>
              </a:ext>
            </a:extLst>
          </p:cNvPr>
          <p:cNvSpPr>
            <a:spLocks noGrp="1"/>
          </p:cNvSpPr>
          <p:nvPr>
            <p:ph type="body" idx="1"/>
          </p:nvPr>
        </p:nvSpPr>
        <p:spPr>
          <a:xfrm>
            <a:off x="1524000" y="4495800"/>
            <a:ext cx="9144000" cy="762000"/>
          </a:xfrm>
        </p:spPr>
        <p:txBody>
          <a:bodyPr vert="horz" lIns="91440" tIns="45720" rIns="91440" bIns="45720" rtlCol="0">
            <a:normAutofit/>
          </a:bodyPr>
          <a:lstStyle/>
          <a:p>
            <a:pPr algn="ctr"/>
            <a:r>
              <a:rPr lang="en-US" sz="3200" kern="1200" dirty="0">
                <a:solidFill>
                  <a:schemeClr val="tx1"/>
                </a:solidFill>
                <a:latin typeface="+mn-lt"/>
                <a:ea typeface="+mn-ea"/>
                <a:cs typeface="+mn-cs"/>
              </a:rPr>
              <a:t>How did the cartels affect Mexico’s military?</a:t>
            </a:r>
          </a:p>
          <a:p>
            <a:pPr algn="ctr"/>
            <a:endParaRPr lang="en-US" sz="1800" kern="1200" dirty="0">
              <a:solidFill>
                <a:schemeClr val="tx1"/>
              </a:solidFill>
              <a:latin typeface="+mn-lt"/>
              <a:ea typeface="+mn-ea"/>
              <a:cs typeface="+mn-cs"/>
            </a:endParaRPr>
          </a:p>
        </p:txBody>
      </p:sp>
      <p:sp>
        <p:nvSpPr>
          <p:cNvPr id="47" name="Rectangle 46">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9EF8FE5-1F14-4F23-B030-D677DA1F7453}"/>
              </a:ext>
            </a:extLst>
          </p:cNvPr>
          <p:cNvSpPr>
            <a:spLocks noGrp="1"/>
          </p:cNvSpPr>
          <p:nvPr>
            <p:ph type="title"/>
          </p:nvPr>
        </p:nvSpPr>
        <p:spPr>
          <a:xfrm>
            <a:off x="1524000" y="2776538"/>
            <a:ext cx="9144000" cy="1381188"/>
          </a:xfrm>
        </p:spPr>
        <p:txBody>
          <a:bodyPr vert="horz" lIns="91440" tIns="45720" rIns="91440" bIns="45720" rtlCol="0" anchor="ctr">
            <a:normAutofit/>
          </a:bodyPr>
          <a:lstStyle/>
          <a:p>
            <a:pPr algn="ctr"/>
            <a:r>
              <a:rPr lang="en-US" sz="4000" kern="1200">
                <a:solidFill>
                  <a:schemeClr val="bg2"/>
                </a:solidFill>
                <a:latin typeface="+mj-lt"/>
                <a:ea typeface="+mj-ea"/>
                <a:cs typeface="+mj-cs"/>
              </a:rPr>
              <a:t>QUESTION 2</a:t>
            </a:r>
          </a:p>
        </p:txBody>
      </p:sp>
    </p:spTree>
    <p:extLst>
      <p:ext uri="{BB962C8B-B14F-4D97-AF65-F5344CB8AC3E}">
        <p14:creationId xmlns:p14="http://schemas.microsoft.com/office/powerpoint/2010/main" val="1070571774"/>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C4D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0270C8-1E3E-4F53-85DA-FE2D08315BAC}"/>
              </a:ext>
            </a:extLst>
          </p:cNvPr>
          <p:cNvSpPr>
            <a:spLocks noGrp="1"/>
          </p:cNvSpPr>
          <p:nvPr>
            <p:ph type="title"/>
          </p:nvPr>
        </p:nvSpPr>
        <p:spPr>
          <a:xfrm>
            <a:off x="9093496" y="618681"/>
            <a:ext cx="2613872" cy="4794567"/>
          </a:xfrm>
        </p:spPr>
        <p:txBody>
          <a:bodyPr>
            <a:normAutofit/>
          </a:bodyPr>
          <a:lstStyle/>
          <a:p>
            <a:r>
              <a:rPr lang="en-US" sz="3600" b="1" dirty="0">
                <a:solidFill>
                  <a:srgbClr val="FFFFFF"/>
                </a:solidFill>
              </a:rPr>
              <a:t>Plot 1</a:t>
            </a:r>
            <a:endParaRPr lang="en-US" sz="3600" dirty="0">
              <a:solidFill>
                <a:srgbClr val="FFFFFF"/>
              </a:solidFill>
            </a:endParaRPr>
          </a:p>
        </p:txBody>
      </p:sp>
      <p:sp>
        <p:nvSpPr>
          <p:cNvPr id="17"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5B49CA17-FDD9-47AC-9E97-226636DEE0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054" y="618681"/>
            <a:ext cx="7423615" cy="5302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46895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C4D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0270C8-1E3E-4F53-85DA-FE2D08315BAC}"/>
              </a:ext>
            </a:extLst>
          </p:cNvPr>
          <p:cNvSpPr>
            <a:spLocks noGrp="1"/>
          </p:cNvSpPr>
          <p:nvPr>
            <p:ph type="title"/>
          </p:nvPr>
        </p:nvSpPr>
        <p:spPr>
          <a:xfrm>
            <a:off x="9093496" y="618681"/>
            <a:ext cx="2613872" cy="4794567"/>
          </a:xfrm>
        </p:spPr>
        <p:txBody>
          <a:bodyPr>
            <a:normAutofit/>
          </a:bodyPr>
          <a:lstStyle/>
          <a:p>
            <a:r>
              <a:rPr lang="en-US" sz="3600" b="1" dirty="0">
                <a:solidFill>
                  <a:srgbClr val="FFFFFF"/>
                </a:solidFill>
              </a:rPr>
              <a:t>Plot 2</a:t>
            </a:r>
            <a:endParaRPr lang="en-US" sz="3600" dirty="0">
              <a:solidFill>
                <a:srgbClr val="FFFFFF"/>
              </a:solidFill>
            </a:endParaRPr>
          </a:p>
        </p:txBody>
      </p:sp>
      <p:sp>
        <p:nvSpPr>
          <p:cNvPr id="17"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897CBCA6-0176-4907-9190-D1B8718D54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0654" y="759566"/>
            <a:ext cx="7474415" cy="5338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60404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C4D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0270C8-1E3E-4F53-85DA-FE2D08315BAC}"/>
              </a:ext>
            </a:extLst>
          </p:cNvPr>
          <p:cNvSpPr>
            <a:spLocks noGrp="1"/>
          </p:cNvSpPr>
          <p:nvPr>
            <p:ph type="title"/>
          </p:nvPr>
        </p:nvSpPr>
        <p:spPr>
          <a:xfrm>
            <a:off x="9093496" y="618681"/>
            <a:ext cx="2613872" cy="4794567"/>
          </a:xfrm>
        </p:spPr>
        <p:txBody>
          <a:bodyPr>
            <a:normAutofit/>
          </a:bodyPr>
          <a:lstStyle/>
          <a:p>
            <a:r>
              <a:rPr lang="en-US" sz="3600" b="1" dirty="0">
                <a:solidFill>
                  <a:srgbClr val="FFFFFF"/>
                </a:solidFill>
              </a:rPr>
              <a:t>Plot 3</a:t>
            </a:r>
            <a:endParaRPr lang="en-US" sz="3600" dirty="0">
              <a:solidFill>
                <a:srgbClr val="FFFFFF"/>
              </a:solidFill>
            </a:endParaRPr>
          </a:p>
        </p:txBody>
      </p:sp>
      <p:sp>
        <p:nvSpPr>
          <p:cNvPr id="17"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C5F75523-B71A-4AA3-9B63-73DCBC4F0E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339" y="656330"/>
            <a:ext cx="7533046" cy="5380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21060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C4D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0270C8-1E3E-4F53-85DA-FE2D08315BAC}"/>
              </a:ext>
            </a:extLst>
          </p:cNvPr>
          <p:cNvSpPr>
            <a:spLocks noGrp="1"/>
          </p:cNvSpPr>
          <p:nvPr>
            <p:ph type="title"/>
          </p:nvPr>
        </p:nvSpPr>
        <p:spPr>
          <a:xfrm>
            <a:off x="9093496" y="618681"/>
            <a:ext cx="2613872" cy="4794567"/>
          </a:xfrm>
        </p:spPr>
        <p:txBody>
          <a:bodyPr>
            <a:normAutofit/>
          </a:bodyPr>
          <a:lstStyle/>
          <a:p>
            <a:r>
              <a:rPr lang="en-US" sz="3600" b="1" dirty="0">
                <a:solidFill>
                  <a:srgbClr val="FFFFFF"/>
                </a:solidFill>
              </a:rPr>
              <a:t>Plot 4</a:t>
            </a:r>
            <a:endParaRPr lang="en-US" sz="3600" dirty="0">
              <a:solidFill>
                <a:srgbClr val="FFFFFF"/>
              </a:solidFill>
            </a:endParaRPr>
          </a:p>
        </p:txBody>
      </p:sp>
      <p:sp>
        <p:nvSpPr>
          <p:cNvPr id="17"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8F159D90-5307-4C08-BB63-A168E3D884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1454" y="713556"/>
            <a:ext cx="7372815" cy="5266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1058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Diagram 3">
            <a:extLst>
              <a:ext uri="{FF2B5EF4-FFF2-40B4-BE49-F238E27FC236}">
                <a16:creationId xmlns:a16="http://schemas.microsoft.com/office/drawing/2014/main" id="{C64F93BE-E9D8-44D3-AD0D-96152F7F1EC7}"/>
              </a:ext>
            </a:extLst>
          </p:cNvPr>
          <p:cNvGraphicFramePr/>
          <p:nvPr>
            <p:extLst>
              <p:ext uri="{D42A27DB-BD31-4B8C-83A1-F6EECF244321}">
                <p14:modId xmlns:p14="http://schemas.microsoft.com/office/powerpoint/2010/main" val="2850426547"/>
              </p:ext>
            </p:extLst>
          </p:nvPr>
        </p:nvGraphicFramePr>
        <p:xfrm>
          <a:off x="5565868" y="631723"/>
          <a:ext cx="5699319" cy="55945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Rounded Corners 6">
            <a:extLst>
              <a:ext uri="{FF2B5EF4-FFF2-40B4-BE49-F238E27FC236}">
                <a16:creationId xmlns:a16="http://schemas.microsoft.com/office/drawing/2014/main" id="{D8298EF0-651A-43E3-824E-E9A27ACC5A9B}"/>
              </a:ext>
            </a:extLst>
          </p:cNvPr>
          <p:cNvSpPr/>
          <p:nvPr/>
        </p:nvSpPr>
        <p:spPr>
          <a:xfrm>
            <a:off x="5822096" y="3627450"/>
            <a:ext cx="1190573" cy="1196802"/>
          </a:xfrm>
          <a:prstGeom prst="roundRect">
            <a:avLst>
              <a:gd name="adj" fmla="val 31440"/>
            </a:avLst>
          </a:prstGeom>
          <a:solidFill>
            <a:schemeClr val="tx2">
              <a:lumMod val="60000"/>
              <a:lumOff val="40000"/>
            </a:schemeClr>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Current USD</a:t>
            </a:r>
          </a:p>
        </p:txBody>
      </p:sp>
      <p:sp>
        <p:nvSpPr>
          <p:cNvPr id="12" name="Rectangle: Rounded Corners 11">
            <a:extLst>
              <a:ext uri="{FF2B5EF4-FFF2-40B4-BE49-F238E27FC236}">
                <a16:creationId xmlns:a16="http://schemas.microsoft.com/office/drawing/2014/main" id="{09CE1EF8-6239-4186-9A8E-0FE4DE185C95}"/>
              </a:ext>
            </a:extLst>
          </p:cNvPr>
          <p:cNvSpPr/>
          <p:nvPr/>
        </p:nvSpPr>
        <p:spPr>
          <a:xfrm>
            <a:off x="7123031" y="3608928"/>
            <a:ext cx="1178315" cy="1215324"/>
          </a:xfrm>
          <a:prstGeom prst="roundRect">
            <a:avLst>
              <a:gd name="adj" fmla="val 31440"/>
            </a:avLst>
          </a:prstGeom>
          <a:solidFill>
            <a:schemeClr val="tx2">
              <a:lumMod val="60000"/>
              <a:lumOff val="40000"/>
            </a:schemeClr>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Share of GDP</a:t>
            </a:r>
          </a:p>
        </p:txBody>
      </p:sp>
      <p:cxnSp>
        <p:nvCxnSpPr>
          <p:cNvPr id="13" name="Straight Connector 12">
            <a:extLst>
              <a:ext uri="{FF2B5EF4-FFF2-40B4-BE49-F238E27FC236}">
                <a16:creationId xmlns:a16="http://schemas.microsoft.com/office/drawing/2014/main" id="{89841CDA-61BA-4BE1-BB0D-DC69EABC9AF9}"/>
              </a:ext>
            </a:extLst>
          </p:cNvPr>
          <p:cNvCxnSpPr/>
          <p:nvPr/>
        </p:nvCxnSpPr>
        <p:spPr>
          <a:xfrm>
            <a:off x="5916693" y="3433060"/>
            <a:ext cx="22860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4CCB745-4F3F-4FFF-8C3C-3FF5F817515D}"/>
              </a:ext>
            </a:extLst>
          </p:cNvPr>
          <p:cNvSpPr txBox="1"/>
          <p:nvPr/>
        </p:nvSpPr>
        <p:spPr>
          <a:xfrm>
            <a:off x="611599" y="2934952"/>
            <a:ext cx="2899189" cy="3108543"/>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r>
              <a:rPr lang="en-US" sz="2800" dirty="0"/>
              <a:t>Started with Military Expenditure</a:t>
            </a:r>
          </a:p>
          <a:p>
            <a:pPr marL="285750" indent="-285750">
              <a:buClr>
                <a:schemeClr val="accent2"/>
              </a:buClr>
              <a:buFont typeface="Arial" panose="020B0604020202020204" pitchFamily="34" charset="0"/>
              <a:buChar char="•"/>
            </a:pPr>
            <a:r>
              <a:rPr lang="en-US" sz="2800" dirty="0"/>
              <a:t>Searched for data to explain what militaries spend money on</a:t>
            </a:r>
          </a:p>
        </p:txBody>
      </p:sp>
      <p:sp>
        <p:nvSpPr>
          <p:cNvPr id="17" name="Title 1">
            <a:extLst>
              <a:ext uri="{FF2B5EF4-FFF2-40B4-BE49-F238E27FC236}">
                <a16:creationId xmlns:a16="http://schemas.microsoft.com/office/drawing/2014/main" id="{E9031A0E-2601-4E2A-8EBE-9871F35B721F}"/>
              </a:ext>
            </a:extLst>
          </p:cNvPr>
          <p:cNvSpPr txBox="1">
            <a:spLocks/>
          </p:cNvSpPr>
          <p:nvPr/>
        </p:nvSpPr>
        <p:spPr>
          <a:xfrm>
            <a:off x="838200" y="1412488"/>
            <a:ext cx="2899189" cy="4363844"/>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chemeClr val="accent2"/>
                </a:solidFill>
              </a:rPr>
              <a:t>Dataset Background</a:t>
            </a:r>
            <a:endParaRPr lang="en-US" sz="4000" dirty="0">
              <a:solidFill>
                <a:schemeClr val="accent2"/>
              </a:solidFill>
            </a:endParaRPr>
          </a:p>
        </p:txBody>
      </p:sp>
    </p:spTree>
    <p:extLst>
      <p:ext uri="{BB962C8B-B14F-4D97-AF65-F5344CB8AC3E}">
        <p14:creationId xmlns:p14="http://schemas.microsoft.com/office/powerpoint/2010/main" val="34331166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9CB7E-19A0-41AA-9B02-FDDE6E3B6AC3}"/>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4D35F9CB-C65B-4051-9267-AE6204B78CEF}"/>
              </a:ext>
            </a:extLst>
          </p:cNvPr>
          <p:cNvSpPr>
            <a:spLocks noGrp="1"/>
          </p:cNvSpPr>
          <p:nvPr>
            <p:ph idx="1"/>
          </p:nvPr>
        </p:nvSpPr>
        <p:spPr/>
        <p:txBody>
          <a:bodyPr/>
          <a:lstStyle/>
          <a:p>
            <a:r>
              <a:rPr lang="en-US" dirty="0"/>
              <a:t>[Mexico’s military increased]</a:t>
            </a:r>
          </a:p>
        </p:txBody>
      </p:sp>
    </p:spTree>
    <p:extLst>
      <p:ext uri="{BB962C8B-B14F-4D97-AF65-F5344CB8AC3E}">
        <p14:creationId xmlns:p14="http://schemas.microsoft.com/office/powerpoint/2010/main" val="2156231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355726C-6696-46C6-B7C1-29892ECEAE99}"/>
              </a:ext>
            </a:extLst>
          </p:cNvPr>
          <p:cNvSpPr/>
          <p:nvPr/>
        </p:nvSpPr>
        <p:spPr>
          <a:xfrm>
            <a:off x="0" y="0"/>
            <a:ext cx="4059050" cy="6858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FDA7500D-763B-4292-80A0-DA067783DB65}"/>
              </a:ext>
            </a:extLst>
          </p:cNvPr>
          <p:cNvSpPr>
            <a:spLocks noGrp="1"/>
          </p:cNvSpPr>
          <p:nvPr>
            <p:ph type="title"/>
          </p:nvPr>
        </p:nvSpPr>
        <p:spPr>
          <a:xfrm>
            <a:off x="838200" y="1412488"/>
            <a:ext cx="2899189" cy="4363844"/>
          </a:xfrm>
        </p:spPr>
        <p:txBody>
          <a:bodyPr anchor="t">
            <a:normAutofit/>
          </a:bodyPr>
          <a:lstStyle/>
          <a:p>
            <a:r>
              <a:rPr lang="en-US" sz="4000" b="1" dirty="0">
                <a:solidFill>
                  <a:srgbClr val="FFFFFF"/>
                </a:solidFill>
              </a:rPr>
              <a:t>Obtaining the Data</a:t>
            </a:r>
          </a:p>
        </p:txBody>
      </p:sp>
      <p:pic>
        <p:nvPicPr>
          <p:cNvPr id="8" name="Picture 7">
            <a:extLst>
              <a:ext uri="{FF2B5EF4-FFF2-40B4-BE49-F238E27FC236}">
                <a16:creationId xmlns:a16="http://schemas.microsoft.com/office/drawing/2014/main" id="{21A45B3A-7E52-402F-8F7A-69B93EBBC58C}"/>
              </a:ext>
            </a:extLst>
          </p:cNvPr>
          <p:cNvPicPr>
            <a:picLocks noChangeAspect="1"/>
          </p:cNvPicPr>
          <p:nvPr/>
        </p:nvPicPr>
        <p:blipFill rotWithShape="1">
          <a:blip r:embed="rId2"/>
          <a:srcRect l="4004" t="12868" r="76749" b="62417"/>
          <a:stretch/>
        </p:blipFill>
        <p:spPr>
          <a:xfrm>
            <a:off x="758308" y="3609100"/>
            <a:ext cx="2542433" cy="1836412"/>
          </a:xfrm>
          <a:prstGeom prst="rect">
            <a:avLst/>
          </a:prstGeom>
          <a:ln w="57150">
            <a:solidFill>
              <a:schemeClr val="accent2">
                <a:lumMod val="75000"/>
              </a:schemeClr>
            </a:solidFill>
          </a:ln>
        </p:spPr>
      </p:pic>
      <p:graphicFrame>
        <p:nvGraphicFramePr>
          <p:cNvPr id="9" name="Table 8">
            <a:extLst>
              <a:ext uri="{FF2B5EF4-FFF2-40B4-BE49-F238E27FC236}">
                <a16:creationId xmlns:a16="http://schemas.microsoft.com/office/drawing/2014/main" id="{90DD8AAC-92EB-4895-BEC4-780564EAFB43}"/>
              </a:ext>
            </a:extLst>
          </p:cNvPr>
          <p:cNvGraphicFramePr>
            <a:graphicFrameLocks noGrp="1"/>
          </p:cNvGraphicFramePr>
          <p:nvPr>
            <p:extLst>
              <p:ext uri="{D42A27DB-BD31-4B8C-83A1-F6EECF244321}">
                <p14:modId xmlns:p14="http://schemas.microsoft.com/office/powerpoint/2010/main" val="2002794902"/>
              </p:ext>
            </p:extLst>
          </p:nvPr>
        </p:nvGraphicFramePr>
        <p:xfrm>
          <a:off x="4575102" y="1839632"/>
          <a:ext cx="7024873" cy="1767840"/>
        </p:xfrm>
        <a:graphic>
          <a:graphicData uri="http://schemas.openxmlformats.org/drawingml/2006/table">
            <a:tbl>
              <a:tblPr firstRow="1" bandRow="1">
                <a:tableStyleId>{5940675A-B579-460E-94D1-54222C63F5DA}</a:tableStyleId>
              </a:tblPr>
              <a:tblGrid>
                <a:gridCol w="4371613">
                  <a:extLst>
                    <a:ext uri="{9D8B030D-6E8A-4147-A177-3AD203B41FA5}">
                      <a16:colId xmlns:a16="http://schemas.microsoft.com/office/drawing/2014/main" val="2984796046"/>
                    </a:ext>
                  </a:extLst>
                </a:gridCol>
                <a:gridCol w="2653260">
                  <a:extLst>
                    <a:ext uri="{9D8B030D-6E8A-4147-A177-3AD203B41FA5}">
                      <a16:colId xmlns:a16="http://schemas.microsoft.com/office/drawing/2014/main" val="1784520184"/>
                    </a:ext>
                  </a:extLst>
                </a:gridCol>
              </a:tblGrid>
              <a:tr h="0">
                <a:tc>
                  <a:txBody>
                    <a:bodyPr/>
                    <a:lstStyle/>
                    <a:p>
                      <a:pPr marL="0" marR="0" lvl="0" indent="0" algn="ctr" defTabSz="914400" rtl="0" eaLnBrk="1" fontAlgn="auto" latinLnBrk="0" hangingPunct="1">
                        <a:lnSpc>
                          <a:spcPct val="100000"/>
                        </a:lnSpc>
                        <a:spcBef>
                          <a:spcPts val="0"/>
                        </a:spcBef>
                        <a:spcAft>
                          <a:spcPts val="0"/>
                        </a:spcAft>
                        <a:buClr>
                          <a:schemeClr val="accent1">
                            <a:lumMod val="75000"/>
                          </a:schemeClr>
                        </a:buClr>
                        <a:buSzTx/>
                        <a:buFont typeface="Arial" panose="020B0604020202020204" pitchFamily="34" charset="0"/>
                        <a:buNone/>
                        <a:tabLst/>
                        <a:defRPr/>
                      </a:pPr>
                      <a:r>
                        <a:rPr lang="en-US" sz="2400" dirty="0">
                          <a:solidFill>
                            <a:schemeClr val="tx1"/>
                          </a:solidFill>
                        </a:rPr>
                        <a:t>SIPRI</a:t>
                      </a:r>
                    </a:p>
                  </a:txBody>
                  <a:tcPr>
                    <a:lnL w="12700" cap="flat" cmpd="sng" algn="ctr">
                      <a:solidFill>
                        <a:schemeClr val="bg1">
                          <a:lumMod val="65000"/>
                        </a:schemeClr>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182880" marR="0" lvl="0" indent="0" algn="ctr" defTabSz="914400" rtl="0" eaLnBrk="1" fontAlgn="auto" latinLnBrk="0" hangingPunct="1">
                        <a:lnSpc>
                          <a:spcPct val="100000"/>
                        </a:lnSpc>
                        <a:spcBef>
                          <a:spcPts val="0"/>
                        </a:spcBef>
                        <a:spcAft>
                          <a:spcPts val="0"/>
                        </a:spcAft>
                        <a:buClr>
                          <a:schemeClr val="accent1">
                            <a:lumMod val="75000"/>
                          </a:schemeClr>
                        </a:buClr>
                        <a:buSzTx/>
                        <a:buFont typeface="Arial" panose="020B0604020202020204" pitchFamily="34" charset="0"/>
                        <a:buNone/>
                        <a:tabLst/>
                        <a:defRPr/>
                      </a:pPr>
                      <a:r>
                        <a:rPr lang="en-US" sz="2400" dirty="0">
                          <a:solidFill>
                            <a:schemeClr val="tx1"/>
                          </a:solidFill>
                        </a:rPr>
                        <a:t>Kaggle</a:t>
                      </a:r>
                    </a:p>
                  </a:txBody>
                  <a:tcPr>
                    <a:lnL w="28575" cap="flat" cmpd="sng" algn="ctr">
                      <a:solidFill>
                        <a:schemeClr val="bg1"/>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657899927"/>
                  </a:ext>
                </a:extLst>
              </a:tr>
              <a:tr h="0">
                <a:tc>
                  <a:txBody>
                    <a:bodyPr/>
                    <a:lstStyle/>
                    <a:p>
                      <a:pPr marL="342900" indent="-342900">
                        <a:buClr>
                          <a:schemeClr val="accent1">
                            <a:lumMod val="75000"/>
                          </a:schemeClr>
                        </a:buClr>
                        <a:buFont typeface="Wingdings" panose="05000000000000000000" pitchFamily="2" charset="2"/>
                        <a:buChar char="§"/>
                      </a:pPr>
                      <a:r>
                        <a:rPr lang="en-US" sz="2000" dirty="0">
                          <a:solidFill>
                            <a:schemeClr val="tx1"/>
                          </a:solidFill>
                        </a:rPr>
                        <a:t>Military Expenditure: Current USD</a:t>
                      </a:r>
                    </a:p>
                    <a:p>
                      <a:pPr marL="342900" indent="-342900">
                        <a:buClr>
                          <a:schemeClr val="accent1">
                            <a:lumMod val="75000"/>
                          </a:schemeClr>
                        </a:buClr>
                        <a:buFont typeface="Wingdings" panose="05000000000000000000" pitchFamily="2" charset="2"/>
                        <a:buChar char="§"/>
                      </a:pPr>
                      <a:r>
                        <a:rPr lang="en-US" sz="2000" dirty="0">
                          <a:solidFill>
                            <a:schemeClr val="tx1"/>
                          </a:solidFill>
                        </a:rPr>
                        <a:t>Military Expenditure: Share of GDP</a:t>
                      </a:r>
                    </a:p>
                    <a:p>
                      <a:pPr marL="342900" indent="-342900">
                        <a:buClr>
                          <a:schemeClr val="accent1">
                            <a:lumMod val="75000"/>
                          </a:schemeClr>
                        </a:buClr>
                        <a:buFont typeface="Wingdings" panose="05000000000000000000" pitchFamily="2" charset="2"/>
                        <a:buChar char="§"/>
                      </a:pPr>
                      <a:r>
                        <a:rPr lang="en-US" sz="2000" dirty="0">
                          <a:solidFill>
                            <a:schemeClr val="tx1"/>
                          </a:solidFill>
                        </a:rPr>
                        <a:t>Arms Imported</a:t>
                      </a:r>
                    </a:p>
                    <a:p>
                      <a:pPr marL="342900" indent="-342900">
                        <a:buClr>
                          <a:schemeClr val="accent1">
                            <a:lumMod val="75000"/>
                          </a:schemeClr>
                        </a:buClr>
                        <a:buFont typeface="Wingdings" panose="05000000000000000000" pitchFamily="2" charset="2"/>
                        <a:buChar char="§"/>
                      </a:pPr>
                      <a:r>
                        <a:rPr lang="en-US" sz="2000" dirty="0">
                          <a:solidFill>
                            <a:schemeClr val="tx1"/>
                          </a:solidFill>
                        </a:rPr>
                        <a:t>Military Personnel</a:t>
                      </a:r>
                    </a:p>
                  </a:txBody>
                  <a:tcPr>
                    <a:lnL w="12700" cap="flat" cmpd="sng" algn="ctr">
                      <a:solidFill>
                        <a:schemeClr val="bg1">
                          <a:lumMod val="65000"/>
                        </a:schemeClr>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411480" lvl="0" indent="-342900">
                        <a:buClr>
                          <a:schemeClr val="accent1">
                            <a:lumMod val="75000"/>
                          </a:schemeClr>
                        </a:buClr>
                        <a:buFont typeface="Wingdings" panose="05000000000000000000" pitchFamily="2" charset="2"/>
                        <a:buChar char="§"/>
                      </a:pPr>
                      <a:r>
                        <a:rPr lang="en-US" sz="2000" dirty="0">
                          <a:solidFill>
                            <a:schemeClr val="tx1"/>
                          </a:solidFill>
                        </a:rPr>
                        <a:t>Global Firepower</a:t>
                      </a:r>
                    </a:p>
                  </a:txBody>
                  <a:tcPr>
                    <a:lnL w="28575" cap="flat" cmpd="sng" algn="ctr">
                      <a:solidFill>
                        <a:schemeClr val="bg1"/>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011036050"/>
                  </a:ext>
                </a:extLst>
              </a:tr>
            </a:tbl>
          </a:graphicData>
        </a:graphic>
      </p:graphicFrame>
      <p:sp>
        <p:nvSpPr>
          <p:cNvPr id="11" name="Content Placeholder 2">
            <a:extLst>
              <a:ext uri="{FF2B5EF4-FFF2-40B4-BE49-F238E27FC236}">
                <a16:creationId xmlns:a16="http://schemas.microsoft.com/office/drawing/2014/main" id="{A684B04E-E8A5-49F7-8B70-85C6C932F8DB}"/>
              </a:ext>
            </a:extLst>
          </p:cNvPr>
          <p:cNvSpPr txBox="1">
            <a:spLocks/>
          </p:cNvSpPr>
          <p:nvPr/>
        </p:nvSpPr>
        <p:spPr>
          <a:xfrm>
            <a:off x="4575102" y="1038996"/>
            <a:ext cx="6408407" cy="52568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accent1">
                  <a:lumMod val="75000"/>
                </a:schemeClr>
              </a:buClr>
            </a:pPr>
            <a:r>
              <a:rPr lang="en-US" dirty="0"/>
              <a:t>5 data frames</a:t>
            </a:r>
          </a:p>
          <a:p>
            <a:pPr>
              <a:buClr>
                <a:schemeClr val="accent1">
                  <a:lumMod val="75000"/>
                </a:schemeClr>
              </a:buClr>
            </a:pPr>
            <a:endParaRPr lang="en-US" sz="2400" dirty="0"/>
          </a:p>
          <a:p>
            <a:pPr>
              <a:buClr>
                <a:schemeClr val="accent1">
                  <a:lumMod val="75000"/>
                </a:schemeClr>
              </a:buClr>
            </a:pPr>
            <a:endParaRPr lang="en-US" sz="2400" dirty="0"/>
          </a:p>
          <a:p>
            <a:pPr>
              <a:buClr>
                <a:schemeClr val="accent1">
                  <a:lumMod val="75000"/>
                </a:schemeClr>
              </a:buClr>
            </a:pPr>
            <a:endParaRPr lang="en-US" sz="2400" dirty="0"/>
          </a:p>
          <a:p>
            <a:pPr>
              <a:buClr>
                <a:schemeClr val="accent1">
                  <a:lumMod val="75000"/>
                </a:schemeClr>
              </a:buClr>
            </a:pPr>
            <a:endParaRPr lang="en-US" sz="2400" dirty="0"/>
          </a:p>
          <a:p>
            <a:pPr>
              <a:buClr>
                <a:schemeClr val="accent1">
                  <a:lumMod val="75000"/>
                </a:schemeClr>
              </a:buClr>
            </a:pPr>
            <a:endParaRPr lang="en-US" sz="2400" dirty="0"/>
          </a:p>
          <a:p>
            <a:pPr marL="0" indent="0">
              <a:buClr>
                <a:schemeClr val="accent1">
                  <a:lumMod val="75000"/>
                </a:schemeClr>
              </a:buClr>
              <a:buNone/>
            </a:pPr>
            <a:endParaRPr lang="en-US" dirty="0"/>
          </a:p>
          <a:p>
            <a:pPr>
              <a:buClr>
                <a:schemeClr val="accent1">
                  <a:lumMod val="75000"/>
                </a:schemeClr>
              </a:buClr>
            </a:pPr>
            <a:r>
              <a:rPr lang="en-US" dirty="0"/>
              <a:t>Downloaded data as Excel files</a:t>
            </a:r>
          </a:p>
          <a:p>
            <a:pPr>
              <a:buClr>
                <a:schemeClr val="accent1">
                  <a:lumMod val="75000"/>
                </a:schemeClr>
              </a:buClr>
            </a:pPr>
            <a:r>
              <a:rPr lang="en-US" dirty="0"/>
              <a:t>Read in data using </a:t>
            </a:r>
            <a:r>
              <a:rPr lang="en-US" dirty="0" err="1">
                <a:latin typeface="Courier New" panose="02070309020205020404" pitchFamily="49" charset="0"/>
                <a:cs typeface="Courier New" panose="02070309020205020404" pitchFamily="49" charset="0"/>
              </a:rPr>
              <a:t>read_excel</a:t>
            </a:r>
            <a:endParaRPr lang="en-US" dirty="0">
              <a:latin typeface="Courier New" panose="02070309020205020404" pitchFamily="49" charset="0"/>
              <a:cs typeface="Courier New" panose="02070309020205020404" pitchFamily="49" charset="0"/>
            </a:endParaRPr>
          </a:p>
          <a:p>
            <a:pPr>
              <a:buClr>
                <a:schemeClr val="accent1">
                  <a:lumMod val="75000"/>
                </a:schemeClr>
              </a:buClr>
            </a:pP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72359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B44E4-BDC1-4767-9CE6-A0C326582927}"/>
              </a:ext>
            </a:extLst>
          </p:cNvPr>
          <p:cNvSpPr>
            <a:spLocks noGrp="1"/>
          </p:cNvSpPr>
          <p:nvPr>
            <p:ph type="title"/>
          </p:nvPr>
        </p:nvSpPr>
        <p:spPr>
          <a:xfrm>
            <a:off x="838200" y="365125"/>
            <a:ext cx="10515600" cy="1325563"/>
          </a:xfrm>
        </p:spPr>
        <p:txBody>
          <a:bodyPr>
            <a:normAutofit/>
          </a:bodyPr>
          <a:lstStyle/>
          <a:p>
            <a:r>
              <a:rPr lang="en-US" b="1" dirty="0"/>
              <a:t>Cleaning the Data</a:t>
            </a:r>
          </a:p>
        </p:txBody>
      </p:sp>
      <p:graphicFrame>
        <p:nvGraphicFramePr>
          <p:cNvPr id="18" name="Content Placeholder 2">
            <a:extLst>
              <a:ext uri="{FF2B5EF4-FFF2-40B4-BE49-F238E27FC236}">
                <a16:creationId xmlns:a16="http://schemas.microsoft.com/office/drawing/2014/main" id="{36E51131-3B90-4AC2-BD25-35A855057F29}"/>
              </a:ext>
            </a:extLst>
          </p:cNvPr>
          <p:cNvGraphicFramePr>
            <a:graphicFrameLocks noGrp="1"/>
          </p:cNvGraphicFramePr>
          <p:nvPr>
            <p:ph idx="1"/>
            <p:extLst>
              <p:ext uri="{D42A27DB-BD31-4B8C-83A1-F6EECF244321}">
                <p14:modId xmlns:p14="http://schemas.microsoft.com/office/powerpoint/2010/main" val="2506724609"/>
              </p:ext>
            </p:extLst>
          </p:nvPr>
        </p:nvGraphicFramePr>
        <p:xfrm>
          <a:off x="838200" y="1854654"/>
          <a:ext cx="10149114"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60996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9"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0" name="Oval 9">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1"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3" name="Text Placeholder 2">
            <a:extLst>
              <a:ext uri="{FF2B5EF4-FFF2-40B4-BE49-F238E27FC236}">
                <a16:creationId xmlns:a16="http://schemas.microsoft.com/office/drawing/2014/main" id="{7453CBD5-0972-4D53-97BB-73B911C7A758}"/>
              </a:ext>
            </a:extLst>
          </p:cNvPr>
          <p:cNvSpPr>
            <a:spLocks noGrp="1"/>
          </p:cNvSpPr>
          <p:nvPr>
            <p:ph type="body" idx="1"/>
          </p:nvPr>
        </p:nvSpPr>
        <p:spPr>
          <a:xfrm>
            <a:off x="1785257" y="4423230"/>
            <a:ext cx="8621486" cy="1179286"/>
          </a:xfrm>
        </p:spPr>
        <p:txBody>
          <a:bodyPr vert="horz" lIns="91440" tIns="45720" rIns="91440" bIns="45720" rtlCol="0">
            <a:normAutofit/>
          </a:bodyPr>
          <a:lstStyle/>
          <a:p>
            <a:pPr algn="ctr"/>
            <a:r>
              <a:rPr lang="en-US" sz="2800" kern="1200" dirty="0">
                <a:solidFill>
                  <a:schemeClr val="tx1"/>
                </a:solidFill>
                <a:latin typeface="+mn-lt"/>
                <a:ea typeface="+mn-ea"/>
                <a:cs typeface="+mn-cs"/>
              </a:rPr>
              <a:t>How do the strongest and weakest militaries compare? Can we conclude what determines a military’s strength?</a:t>
            </a:r>
          </a:p>
        </p:txBody>
      </p:sp>
      <p:sp>
        <p:nvSpPr>
          <p:cNvPr id="13" name="Rectangle 12">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AC2F66A-1C01-4445-BAF4-B248AF9AFD9C}"/>
              </a:ext>
            </a:extLst>
          </p:cNvPr>
          <p:cNvSpPr>
            <a:spLocks noGrp="1"/>
          </p:cNvSpPr>
          <p:nvPr>
            <p:ph type="title"/>
          </p:nvPr>
        </p:nvSpPr>
        <p:spPr>
          <a:xfrm>
            <a:off x="1524000" y="2776538"/>
            <a:ext cx="9144000" cy="1381188"/>
          </a:xfrm>
        </p:spPr>
        <p:txBody>
          <a:bodyPr vert="horz" lIns="91440" tIns="45720" rIns="91440" bIns="45720" rtlCol="0" anchor="ctr">
            <a:normAutofit/>
          </a:bodyPr>
          <a:lstStyle/>
          <a:p>
            <a:pPr algn="ctr"/>
            <a:r>
              <a:rPr lang="en-US" sz="4000" kern="1200">
                <a:solidFill>
                  <a:schemeClr val="bg2"/>
                </a:solidFill>
                <a:latin typeface="+mj-lt"/>
                <a:ea typeface="+mj-ea"/>
                <a:cs typeface="+mj-cs"/>
              </a:rPr>
              <a:t>QUESTION 1</a:t>
            </a:r>
          </a:p>
        </p:txBody>
      </p:sp>
    </p:spTree>
    <p:extLst>
      <p:ext uri="{BB962C8B-B14F-4D97-AF65-F5344CB8AC3E}">
        <p14:creationId xmlns:p14="http://schemas.microsoft.com/office/powerpoint/2010/main" val="394020858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5C9198F5-6676-4DCB-ABFC-B4368944FFDB}"/>
              </a:ext>
            </a:extLst>
          </p:cNvPr>
          <p:cNvSpPr>
            <a:spLocks noGrp="1"/>
          </p:cNvSpPr>
          <p:nvPr>
            <p:ph type="title"/>
          </p:nvPr>
        </p:nvSpPr>
        <p:spPr>
          <a:xfrm>
            <a:off x="1524000" y="4892843"/>
            <a:ext cx="9144000" cy="1099845"/>
          </a:xfrm>
        </p:spPr>
        <p:txBody>
          <a:bodyPr vert="horz" lIns="91440" tIns="45720" rIns="91440" bIns="45720" rtlCol="0" anchor="b">
            <a:normAutofit fontScale="90000"/>
          </a:bodyPr>
          <a:lstStyle/>
          <a:p>
            <a:pPr algn="ctr"/>
            <a:r>
              <a:rPr lang="en-US" sz="4200" b="1" dirty="0"/>
              <a:t>Military Expenditure of </a:t>
            </a:r>
            <a:br>
              <a:rPr lang="en-US" sz="4200" b="1" dirty="0"/>
            </a:br>
            <a:r>
              <a:rPr lang="en-US" sz="4200" b="1" dirty="0"/>
              <a:t>Strong and Weak Militaries</a:t>
            </a:r>
          </a:p>
        </p:txBody>
      </p:sp>
      <p:sp>
        <p:nvSpPr>
          <p:cNvPr id="83" name="Rectangle 82">
            <a:extLst>
              <a:ext uri="{FF2B5EF4-FFF2-40B4-BE49-F238E27FC236}">
                <a16:creationId xmlns:a16="http://schemas.microsoft.com/office/drawing/2014/main" id="{DAE885FA-583E-488C-A3B2-2647B84A81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0"/>
          </a:xfrm>
          <a:prstGeom prst="rect">
            <a:avLst/>
          </a:prstGeom>
          <a:solidFill>
            <a:srgbClr val="4471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ounded Rectangle 26">
            <a:extLst>
              <a:ext uri="{FF2B5EF4-FFF2-40B4-BE49-F238E27FC236}">
                <a16:creationId xmlns:a16="http://schemas.microsoft.com/office/drawing/2014/main" id="{87B1CEC7-C2CE-4440-A0F7-0BE6B3AADB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320843"/>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2" descr="A picture containing text, map&#10;&#10;Description automatically generated">
            <a:extLst>
              <a:ext uri="{FF2B5EF4-FFF2-40B4-BE49-F238E27FC236}">
                <a16:creationId xmlns:a16="http://schemas.microsoft.com/office/drawing/2014/main" id="{F52BBFEF-D44F-42D3-820E-DF086BE5632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54676" y="397782"/>
            <a:ext cx="5347344" cy="3823351"/>
          </a:xfrm>
          <a:prstGeom prst="rect">
            <a:avLst/>
          </a:prstGeom>
          <a:noFill/>
          <a:extLst>
            <a:ext uri="{909E8E84-426E-40DD-AFC4-6F175D3DCCD1}">
              <a14:hiddenFill xmlns:a14="http://schemas.microsoft.com/office/drawing/2010/main">
                <a:solidFill>
                  <a:srgbClr val="FFFFFF"/>
                </a:solidFill>
              </a14:hiddenFill>
            </a:ext>
          </a:extLst>
        </p:spPr>
      </p:pic>
      <p:sp>
        <p:nvSpPr>
          <p:cNvPr id="87" name="Rounded Rectangle 16">
            <a:extLst>
              <a:ext uri="{FF2B5EF4-FFF2-40B4-BE49-F238E27FC236}">
                <a16:creationId xmlns:a16="http://schemas.microsoft.com/office/drawing/2014/main" id="{7B0DBF0B-D7C2-4F15-94AE-3152558245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320843"/>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0" name="Picture 6" descr="A close up of a map&#10;&#10;Description automatically generated">
            <a:extLst>
              <a:ext uri="{FF2B5EF4-FFF2-40B4-BE49-F238E27FC236}">
                <a16:creationId xmlns:a16="http://schemas.microsoft.com/office/drawing/2014/main" id="{229B7821-A511-4DBF-BF76-65FE3E7C6E1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10158" y="397010"/>
            <a:ext cx="5302750" cy="3791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4345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6" name="Rectangle 78">
            <a:extLst>
              <a:ext uri="{FF2B5EF4-FFF2-40B4-BE49-F238E27FC236}">
                <a16:creationId xmlns:a16="http://schemas.microsoft.com/office/drawing/2014/main" id="{DAE885FA-583E-488C-A3B2-2647B84A81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0"/>
          </a:xfrm>
          <a:prstGeom prst="rect">
            <a:avLst/>
          </a:prstGeom>
          <a:solidFill>
            <a:srgbClr val="4471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ounded Rectangle 26">
            <a:extLst>
              <a:ext uri="{FF2B5EF4-FFF2-40B4-BE49-F238E27FC236}">
                <a16:creationId xmlns:a16="http://schemas.microsoft.com/office/drawing/2014/main" id="{87B1CEC7-C2CE-4440-A0F7-0BE6B3AADB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320843"/>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8" name="Rounded Rectangle 16">
            <a:extLst>
              <a:ext uri="{FF2B5EF4-FFF2-40B4-BE49-F238E27FC236}">
                <a16:creationId xmlns:a16="http://schemas.microsoft.com/office/drawing/2014/main" id="{7B0DBF0B-D7C2-4F15-94AE-3152558245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320843"/>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C03AD3A0-E3CA-48B5-BE1C-CC87CB65B0D7}"/>
              </a:ext>
            </a:extLst>
          </p:cNvPr>
          <p:cNvSpPr txBox="1">
            <a:spLocks/>
          </p:cNvSpPr>
          <p:nvPr/>
        </p:nvSpPr>
        <p:spPr>
          <a:xfrm>
            <a:off x="1524000" y="4892843"/>
            <a:ext cx="9144000" cy="1099845"/>
          </a:xfrm>
          <a:prstGeom prst="rect">
            <a:avLst/>
          </a:prstGeom>
        </p:spPr>
        <p:txBody>
          <a:bodyPr vert="horz" lIns="91440" tIns="45720" rIns="91440" bIns="45720" rtlCol="0" anchor="b">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800" b="1" dirty="0"/>
              <a:t>Log</a:t>
            </a:r>
            <a:r>
              <a:rPr lang="en-US" sz="3800" b="1" baseline="-25000" dirty="0"/>
              <a:t>2</a:t>
            </a:r>
            <a:r>
              <a:rPr lang="en-US" sz="3800" b="1" dirty="0"/>
              <a:t>(Military Expenditure) of</a:t>
            </a:r>
          </a:p>
          <a:p>
            <a:pPr algn="ctr"/>
            <a:r>
              <a:rPr lang="en-US" sz="3800" b="1" dirty="0"/>
              <a:t>Strong and Weak Militaries</a:t>
            </a:r>
          </a:p>
        </p:txBody>
      </p:sp>
      <p:pic>
        <p:nvPicPr>
          <p:cNvPr id="11" name="Picture 10">
            <a:extLst>
              <a:ext uri="{FF2B5EF4-FFF2-40B4-BE49-F238E27FC236}">
                <a16:creationId xmlns:a16="http://schemas.microsoft.com/office/drawing/2014/main" id="{9704F57D-F1FD-45EB-8F3A-33665383CCA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60653" y="383051"/>
            <a:ext cx="5365050" cy="383601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a:extLst>
              <a:ext uri="{FF2B5EF4-FFF2-40B4-BE49-F238E27FC236}">
                <a16:creationId xmlns:a16="http://schemas.microsoft.com/office/drawing/2014/main" id="{569B6741-9133-4C7B-92E4-8F6FE5F55F5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10886" y="380892"/>
            <a:ext cx="5354865" cy="3828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5372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C4D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0270C8-1E3E-4F53-85DA-FE2D08315BAC}"/>
              </a:ext>
            </a:extLst>
          </p:cNvPr>
          <p:cNvSpPr>
            <a:spLocks noGrp="1"/>
          </p:cNvSpPr>
          <p:nvPr>
            <p:ph type="title"/>
          </p:nvPr>
        </p:nvSpPr>
        <p:spPr>
          <a:xfrm>
            <a:off x="9093496" y="618681"/>
            <a:ext cx="2613872" cy="4794567"/>
          </a:xfrm>
        </p:spPr>
        <p:txBody>
          <a:bodyPr>
            <a:normAutofit/>
          </a:bodyPr>
          <a:lstStyle/>
          <a:p>
            <a:r>
              <a:rPr lang="en-US" sz="3600" b="1">
                <a:solidFill>
                  <a:srgbClr val="FFFFFF"/>
                </a:solidFill>
              </a:rPr>
              <a:t>Military Expenditure World Map</a:t>
            </a:r>
            <a:endParaRPr lang="en-US" sz="3600">
              <a:solidFill>
                <a:srgbClr val="FFFFFF"/>
              </a:solidFill>
            </a:endParaRPr>
          </a:p>
        </p:txBody>
      </p:sp>
      <p:sp>
        <p:nvSpPr>
          <p:cNvPr id="17"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6494EF7E-7366-4C43-97EB-DC5833550A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5984" y="618680"/>
            <a:ext cx="7802879" cy="55734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1621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6" name="Rectangle 78">
            <a:extLst>
              <a:ext uri="{FF2B5EF4-FFF2-40B4-BE49-F238E27FC236}">
                <a16:creationId xmlns:a16="http://schemas.microsoft.com/office/drawing/2014/main" id="{DAE885FA-583E-488C-A3B2-2647B84A81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0"/>
          </a:xfrm>
          <a:prstGeom prst="rect">
            <a:avLst/>
          </a:prstGeom>
          <a:solidFill>
            <a:srgbClr val="4471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ounded Rectangle 26">
            <a:extLst>
              <a:ext uri="{FF2B5EF4-FFF2-40B4-BE49-F238E27FC236}">
                <a16:creationId xmlns:a16="http://schemas.microsoft.com/office/drawing/2014/main" id="{87B1CEC7-C2CE-4440-A0F7-0BE6B3AADB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320843"/>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8" name="Rounded Rectangle 16">
            <a:extLst>
              <a:ext uri="{FF2B5EF4-FFF2-40B4-BE49-F238E27FC236}">
                <a16:creationId xmlns:a16="http://schemas.microsoft.com/office/drawing/2014/main" id="{7B0DBF0B-D7C2-4F15-94AE-3152558245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320843"/>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C03AD3A0-E3CA-48B5-BE1C-CC87CB65B0D7}"/>
              </a:ext>
            </a:extLst>
          </p:cNvPr>
          <p:cNvSpPr txBox="1">
            <a:spLocks/>
          </p:cNvSpPr>
          <p:nvPr/>
        </p:nvSpPr>
        <p:spPr>
          <a:xfrm>
            <a:off x="1524000" y="4892843"/>
            <a:ext cx="9144000" cy="1099845"/>
          </a:xfrm>
          <a:prstGeom prst="rect">
            <a:avLst/>
          </a:prstGeom>
        </p:spPr>
        <p:txBody>
          <a:bodyPr vert="horz" lIns="91440" tIns="45720" rIns="91440" bIns="45720" rtlCol="0" anchor="b">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800" b="1" dirty="0"/>
              <a:t>Military Expenditure </a:t>
            </a:r>
          </a:p>
          <a:p>
            <a:pPr algn="ctr"/>
            <a:r>
              <a:rPr lang="en-US" sz="3800" b="1" dirty="0"/>
              <a:t>as Share of GDP</a:t>
            </a:r>
          </a:p>
        </p:txBody>
      </p:sp>
      <p:pic>
        <p:nvPicPr>
          <p:cNvPr id="2050" name="Picture 2">
            <a:extLst>
              <a:ext uri="{FF2B5EF4-FFF2-40B4-BE49-F238E27FC236}">
                <a16:creationId xmlns:a16="http://schemas.microsoft.com/office/drawing/2014/main" id="{475A8C85-3A7E-40C3-B057-EA71001FCB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583" y="365827"/>
            <a:ext cx="5376484" cy="384034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A5B5F144-25ED-4984-B6F5-CA1CD106AB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8858" y="365829"/>
            <a:ext cx="5439460" cy="3885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1822001"/>
      </p:ext>
    </p:extLst>
  </p:cSld>
  <p:clrMapOvr>
    <a:masterClrMapping/>
  </p:clrMapOvr>
</p:sld>
</file>

<file path=ppt/theme/theme1.xml><?xml version="1.0" encoding="utf-8"?>
<a:theme xmlns:a="http://schemas.openxmlformats.org/drawingml/2006/main" name="Office The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870</Words>
  <Application>Microsoft Office PowerPoint</Application>
  <PresentationFormat>Widescreen</PresentationFormat>
  <Paragraphs>253</Paragraphs>
  <Slides>20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Courier New</vt:lpstr>
      <vt:lpstr>Wingdings</vt:lpstr>
      <vt:lpstr>Office Theme</vt:lpstr>
      <vt:lpstr>DS 202  Final Presentation</vt:lpstr>
      <vt:lpstr>PowerPoint Presentation</vt:lpstr>
      <vt:lpstr>Obtaining the Data</vt:lpstr>
      <vt:lpstr>Cleaning the Data</vt:lpstr>
      <vt:lpstr>QUESTION 1</vt:lpstr>
      <vt:lpstr>Military Expenditure of  Strong and Weak Militaries</vt:lpstr>
      <vt:lpstr>PowerPoint Presentation</vt:lpstr>
      <vt:lpstr>Military Expenditure World Map</vt:lpstr>
      <vt:lpstr>PowerPoint Presentation</vt:lpstr>
      <vt:lpstr>Expenditure as share of GDP World Map</vt:lpstr>
      <vt:lpstr>PowerPoint Presentation</vt:lpstr>
      <vt:lpstr>PowerPoint Presentation</vt:lpstr>
      <vt:lpstr>Global Firepower Summary</vt:lpstr>
      <vt:lpstr>Conclusion</vt:lpstr>
      <vt:lpstr>QUESTION 2</vt:lpstr>
      <vt:lpstr>Plot 1</vt:lpstr>
      <vt:lpstr>Plot 2</vt:lpstr>
      <vt:lpstr>Plot 3</vt:lpstr>
      <vt:lpstr>Plot 4</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 202  Final Presentation</dc:title>
  <dc:creator>Sonya Haan</dc:creator>
  <cp:lastModifiedBy>Sonya Haan</cp:lastModifiedBy>
  <cp:revision>3</cp:revision>
  <dcterms:created xsi:type="dcterms:W3CDTF">2019-05-05T18:52:17Z</dcterms:created>
  <dcterms:modified xsi:type="dcterms:W3CDTF">2019-05-05T19:10:33Z</dcterms:modified>
</cp:coreProperties>
</file>