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90" r:id="rId3"/>
    <p:sldId id="292" r:id="rId4"/>
    <p:sldId id="266" r:id="rId5"/>
    <p:sldId id="288" r:id="rId6"/>
    <p:sldId id="284" r:id="rId7"/>
    <p:sldId id="285" r:id="rId8"/>
    <p:sldId id="287" r:id="rId9"/>
    <p:sldId id="286" r:id="rId10"/>
    <p:sldId id="293" r:id="rId11"/>
    <p:sldId id="289" r:id="rId12"/>
    <p:sldId id="278" r:id="rId13"/>
    <p:sldId id="279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ya Haan" initials="SH" lastIdx="3" clrIdx="0">
    <p:extLst>
      <p:ext uri="{19B8F6BF-5375-455C-9EA6-DF929625EA0E}">
        <p15:presenceInfo xmlns:p15="http://schemas.microsoft.com/office/powerpoint/2012/main" userId="63bbf845398bd8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758" autoAdjust="0"/>
  </p:normalViewPr>
  <p:slideViewPr>
    <p:cSldViewPr snapToGrid="0">
      <p:cViewPr varScale="1">
        <p:scale>
          <a:sx n="40" d="100"/>
          <a:sy n="40" d="100"/>
        </p:scale>
        <p:origin x="72" y="5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BA2A27-C920-4896-A768-8A843D5CAF5E}" type="doc">
      <dgm:prSet loTypeId="urn:microsoft.com/office/officeart/2005/8/layout/vProcess5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E3627EE8-455F-461C-ADF3-47C26EC5E7E0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Cleaned Excel file before loading data into R</a:t>
          </a:r>
        </a:p>
      </dgm:t>
    </dgm:pt>
    <dgm:pt modelId="{6A64F1E5-99B7-480D-88FB-D40313257F9B}" type="parTrans" cxnId="{B1985875-9D24-4EA6-B0D0-6B1E9A34F451}">
      <dgm:prSet/>
      <dgm:spPr/>
      <dgm:t>
        <a:bodyPr/>
        <a:lstStyle/>
        <a:p>
          <a:endParaRPr lang="en-US"/>
        </a:p>
      </dgm:t>
    </dgm:pt>
    <dgm:pt modelId="{FE697839-A813-43FC-8B17-5185050871BD}" type="sibTrans" cxnId="{B1985875-9D24-4EA6-B0D0-6B1E9A34F451}">
      <dgm:prSet/>
      <dgm:spPr/>
      <dgm:t>
        <a:bodyPr/>
        <a:lstStyle/>
        <a:p>
          <a:endParaRPr lang="en-US"/>
        </a:p>
      </dgm:t>
    </dgm:pt>
    <dgm:pt modelId="{A48CE690-7997-44FF-886B-72F7E027292E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Removed embedded pictures and links</a:t>
          </a:r>
        </a:p>
      </dgm:t>
    </dgm:pt>
    <dgm:pt modelId="{B5E8A354-C751-4A47-9B2E-C4C8BCFC1FAD}" type="parTrans" cxnId="{32AC6A95-37B5-4C86-B61E-4D75C7FF58A8}">
      <dgm:prSet/>
      <dgm:spPr/>
      <dgm:t>
        <a:bodyPr/>
        <a:lstStyle/>
        <a:p>
          <a:endParaRPr lang="en-US"/>
        </a:p>
      </dgm:t>
    </dgm:pt>
    <dgm:pt modelId="{13666B53-3D4F-4B79-AE0A-57861D8D7C88}" type="sibTrans" cxnId="{32AC6A95-37B5-4C86-B61E-4D75C7FF58A8}">
      <dgm:prSet/>
      <dgm:spPr/>
      <dgm:t>
        <a:bodyPr/>
        <a:lstStyle/>
        <a:p>
          <a:endParaRPr lang="en-US"/>
        </a:p>
      </dgm:t>
    </dgm:pt>
    <dgm:pt modelId="{6D681944-E294-4CBB-A118-675400E738AB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Changed “Year” and “Value” variable type to numeric</a:t>
          </a:r>
        </a:p>
      </dgm:t>
    </dgm:pt>
    <dgm:pt modelId="{622CDA9C-EE25-4836-B8A1-584E8985ECD4}" type="parTrans" cxnId="{1C2646EF-A9EE-428F-96F8-BDFAF8FDF35B}">
      <dgm:prSet/>
      <dgm:spPr/>
      <dgm:t>
        <a:bodyPr/>
        <a:lstStyle/>
        <a:p>
          <a:endParaRPr lang="en-US"/>
        </a:p>
      </dgm:t>
    </dgm:pt>
    <dgm:pt modelId="{04EA364E-44E6-4DB7-941A-FA6348593120}" type="sibTrans" cxnId="{1C2646EF-A9EE-428F-96F8-BDFAF8FDF35B}">
      <dgm:prSet/>
      <dgm:spPr/>
      <dgm:t>
        <a:bodyPr/>
        <a:lstStyle/>
        <a:p>
          <a:endParaRPr lang="en-US"/>
        </a:p>
      </dgm:t>
    </dgm:pt>
    <dgm:pt modelId="{30D27671-31F1-4E42-A902-94586D53672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Gathered all year columns</a:t>
          </a:r>
        </a:p>
      </dgm:t>
    </dgm:pt>
    <dgm:pt modelId="{FF996121-5FB0-42F3-8DE5-C0DCA29ED5C2}" type="parTrans" cxnId="{BA82E359-38F2-4026-AB08-DA6E62EF721D}">
      <dgm:prSet/>
      <dgm:spPr/>
      <dgm:t>
        <a:bodyPr/>
        <a:lstStyle/>
        <a:p>
          <a:endParaRPr lang="en-US"/>
        </a:p>
      </dgm:t>
    </dgm:pt>
    <dgm:pt modelId="{223E459E-5AFA-49CD-9142-6C72A620A8BE}" type="sibTrans" cxnId="{BA82E359-38F2-4026-AB08-DA6E62EF721D}">
      <dgm:prSet/>
      <dgm:spPr/>
      <dgm:t>
        <a:bodyPr/>
        <a:lstStyle/>
        <a:p>
          <a:endParaRPr lang="en-US"/>
        </a:p>
      </dgm:t>
    </dgm:pt>
    <dgm:pt modelId="{98C2DC61-9B8F-44B6-AD70-80C78A3D1C4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Originally had 71 columns: Country, Notes, 1949, … , 2017 </a:t>
          </a:r>
        </a:p>
      </dgm:t>
    </dgm:pt>
    <dgm:pt modelId="{306E7129-FCE1-4083-944B-BCB5445C3CBA}" type="parTrans" cxnId="{E957F27D-568B-49EC-812B-95888C580157}">
      <dgm:prSet/>
      <dgm:spPr/>
      <dgm:t>
        <a:bodyPr/>
        <a:lstStyle/>
        <a:p>
          <a:endParaRPr lang="en-US"/>
        </a:p>
      </dgm:t>
    </dgm:pt>
    <dgm:pt modelId="{77947B5A-30C5-48F7-A137-A74C24CF6E29}" type="sibTrans" cxnId="{E957F27D-568B-49EC-812B-95888C580157}">
      <dgm:prSet/>
      <dgm:spPr/>
      <dgm:t>
        <a:bodyPr/>
        <a:lstStyle/>
        <a:p>
          <a:endParaRPr lang="en-US"/>
        </a:p>
      </dgm:t>
    </dgm:pt>
    <dgm:pt modelId="{39E72C7C-EF58-4DE1-9B1F-842AABC5F610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Introduced variable in military and map data frames </a:t>
          </a:r>
        </a:p>
      </dgm:t>
    </dgm:pt>
    <dgm:pt modelId="{17DFC667-7721-49F5-9109-2495053AAFD4}" type="parTrans" cxnId="{933C4624-AF91-442E-AEE7-D969FD7A45AC}">
      <dgm:prSet/>
      <dgm:spPr/>
      <dgm:t>
        <a:bodyPr/>
        <a:lstStyle/>
        <a:p>
          <a:endParaRPr lang="en-US"/>
        </a:p>
      </dgm:t>
    </dgm:pt>
    <dgm:pt modelId="{E1A97A30-67F8-4C03-A013-E4604872E022}" type="sibTrans" cxnId="{933C4624-AF91-442E-AEE7-D969FD7A45AC}">
      <dgm:prSet/>
      <dgm:spPr/>
      <dgm:t>
        <a:bodyPr/>
        <a:lstStyle/>
        <a:p>
          <a:endParaRPr lang="en-US"/>
        </a:p>
      </dgm:t>
    </dgm:pt>
    <dgm:pt modelId="{5F4E9706-F268-44A3-81D5-C975A432F9B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Joined military data with world map data</a:t>
          </a:r>
        </a:p>
      </dgm:t>
    </dgm:pt>
    <dgm:pt modelId="{1ED8B3C3-DC84-4361-9FE0-0A3894026BFC}" type="parTrans" cxnId="{5E69F25C-34A7-49C8-9EDE-2EAF7311932D}">
      <dgm:prSet/>
      <dgm:spPr/>
      <dgm:t>
        <a:bodyPr/>
        <a:lstStyle/>
        <a:p>
          <a:endParaRPr lang="en-US"/>
        </a:p>
      </dgm:t>
    </dgm:pt>
    <dgm:pt modelId="{8284104F-FBFF-4C5F-842E-1E93BC9548CF}" type="sibTrans" cxnId="{5E69F25C-34A7-49C8-9EDE-2EAF7311932D}">
      <dgm:prSet/>
      <dgm:spPr/>
      <dgm:t>
        <a:bodyPr/>
        <a:lstStyle/>
        <a:p>
          <a:endParaRPr lang="en-US"/>
        </a:p>
      </dgm:t>
    </dgm:pt>
    <dgm:pt modelId="{B7F9058A-F92D-464B-8D25-723FE968C1CF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Joined on the ‘iso3c’ value </a:t>
          </a:r>
        </a:p>
      </dgm:t>
    </dgm:pt>
    <dgm:pt modelId="{1E7AA260-9D11-4722-8B73-D568569A3829}" type="parTrans" cxnId="{A7444E5F-9682-43BE-8AA5-AB0CF8AA726A}">
      <dgm:prSet/>
      <dgm:spPr/>
      <dgm:t>
        <a:bodyPr/>
        <a:lstStyle/>
        <a:p>
          <a:endParaRPr lang="en-US"/>
        </a:p>
      </dgm:t>
    </dgm:pt>
    <dgm:pt modelId="{B77E2D89-0D71-4CF7-81B1-C1E27AADD6E1}" type="sibTrans" cxnId="{A7444E5F-9682-43BE-8AA5-AB0CF8AA726A}">
      <dgm:prSet/>
      <dgm:spPr/>
      <dgm:t>
        <a:bodyPr/>
        <a:lstStyle/>
        <a:p>
          <a:endParaRPr lang="en-US"/>
        </a:p>
      </dgm:t>
    </dgm:pt>
    <dgm:pt modelId="{2C5E7E94-7CC0-42B7-9533-E71356782879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/>
            <a:t>Introduced </a:t>
          </a:r>
          <a:r>
            <a:rPr lang="en-US" dirty="0"/>
            <a:t>new variable ‘iso3c’ country code</a:t>
          </a:r>
        </a:p>
      </dgm:t>
    </dgm:pt>
    <dgm:pt modelId="{FC8EE8AB-F297-44D2-9E19-F678FAE06792}" type="parTrans" cxnId="{204D97CF-9536-4388-A5C6-26BA1DA37C75}">
      <dgm:prSet/>
      <dgm:spPr/>
    </dgm:pt>
    <dgm:pt modelId="{ABE921DE-29C1-4F00-A3DF-D068612ADD33}" type="sibTrans" cxnId="{204D97CF-9536-4388-A5C6-26BA1DA37C75}">
      <dgm:prSet/>
      <dgm:spPr/>
      <dgm:t>
        <a:bodyPr/>
        <a:lstStyle/>
        <a:p>
          <a:endParaRPr lang="en-US"/>
        </a:p>
      </dgm:t>
    </dgm:pt>
    <dgm:pt modelId="{BA0D7E66-CF43-4C61-8E18-75E39091FBC9}" type="pres">
      <dgm:prSet presAssocID="{2BBA2A27-C920-4896-A768-8A843D5CAF5E}" presName="outerComposite" presStyleCnt="0">
        <dgm:presLayoutVars>
          <dgm:chMax val="5"/>
          <dgm:dir/>
          <dgm:resizeHandles val="exact"/>
        </dgm:presLayoutVars>
      </dgm:prSet>
      <dgm:spPr/>
    </dgm:pt>
    <dgm:pt modelId="{B84632AD-0FB7-466B-8618-BE6A20A0CB49}" type="pres">
      <dgm:prSet presAssocID="{2BBA2A27-C920-4896-A768-8A843D5CAF5E}" presName="dummyMaxCanvas" presStyleCnt="0">
        <dgm:presLayoutVars/>
      </dgm:prSet>
      <dgm:spPr/>
    </dgm:pt>
    <dgm:pt modelId="{464E3F54-C13D-4ADC-B2B6-C04BED3AB9D7}" type="pres">
      <dgm:prSet presAssocID="{2BBA2A27-C920-4896-A768-8A843D5CAF5E}" presName="FiveNodes_1" presStyleLbl="node1" presStyleIdx="0" presStyleCnt="5">
        <dgm:presLayoutVars>
          <dgm:bulletEnabled val="1"/>
        </dgm:presLayoutVars>
      </dgm:prSet>
      <dgm:spPr/>
    </dgm:pt>
    <dgm:pt modelId="{F1215822-C8CB-4F50-B7AA-87405F206CB0}" type="pres">
      <dgm:prSet presAssocID="{2BBA2A27-C920-4896-A768-8A843D5CAF5E}" presName="FiveNodes_2" presStyleLbl="node1" presStyleIdx="1" presStyleCnt="5">
        <dgm:presLayoutVars>
          <dgm:bulletEnabled val="1"/>
        </dgm:presLayoutVars>
      </dgm:prSet>
      <dgm:spPr/>
    </dgm:pt>
    <dgm:pt modelId="{69FE4752-A343-496B-9A96-D54902F6BA2A}" type="pres">
      <dgm:prSet presAssocID="{2BBA2A27-C920-4896-A768-8A843D5CAF5E}" presName="FiveNodes_3" presStyleLbl="node1" presStyleIdx="2" presStyleCnt="5">
        <dgm:presLayoutVars>
          <dgm:bulletEnabled val="1"/>
        </dgm:presLayoutVars>
      </dgm:prSet>
      <dgm:spPr/>
    </dgm:pt>
    <dgm:pt modelId="{7BE6942E-C2B4-436B-B208-646BD3CC6581}" type="pres">
      <dgm:prSet presAssocID="{2BBA2A27-C920-4896-A768-8A843D5CAF5E}" presName="FiveNodes_4" presStyleLbl="node1" presStyleIdx="3" presStyleCnt="5">
        <dgm:presLayoutVars>
          <dgm:bulletEnabled val="1"/>
        </dgm:presLayoutVars>
      </dgm:prSet>
      <dgm:spPr/>
    </dgm:pt>
    <dgm:pt modelId="{9BDC9B9B-537B-4091-831C-259C030988FF}" type="pres">
      <dgm:prSet presAssocID="{2BBA2A27-C920-4896-A768-8A843D5CAF5E}" presName="FiveNodes_5" presStyleLbl="node1" presStyleIdx="4" presStyleCnt="5">
        <dgm:presLayoutVars>
          <dgm:bulletEnabled val="1"/>
        </dgm:presLayoutVars>
      </dgm:prSet>
      <dgm:spPr/>
    </dgm:pt>
    <dgm:pt modelId="{E14EBEB0-D9B6-42A5-8F17-428706AC8572}" type="pres">
      <dgm:prSet presAssocID="{2BBA2A27-C920-4896-A768-8A843D5CAF5E}" presName="FiveConn_1-2" presStyleLbl="fgAccFollowNode1" presStyleIdx="0" presStyleCnt="4">
        <dgm:presLayoutVars>
          <dgm:bulletEnabled val="1"/>
        </dgm:presLayoutVars>
      </dgm:prSet>
      <dgm:spPr/>
    </dgm:pt>
    <dgm:pt modelId="{9DA0F224-03C4-4547-99D1-AC11E825A58C}" type="pres">
      <dgm:prSet presAssocID="{2BBA2A27-C920-4896-A768-8A843D5CAF5E}" presName="FiveConn_2-3" presStyleLbl="fgAccFollowNode1" presStyleIdx="1" presStyleCnt="4">
        <dgm:presLayoutVars>
          <dgm:bulletEnabled val="1"/>
        </dgm:presLayoutVars>
      </dgm:prSet>
      <dgm:spPr/>
    </dgm:pt>
    <dgm:pt modelId="{59462744-5B83-46F4-BCFA-FFC1CDB221B7}" type="pres">
      <dgm:prSet presAssocID="{2BBA2A27-C920-4896-A768-8A843D5CAF5E}" presName="FiveConn_3-4" presStyleLbl="fgAccFollowNode1" presStyleIdx="2" presStyleCnt="4">
        <dgm:presLayoutVars>
          <dgm:bulletEnabled val="1"/>
        </dgm:presLayoutVars>
      </dgm:prSet>
      <dgm:spPr/>
    </dgm:pt>
    <dgm:pt modelId="{0C415EBA-89F4-4BD9-9B8C-0E31800B2BFC}" type="pres">
      <dgm:prSet presAssocID="{2BBA2A27-C920-4896-A768-8A843D5CAF5E}" presName="FiveConn_4-5" presStyleLbl="fgAccFollowNode1" presStyleIdx="3" presStyleCnt="4">
        <dgm:presLayoutVars>
          <dgm:bulletEnabled val="1"/>
        </dgm:presLayoutVars>
      </dgm:prSet>
      <dgm:spPr/>
    </dgm:pt>
    <dgm:pt modelId="{2AD0E5A4-BD78-43A4-80F3-853DD99A7AF8}" type="pres">
      <dgm:prSet presAssocID="{2BBA2A27-C920-4896-A768-8A843D5CAF5E}" presName="FiveNodes_1_text" presStyleLbl="node1" presStyleIdx="4" presStyleCnt="5">
        <dgm:presLayoutVars>
          <dgm:bulletEnabled val="1"/>
        </dgm:presLayoutVars>
      </dgm:prSet>
      <dgm:spPr/>
    </dgm:pt>
    <dgm:pt modelId="{27394299-8661-4D2F-9DBC-B12B09B52A4F}" type="pres">
      <dgm:prSet presAssocID="{2BBA2A27-C920-4896-A768-8A843D5CAF5E}" presName="FiveNodes_2_text" presStyleLbl="node1" presStyleIdx="4" presStyleCnt="5">
        <dgm:presLayoutVars>
          <dgm:bulletEnabled val="1"/>
        </dgm:presLayoutVars>
      </dgm:prSet>
      <dgm:spPr/>
    </dgm:pt>
    <dgm:pt modelId="{49B3C71C-D879-4ED0-83E3-DDDB2A084B37}" type="pres">
      <dgm:prSet presAssocID="{2BBA2A27-C920-4896-A768-8A843D5CAF5E}" presName="FiveNodes_3_text" presStyleLbl="node1" presStyleIdx="4" presStyleCnt="5">
        <dgm:presLayoutVars>
          <dgm:bulletEnabled val="1"/>
        </dgm:presLayoutVars>
      </dgm:prSet>
      <dgm:spPr/>
    </dgm:pt>
    <dgm:pt modelId="{68895C56-0324-462C-BB3A-C68CA85FCEE2}" type="pres">
      <dgm:prSet presAssocID="{2BBA2A27-C920-4896-A768-8A843D5CAF5E}" presName="FiveNodes_4_text" presStyleLbl="node1" presStyleIdx="4" presStyleCnt="5">
        <dgm:presLayoutVars>
          <dgm:bulletEnabled val="1"/>
        </dgm:presLayoutVars>
      </dgm:prSet>
      <dgm:spPr/>
    </dgm:pt>
    <dgm:pt modelId="{DAF1855C-F531-4AFF-993E-1840C44E4C94}" type="pres">
      <dgm:prSet presAssocID="{2BBA2A27-C920-4896-A768-8A843D5CAF5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33C4624-AF91-442E-AEE7-D969FD7A45AC}" srcId="{2C5E7E94-7CC0-42B7-9533-E71356782879}" destId="{39E72C7C-EF58-4DE1-9B1F-842AABC5F610}" srcOrd="0" destOrd="0" parTransId="{17DFC667-7721-49F5-9109-2495053AAFD4}" sibTransId="{E1A97A30-67F8-4C03-A013-E4604872E022}"/>
    <dgm:cxn modelId="{742DDE27-DCBC-49D6-ABAF-135649E55264}" type="presOf" srcId="{30D27671-31F1-4E42-A902-94586D53672B}" destId="{27394299-8661-4D2F-9DBC-B12B09B52A4F}" srcOrd="1" destOrd="0" presId="urn:microsoft.com/office/officeart/2005/8/layout/vProcess5"/>
    <dgm:cxn modelId="{D95D852E-3C7F-47F6-9D87-CE3FB33F2111}" type="presOf" srcId="{5F4E9706-F268-44A3-81D5-C975A432F9BC}" destId="{DAF1855C-F531-4AFF-993E-1840C44E4C94}" srcOrd="1" destOrd="0" presId="urn:microsoft.com/office/officeart/2005/8/layout/vProcess5"/>
    <dgm:cxn modelId="{AE549C33-0F9B-4AC4-A63D-7957B48E85AD}" type="presOf" srcId="{2C5E7E94-7CC0-42B7-9533-E71356782879}" destId="{7BE6942E-C2B4-436B-B208-646BD3CC6581}" srcOrd="0" destOrd="0" presId="urn:microsoft.com/office/officeart/2005/8/layout/vProcess5"/>
    <dgm:cxn modelId="{4054DC35-CF36-47B6-89A3-F90C19393BDB}" type="presOf" srcId="{B7F9058A-F92D-464B-8D25-723FE968C1CF}" destId="{DAF1855C-F531-4AFF-993E-1840C44E4C94}" srcOrd="1" destOrd="1" presId="urn:microsoft.com/office/officeart/2005/8/layout/vProcess5"/>
    <dgm:cxn modelId="{FF8C5F3A-F13F-43BE-8FB5-933F0331651C}" type="presOf" srcId="{A48CE690-7997-44FF-886B-72F7E027292E}" destId="{464E3F54-C13D-4ADC-B2B6-C04BED3AB9D7}" srcOrd="0" destOrd="1" presId="urn:microsoft.com/office/officeart/2005/8/layout/vProcess5"/>
    <dgm:cxn modelId="{5E69F25C-34A7-49C8-9EDE-2EAF7311932D}" srcId="{2BBA2A27-C920-4896-A768-8A843D5CAF5E}" destId="{5F4E9706-F268-44A3-81D5-C975A432F9BC}" srcOrd="4" destOrd="0" parTransId="{1ED8B3C3-DC84-4361-9FE0-0A3894026BFC}" sibTransId="{8284104F-FBFF-4C5F-842E-1E93BC9548CF}"/>
    <dgm:cxn modelId="{A7444E5F-9682-43BE-8AA5-AB0CF8AA726A}" srcId="{5F4E9706-F268-44A3-81D5-C975A432F9BC}" destId="{B7F9058A-F92D-464B-8D25-723FE968C1CF}" srcOrd="0" destOrd="0" parTransId="{1E7AA260-9D11-4722-8B73-D568569A3829}" sibTransId="{B77E2D89-0D71-4CF7-81B1-C1E27AADD6E1}"/>
    <dgm:cxn modelId="{E6E03A63-F46C-472B-9259-429C65C9A6D8}" type="presOf" srcId="{B7F9058A-F92D-464B-8D25-723FE968C1CF}" destId="{9BDC9B9B-537B-4091-831C-259C030988FF}" srcOrd="0" destOrd="1" presId="urn:microsoft.com/office/officeart/2005/8/layout/vProcess5"/>
    <dgm:cxn modelId="{1D92F567-E3C9-4DDB-8177-C9D27277683A}" type="presOf" srcId="{2BBA2A27-C920-4896-A768-8A843D5CAF5E}" destId="{BA0D7E66-CF43-4C61-8E18-75E39091FBC9}" srcOrd="0" destOrd="0" presId="urn:microsoft.com/office/officeart/2005/8/layout/vProcess5"/>
    <dgm:cxn modelId="{B1985875-9D24-4EA6-B0D0-6B1E9A34F451}" srcId="{2BBA2A27-C920-4896-A768-8A843D5CAF5E}" destId="{E3627EE8-455F-461C-ADF3-47C26EC5E7E0}" srcOrd="0" destOrd="0" parTransId="{6A64F1E5-99B7-480D-88FB-D40313257F9B}" sibTransId="{FE697839-A813-43FC-8B17-5185050871BD}"/>
    <dgm:cxn modelId="{EC3B5157-EE33-4D20-8EEA-0BC60EA00654}" type="presOf" srcId="{6D681944-E294-4CBB-A118-675400E738AB}" destId="{49B3C71C-D879-4ED0-83E3-DDDB2A084B37}" srcOrd="1" destOrd="0" presId="urn:microsoft.com/office/officeart/2005/8/layout/vProcess5"/>
    <dgm:cxn modelId="{BA82E359-38F2-4026-AB08-DA6E62EF721D}" srcId="{2BBA2A27-C920-4896-A768-8A843D5CAF5E}" destId="{30D27671-31F1-4E42-A902-94586D53672B}" srcOrd="1" destOrd="0" parTransId="{FF996121-5FB0-42F3-8DE5-C0DCA29ED5C2}" sibTransId="{223E459E-5AFA-49CD-9142-6C72A620A8BE}"/>
    <dgm:cxn modelId="{E957F27D-568B-49EC-812B-95888C580157}" srcId="{30D27671-31F1-4E42-A902-94586D53672B}" destId="{98C2DC61-9B8F-44B6-AD70-80C78A3D1C45}" srcOrd="0" destOrd="0" parTransId="{306E7129-FCE1-4083-944B-BCB5445C3CBA}" sibTransId="{77947B5A-30C5-48F7-A137-A74C24CF6E29}"/>
    <dgm:cxn modelId="{D567E28A-A09C-4223-B919-FE446062BA98}" type="presOf" srcId="{98C2DC61-9B8F-44B6-AD70-80C78A3D1C45}" destId="{27394299-8661-4D2F-9DBC-B12B09B52A4F}" srcOrd="1" destOrd="1" presId="urn:microsoft.com/office/officeart/2005/8/layout/vProcess5"/>
    <dgm:cxn modelId="{5D973F8F-2968-4136-8F1B-63C2F87B3297}" type="presOf" srcId="{04EA364E-44E6-4DB7-941A-FA6348593120}" destId="{59462744-5B83-46F4-BCFA-FFC1CDB221B7}" srcOrd="0" destOrd="0" presId="urn:microsoft.com/office/officeart/2005/8/layout/vProcess5"/>
    <dgm:cxn modelId="{32AC6A95-37B5-4C86-B61E-4D75C7FF58A8}" srcId="{E3627EE8-455F-461C-ADF3-47C26EC5E7E0}" destId="{A48CE690-7997-44FF-886B-72F7E027292E}" srcOrd="0" destOrd="0" parTransId="{B5E8A354-C751-4A47-9B2E-C4C8BCFC1FAD}" sibTransId="{13666B53-3D4F-4B79-AE0A-57861D8D7C88}"/>
    <dgm:cxn modelId="{E810FE9B-0F32-46E7-9B78-566B587CE3C3}" type="presOf" srcId="{39E72C7C-EF58-4DE1-9B1F-842AABC5F610}" destId="{7BE6942E-C2B4-436B-B208-646BD3CC6581}" srcOrd="0" destOrd="1" presId="urn:microsoft.com/office/officeart/2005/8/layout/vProcess5"/>
    <dgm:cxn modelId="{7B9218A5-383A-47E2-94B3-09CFE86AE99E}" type="presOf" srcId="{2C5E7E94-7CC0-42B7-9533-E71356782879}" destId="{68895C56-0324-462C-BB3A-C68CA85FCEE2}" srcOrd="1" destOrd="0" presId="urn:microsoft.com/office/officeart/2005/8/layout/vProcess5"/>
    <dgm:cxn modelId="{1EDA59A5-4EB9-4F09-8340-59B203053673}" type="presOf" srcId="{98C2DC61-9B8F-44B6-AD70-80C78A3D1C45}" destId="{F1215822-C8CB-4F50-B7AA-87405F206CB0}" srcOrd="0" destOrd="1" presId="urn:microsoft.com/office/officeart/2005/8/layout/vProcess5"/>
    <dgm:cxn modelId="{AF2F84A8-64EE-430D-8C67-A7290E1355CE}" type="presOf" srcId="{5F4E9706-F268-44A3-81D5-C975A432F9BC}" destId="{9BDC9B9B-537B-4091-831C-259C030988FF}" srcOrd="0" destOrd="0" presId="urn:microsoft.com/office/officeart/2005/8/layout/vProcess5"/>
    <dgm:cxn modelId="{BC979BAF-6622-4F31-BA1F-3A9E07E15FC1}" type="presOf" srcId="{E3627EE8-455F-461C-ADF3-47C26EC5E7E0}" destId="{2AD0E5A4-BD78-43A4-80F3-853DD99A7AF8}" srcOrd="1" destOrd="0" presId="urn:microsoft.com/office/officeart/2005/8/layout/vProcess5"/>
    <dgm:cxn modelId="{3B0EFDB0-E8EE-4A86-87C1-2246A481BEE0}" type="presOf" srcId="{A48CE690-7997-44FF-886B-72F7E027292E}" destId="{2AD0E5A4-BD78-43A4-80F3-853DD99A7AF8}" srcOrd="1" destOrd="1" presId="urn:microsoft.com/office/officeart/2005/8/layout/vProcess5"/>
    <dgm:cxn modelId="{D1A8C1B5-D98C-4250-8879-C5BFB0693B1D}" type="presOf" srcId="{30D27671-31F1-4E42-A902-94586D53672B}" destId="{F1215822-C8CB-4F50-B7AA-87405F206CB0}" srcOrd="0" destOrd="0" presId="urn:microsoft.com/office/officeart/2005/8/layout/vProcess5"/>
    <dgm:cxn modelId="{3CA98EBB-D38C-4104-B550-A80D590B6A81}" type="presOf" srcId="{6D681944-E294-4CBB-A118-675400E738AB}" destId="{69FE4752-A343-496B-9A96-D54902F6BA2A}" srcOrd="0" destOrd="0" presId="urn:microsoft.com/office/officeart/2005/8/layout/vProcess5"/>
    <dgm:cxn modelId="{5DBB11BD-7D9F-4015-9266-807AAD40DC9B}" type="presOf" srcId="{39E72C7C-EF58-4DE1-9B1F-842AABC5F610}" destId="{68895C56-0324-462C-BB3A-C68CA85FCEE2}" srcOrd="1" destOrd="1" presId="urn:microsoft.com/office/officeart/2005/8/layout/vProcess5"/>
    <dgm:cxn modelId="{001E07C1-D9C0-41CD-9BAC-F4169B566C84}" type="presOf" srcId="{223E459E-5AFA-49CD-9142-6C72A620A8BE}" destId="{9DA0F224-03C4-4547-99D1-AC11E825A58C}" srcOrd="0" destOrd="0" presId="urn:microsoft.com/office/officeart/2005/8/layout/vProcess5"/>
    <dgm:cxn modelId="{001923CB-9ABB-49F2-9C6F-4F28A25A11AE}" type="presOf" srcId="{ABE921DE-29C1-4F00-A3DF-D068612ADD33}" destId="{0C415EBA-89F4-4BD9-9B8C-0E31800B2BFC}" srcOrd="0" destOrd="0" presId="urn:microsoft.com/office/officeart/2005/8/layout/vProcess5"/>
    <dgm:cxn modelId="{A111D0CB-2101-479A-808A-1FC2172583CD}" type="presOf" srcId="{FE697839-A813-43FC-8B17-5185050871BD}" destId="{E14EBEB0-D9B6-42A5-8F17-428706AC8572}" srcOrd="0" destOrd="0" presId="urn:microsoft.com/office/officeart/2005/8/layout/vProcess5"/>
    <dgm:cxn modelId="{204D97CF-9536-4388-A5C6-26BA1DA37C75}" srcId="{2BBA2A27-C920-4896-A768-8A843D5CAF5E}" destId="{2C5E7E94-7CC0-42B7-9533-E71356782879}" srcOrd="3" destOrd="0" parTransId="{FC8EE8AB-F297-44D2-9E19-F678FAE06792}" sibTransId="{ABE921DE-29C1-4F00-A3DF-D068612ADD33}"/>
    <dgm:cxn modelId="{1C2646EF-A9EE-428F-96F8-BDFAF8FDF35B}" srcId="{2BBA2A27-C920-4896-A768-8A843D5CAF5E}" destId="{6D681944-E294-4CBB-A118-675400E738AB}" srcOrd="2" destOrd="0" parTransId="{622CDA9C-EE25-4836-B8A1-584E8985ECD4}" sibTransId="{04EA364E-44E6-4DB7-941A-FA6348593120}"/>
    <dgm:cxn modelId="{80FD02F9-0927-4A2B-B448-2ACF051B4929}" type="presOf" srcId="{E3627EE8-455F-461C-ADF3-47C26EC5E7E0}" destId="{464E3F54-C13D-4ADC-B2B6-C04BED3AB9D7}" srcOrd="0" destOrd="0" presId="urn:microsoft.com/office/officeart/2005/8/layout/vProcess5"/>
    <dgm:cxn modelId="{A4FB40F6-0369-42CE-A251-C97D9CC16E6D}" type="presParOf" srcId="{BA0D7E66-CF43-4C61-8E18-75E39091FBC9}" destId="{B84632AD-0FB7-466B-8618-BE6A20A0CB49}" srcOrd="0" destOrd="0" presId="urn:microsoft.com/office/officeart/2005/8/layout/vProcess5"/>
    <dgm:cxn modelId="{AAE3F3FE-17DC-4917-8127-967DC5B1B969}" type="presParOf" srcId="{BA0D7E66-CF43-4C61-8E18-75E39091FBC9}" destId="{464E3F54-C13D-4ADC-B2B6-C04BED3AB9D7}" srcOrd="1" destOrd="0" presId="urn:microsoft.com/office/officeart/2005/8/layout/vProcess5"/>
    <dgm:cxn modelId="{71B94C1D-9847-4929-9EFC-43B582FC5B88}" type="presParOf" srcId="{BA0D7E66-CF43-4C61-8E18-75E39091FBC9}" destId="{F1215822-C8CB-4F50-B7AA-87405F206CB0}" srcOrd="2" destOrd="0" presId="urn:microsoft.com/office/officeart/2005/8/layout/vProcess5"/>
    <dgm:cxn modelId="{974780B5-58E2-4B3B-B240-519F9ACB15BE}" type="presParOf" srcId="{BA0D7E66-CF43-4C61-8E18-75E39091FBC9}" destId="{69FE4752-A343-496B-9A96-D54902F6BA2A}" srcOrd="3" destOrd="0" presId="urn:microsoft.com/office/officeart/2005/8/layout/vProcess5"/>
    <dgm:cxn modelId="{6A135271-2307-4FE3-820A-D744D19DD37B}" type="presParOf" srcId="{BA0D7E66-CF43-4C61-8E18-75E39091FBC9}" destId="{7BE6942E-C2B4-436B-B208-646BD3CC6581}" srcOrd="4" destOrd="0" presId="urn:microsoft.com/office/officeart/2005/8/layout/vProcess5"/>
    <dgm:cxn modelId="{1FE3DE33-98F0-4D9B-803A-F8229879BB68}" type="presParOf" srcId="{BA0D7E66-CF43-4C61-8E18-75E39091FBC9}" destId="{9BDC9B9B-537B-4091-831C-259C030988FF}" srcOrd="5" destOrd="0" presId="urn:microsoft.com/office/officeart/2005/8/layout/vProcess5"/>
    <dgm:cxn modelId="{EEAF1DED-F7FC-490C-92BF-677B6CC18BC6}" type="presParOf" srcId="{BA0D7E66-CF43-4C61-8E18-75E39091FBC9}" destId="{E14EBEB0-D9B6-42A5-8F17-428706AC8572}" srcOrd="6" destOrd="0" presId="urn:microsoft.com/office/officeart/2005/8/layout/vProcess5"/>
    <dgm:cxn modelId="{6CFBCA5F-3BB1-400A-8B7F-A3AAAD4B5956}" type="presParOf" srcId="{BA0D7E66-CF43-4C61-8E18-75E39091FBC9}" destId="{9DA0F224-03C4-4547-99D1-AC11E825A58C}" srcOrd="7" destOrd="0" presId="urn:microsoft.com/office/officeart/2005/8/layout/vProcess5"/>
    <dgm:cxn modelId="{1BF03E19-E3B2-4E53-9E2B-AAA938722E07}" type="presParOf" srcId="{BA0D7E66-CF43-4C61-8E18-75E39091FBC9}" destId="{59462744-5B83-46F4-BCFA-FFC1CDB221B7}" srcOrd="8" destOrd="0" presId="urn:microsoft.com/office/officeart/2005/8/layout/vProcess5"/>
    <dgm:cxn modelId="{8BD15AFF-B4CB-4E5E-B345-1D54B4CCD020}" type="presParOf" srcId="{BA0D7E66-CF43-4C61-8E18-75E39091FBC9}" destId="{0C415EBA-89F4-4BD9-9B8C-0E31800B2BFC}" srcOrd="9" destOrd="0" presId="urn:microsoft.com/office/officeart/2005/8/layout/vProcess5"/>
    <dgm:cxn modelId="{9CA340E4-AF73-4A27-9926-51C7F4A266DA}" type="presParOf" srcId="{BA0D7E66-CF43-4C61-8E18-75E39091FBC9}" destId="{2AD0E5A4-BD78-43A4-80F3-853DD99A7AF8}" srcOrd="10" destOrd="0" presId="urn:microsoft.com/office/officeart/2005/8/layout/vProcess5"/>
    <dgm:cxn modelId="{2CD82B5B-5114-49CF-AA2D-02238FCD2CA4}" type="presParOf" srcId="{BA0D7E66-CF43-4C61-8E18-75E39091FBC9}" destId="{27394299-8661-4D2F-9DBC-B12B09B52A4F}" srcOrd="11" destOrd="0" presId="urn:microsoft.com/office/officeart/2005/8/layout/vProcess5"/>
    <dgm:cxn modelId="{969E5B8C-310E-455A-844A-D2EC552CFAF2}" type="presParOf" srcId="{BA0D7E66-CF43-4C61-8E18-75E39091FBC9}" destId="{49B3C71C-D879-4ED0-83E3-DDDB2A084B37}" srcOrd="12" destOrd="0" presId="urn:microsoft.com/office/officeart/2005/8/layout/vProcess5"/>
    <dgm:cxn modelId="{E8054A4E-F906-4F21-AAAB-1DDBF6C54CC6}" type="presParOf" srcId="{BA0D7E66-CF43-4C61-8E18-75E39091FBC9}" destId="{68895C56-0324-462C-BB3A-C68CA85FCEE2}" srcOrd="13" destOrd="0" presId="urn:microsoft.com/office/officeart/2005/8/layout/vProcess5"/>
    <dgm:cxn modelId="{920AEAE5-B2AC-4C81-AEE1-A1D81C2AFD00}" type="presParOf" srcId="{BA0D7E66-CF43-4C61-8E18-75E39091FBC9}" destId="{DAF1855C-F531-4AFF-993E-1840C44E4C9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E3F54-C13D-4ADC-B2B6-C04BED3AB9D7}">
      <dsp:nvSpPr>
        <dsp:cNvPr id="0" name=""/>
        <dsp:cNvSpPr/>
      </dsp:nvSpPr>
      <dsp:spPr>
        <a:xfrm>
          <a:off x="0" y="0"/>
          <a:ext cx="7814817" cy="78324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Cleaned Excel file before loading data into 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Removed embedded pictures and links</a:t>
          </a:r>
        </a:p>
      </dsp:txBody>
      <dsp:txXfrm>
        <a:off x="22940" y="22940"/>
        <a:ext cx="6878001" cy="737360"/>
      </dsp:txXfrm>
    </dsp:sp>
    <dsp:sp modelId="{F1215822-C8CB-4F50-B7AA-87405F206CB0}">
      <dsp:nvSpPr>
        <dsp:cNvPr id="0" name=""/>
        <dsp:cNvSpPr/>
      </dsp:nvSpPr>
      <dsp:spPr>
        <a:xfrm>
          <a:off x="583574" y="892024"/>
          <a:ext cx="7814817" cy="78324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Gathered all year columns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Originally had 71 columns: Country, Notes, 1949, … , 2017 </a:t>
          </a:r>
        </a:p>
      </dsp:txBody>
      <dsp:txXfrm>
        <a:off x="606514" y="914964"/>
        <a:ext cx="6676257" cy="737360"/>
      </dsp:txXfrm>
    </dsp:sp>
    <dsp:sp modelId="{69FE4752-A343-496B-9A96-D54902F6BA2A}">
      <dsp:nvSpPr>
        <dsp:cNvPr id="0" name=""/>
        <dsp:cNvSpPr/>
      </dsp:nvSpPr>
      <dsp:spPr>
        <a:xfrm>
          <a:off x="1167148" y="1784048"/>
          <a:ext cx="7814817" cy="783240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Changed “Year” and “Value” variable type to numeric</a:t>
          </a:r>
        </a:p>
      </dsp:txBody>
      <dsp:txXfrm>
        <a:off x="1190088" y="1806988"/>
        <a:ext cx="6676257" cy="737360"/>
      </dsp:txXfrm>
    </dsp:sp>
    <dsp:sp modelId="{7BE6942E-C2B4-436B-B208-646BD3CC6581}">
      <dsp:nvSpPr>
        <dsp:cNvPr id="0" name=""/>
        <dsp:cNvSpPr/>
      </dsp:nvSpPr>
      <dsp:spPr>
        <a:xfrm>
          <a:off x="1750722" y="2676072"/>
          <a:ext cx="7814817" cy="783240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Introduced </a:t>
          </a:r>
          <a:r>
            <a:rPr lang="en-US" sz="1900" kern="1200" dirty="0"/>
            <a:t>new variable ‘iso3c’ country code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Introduced variable in military and map data frames </a:t>
          </a:r>
        </a:p>
      </dsp:txBody>
      <dsp:txXfrm>
        <a:off x="1773662" y="2699012"/>
        <a:ext cx="6676257" cy="737360"/>
      </dsp:txXfrm>
    </dsp:sp>
    <dsp:sp modelId="{9BDC9B9B-537B-4091-831C-259C030988FF}">
      <dsp:nvSpPr>
        <dsp:cNvPr id="0" name=""/>
        <dsp:cNvSpPr/>
      </dsp:nvSpPr>
      <dsp:spPr>
        <a:xfrm>
          <a:off x="2334296" y="3568097"/>
          <a:ext cx="7814817" cy="783240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Joined military data with world map 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Joined on the ‘iso3c’ value </a:t>
          </a:r>
        </a:p>
      </dsp:txBody>
      <dsp:txXfrm>
        <a:off x="2357236" y="3591037"/>
        <a:ext cx="6676257" cy="737360"/>
      </dsp:txXfrm>
    </dsp:sp>
    <dsp:sp modelId="{E14EBEB0-D9B6-42A5-8F17-428706AC8572}">
      <dsp:nvSpPr>
        <dsp:cNvPr id="0" name=""/>
        <dsp:cNvSpPr/>
      </dsp:nvSpPr>
      <dsp:spPr>
        <a:xfrm>
          <a:off x="7305711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420260" y="572200"/>
        <a:ext cx="280008" cy="383102"/>
      </dsp:txXfrm>
    </dsp:sp>
    <dsp:sp modelId="{9DA0F224-03C4-4547-99D1-AC11E825A58C}">
      <dsp:nvSpPr>
        <dsp:cNvPr id="0" name=""/>
        <dsp:cNvSpPr/>
      </dsp:nvSpPr>
      <dsp:spPr>
        <a:xfrm>
          <a:off x="7889285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003834" y="1464225"/>
        <a:ext cx="280008" cy="383102"/>
      </dsp:txXfrm>
    </dsp:sp>
    <dsp:sp modelId="{59462744-5B83-46F4-BCFA-FFC1CDB221B7}">
      <dsp:nvSpPr>
        <dsp:cNvPr id="0" name=""/>
        <dsp:cNvSpPr/>
      </dsp:nvSpPr>
      <dsp:spPr>
        <a:xfrm>
          <a:off x="847285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587408" y="2343195"/>
        <a:ext cx="280008" cy="383102"/>
      </dsp:txXfrm>
    </dsp:sp>
    <dsp:sp modelId="{0C415EBA-89F4-4BD9-9B8C-0E31800B2BFC}">
      <dsp:nvSpPr>
        <dsp:cNvPr id="0" name=""/>
        <dsp:cNvSpPr/>
      </dsp:nvSpPr>
      <dsp:spPr>
        <a:xfrm>
          <a:off x="9056433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170982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B4D03-AA53-4818-BA8D-F9C1505788F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58C9F-A835-45F7-A2FB-D97F5C9E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85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58C9F-A835-45F7-A2FB-D97F5C9E2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9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tried loading the data before removing the pictures and links that were included in the Excel file and ran into issues.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Instead, we chose to remove the pictures and links from the Excel file before loading the data into 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Before gathering the columns, the data frame from the “Current US$” sheet had 71 columns: Country, Notes, and then a column for each year from 1949 to 2017.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After gathering the columns, the resulting data frame had 7472 rows and 4 columns: Country, Notes, Year, and Value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Finally, we changed the “Year” and “Value” variables to be numeric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58C9F-A835-45F7-A2FB-D97F5C9E2B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6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6812-18E2-4FFC-836D-9CC5C63FF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EA5A5-5C95-4A88-AA15-986203917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B2AE-0F6F-44FC-AE60-50F8168B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BDC2-D31A-4399-9807-94C89FD208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FD334-F4D5-4A1E-9AE4-492B76EC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372E-64B8-4492-9BF7-D80CF7CC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8400-C99B-4489-974C-1918E545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3C06A-E988-4BF2-961C-A1F61CB78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A59A-DE97-4398-9469-F303BF6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BDC2-D31A-4399-9807-94C89FD208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7F70B-8623-4121-978F-C3BAD13A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9C2E-1D01-40EB-A714-898E203C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17944-8611-4A41-B857-A19E3A6EA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ACE8A-0D02-40C3-8C6B-21950F610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88FA5-AE17-454A-BF60-1A139FFB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BDC2-D31A-4399-9807-94C89FD208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14D00-43DC-4452-8CCF-7F52B58B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6C0E8-DD46-4CD3-84C8-0AD22C17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6300-5076-45E4-900F-97B12CCF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8E38-8CD6-41F9-AA93-F0FF90AC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0F37-65ED-4489-98A4-DC549B89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BDC2-D31A-4399-9807-94C89FD208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A8F8B-C39B-4311-8252-317C03EC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C35BB-BD7A-417C-B45B-BB12F1C9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5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121F-4D07-41C5-BA75-626F6C79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44F0C-3E57-42CD-86ED-C6002417E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860AF-17E4-4795-B44A-04BB2D8B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BDC2-D31A-4399-9807-94C89FD208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1CC59-D317-46E3-9420-EF2DCF9C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3F1C3-0C1D-4C6E-AF15-D147E1D7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054-9D1D-481E-BC99-605A4749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B160-2269-4F01-907B-71FB8947D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FF982-E950-4A62-BA27-5A53C4E86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75276-AC87-4950-B803-F0A77FD9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BDC2-D31A-4399-9807-94C89FD208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5016F-E779-41FF-87D4-404EAF7A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98D87-4B3E-4600-8397-935428B6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0040-C7EF-41C0-B2DB-7A79D6A1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E9095-D028-4BE8-B65F-DD743C1D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CEF1A-D22E-4BBB-BA89-5B57AB2DA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57B8A-D461-4575-8EED-67D74394A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9E2BD-4B90-4BAB-A992-23BBB1308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3FD09-6916-4DF9-BA4E-651606F9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BDC2-D31A-4399-9807-94C89FD208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6061E-025B-4BD5-AED9-BABC691A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7B064-5E76-40A3-B747-441F90A2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05C-789A-422E-BCD5-AD1C4B36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DE030-0796-401E-B96C-A5F8C3BD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BDC2-D31A-4399-9807-94C89FD208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5CF03-D3B4-4358-97F7-B2A31E24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B3070-E30E-4B4C-A10C-19B15269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6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43D0F-B21C-4425-8231-1E49942A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BDC2-D31A-4399-9807-94C89FD208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D494A-B123-4B8D-837F-B60252C1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52676-9F35-44F2-9DEE-02BCEB7B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0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BAF7-BFE8-41D5-AE9D-9ED33DDC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30E11-D5CC-4F11-A60F-EB462043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771EC-03F8-4F05-9E44-B3DA06491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09CDF-863E-48D9-98AB-3D6F173A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BDC2-D31A-4399-9807-94C89FD208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09CA3-618C-457C-BA5A-F8B25F90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E7C73-06E6-444B-A3B8-1539C14C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C7F9-E147-4727-9EE6-4E3E9920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993D2-E75D-4C54-A9F9-66BE57D97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5C018-C9AD-4A87-A5C4-54CD5F714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A3515-4812-454F-8718-D409BBA8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BDC2-D31A-4399-9807-94C89FD208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9280A-F5FC-4143-844C-224B5B5D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90A99-C710-4498-9CC7-2194033E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1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E9200-7C91-4290-8B4A-76BCBC67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79671-426B-4AD7-A339-2117F9E9E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5A30F-9A50-4EEF-80CE-BED1E8865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CBDC2-D31A-4399-9807-94C89FD2081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F9433-A7A0-4DEB-BCB3-667F26CC5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D385-2572-48F6-B544-FCF2D8A92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C4F79-1DF9-44C4-AF9F-19511D66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6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E1B24C-53E7-4AD0-A686-D98CA85E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129" y="1194131"/>
            <a:ext cx="5614875" cy="205692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DS 202 </a:t>
            </a:r>
            <a:br>
              <a:rPr lang="en-US" sz="5400" dirty="0"/>
            </a:br>
            <a:r>
              <a:rPr lang="en-US" sz="5400" dirty="0"/>
              <a:t>Final Presentation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Earth Globe Americas">
            <a:extLst>
              <a:ext uri="{FF2B5EF4-FFF2-40B4-BE49-F238E27FC236}">
                <a16:creationId xmlns:a16="http://schemas.microsoft.com/office/drawing/2014/main" id="{A2930B01-CC3E-4241-B9DE-E54CD966D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A7A09-53B2-4D8B-943F-94D8B752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649" y="3805099"/>
            <a:ext cx="4977578" cy="185877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Sonya Haan</a:t>
            </a:r>
          </a:p>
          <a:p>
            <a:pPr marL="0" indent="0" algn="ctr">
              <a:buNone/>
            </a:pPr>
            <a:r>
              <a:rPr lang="en-US" sz="2400" dirty="0"/>
              <a:t>Connor </a:t>
            </a:r>
            <a:r>
              <a:rPr lang="en-US" sz="2400" dirty="0" err="1"/>
              <a:t>Hergenreter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 Andrew Maloney</a:t>
            </a:r>
          </a:p>
          <a:p>
            <a:pPr marL="0" indent="0" algn="ctr">
              <a:buNone/>
            </a:pPr>
            <a:r>
              <a:rPr lang="en-US" sz="2400" dirty="0"/>
              <a:t>Elaine </a:t>
            </a:r>
            <a:r>
              <a:rPr lang="en-US" sz="2400" dirty="0" err="1"/>
              <a:t>Oldbear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41B030-E5FC-4460-8E32-A4980E9DC523}"/>
              </a:ext>
            </a:extLst>
          </p:cNvPr>
          <p:cNvCxnSpPr>
            <a:cxnSpLocks/>
          </p:cNvCxnSpPr>
          <p:nvPr/>
        </p:nvCxnSpPr>
        <p:spPr>
          <a:xfrm>
            <a:off x="6094104" y="3513523"/>
            <a:ext cx="56148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7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CB7E-19A0-41AA-9B02-FDDE6E3B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F9CB-C65B-4051-9267-AE6204B78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[some conclusion about the strength of militaries]</a:t>
            </a:r>
          </a:p>
        </p:txBody>
      </p:sp>
    </p:spTree>
    <p:extLst>
      <p:ext uri="{BB962C8B-B14F-4D97-AF65-F5344CB8AC3E}">
        <p14:creationId xmlns:p14="http://schemas.microsoft.com/office/powerpoint/2010/main" val="256747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45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41573-E35F-421C-ADD7-FC749CA0D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did the cartels affect Mexico’s military?</a:t>
            </a:r>
          </a:p>
          <a:p>
            <a:pPr algn="ctr"/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F8FE5-1F14-4F23-B030-D677DA1F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1070571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0ACA-9D2B-4BE4-8C79-B0196719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A073D-0B3D-469E-A441-2C703D8B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Military expenditure graph</a:t>
            </a:r>
          </a:p>
        </p:txBody>
      </p:sp>
    </p:spTree>
    <p:extLst>
      <p:ext uri="{BB962C8B-B14F-4D97-AF65-F5344CB8AC3E}">
        <p14:creationId xmlns:p14="http://schemas.microsoft.com/office/powerpoint/2010/main" val="285762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0ACA-9D2B-4BE4-8C79-B0196719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A073D-0B3D-469E-A441-2C703D8B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Military expenditure graph (GDP)</a:t>
            </a:r>
          </a:p>
        </p:txBody>
      </p:sp>
    </p:spTree>
    <p:extLst>
      <p:ext uri="{BB962C8B-B14F-4D97-AF65-F5344CB8AC3E}">
        <p14:creationId xmlns:p14="http://schemas.microsoft.com/office/powerpoint/2010/main" val="394145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647D-9B70-4E4A-A255-BDE88348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26F2-D966-4DA2-B8FE-DCC2AD84E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Military Personnel as % of Labor Force</a:t>
            </a:r>
          </a:p>
        </p:txBody>
      </p:sp>
    </p:spTree>
    <p:extLst>
      <p:ext uri="{BB962C8B-B14F-4D97-AF65-F5344CB8AC3E}">
        <p14:creationId xmlns:p14="http://schemas.microsoft.com/office/powerpoint/2010/main" val="116160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5D26-AE7D-4438-8BCC-B5B9EA28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31EA-C536-4BF3-AC53-B49C99D55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Military Arms Import</a:t>
            </a:r>
          </a:p>
        </p:txBody>
      </p:sp>
    </p:spTree>
    <p:extLst>
      <p:ext uri="{BB962C8B-B14F-4D97-AF65-F5344CB8AC3E}">
        <p14:creationId xmlns:p14="http://schemas.microsoft.com/office/powerpoint/2010/main" val="2643741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CB7E-19A0-41AA-9B02-FDDE6E3B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F9CB-C65B-4051-9267-AE6204B78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Mexico’s military increased</a:t>
            </a:r>
          </a:p>
        </p:txBody>
      </p:sp>
    </p:spTree>
    <p:extLst>
      <p:ext uri="{BB962C8B-B14F-4D97-AF65-F5344CB8AC3E}">
        <p14:creationId xmlns:p14="http://schemas.microsoft.com/office/powerpoint/2010/main" val="215623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55726C-6696-46C6-B7C1-29892ECEAE99}"/>
              </a:ext>
            </a:extLst>
          </p:cNvPr>
          <p:cNvSpPr/>
          <p:nvPr/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A7500D-763B-4292-80A0-DA067783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Obtaining the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A45B3A-7E52-402F-8F7A-69B93EBBC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4" t="12868" r="76749" b="62417"/>
          <a:stretch/>
        </p:blipFill>
        <p:spPr>
          <a:xfrm>
            <a:off x="758308" y="3609100"/>
            <a:ext cx="2542433" cy="1836412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0DD8AAC-92EB-4895-BEC4-780564EAF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058014"/>
              </p:ext>
            </p:extLst>
          </p:nvPr>
        </p:nvGraphicFramePr>
        <p:xfrm>
          <a:off x="4575102" y="1839632"/>
          <a:ext cx="7024873" cy="17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1613">
                  <a:extLst>
                    <a:ext uri="{9D8B030D-6E8A-4147-A177-3AD203B41FA5}">
                      <a16:colId xmlns:a16="http://schemas.microsoft.com/office/drawing/2014/main" val="2984796046"/>
                    </a:ext>
                  </a:extLst>
                </a:gridCol>
                <a:gridCol w="2653260">
                  <a:extLst>
                    <a:ext uri="{9D8B030D-6E8A-4147-A177-3AD203B41FA5}">
                      <a16:colId xmlns:a16="http://schemas.microsoft.com/office/drawing/2014/main" val="17845201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SIPRI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75000"/>
                          </a:schemeClr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Kaggle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899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Military Expenditure: Current USD</a:t>
                      </a:r>
                    </a:p>
                    <a:p>
                      <a:pPr marL="342900" indent="-3429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Military Expenditure: Share of GDP</a:t>
                      </a:r>
                    </a:p>
                    <a:p>
                      <a:pPr marL="342900" indent="-3429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Arms Imported</a:t>
                      </a:r>
                    </a:p>
                    <a:p>
                      <a:pPr marL="342900" indent="-3429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Military Personnel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11480" lvl="0" indent="-3429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Global Fire Power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036050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84B04E-E8A5-49F7-8B70-85C6C932F8DB}"/>
              </a:ext>
            </a:extLst>
          </p:cNvPr>
          <p:cNvSpPr txBox="1">
            <a:spLocks/>
          </p:cNvSpPr>
          <p:nvPr/>
        </p:nvSpPr>
        <p:spPr>
          <a:xfrm>
            <a:off x="4575102" y="1038996"/>
            <a:ext cx="6408407" cy="525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5 data frames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400" dirty="0"/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400" dirty="0"/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400" dirty="0"/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400" dirty="0"/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400" dirty="0"/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Downloaded data as Excel files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Read in data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read_excel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5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8DAA-9F17-4DB9-A958-2F06D429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Dataset Background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0D6983-E764-4165-A794-91B722C66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64496"/>
              </p:ext>
            </p:extLst>
          </p:nvPr>
        </p:nvGraphicFramePr>
        <p:xfrm>
          <a:off x="1883139" y="1705817"/>
          <a:ext cx="8425721" cy="455687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793247">
                  <a:extLst>
                    <a:ext uri="{9D8B030D-6E8A-4147-A177-3AD203B41FA5}">
                      <a16:colId xmlns:a16="http://schemas.microsoft.com/office/drawing/2014/main" val="3435240908"/>
                    </a:ext>
                  </a:extLst>
                </a:gridCol>
                <a:gridCol w="6632474">
                  <a:extLst>
                    <a:ext uri="{9D8B030D-6E8A-4147-A177-3AD203B41FA5}">
                      <a16:colId xmlns:a16="http://schemas.microsoft.com/office/drawing/2014/main" val="3401066008"/>
                    </a:ext>
                  </a:extLst>
                </a:gridCol>
              </a:tblGrid>
              <a:tr h="91137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Current USD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080406"/>
                  </a:ext>
                </a:extLst>
              </a:tr>
              <a:tr h="91137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Share of GDP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51826"/>
                  </a:ext>
                </a:extLst>
              </a:tr>
              <a:tr h="91137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Arms Imported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90674"/>
                  </a:ext>
                </a:extLst>
              </a:tr>
              <a:tr h="91137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Military Personnel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147758"/>
                  </a:ext>
                </a:extLst>
              </a:tr>
              <a:tr h="91137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Global Fire Power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18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24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44E4-BDC1-4767-9CE6-A0C32658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Cleaning the Data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6E51131-3B90-4AC2-BD25-35A855057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724609"/>
              </p:ext>
            </p:extLst>
          </p:nvPr>
        </p:nvGraphicFramePr>
        <p:xfrm>
          <a:off x="838200" y="1854654"/>
          <a:ext cx="1014911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099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3CBD5-0972-4D53-97BB-73B911C7A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5257" y="4423230"/>
            <a:ext cx="8621486" cy="117928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do the strongest and weakest militaries compare? Can we conclude what determines a military’s strength?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2F66A-1C01-4445-BAF4-B248AF9A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3940208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6DE5-547C-470A-827F-91F72B98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243D-B783-479E-BD92-13308A61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Military expenditure</a:t>
            </a:r>
          </a:p>
        </p:txBody>
      </p:sp>
    </p:spTree>
    <p:extLst>
      <p:ext uri="{BB962C8B-B14F-4D97-AF65-F5344CB8AC3E}">
        <p14:creationId xmlns:p14="http://schemas.microsoft.com/office/powerpoint/2010/main" val="204434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6177-8AA1-472A-9D6D-E3BD71CC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B1F3-AC22-4B5E-8DC3-40674FE1B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Military Expenditure % GDP</a:t>
            </a:r>
          </a:p>
        </p:txBody>
      </p:sp>
    </p:spTree>
    <p:extLst>
      <p:ext uri="{BB962C8B-B14F-4D97-AF65-F5344CB8AC3E}">
        <p14:creationId xmlns:p14="http://schemas.microsoft.com/office/powerpoint/2010/main" val="302406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52A2-306D-4359-B9E3-C3A92E5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D7EA-DDC4-45D9-9C78-452EA322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Military Personnel</a:t>
            </a:r>
          </a:p>
        </p:txBody>
      </p:sp>
    </p:spTree>
    <p:extLst>
      <p:ext uri="{BB962C8B-B14F-4D97-AF65-F5344CB8AC3E}">
        <p14:creationId xmlns:p14="http://schemas.microsoft.com/office/powerpoint/2010/main" val="309465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C5C6-4008-4CCE-96B2-92FCD96B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AB32-1751-46E5-9998-D1E49BCB1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Military Arms Import</a:t>
            </a:r>
          </a:p>
        </p:txBody>
      </p:sp>
    </p:spTree>
    <p:extLst>
      <p:ext uri="{BB962C8B-B14F-4D97-AF65-F5344CB8AC3E}">
        <p14:creationId xmlns:p14="http://schemas.microsoft.com/office/powerpoint/2010/main" val="238307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351</Words>
  <Application>Microsoft Office PowerPoint</Application>
  <PresentationFormat>Widescreen</PresentationFormat>
  <Paragraphs>69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Office Theme</vt:lpstr>
      <vt:lpstr>DS 202  Final Presentation</vt:lpstr>
      <vt:lpstr>Obtaining the Data</vt:lpstr>
      <vt:lpstr>Dataset Background</vt:lpstr>
      <vt:lpstr>Cleaning the Data</vt:lpstr>
      <vt:lpstr>QUESTION 1</vt:lpstr>
      <vt:lpstr>Plot 1</vt:lpstr>
      <vt:lpstr>Plot 2</vt:lpstr>
      <vt:lpstr>Plot 3</vt:lpstr>
      <vt:lpstr>Plot 4</vt:lpstr>
      <vt:lpstr>Conclusion</vt:lpstr>
      <vt:lpstr>QUESTION 2</vt:lpstr>
      <vt:lpstr>Plot 1</vt:lpstr>
      <vt:lpstr>Plot 2</vt:lpstr>
      <vt:lpstr>Plot 3</vt:lpstr>
      <vt:lpstr>Plot 4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202  Final Presentation</dc:title>
  <dc:creator>Sonya Haan</dc:creator>
  <cp:lastModifiedBy>Sonya Haan</cp:lastModifiedBy>
  <cp:revision>3</cp:revision>
  <dcterms:created xsi:type="dcterms:W3CDTF">2019-05-04T02:58:57Z</dcterms:created>
  <dcterms:modified xsi:type="dcterms:W3CDTF">2019-05-04T18:21:41Z</dcterms:modified>
</cp:coreProperties>
</file>