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43" d="100"/>
          <a:sy n="43" d="100"/>
        </p:scale>
        <p:origin x="5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06/10/2023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626" y="439205"/>
            <a:ext cx="9144000" cy="728739"/>
          </a:xfrm>
        </p:spPr>
        <p:txBody>
          <a:bodyPr>
            <a:noAutofit/>
          </a:bodyPr>
          <a:lstStyle/>
          <a:p>
            <a:r>
              <a:rPr lang="en-GB" sz="2800" b="1" dirty="0" smtClean="0"/>
              <a:t>ANALYSING CUSTOMER REVIEW DATA FOR BRITISH AIRWAYS</a:t>
            </a:r>
            <a:endParaRPr lang="en-GB" sz="2800" b="1" dirty="0"/>
          </a:p>
        </p:txBody>
      </p:sp>
      <p:sp>
        <p:nvSpPr>
          <p:cNvPr id="4" name="AutoShape 2" descr="data:image/png;base64,iVBORw0KGgoAAAANSUhEUgAAAqwAAAGbCAYAAAABVcK4AAAAOXRFWHRTb2Z0d2FyZQBNYXRwbG90bGliIHZlcnNpb24zLjcuMSwgaHR0cHM6Ly9tYXRwbG90bGliLm9yZy/bCgiHAAAACXBIWXMAAA9hAAAPYQGoP6dpAABk/UlEQVR4nO3dd3wT9R8G8CejSffepVBayqaUvSkgigjI3g7EAfwAxb0QEJSloIIKisqQjchQUVBkWIbsvcqoUGhL9x4Z9/ujJjZN0plySfu8X6++lNzl8iS93n1y9x0SQRAEEBERERFZKanYAYiIiIiISsOClYiIiIisGgtWIiIiIrJqLFiJiIiIyKqxYCUiIiIiq8aClYiIiIisGgtWIiIiIrJqLFiJiIiIyKqxYCUiIiIiq8aClYiIiIisWoUK1lWrVkEikRj8+Pr6omfPnvj111/NPi89PR329vaQSCS4fPmyyXXGjRtnsF2lUomGDRtixowZyM/Pr9Cb2rZtG/r27Qtvb28oFAoEBgZixIgR+PPPP/Xr7N+/HxKJBD/88IPZPM7OzmZfo3379pBIJFi2bJnJ5SU/K7lcjqCgIIwbNw537941+Z7N/YwbN67U9xsdHY2+ffsiKCgI9vb2qFu3LgYMGID169cbrCeRSDBlypRS8544ccJo2aFDhzB48GD4+flBqVQiJCQEEyZMwO3btw3WW7hwISQSCU6fPm3wuCAI8PDwgEQiwa1btwyW5efnQ6lUYsyYMWZzxsbG6j+LrVu3GuWbNWsWJBIJkpOTjZb99ddfGDFiBIKCgqBQKODm5oYOHTpg9uzZSExMNPlZlHzNsn5iY2MrtT/16NHD7DYbN25sNptOUlISXnrpJTRu3BgODg7w9fVF+/bt8eabbyI7O9vgtc29jr29vX493XuQSCQ4efJkqe/B1LHA1E9ISAgA078jXS5XV1fk5eUZvV5MTIx+Ox9//LHJnKZ+Nm7cqF83JCQEEokEU6dONdp+yd9ZeX/f+/fvL/N3o9FoEBgYCIlEYvbYqPtM/Pz8kJuba7Q8JCQE/fv3N/nc8h5TS+5z6enpCAgIQJcuXWBqVu6jR49CKpXi9ddf1z9WleNLefdRU0rbx9566y2DdVUqFZYsWYJ27drBxcUFzs7OaNeuHZYsWQKVSmW0bd1+oftxcnJC+/btsWbNmlIzARU/bvfo0QPNmzc3uS3dcaay+3dp9u/fjyFDhsDf3x8KhQK+vr4YMGAAfvzxR6PXMnfcmjJlCiQSicFjhYWF+Oyzz9CqVSu4urrC3d0dzZo1wwsvvIArV64AqNzfUkpKCl5//XU0atQI9vb28PT0RJ8+ffDzzz+b/dwkEgk++OADk9nHjh0LiURS6eNuec7hZdH9jet+7OzsEBISghdffBHp6elG65fcL4v/PProowCAiIgI1K1b1+Tfr06XLl3g5+cHtVpdpX2sadOmaNmypdH2t23bBolEgqioKKNl3333HSQSCfbs2aN/7Pz58xg2bBjq1asHe3t7BAUF4eGHH8bSpUvL9TnqyCu09r9mz56N+vXrQxAEJCYmYtWqVXjsscfw008/mTzAbtmyBRKJBP7+/li3bp3ZHUypVOKbb74BAGRkZGDHjh2YM2cObty4gXXr1pWZSxAEjB8/HqtWrUKrVq3wyiuvwN/fH/Hx8di2bRseeughHDp0CJ07d67M29aLiYnB8ePHERISgnXr1mHSpElm19V9Vvn5+Th69ChWrVqF6OhoXLhwARMmTEDv3r316966dQszZszACy+8gG7duukfDwsLM7v9LVu2YOTIkYiMjMRLL70EDw8P3Lp1CwcPHsSKFSsMCsHKWLp0KV566SWEhoZi6tSpCAgIwOXLl/HNN99g06ZN2LVrl/7z7Nq1K4CiE1yrVq3027h48SLS09Mhl8tx6NAh1K9fX7/s+PHjKCws1D+3LLNnz8aQIUOMDqKmzJgxA3PmzEFoaCjGjRuH0NBQ5Ofn4+TJk1i0aBFWr16NGzdumHyuj48Pvv/+e4PHFi1ahLi4OHzyySdG68bGxpYrf0l16tTBvHnzjB53c3Mr9Xmpqalo27YtMjMzMX78eDRu3BgpKSk4d+4cli1bhkmTJhkcqIv/bRUnk8lMbn/WrFn46aefzL5+9+7djT6f5557Du3bt8cLL7ygf6y0L30AIJfLkZubi59++gkjRowwWLZu3TrY29ub/cL64osvol27dkaPd+rUyeixFStW4O2330ZgYKDZLCXfz5o1a/D7778bPd6kSROz29D5888/ER8frz9G9O3b1+y69+/fx7Jly/Dqq6+WuV2d8h5TS3J3d8enn36KUaNGYcWKFQa/K7VajYkTJ6JevXp4//339a9T2eNLRfdRc3TH0OKKF4A5OTno168fDhw4gP79+2PcuHGQSqX47bff8NJLL+HHH3/EL7/8AicnJ4NtREZG6j/z+Ph4fPPNN3j66adRUFCA559/3mweSxy3y6Mi+3dJM2fOxOzZsxEeHo4JEyagXr16SElJwa5duzB06FCsW7eu0ueGoUOH4tdff8Xo0aPx/PPPQ6VS4cqVK/j555/RuXNnNG7cuMJ/S1evXsVDDz2EpKQkPPPMM2jbti3S09Oxbt06DBgwAK+99ho++ugjoyz29vbYsGEDpk+fbvB4Tk4OduzYYfCFvLiKHHdLO4eb235Jy5Ytg7OzM3JycrB3714sXboUp06dQnR0tNG6xffL4nTHrrFjx+Ktt97CX3/9he7duxutFxsbiyNHjmDKlCmQy0sv8crax7p27Ypvv/0WGRkZBp/NoUOHIJfLcfz4cahUKtjZ2Rksk8lk+m0cPnwYPXv2RN26dfH888/D398fd+7cwdGjR/HZZ5+ZvJhgllABK1euFAAIx48fN3g8NTVVsLOzE8aMGWPyed27dxeGDBkivPzyy0L9+vVNrvP0008LTk5OBo9ptVqhY8eOgkQiERISEsrM99FHHwkAhGnTpglardZo+Zo1a4S///5bEARB2LdvnwBA2LJlS7nz6MyYMUPw9fUVtm7dKkgkEuHWrVtG65j7rN58800BgLBp0yaj5xw/flwAIKxcubKMd/qfpk2bCs2aNRMKCgqMliUmJhr8G4AwefJkk9sxlTc6OlqQSqVCt27dhJycHIP1r1+/Lvj5+QkBAQFCamqqIAiCUFBQINjb2wsjRowwWHf58uWCl5eX0KdPH2HChAkGy+bOnSsAEM6ePWs2561btwQAQmRkpABA2Lp1q8E2Zs6cKQAQkpKS9I9t3LhRACCMGDHC5GeTnp4uzJw50+RnYU6/fv2EevXqmVxWmf0pKipKaNasWYUy6CxcuFAAIBw6dMhoWUZGhpCXl1fqa5uiew+6z/nkyZNlvofinJychKefftrkMlO/I932HnnkEWHQoEFGzwkPDxeGDh0qABA++ugjo5zmPuvi6tWrJzRr1kyQy+XC1KlTTb5fc9uZPHmyUMFDpN5TTz0ltG7dWvjss88EJycnITs722gd3WcSGRkp+Pn5Cbm5uUbZ+/XrZ3L7lT2m6vTt21fw8PAwOK5+/PHHAgBh165d+seqcnypyD5qirljaEkvvPCCAEBYunSp0bLPP/9cACBMnDjR4HFTn+39+/cFZ2dnoUmTJqW+XkllHbdL+zvXHdsqu3+bsmXLFgGAMGzYMKGwsNBo+W+//Sb89NNP5Xqtkn8Dx44dEwAIH374odG6arVaSE5OLtd2iissLBSaN28uODo6CkePHjXa5siRIwUAwsaNG/WP6z63IUOGCACEM2fOGDxv3bp1gp2dnTBgwIBKH3crcw4vydRxTxAE/XvS1SM6pf3N69y+fVuQSCRG51Id3TlV91lWZR9bvXq10TFBEAShY8eOwpgxYwQAwpEjRwyWNWzYUGjVqpX+34899pjg4+MjpKWlGW2/5DGkLBZpw+ru7g4HBweT1fzt27fx119/YdSoURg1ahRu3bqFw4cPl2u7EokEXbt2hSAIuHnzZqnr5uXlYd68eWjcuDE+/vhjk1fgnnzySbRv3758b6oU69evx7Bhw9C/f3+4ubkZ3Rorje4buLkrexV148YNtGvXDgqFwmiZr69vlbY9Z84cSCQSrF69Go6OjgbLwsLCsHDhQsTHx+Orr74CACgUCrRr1w6HDh0yWPfQoUPo1KkTunTpYnKZu7u72VtmxY0aNQoNGzbE7NmzS70dAhRdXfX29sa3335r8rNxc3PDrFmzynxNa3Xjxg3IZDJ07NjRaJmrq2u5v/mbMnXqVHh4eDywz2fMmDH49ddfDW6RHT9+HDExMVW+QwAU3WZ76qmnsGLFCty7d6/K2ytLXl4etm3bhlGjRmHEiBHIy8vDjh07zK4/Y8YMJCYmmm1eVFJVjqk6X375JQoKCvDKK68AAO7cuYNZs2Zh5MiRBleDq3J8qc59VCcuLg7ffvstevXqZbK50+TJk9GzZ0988803iIuLK3VbPj4+aNy4scWOzWJ577334Onpie+++87gypdOnz59zDY1KYvus+nSpYvRMplMBi8vrwpvc+vWrbhw4QLeeustdOjQwWibX331Fdzd3U0ejzp16oT69esbnYPXrVuHRx99FJ6enhXOUxZLnMOrso3g4GB0794dP/zwg8nmLuvXr0dYWJjRZ1kZujufxc/b+fn5OHXqFIYMGYLQ0FCDZUlJSbh27ZrBHdMbN26gWbNmcHd3N9p+RWuUShWsGRkZSE5ORlJSEi5evIhJkyYhOzsbTzzxhNG6GzZsgJOTE/r374/27dsjLCysXLf3dXS3Wj08PEpdLzo6GqmpqRgzZozZ25ymZGVlITk52einoKDA5Pp///03rl+/jtGjR0OhUGDIkCHV8n7Kq169eti7d2+ZB2Od/Px8k++3ZHuy3Nxc7N27F926dTO6HaczcuRIKJVKgzZGXbt2xd27dw1ukeuaYXTu3FnfPAAoasJx+PBhdOrUCVJp2buiTCbD9OnTcfbsWWzbts3seteuXcO1a9cwaNCgct1ytKSK7k8ajcbk+jk5OaW+Tr169aDRaIxusZXG1OtkZmYarefq6oqXX34ZP/30E06dOlXu7VeWrolH8bZ169evR+PGjdG6dWuzzzP3WZv6MvPuu+9CrVZj/vz51fIeitu5cyeys7MxatQo+Pv7o0ePHqUeI7p164ZevXph4cKFJtvyllTVYypQVMS///77WL9+PX7//Xe8+OKLkMvl+PTTTw3Wq+jxpeRzK7qPmqI73xT/0fn111+h0Wjw1FNPmX3+U089BbVajd9++63U11Gr1YiLi7PYsbk4c3/naWlpZp9Tkf1bJyYmBleuXMGgQYPg4uJi8fdRr149AEUFoVqttsg2dU2PzP0O3dzcMHDgQFy5cgXXr183Wj569Ghs3LhR/7kkJydjz549pX7ZrexxF7DMOby0bahUKpPZih8bxo4di5SUFOzevdvguefPn8eFCxcwduzYcuUoax8LDQ1FYGCgQdMFXTM+3Tm9eMGq++JcvGCtV68eTp48iQsXLpQrU2kqVbD27t0bPj4+8PX1RfPmzbFq1Sp89913ePjhh43WXbduHQYOHAgHBwcARUXO5s2bze7sug/sxo0bWLRoEbZu3YrmzZujUaNGpWbSdTxo0aJFhd7L+PHj4ePjY/RjrmH72rVrERwcrP+GOWrUKFy6dAlnzpwxub7uYBsXF4etW7fi/fffh1KprPQ33JLefPNN3LlzB2FhYejVqxdmzJiB6OhoaLVak+t/++23Jt9vyXYkMTExUKvVJhtc6yiVSjRq1Mig00fxdqwAkJCQgJs3b6JLly7o0KEDpFKpfqe+dOkS0tLSyt1+FSi6GhceHl7qVVZdw/+SV20FQTD6w7TUQVenovvTlStXTK5fVntG3euMGzcOTZo0waRJk7BhwwZkZGSYXD8nJ8fk65RsN6rz4osvwsPDQ9+WsTq5uLigf//++qskWq0WGzduxOjRo0t9nrnP2lRnutDQUDz55JNYsWIF4uPjq+V96KxduxadO3dGcHAwgKJjxJ49e5CUlGT2OTNnzkRiYiKWL19e5vYrekw1Z9q0aYiMjMSoUaOwfft2LFiwAP7+/gbrVPT4UlxF91FzdOeb4j86ly5dAoBSj1O6ZSU7pxUvDC5cuIDx48cjISEBw4YNq1C+8jD3d17aF7KK7N86lT0PllfHjh0RFRWFFStWoE6dOhgzZgy+/PJLow64FXHp0iW4ubnpi2FTzP0OgaJzwu3bt/WF0+bNm2Fvb4/HH3/c7PYqcty1xDk8NTUVycnJ+Oeff7By5Up88cUX8PHxMdkGdc+ePSazffbZZ/p1hg0bBqVSaXRlWffv8has5dnHunTpgmPHjumv5ur6oQQEBBgVrLrzfvFz+muvvYbc3FxERkaic+fOePPNN7Fnzx6TV4fLUqlOV1988QUaNmwIAEhMTMTatWvx3HPPwcXFBUOGDNGvd+7cOZw/f96gcfPo0aMxd+5c7N69G/369TPYru6kWlzXrl2xevXqMjvZ6K4UVfRb5YwZMwwayut89NFHRrev1Wo1Nm3ahKefflqfp1evXvD19cW6desQGRlptJ3ijfOBoisba9euRZ06dSqU05zx48cjKCgIixcvxr59+7Bv3z59R6Pvv//eqIPZwIEDTd4627Nnj0Gj9qysLABlf54uLi4GV+k6d+4MqVSK6OhoPPHEEzh06BDs7OzQrl07ODg4ICIiAocOHcJjjz2m/3wrUrDqrrI+/fTT2L59OwYPHmy0ji5PyaurGRkZRvvX8ePH0bZt23K/flkqsj8BRfvDihUrjB4va//w8/PD2bNnMXv2bGzbtg3Lly/H8uXLoVAoMH36dEyfPt3gb8be3t5kJypvb2+T23dzc8O0adMwc+ZMnD592qATXXUYM2YMhg8fjoSEBFy4cAEJCQllNgcw91mbuw04ffp0fP/995g/f77Bwd+SdFc9infMGzp0KCZPnozNmzdj8uTJJp/XvXt39OzZEwsXLsTEiRP1xWhJFT2mlkYul+Prr79G+/bt0bFjR5MdjSp6fCmuovuoOcXPNyWV5zilW1byboKuMCjumWeeMdm5p6rM/Z0nJiaavDMJVHz/Bip/HiwviUSC3bt34+OPP8batWuxYcMGbNiwAZMnT8aIESP0t+8rIisrq1znGcD4dwgAzZo1Q0REBDZs2ICuXbti/fr1GDhwoFEztuIqcty1xDm85AW3Fi1aYOXKlSYzdujQwWQnyvDwcP3/e3h44LHHHsPOnTuRk5MDJycnCIKAjRs3om3btmb/Xkoqzz7WtWtXbNmyBSdPnkTHjh0NOq536dIF9+/fR0xMDMLDw/XFbPHOrQ8//DCOHDmCefPmYffu3Thy5AgWLlwIHx8ffPPNN6V+sSipUgVr+/btDU7yo0ePRqtWrTBlyhT0799f395p7dq1cHJyQmhoqP5Svr29vb7nbMmDa/GTalxcHBYuXIj79++bPXgX5+rqCuC/A1h5tWjRwmiH1GUvSXeVpH379ga3Jnr27IkNGzZgwYIFRre2dQfbjIwMfPfddzh48CCUSmWFMpalT58+6NOnD3Jzc3Hy5Els2rQJy5cvR//+/XHlyhWDdiJ16tQx+X5L3vLTHSDK+jxLHmx0Q5zoirNDhw6hVatW+t9h8W9khw4dgkKhqHC74rFjx2LOnDmYPXs2Bg0aZLRcl6dkMwdnZ2f8/vvvAIwLdEupyP4EAE5OTibXL4+AgAAsW7YMX375JWJiYrB7924sWLAAM2bMQEBAAJ577jn9ujKZrMKv89JLL+GTTz7BrFmzSm2DaQmPPfYYXFxcsGnTJpw5cwbt2rVDgwYNSh19wdxnbY7uKuvXX39tNCySpWzatAkqlQqtWrUyOEZ06NAB69atM1uwAkUjM0RFRWH58uV4+eWXTa5T0WNqWXQ9hNu0aWO2eKzI8aWkiuyj5pQ83xRXnuOUuaJWVxhoNBpcuHABH3zwAdLS0ky2160qc3/nlty/gcqfBytCqVTi3Xffxbvvvov4+HgcOHAAn332GTZv3gw7OzuzxzpzXFxcTA5JWFxZX0zGjBmDRYsW4eWXX8bhw4fxzjvvlLq9ihx3LXEO37p1K1xdXZGUlIQlS5bg1q1bZusab2/vcmUbO3Ystm3bhh07dmDMmDE4fPgwYmNj8dJLL5U7V3n2seLtWDt06IDDhw/rC+rmzZvD1dUVhw4dQnBwME6ePImRI0cabaNdu3b48ccfUVhYqG/S98knn2DYsGE4c+YMmjZtWq68Ful0JZVK0bNnT8THxyMmJgZA0e3XDRs2ICcnB02bNkV4eLj+JzY2Fjt27DAqKHQn1d69e2PcuHHYu3cvEhISMGHChDIz6MZPO3/+vCXekkm6dmIjRowweD+bNm3C3bt3ceDAAaPntG/fHr1798bQoUOxc+dONG/eHGPGjClzDMLKcHR0RLdu3fD5559j+vTpSEtLK3V83NI0aNAAcrkc586dM7tOQUEBrl69arSzde3aVd9WteQwYp07d9bfXoiOjkabNm0q3PlCd5X1zJkzJgsp3b5Qss2MXC7X71/l/QOxBRKJBA0bNsTUqVNx8OBBSKXSCrdpNEV3lXXnzp1GY+tamlKpxJAhQ7B69Wps27bNIp2tTNG1ZV2wYEG1bF/3uXfp0sXgGBEdHY0jR46U2nm0e/fu6NGjh9m2rJU5plpSVY4v1bWP6oZFKu04pVtW8m9eVxj06dMHr776KtauXYvt27dX29X3B6Gi50Hdsddc2+nc3NxSj88BAQEYNWoUDh48iPDw8Eo1TWnSpAkyMjJKbVZg7neoM3r0aCQnJ+P555+Hl5cXHnnkkQplKI0lzuHdu3dH7969MXr0aPz+++9wcHDA2LFjy9W0xpySnb7Xr18PmUyGUaNGVXqbprRs2RIuLi6Ijo7GlStXkJqaqj+nS6VSdOjQAdHR0eUaolLXMXvu3LlYtmwZVCoVtmzZUu4sFpvpSreT6n6JBw4cQFxcHGbPno0tW7YY/Hz99dfIzc3F9u3bS91mQECAvvPH0aNHS123a9eu8PDwwIYNG6DRaCzynorTjes2cuRIo/ezZcsWBAQElHkAlslkmDdvHu7du4fPP//c4hmL012RqGx7PScnJ/Ts2RMHDx7EP//8Y3KdzZs3o6CgwKgtj25khz/++AOnT5826FHauXNn5OXl4ZdffsHNmzcr1ByguCeeeAINGjTA+++/b9SWtVGjRggPD8f27dvL1Yi+JgkNDYWHh4fF2mlOmzYN7u7uD6Qt65gxY3D69GlkZWVZ/KCrExYWhieeeAJfffWVxduy6nrrT5kyxej4sGnTJigUijJHFJk1axYSEhL0I28UZ4ljqqVU5fhiyX20b9++kMlkpXbsWrNmDeRyuX7gdXP69euHqKgozJ0712aPGw0bNkSjRo3K/eVF12706tWrJpdfvXq11LalOnZ2doiIiNC3C64I3fnD3KQNmZmZ2LFjBxo3bowGDRqYXKdu3bro0qUL9u/fj+HDh5c5/mhlWeIc7uzsjJkzZ+LMmTPYvHlzpbMolUoMGzYMe/bsQWJiIrZs2YJevXoZtUOvKt1IH4cOHUJ0dDRcXV0N2kjr7ppWtIlfZY4hFilYVSoV9uzZA4VCof/Gq7t19frrr2PYsGEGP88//zzCw8PL9Q176tSpcHR0LLN3r6OjI958801cvnwZb775pskOOWvXrsWxY8cq9R63bduGnJwcTJ482ej96Ia42rp1q9ne4Do9evRA+/bt8emnn1Z4Bi9T9u7da/LxXbt2ATBuO1MR06dPhyAIGDdunNE38Fu3buGNN95AQECA0RVw3Q67ePFiqFQqgyusISEhCAgIwMKFCw3WrajiV1l37txptHzWrFn6b9ymGneXNSyWtfv7779NnlSPHTuGlJSUKv3ei9NdZd2xY4fZjoWW0rNnT8yZMweff/65xQ+6xU2fPh0qlUq/D1qK7nj2xhtvGB0fRowYgaioqDKPeVFRUejRowcWLFhgdHyw1DG1IqpyfHkQ+2hwcDCeeeYZ/PHHHyaHBVu+fDn+/PNPPPvss+Vqc/jmm28iJSXFZPtGW/H+++8jJSUFzz33nMmrnXv27NGP7BIQEIDIyEisXbvWaOalkydP4ujRowbDnMXExJi8Epqeno4jR47Aw8PDqF1wWYYNG4amTZti/vz5RjMtarVaTJo0CWlpaZg5c2ap2/nggw8wc+bMig1EXwmWOIePHTsWderUqfKdnrFjx0KlUmHChAlISkoqd2eriuratSuSkpKwcuVKfedpnc6dO+Pq1avYsWMHvLy8jCZW2bdvn8nzbWVqlEp9Dfn111/1PbHv37+P9evXIyYmBm+99RZcXV1RUFCArVu34uGHHzZ7O+Hxxx/HZ599hvv375faBsrLywvPPPMMvvzyS1y+fLnUWWZef/11XLx4EYsWLcK+ffswbNgw+Pv7IyEhAdu3b8exY8cqPF6hzrp16+Dl5WW2k8Hjjz+OFStW4JdffjHoeGYu5/Dhw7Fq1SpMnDixUnl0Bg4ciPr162PAgAEICwtDTk4O/vjjD/z0009o164dBgwYUOltd+/eHR9//DFeeeUVREREYNy4cQgICMCVK1ewYsUKaLVa7Nq1y2hojrp16yI4OBhHjhxBSEiI0exCnTt3xtatWyGRSEyO51deuraspgqpMWPG4MKFC5g3bx6OHTuGUaNGoX79+sjJycGFCxewYcMGuLi4VMsQNhWRkZFhts2Xuc4YQNGsTOvWrcPgwYPRpk0bKBQKXL58Gd999x3s7e2N2nCp1WqzrzN48GCjWYCK07VlPXv2bKnrVZVUKjWasaY0f/31l8kTRkREBCIiIsw+T3eVdfXq1ZXKaY6u46VudICSHn/8cUydOhWnTp0qtXf4zJkz0bNnT4PHKntMValUJjtweHp64n//+1+Z76kqx5eK7qOV9cknn+DKlSv43//+h99++01/JXX37t3YsWMHoqKisGjRonJtq2/fvmjevDkWL16MyZMnmxzH9EGp7P49cuRInD9/Hh9++CFOnz6N0aNH62e6+u2337B3716DK/2LFy9Gnz59EBkZiXHjxiEwMBCXL1/G119/jYCAALz99tv6dc+ePYsxY8agb9++6NatGzw9PXH37l2sXr0a9+7dw6efflqhYSWBotvEP/zwAx566CF07drVYKar9evX49SpU3j11VfLvOsSFRVlcqpQUyp73NWp6jnczs4OL730El5//XWDfRYA7t69azKbs7OzUZ+NqKgo1KlTBzt27ICDg0OZtUdJ5d3HdBeWjhw5YjQebseOHSGRSHD06FEMGDDAqC381KlTkZubi8GDB6Nx48YoLCzE4cOHsWnTJoSEhOCZZ54pf+CKzDKgm/mh+I+9vb0QGRkpLFu2TD+71NatWwUAwrfffmt2W/v37xcACJ999pkgCKXPynLjxg1BJpOZnUWnpB9++EF45JFHBE9PT0EulwsBAQHCyJEjhf379+vXqcjMRImJiYJcLheefPJJs6+Zm5srODo6CoMHDxYEofRZWjQajRAWFiaEhYUJarVa/3hlZrrasGGDMGrUKCEsLExwcHAQ7O3thaZNmwrvvvuukJmZabAuKjjTlc7BgweFgQMHCt7e3oKdnZ1Qt25d4fnnnxdiY2PN5ho9erQAwOTsZ4sXLxYAmJ1RpmROUzN1lMwNE7OJCELRfjZs2DAhICBAsLOzE1xdXYW2bdsKM2fOFOLj483mN6U6Zroq+fdU/Kc0586dE15//XWhdevWBvv58OHDhVOnThm9dmmvo5uprbT3oJuxpTpmuipNabO0mPspPoOZuZljYmJiBJlMZrGZrk6ePCkAEN577z2z68TGxgoAhJdfflkQBPOz4AjCf/uGLntlj6nmPqOwsDD980o7LlTl+FKRfdSU8s50JQhFs+x98sknQps2bQQnJyfB0dFRaN26tfDpp5+anO2ptBmFVq1aVaHjcHXNdFWe/bs0e/fuFQYOHCj4+voKcrlc8PHxEQYMGCDs2LHDaN2jR48K/fv3Fzw8PAS5XC4EBQUJzz33nBAXF2ewXmJiojB//nwhKipKCAgIEORyueDh4SH06tVL+OGHH8xmKc/f0v3794VXXnlFaNCggaBUKgV3d3ehd+/ews6dO43WLe2cUFxVjruVOYeXVNrfeEZGhuDm5iZERUXpH6tXr57ZXObOPa+//roAwGiGSR1L7GM5OTmCXC4XAAh79uwxeo2IiAgBgLBgwQKjZb/++qswfvx4oXHjxoKzs7OgUCiEBg0aCFOnTq3wTFcSQbDxe6NEREREVKNZrNMVEREREVF1YMFKRERERFaNBSsRERERWTUWrERERERk1ViwEhEREZFVY8FKRERERFaNBSsRERERWTUWrERERERk1ViwEhEREZFVY8FKRERERFaNBSsRERERWTUWrERERERk1ViwEhEREZFVY8FKRERERFaNBSsRERERWTUWrERERERk1ViwEhEREZFVY8FKRERERFaNBSsRERERWTUWrERERERk1ViwEhEREZFVY8FKRERERFaNBSsRERERWTUWrEREVGH79++HRCJBenq62FGIqBZgwUpEJKJx48ZBIpFg/vz5Bo9v374dEonEYq8TGxsLiUSCM2fOWGybREQPCgtWIiKR2dvbY8GCBUhLSxM7CgoLC8WOQERkhAUrEZHIevfuDX9/f8ybN8/sOtHR0ejWrRscHBwQHByMF198ETk5OfrlEokE27dvN3iOu7s7Vq1aBQCoX78+AKBVq1aQSCTo0aMHgKIrvIMGDcKHH36IwMBANGrUCADw/fffo23btnBxcYG/vz/GjBmD+/fvW+5NExFVAAtWIiKRyWQyzJ07F0uXLkVcXJzR8hs3buDRRx/F0KFDce7cOWzatAnR0dGYMmVKuV/j2LFjAIA//vgD8fHx+PHHH/XL9u7di6tXr+L333/Hzz//DABQqVSYM2cOzp49i+3btyM2Nhbjxo2r2hslIqokudgBiIgIGDx4MCIjIzFz5kx8++23BsvmzZuHsWPHYtq0aQCA8PBwLFmyBFFRUVi2bBns7e3L3L6Pjw8AwMvLC/7+/gbLnJyc8M0330ChUOgfGz9+vP7/Q0NDsWTJErRr1w7Z2dlwdnau7NskIqoUXmElIrISCxYswOrVq3H58mWDx8+ePYtVq1bB2dlZ/9OnTx9otVrcunWryq/bokULg2IVAE6ePIkBAwagbt26cHFxQVRUFADg9u3bVX49IqKKYsFKRGQlunfvjj59+uDtt982eDw7OxsTJkzAmTNn9D9nz55FTEwMwsLCABS1YRUEweB5KpWqXK/r5ORk8O+cnBz06dMHrq6uWLduHY4fP45t27YBYKcsIhIHmwQQEVmR+fPnIzIyUt/5CQBat26NS5cuoUGDBmaf5+Pjg/j4eP2/Y2JikJubq/+37gqqRqMpM8OVK1eQkpKC+fPnIzg4GABw4sSJCr8XIiJL4RVWIiIr0qJFC4wdOxZLlizRP/bmm2/i8OHDmDJlCs6cOYOYmBjs2LHDoNNVr1698Pnnn+P06dM4ceIEJk6cCDs7O/1yX19fODg44LfffkNiYiIyMjLMZqhbty4UCgWWLl2KmzdvYufOnZgzZ071vGEionJgwUpEZGVmz54NrVar/3dERAQOHDiAa9euoVu3bmjVqhVmzJiBwMBA/TqLFi1CcHAwunXrhjFjxuC1116Do6OjfrlcLseSJUvw1VdfITAwEAMHDjT7+j4+Pli1ahW2bNmCpk2bYv78+fj444+r580SEZWDRCjZ6ImIiIiIyIrwCisRERERWTUWrERERERk1ViwEhEREZFVY8FKRERERFaNBSsRERERWTUWrERERERk1ViwEhEREZFVY8FKRERERFZNLnYAIiJrpdZoEZ+Rj4w8FfJVGuSrtMhTaZCn0vz776KfvEKtwWN5Kg0KVFrIZRI4KmRwsJPBQSEv9v8yuDnYwd3RDh6OCv1/nZQ8JBMRmcKjIxHVamk5hbidmqv/uVPs/+Mz8qHRPrjJABUyKTyc7FDHwxGh3k4I83XW/7eepyPkMt4UI6LaiVOzElGNl6/S4PzdDFxNyMKd1Fz8k/JvcZqWi6x8tdjxysVOJkGwpyNCvZ0R5uuEMN1/fZzh7qgQOx4RUbViwUpENU5ydgFOxKbh5D+pOPFPGi7ezUShRit2rGrj6aRAAx9ntK7ngU5hXmgX4gFHBW+gEVHNwYKViGyaIAi4kZSNE7FpOP5vkRqbkit2LFHZySSIqOOOjqGe6BTqjbYhHrC3k4kdi4io0liwEpFN0WgFnLqdhuOxqTgZm4aTt9OQnqsSO5ZVU8ikiAwuKmA7hnmhdV0WsERkW1iwEpHV02gFHLmRgl/Ox2PPxQSk5BSKHcmmKeRStAp2R6cwL/Ro5IvIYHexIxERlYoFKxFZJbVGiyM3U7DrfDx2X0xEKovUahPi5YiBkUEY1CoI9b2dxI5DRGSEBSsRWQ21RovDN4qK1D2XWKSKoWUdNwyMDMKAloHwcVGKHYeICAALViISmVqjxaEbKdh1Lh57LiUgje1RrYJMKkHnMC8MbhWEPs38OakBEYmKBSsRiSIuLRerD8diy8k4dpqycg52MvRu6odBkYHo3tAHdpzAgIgeMBasRPRAnYhNxXeHbmH3xcQHOosUWYankwKDIoPwbLf6CHJ3EDsOEdUSLFiJqNqpNVr8cj4e30Xfwtm4DLHjkAXIpRI83jIQE6LC0MjfRew4RFTDsWAlomqTnluI9cduY83hf5CQmS92HKoGEgnQs5EvJkaFoX19T7HjEFENxYKViCzuRlI2vou+hR9P3UWeSiN2HHpA2tTzwMSoMPRu4guJRCJ2HCKqQViwEpHFHL6ejBV/3cT+a0ngkaX2Cvd1xoSoMAyMDGQHLSKyCBasRFRll+MzMXfXZfwVkyx2FLIigW72GN+1Pka3r8thsYioSliwElGl3c/Mx6I917Dl5B2wwz+Z4+5ohyk9G2Bc5xDIecWViCqBBSsRVVheoQZfHbyBrw/eRG4h26hS+TTwdcasAc3QNdxb7ChEZGNYsBJRuWm1An44FYdFe64iMbNA7Dhkox5p6of3+jdFsKej2FGIyEawYCWicjl0PRkf/HIZl+MzxY5CNYBSLsUL3UPxvx4N4KCQiR2HiKwcC1YiKlVMYhbm7rqMfVeTxI5CNVCgmz3efqwJBrQMFDsKEVkxFqxEZFJmvgoLf7uCDcfucApVqnYd6nti1uPN0CTAVewoRGSFWLASkZFD15Px+pazuJfB2anowZFJJRjTvi5efaQh3B0VYschIivCgpWI9PJVGsz/9QpWH4nlwP8kGg9HO8wZ1Bz9I9hMgIiKsGAlIgDAubh0vLzpDG4k5YgdhQgAMLxNHbw/sBkcFZx0gKi2Y8FKVMupNVos/fM6vth3HWq2VSUrE+rthM9GtUKLOm5iRyEiEbFgJarFbiRl45VNZ3A2LkPsKERmKWRSvPpIQ7zQPRQSiUTsOEQkAhasRLWQIAhYeSgWC3dfQb5KK3YconLpFu6NRSNawtfFXuwoRPSAsWAlqmXupefh9R/O4tD1FLGjEFWYl5MCC4dF4KEmfmJHIaIHiAUrUS3y87l7ePvH88jKV4sdhahKnu5UD28/1gT2dpwli6g2YMFKVAtotQIW7L6Crw7cFDsKkcU09nfBktGt0NDPRewoRFTNWLAS1XCZ+Sq8tOE0p1alGkkpl+KDQc0xvG2w2FGIqBqxYCWqwW4kZeP5NSdwk2OrUg334kPheOXhhmLHIKJqwoKVqIbad+U+Xtx4mu1VqdYY2roO5g9tATuZVOwoRGRhLFiJaqCVh25hzs+XwHkAqLbp2sAby55oDRd7O7GjEJEFsWAlqkG0WgFzfrmElYdixY5CJJrG/i5Y+Uw7BLg5iB2FiCyEBStRDZFXqMFLG09jz6VEsaMQic7f1R4rn2mHJgGuYkchIgtgwUpUAyRnF+DZ1Sdw9k662FGIrIaLUo4vn2iNbuE+YkchoipiwUpk424mZePplcdwJzVP7ChEVsdOJsHcwS047BWRjWPBSmTDYpNzMPLrI0jMLBA7CpFVe+mhcLzMYa+IbBYLViIbdTslFyO/PoL4jHyxoxDZhGFt6mDB0AjIpBKxoxBRBXGwOiIbFJeWi9ErjrJYJaqAH07G4fUtZ6HleG9ENocFK5GNuZeeh9ErjuJuOtusElXUj6fv4q0fz4E3F4lsCwtWIhuSkJGP0SuOsoMVURVsPhGH6dsviB2DiCqABSuRjbifmY8xK47in5RcsaMQ2bx1f9/GrJ0XxY5BROXEgpXIBiRlFWD0iqO4mZwjdhSiGmPV4VjM3XVZ7BhEVA4sWImsXEp2AcZ+cxQ3klisElna1wdv4ot918WOQURlYMFKZMXScgox9pu/cS0xW+woRDXWR7uvYtPx22LHIKJSsGAlslKZ+SqM/eZvXEnIEjsKUY33zrYL2H0xQewYRGQGC1YiK6TVCnhpw2lcis8UOwpRraDRCnhxw2kcvZkidhQiMoEFK5EV+mjPVey7miR2DKJapUCtxfOrT+DivQyxoxBRCSxYiazMzrP3sGz/DbFjENVKWQVqPL/6BFJzCsWOQkTFsGAlsiIX7mbgzR/OiR2DqFa7l5GPFzec5hSuRFaEBSuRlUjJLsCE708iT6UROwpRrRd9PRmLfr8qdgwi+pdc7ABEBKg0Wkxadwp30znlqjXKOLoF6QdWw6XN4/Ds/QIAQJOdhrT93yEv9jSEwjzYedaBa6cRcGrUxfx2jmxG7rUjUKXGQSJXQBnUBB5R42DnVUe/TureFci5sBcSO3u4Rz0N52Y99ctyrkQj58Je+A6bWX1vlvS+3H8DkcEeeLipn9hRiGo9XmElsgLv/3QRx26lih2DTCiIv4asM7/BzifE4PHkXxZDlRoH3yHvIWD8F3Bo2AnJOxagMNF8++P8Oxfg0rof/J/4GH4j5wAaNRI3vwdtYT4AIPf638i5fAC+I+bAo8czSP1tKTS5RR2AtAU5SD+4Bp6PTKq290qGBAF4ZfMZ/JPCSTuIxMaClUhk6/++jbVHOWi5NdIW5iH5p4/h9ehUSO2dDZYV3L0Ml9YDoAxsBDt3f7h3HgWp0gkFCeZnTfIbMRvOLXpD4VMPCt9QePV7GZrMJBQmFj1HlXIH9sEtoAwIh1PTKEgUjlBnJAIA0vathEurxyB39a2+N0xGsvLVmPD9SeSzqQ6RqFiwEonoeGwqZu68IHYMMiP192VwCGsHh5BIo2XKoCbIvfIXNHlZEAQtci4dgKAphH3dFuXevrag6MqdrhhW+NRHYcJ1aPKzUZBwHYK6AHKPQOTHXURh4g24tBlgkfdFFXMlIQvv/Hhe7BhEtRrbsBKJJD4jD5PWnoJKw57I1ijn0gEUJtxAwNOfmFzuM/BNJO1YgLglowGpDBK5Ej6D34WdR2C5ti8IWqTtXQFlUFMo/m1u4BDaBk7NeiBh9cuQyBXw7vcypHZKpO7+El79XkbW6V3IOvUzZA6u8OwzBQqfepZ6u1SGH0/fRat6HniyIz9zIjGwYCUSgUqjxcTvTyI5u0DsKGSCOjMJqXtXwG/kHEjkCpPrpP+1FtqCHPiO/AAyR1fkXjuKpB0L4D92gb4ALU3qnmUoTPoH/mMXGjzu3nUs3LuO/e91otfDPiQSEqkMGUc2IXD8F8i7fgwpvyxGwLjPqvQ+qWLm/HQJzQNd0aquh9hRiGodNgkgEsEX+67jbBxn07FWhQnXoc1NR/yql/DPwsfxz8LHUXDnArJO/oR/Fj4OVVo8sk79DK++L8EhJBIK31C4dx0DpX8DZJ36ucztp/6+DHk3jsNv9FzIXb3NrqdKuYOcS/vg3u0J5N8+D/s6zSFzdINj424oTLwBbUGuJd82laFQo8Xkdac4qQCRCHiFlegBu3gvA1/sM98xh8RnX68lAsZ/bvBYyq7PYOdVB64dhkJQF10Zl0hKfOeXSIu6lpshCALS/liO3GtH4Dd6Huzc/UtdN2X3F/Do9RykCgdA0ELQqosW6v4raCv+5qhKdJMKrBnfHlKpROw4RLUGr7ASPUAqjRavbTnHdqtWTqp0hMInxOBHYqeE1N4FCp8Q2HnWgdwjACm7P0fBvatQpcUj89iPyI89A8fwjvrtJG58B5knf9L/O/X3Zci+uB/eA16HVOEITXYaNNlp0KqMm4Zkn90NmYMrHBt0AFDUySv/n3MouHsFmcd3wM6rrtHIBfRgRF9PxjfRN8WOQVSr8Aor0QP0xb7ruByfKXYMqiKJTA7fYbOQfmA17m+dA0GVB7l7ALz6vQyHsHb69VRpCVDm/ff7zj69CwCQuOFtg+15PTYNzi166/+tyUlDxpHN8H/iI/1jysBGcG0/GPd/eB9SRzd493u5ut4elcMnv8egb/MABHs6ih2FqFaQCEIp96+IyGIu3svAoC8O8eoqUQ3RLdwb3z/bQewYRLUCmwQQPQBsCkBU8/wVk4xtp+PEjkFUK7BgJXoA2BSAqGaa8/NljhpA9ACwYCWqZhwVgKjmSs0pxAc/XxI7BlGNx4KVqBqxKQBRzffj6bs4eC1J7BhENRoLVqJqxKYARLXDu9vPI69QI3YMohqLBStRNWFTAKLa405qHj7945rYMYhqLBasRNXkve0X2BSAqBb5JvoWLtzllMtE1YEFK1E1+O1CAk7dThc7BhE9QBqtgLd+PAeNll9UiSyNBSuRhWm0Aj7afUXsGEQkggt3M7Hy0C2xYxDVOCxYiSxsy4k7uJGUI3YMIhLJkr0xyMhTiR2DqEZhwUpkQfkqDT79I0bsGEQkosx8Nb7966bYMYhqFBasRBa08lAsEjLzxY5BRCJbeSgW6bmcAYvIUliwEllIRq4Ky/ZzGCsiArIK1PjqIK+yElkKC1YiC/li/3Vk5qvFjkFEVmL14VgkZxeIHYOoRmDBSmQB99LzsPpwrNgxiMiK5BZqsHz/DbFjENUILFiJLOCT36+hQK0VOwYRWZm1f/+D+2zXTlRlLFiJquhaYhZ+PH1X7BhEZIXyVVp8yausRFXGgpWoihb+dpUz2xCRWeuP3UZ8Rp7YMYhsGgtWoio4F5eOPy4nih2DiKxYoVqLz//kCCJEVcGClagKVh2KFTsCEdmAzSfu4E5qrtgxiGwWC1aiSkrJLsDP5+PFjkFENkClEbD0T86CR1RZLFiJKmnj8Tso5MgARFROP566i4QMjhhAVBksWIkqQaMVsO7oP2LHICIbotYK2HLijtgxiGwSC1aiSthzMQH3eKWEiCpo04k70HJUEaIKY8FKVAmrj8SKHYGIbFBcWh4OxiSJHYPI5rBgJaqga4lZOHozVewYRGSjNhy7LXYEIpvDgpWoglYfjhU7AhHZsL2X7+N+FpsUEVUEC1aiCsjMV2Ebp2Eloioo6nwVJ3YMIpvCgpWoAn44EYfcQo3YMYjIxm06fgeCwM5XROXFgpWonARBwPccyoqILOB2ai6iryeLHYPIZrBgJSqnA9eScCs5R+wYRFRDsPMVUfmxYCUqpy0n2eaMiCzn90uJSM4uEDsGkU1gwUpUDgVqDQ5c5diJRGQ5Ko2AH/hFmKhcWLASlcOh68nILlCLHYOIahh2viIqHxasROWw+0Ki2BGIqAa6lZyDM3fSxY5BZPVYsBKVQasVsPcKC1Yiqh77rtwXOwKR1WPBSlSGE/+kITm7UOwYRFRD7WP7eKIysWAlKsPuiwliRyCiGuzCvQxO1UpUBhasRGXYc4kFKxFVH0EA9l/hVVai0rBgJSrFpXuZuJOaJ3YMIqrh/mQ7VqJSsWAlKgWbAxDRgxB9PRkqjVbsGERWiwUrUSlYsBLRg5BdoMbxW6lixyCyWixYicy4k5qLKwlZYscgolqCzQKIzGPBSmQGr64S0YP051UWrETmsGAlMuOPy5wsgIgenJtJOfgnJUfsGERWiQUrkQkarYBzcRlixyCiWoazXhGZxoKVyISrCVnILdSIHYOIapk/OesVkUksWIlMOHMnXewIRFQLHb2ZggI1vywTlcSClciEM3fSxI5ARLVQoVqLawnZYscgsjosWIlMOHuH7VeJSBwX7vH4Q1QSC1aiErIL1Ii5z/FXiUgcF1mwEhlhwUpUwrm4dGgFsVMQUW118V6m2BGIrA4LVqIS2OGKiMR0JT4LWn5rJjLAgpWohLMsWIlIRHkqDW4kseMVUXEsWIlK4BVWIhIbmwUQGWLBSlRMfEYeEjMLxI5BRLUcO14RGWLBSlQMmwMQkTXgFVYiQyxYiYo5zYKViKwAC1YiQyxYiYq5HM/xV4lIfBl5KtxJzRU7BpHVYMFKVMztlByxIxARAeBVVqLiWLAS/UurFXA3PU/sGEREAIBL7HhFpMeClehf9zLyoNJwsG4isg7XORYrkR4LVqJ/3WZ7MSKyIvc5xB6RHgtWon+xgwMRWZOkbBasRDosWIn+xSusRGRNkrJYsBLpyMUOQGQtJqjXY1z9c0iR+yIeXvhH7YXr+a64mOOKC9nOUGklYkckolokt1CD7AI1nJU8VRPxr4DoX65Jp4D4v+ADoHGJZYJSBq2TH/IcA5Cu8EOyxBtxghduFXriap4rzme74J88ezFiE1ENdj8zH84+zmLHIBIdC1Yincy7ZhdJBA1k2ffgnH0PzgDqAIgssY7g4giVUwBy7P2RZueHBHjjjsYTNwrdcTnXFWcynZGl5p8cEZVfUlYBQlmwErFgJdLLjK/S0yWqXCjSb0CBG/AAEFpyBTmgdfFGgaM/MpX+SJH54J7ghX/UnrhW4I6L2c64nO0IjcCm5URU5D7bsRIBYMFKVCQ/E1BX/6QB0rxkOOQlwwEX4AegaYnlgoMdNM7+yHUIQLqdL5IkPojTeuFmoTuu5LnhXLYL4vMV1Z6TiKwDO14RFWHBSgQA+dYxo4xEq4I88w5cM+/AFUBdAG1KrCO4uaDQMRDZ9v5IlfsgAd64rfHE9Xw3XMx1xcUsF+RoeJWWqCbgFVaiIixYiQCgwHbm7JYUZEFZcBVKXIUXgPASywU7CbTuPsh3CECm0h/JUm/cFbwRq/LAtXw3XMh2QUyuAwSBox4QWTteYSUqwoKVCLCaK6yWIIEAWc59OOXchxPOIgBAixLrCI5KqJ0DkPtvB7H7Em/c0XriZqEHLue64nyWC5IK7cSIT0TF3M/KFzsCkVVgwUoEFLVhrUUkmgLYZcTCLSMWbgBCALQvvoIU0Lq7o9AxAFlKf6Tqx6b1REy+Gy7luuFiliMKtGx6QFSdeIWVqAgLViLAppoEPCjS/HTY56fDHpfhA6BRieXFx6bNsPNFktQHdwUv3Cr0wJW8oqYHsRyblqhKWLASFWHBSgTUqCYBD0rJsWmDUMbYtHJfJEh8/h2b1g2Xc904Ni1RGTLyVGJHILIKPFMQASxYq0n5xqb1QoFjgOHYtJqipgcXsl04Ni3VahpBEDsCkVVgwUoEAIXZYieotaR5KXDISyl9bFonP+Q6BCBDUdRBLE7rhVsqD1zNc8XZLBfcy1eKEZ2o2gkCoNEKkEk5qgfVbixYiQBAqxY7AZkh0aogz4qDa1YcXAEEw8TYtK7OKHTSjU3rWzQtrtoDMQXuuJTrhgtZzhyblmyWWquFTCoTOwaRqFiwEgFFlzHIZkkKs6EsvAYlrpU+Nq1jIDIVvkiW+uDev2PTXs13w4VsV8Tk2nNsWrJKGi2PT0QsWImoxjMcmxblGJvWF/clPojTeuIGx6YlkalZsBKxYCUiAso3Nq3g5oYCp0Bk2fsjVeaDeHjjttoTMQVuuJjjiotZThyblixOrWHBSsSClQhgkwAqF0lBBuwLMsoYm9YX0xv3woXCRDEiUg0kkXYBoBA7BpGoWLASEVlI0di08bDTpiM265rYcaiGkHKEACLw3hURAIBXWMly/LRiJ6CaRC7ltSUiFqxERBbmqyoUOwLVIDIJh7QiYsFKBAAytg8jy/HLzxE7AtUgHIOViAUrURGli9gJqAbxy0kTOwLVILzCSsSClagIC1ayIL9MjhBAliGBBFIJT9VE/CsgAliwkkW556ZCKVOKHYNqAGc7Z7EjEFkFFqxEAKDgSYEsy1fpIXYEqgG8HLzEjkBkFViwEgGAkgUrWZavHa/aU9WxYCUqwoKVCACUrmInoBrGV8omAVR13g7eYkcgsgosWIkANgkgi/MXODsRVR0LVqIiLFiJAMCRt93IsnzVarEjUA3gZc9jExHAgpWoiJM3Jw8gi/IryBM7AtUAvMJKVIQFKxEASCSAi7/YKagG8c3NEDsC1QDsdEVUhAUrkY5rkNgJqAbxy04WOwLVACxYiYqwYCXScQ0UOwHVIN6ZiZxSk6rM255NAogAFqxE/2HBShYk16rhpXQXOwbZMAkkvMJK9C8WrEQ6bBJAFuar4Pi+VHluSjfIpXKxYxBZBRasRDq8wkoW5itzEDsC2TCOEED0HxasRDrudcVOQDWMn8CrY1R5Pg4+YkcgshosWIl0vBsC4OxEZDm+Go3YEciGNfBoIHYEIqvBgpVIR+EEuAWLnYJqED9VgdgRyIY19mwsdgQiq8GClag4X54gyHL88rLEjkA2rJFHI7EjEFkNFqxExfnwBEGW45edInYEslF2UjuEuoeKHYPIarBgJSrOp4nYCagG8c1MEDsC2ahQt1DYSe3EjkFkNViwEhXHJgFkQQ6FuXBVuIgdg2xQI0/e7SEqjgUrUXHejcCRAsiSfBXuYkcgG8QOV0SGWLASFad05nisZFF+ciexI5ANYocrIkMsWIlKqtNW7ARUg/hJ2A6RKo5NAogMsWAlKqlOe7ETUA3iqxU7Adkafyd/uCndxI5BZFVYsBKVFMyClSzHT1UodgSyMY092H6VqCQWrEQl+UcAdo5ip6Aawjc/W+wIZGPYHIDIGAtWopJkciCwldgpqIbwy0kXOwLZGBasRMZYsBKZUqed2AmohvDj5AFUAVKJFG392PGTqCQWrESmBHcQOwHVEO65aVDKlGLHIBvRxLMJPOw9xI5BZHVYsBKZEtwBnECALMVXyQKEyqdrUFexIxBZJRasRKY4eQEBEWKnoBrC147Ts1L5sGAlMo0FK5E5DXqLnYBqCD8pmwRQ2VwVrmjh3ULsGERWiQUrkTkNHhY7AdUQfgKbl1DZOgZ0hEwqEzsGkVViwUpkTnB7wJ6zzVDV+ak1YkcgG8DmAETmsWAlMkcqA0J7iJ2CagDfghyxI5AN6BLURewIRFaLBStRadgsgCzALzdT7Ahk5Rp6NISvo6/YMYisFgtWotKw4xVZgG92stgRyMrx6ipR6ViwEpXGNQDwZ69dqhrvzETIJOxMQ+Z1DWT7VaLSsGAlKkuTgWInIBsn16rhpXQXOwZZKSc7J7TyayV2DCKrxoKVqCzNBoudgGoAX4Wr2BHISnXw7wA7qZ3YMYisGgtWorJ4NwD82CyAqsZP5iB2BLJSfUP7ih2ByOqxYCUqj+a8ykpV4yuwDSsZc1e646Hgh8SOQWT1WLASlUfzYQA4WxFVnp9GK3YEskL9QvvBTsbmAERlYcFKVB4e9YDgDmKnIBvmW5gvdgSyQoMb8O4NUXmwYCUqr4jhYicgG+afny12BLIyTTyboJFnI7FjENkEFqxE5dVsCCBTip2CbJRvdorYEcjKDA7n1VWi8mLBSlRejp5AU47JSpXjm5kgdgSyIkqZEo/Vf0zsGEQ2Qy52ACKb0u5Z4PxmsVOQDXIozIWrwgWZhVliRzEp6eckZJ7MREF8ASR2Ejg2cIT/CH8oA/67q3B31V1kX8yGOl0Nqb20aJ3h/lAGmr/zkLgtERl/Z0CVqoJELoFDiAP8hvrBMcwRAKBVaXH3u7vIOp0FuZscgU8FwrmZ83+5diVBlaJC4JOB1ffmRdAruBfclG5ixyCyGbzCSlQRdTsCvs3ETkE2ylfhLnYEs3Ku5MCzlydC3wtFyOshEDQCYj+Ohbbgv9ENHEIcUOe5OgifG46QV0MAAYj9OBaCVjC7XaW/EoFPBiL8g3CEvhsKhbcCsR/HQp2pBgCk7U9D/j/5CH0vFJ49PHFn+R0IQtH2CpMKkXYgDX7D/Kr1vYthUPggsSMQ2RQWrEQV1W682AnIRvnJncSOYFbIayHw6OYB+yB7ONQtKkxVKSrkxebp1/Hs4QmnRk5Q+Cj0V0pVqSoUJhea3a57J3c4N3OGwlcB+yB7+I/2hzZPi/y4olETCuIL4BLpAvsge3g+5AlNlgaaLA0A4N7qe/Af4Q+ZQ80awzbQKRAdAzqKHYPIprBgJaqoiJGAwrns9YhK8JPYznibmryiolHmZLpY1BZokfZXGux87GDnWb73pVVrkbY/DVIHKeyD7QEA9sH2yI3JhbZQi+zz2ZC7yyFzkSH9cDokdhK4tql5U9oObDAQUglPv0QVwTasRBWldAEiRgAnvhM7icXM+6sAP15R4UqyFg5yCToHy7CgtxKNvP8rVhKytXj99wL8fkONrEIBjbykeLebEkObmi9WZu3Px/sHDK++NfKS4sqU/wr+V3bnY9WZQjgpJJj/kD3GRvy3vS0XVVhzToWfRjta8N2Kx89G5g4QtAIS1ifAMdwR9nXsDZal7E1B4uZEaAu0UPgrEPJ6CKTy0ouvzDOZiFsWB22hFnI3OUJeD4Hcpej049HNA/l38hHzTgzkLnIE/y8YmhwNErclov5b9ZG4tagNrMJXgaBng2DnYTtFvykSSDCowSCxYxDZHBasRJXR9tkaVbAe+EeNye0UaBcog1oLvPNnAR5Zm4tL/3OGk6Johq+ntuUhPV/AztGO8HaUYP15FUb8kIcTz0vRKsD8LdtmPlL88dR/BWfx2uanqyqsP6/CniedEJOixfideejTQAZvRyky8gW8+2eBwXNtna+qQOwI5RL/fTzy4/IR+m6o0TLdLX51hhrJvybjzhd3EPpuKKQK80WrcxNnhM0OgyZLg9QDqbjz5R2EzQiD3FUOiVyCwKcMO1TFfRMHr4e9kH87H5mnMtFgTgMk7UpC/Np41J1a1+Lv90HqEtQFgc41qwMZ0YPAexJEleHfHKjfXewUFvPbE04YF6lAM18ZWvrLsGqgPW5nCDgZr9Gvc/iOBlPbK9A+SIZQDymmd1fC3V5isI4pcing7yzV/3g7/nfYuZysRY8QGdoGyjC6hR1clRLcSivqcPPG7/mY1NYOdd1qzmHKLz9H7Ahluvf9PWSezUT9t+qbvNUvc5RB6a+EUyMnBE8JRkF8ATJPZZa6TalSCqWfEo4NHFHn2TqQyCRIO5hmct3sy9kouFsAr95eyLmSA5cIF0iVUri1d0POFev//MoyIWKC2BGIbFLNORMQPWhdXxE7QbXJ+PdCoKeDRP9Y52AZNl1UIzVPgFYQsPGCCvlqAT1CSr9RE5OqReCiLIR+loWxP+bidsZ/98Vb+slw4p4GaXkCTt7TIE8loIGnFNG31TiVoMGLHRTV8v7E4puTLnYEswRBKCpWT2ai/hv1ofApx2f/7+AAgsr8KAEmn6YVoFUZt4/QFmoR/308AscFQiKVAFpA0BRtW1ALpY5GYAs6BHRApG+k2DGIbBKbBBBVVlhPIKgNcPek2EksSisImPZbProEy9Dc979b/ZuHO2LkD7nwWpgFuRRwtAO2jXREA0/z33s7BMmwaqADGnlLEZ8l4P0DBei2MgcXJjnDRSlBnwZyPBFhh3YrsuFgJ8HqQQ5wUgCTfsnHqoEOWHZChaXHCuHtKMHX/e3RzNe2e4v7ZSYADi5ixzAp/vt4pB9JR72X6kFqL4UqXQWg6IqqVCFF4f1CZBzLgHNzZ8hcZFCnqpH0SxKkdlK4tPzvPV176xr8h/vDtY0rtAVa3P/pPlwjXSF3l0OTrUHK3hSo09Rwa288BmnSziQ4RzjDoZ4DAMAx3BEJmxLg0c0DqXtT4Rhu281DJkZMFDsCkc1iwUpUFV1fATaNFTuFRU3+JR8X7msQPd5wCKb3/sxHer6AP54sasO6/YoaI7bk4q9nnNDCz3Qh2Tf8v1vKEX5Ahzoy1Ps0C5svqvBs66IreLN62GNWj/869ry/vwC968thJwM+OFiA85Oc8PM1NZ7anoeTL9j26AzuuWlQyrxRoLG+tqypf6YCAG7Nv2XweNCzQfDo5gGJnQQ513KQvCcZ2hwtZG4yODV0Quj0UMhd/zuVFCYUQpP7bzMRCVAYX4jb0behydZA5iyDQ30H1H+nPuyDDDtz5cflI+N4BhrMbqB/zLWtK3Ku5ODm3JtQ+itRZ2Kdanr31a+NXxu09W8rdgwimyURdCM0E1HFCQLwZScg6bLYSSxiyq487LiqxsFxTqjv8d+V0xupWjRYmo0Lk5wMrnL2XpODBp5SLO/vUO7XaLciG73ryzGvt73RsivJGgzYkIfTE5zw3elCRN/WYPNwR+QUCnCel4XMt1zgopSY2KrteKxZe9zJ5TSttc2KR1Zw7FWiKmAbVqKqkEiAri+LnaLKBEHAlF152HZFjT+fcjQoVgEg9982itIStaJMClSkWWF2oYAbqVoEuBgXnYIgYMLP+Vj8iBLOCgk0WkDXzFH3X00N+HrtZ2edTQKo+rTybcVilaiKWLASVVWLYYB7PbFTVMnkXflYe06F9UMc4KKUICFbi4RsLfL+LVQbe0vRwFOKCT/n49hdDW6karHocAF+v6HBoMb/3Q5+aE0OPj/237irr+3Jx4FYNWLTtTh8R43Bm3Ihk0owurlx7/NvTqng4yjBgEZFy7rUlePPW2ocjVPjkyMFaOojhbu9bV9dBQBfqVLsCPSAcWQAoqpjG1aiqpLKiq6y/jxN7CSVtuxEUQebHqtzDR5fOdAe4yIVsJNJsGuMA97aW4ABG3KRXVjUm3/1IHs8Vqyd6o1ULZJz/+v9HZepxeiteUjJE+DjKEHXujIcfdYJPk6G35UTs7X48K8CHH72v3az7YNkeLWTEv3W58HXqahDVk3gJ9h+0U3lF+EdgS5BXcSOQWTz2IaVyBI0auDLjkBKjNhJyMqta94H83NqRptnKtsXD32B7nVqzpjNRGJhkwAiS5DJgd4zxU5BNsCvMLfslahGaOrVlMUqkYWwYCWylCYDgLqdxE5BVs43t/RZoajmYNtVIsthwUpkSQ/PETsBWTnfrCSxI9AD0MyrGXoG9xQ7BlGNwYKVyJKC2wFNHhc7BVkxn8xEyCS2PWMXlU4qkWJ6x+mQSNjBjshSWLASWVrvWYDUeNgmIgCQCRp4Kd3FjkHVaFj4MDT3bi52DKIahQUrkaV5hQFtnxE7BVkxP4Wb2BGomnjae+KlNi+JHYOoxmHBSlQder4DOPmKnYKslK/UeFpaqhlebfsqXBWuYscgqnFYsBJVBwcPoM9csVOQlfKTcM6WmqiNXxs8HsY27ETVgQUrUXWJGA6EspcwGfNVa8SOQBYml8rxXsf3xI5BVGOxYCWqTv0WAXLe/iVDfoUFYkcgC3uy6ZMIcw8TOwZRjcWClag6eYUB3V4TOwVZGb/8LLEjkAUFOAVgYsREsWMQ1WgsWImqW5eXAO9GYqcgK+KbnSx2BLKgN9u/CUc7R7FjENVoLFiJqptcAfT/BAAHEacifhkJYkcgC4mqE4WH6j4kdgyiGo8FK9GDENIF6MB5xamIvSoPrnYuYsegKrKX2eOt9m+JHYOoVmDBSvSg9H4f8G0qdgqyEn5KD7EjUBW91vY11HGpI3YMolqBBSvRg2JnDwxZAciUYichK+ArZ5tHW/ZIvUcwsvFIsWMQ1RosWIkeJP/mQK/pYqcgK+AvsRM7AlVSHec6eL/z+2LHIKpVWLASPWidpwL1u4udgkTmqxHEjkCVYCe1w8c9PoazwlnsKES1CgtWogdNIgEGLQfs3cROQiLyUxeKHYEq4ZU2r6CZVzOxYxDVOixYicTgFgT0/1TsFCQi3/wcsSNQBfUK7oUnmj4hdgyiWokFK5FYmg8BOkwSOwWJxDc7TewIVAGBToGY3WW22DGIai0WrERieuQDoF5XsVOQCPyzEsWOQOUkl8qxMGoh3JRsxkMkFhasRGKSyYHhqwCXQLGT0APmlpsGew5xZhNebPUiWvq0FDsGUa3GgpVIbM4+wMjvAZlC7CT0gPkqPcWOQGXoFtQN45qNEzsGUa3HgpXIGtRpC/RdIHYKesB87Tg0kjXzc/TD3K5zIZFIxI5CVOuxYCWyFm3HA62eFDsFPUB+UjYJsFaOckd8/tDncLd3FzsKEYEFK5F16beInbBqEV+BV+6skUwiw8dRH6OxZ2OxoxDRv1iwElkTuRIYtQ7waSJ2EnoA/FRqsSOQCe90eAfd6nQTOwYRFcOClcjaOLgDT/wAuASInYSqmV9hrtgRqITxzcdjRKMRYscgohJYsBJZI7c6wNgfAKWr2EmoGvnmZogdgYrpG9IX01pPEzsGEZnAgpXIWvk3LxruSmondhKqJn5ZyWJHoH91COiAD7p+wBEBiKwUC1YiaxbaAxj0JQCeRGsi78xEyCQysWPUei28W2BJzyVQcCxkIqvFgpXI2kWMKJrClWocmaCBl9JD7Bi1WphbGL586Es42jmKHYWISsGClcgWdJ4C9HpP7BRUDfwUbKcslkCnQHz18Fcca5XIBrBgJbIV3V8Dot4UOwVZmJ/MQewItZKnvSe+fuRr+Dn5iR2l2oWEhODTTz8VOwZRlbBgJbIlPd8Bur4idgqyIF+wDeuD5uvoi+/6fId6rvWqvK1x48ZBIpFg/vz5Bo9v3779gXfgWrVqFdzd3Y0eP378OF544YUHmoXI0liwEtma3jOB7q+LnYIsxFetETtCrRLiGoLv+36PMPcwi23T3t4eCxYsQFpamsW2aUk+Pj5wdGQbXbJtLFiJbFGv6WweUEP4FRaIHaHWaOLZBKseXYVA50CLbrd3797w9/fHvHnzzK4THR2Nbt26wcHBAcHBwXjxxReRk5OjXx4fH49+/frBwcEB9evXx/r1641u5S9evBgtWrSAk5MTgoOD8b///Q/Z2dkAgP379+OZZ55BRkYGJBIJJBIJZs2aBcCwScCYMWMwcuRIg2wqlQre3t5Ys2YNAECr1WLevHmoX78+HBwc0LJlS/zwww8W+KSIKo8FK5Gt6vkO0HuW2CmoivzyMsWOUCu08WuD7/p8By8HL4tvWyaTYe7cuVi6dCni4uKMlt+4cQOPPvoohg4dinPnzmHTpk2Ijo7GlClT9Os89dRTuHfvHvbv34+tW7fi66+/xv379w22I5VKsWTJEly8eBGrV6/Gn3/+iTfeeAMA0LlzZ3z66adwdXVFfHw84uPj8dprrxllGTt2LH766Sd9oQsAu3fvRm5uLgYPHgwAmDdvHtasWYPly5fj4sWLePnll/HEE0/gwIEDFvm8iCpDLnYAIqqCri8Dzn7AzqmAlvPS2yK/nBTARewUNVuPOj3wcY+PoZQpq+01Bg8ejMjISMycORPffvutwbJ58+Zh7NixmDZtGgAgPDwcS5YsQVRUFJYtW4bY2Fj88ccfOH78ONq2bQsA+OabbxAeHm6wHd3zgaKrph988AEmTpyIL7/8EgqFAm5ubpBIJPD39zebs0+fPnBycsK2bdvw5JNPAgDWr1+Pxx9/HC4uLigoKMDcuXPxxx9/oFOnTgCA0NBQREdH46uvvkJUVFRVPyqiSuEVVqIS9u/fD4lEgvT09FLXs5qet5FjgNEbATsnsZNQJfhmJIgdoUYbEDoAn/T8pFqLVZ0FCxZg9erVuHz5ssHjZ8+exapVq+Ds7Kz/6dOnD7RaLW7duoWrV69CLpejdevW+uc0aNAAHh6GY/T+8ccfeOihhxAUFAQXFxc8+eSTSElJQW5ubrkzyuVyjBgxAuvWrQMA5OTkYMeOHRg7diwA4Pr168jNzcXDDz9skHfNmjW4ceNGZT8aoipjwUo2S9c7VyKRQKFQoEGDBpg9ezbU6qpdaezcuTPi4+Ph5uYGwEZ63oY/DDz9E+Bo+dudVL3sVXlw41is1eKJJk/gw64fQi59MDcTu3fvjj59+uDtt982eDw7OxsTJkzAmTNn9D9nz55FTEwMwsLK1/krNjYW/fv3R0REBLZu3YqTJ0/iiy++AAAUFhZWKOfYsWOxd+9e3L9/H9u3b4eDgwMeffRRfVYA+OWXXwzyXrp0ie1YSVRsEkA27dFHH8XKlStRUFCAXbt2YfLkybCzszM6YVSEQqEo9Zaajo+PT6Vfo1rUaQOM3wOsHQyk3xY7DVWAr8INGYVsy2pJkyMnY2LLiQ/8defPn4/IyEg0atRI/1jr1q1x6dIlNGjQwORzGjVqBLVajdOnT6NNmzYAiq50Fh914OTJk9BqtVi0aBGk0qJrTZs3bzbYjkKhgEZT9qgTnTt3RnBwMDZt2oRff/0Vw4cPh52dHQCgadOmUCqVuH37Nm//k1XhFVayaUqlEv7+/qhXrx4mTZqE3r17Y+fOnUhLS8NTTz0FDw8PODo6om/fvoiJidE/759//sGAAQPg4eEBJycnNGvWDLt27QJg2CTA5nreejcAnv0d8G9h2e1StfKTszmHpUglUrzb4V1RilUAaNGiBcaOHYslS5boH3vzzTdx+PBhTJkyBWfOnEFMTAx27Nih73TVuHFj9O7dGy+88AKOHTuG06dP44UXXoCDg4N+LNcGDRpApVJh6dKluHnzJr7//nssX77c4LVDQkKQnZ2NvXv3Ijk5udSmAmPGjMHy5cvx+++/65sDAICLiwtee+01vPzyy1i9ejVu3LiBU6dOYenSpVi9erUlPyqiCmHBSjWKg4MDCgsLMW7cOJw4cQI7d+7EkSNHIAgCHnvsMahUKgDA5MmTUVBQgIMHD+L8+fNYsGABnJ2djbZnkz1vXfyB8buBpoMsu12qNn4SO7Ej1AjOds5YHLUYoxqPEjXH7NmzodVq9f+OiIjAgQMHcO3aNXTr1g2tWrXCjBkzEBj43/Baa9asgZ+fH7p3747Bgwfj+eefh4uLC+zt7QEALVu2xOLFi7FgwQI0b94c69atMxpGq3Pnzpg4cSJGjhwJHx8fLFy40GzGsWPH4tKlSwgKCkKXLl0Mls2ZMwfvvfce5s2bhyZNmuDRRx/FL7/8gvr161vi4yGqFIkgCILYIYgqY9y4cUhPT8f27dshCAL27t2L/v37o2/fvti+fTsOHTqEzp07AwBSUlIQHByM1atXY/jw4YiIiMDQoUMxc+ZMo+3u378fPXv2RFpaGtzd3bFq1SpMmzbNqBNWSEgIpk2bhmnTpkGtViMgIACLFy/W97wdM2YMtFotNm7ciIKCAnh6ehr0vAWA5557Drm5uVi/fn31fEh/LQL+/AAQtGWvS6L5suVjWJZ5QewYNq2hR0Ms7rHYIrNXWYO4uDgEBwfrO1oR1XZsw0o27eeff4azszNUKhW0Wi3GjBmDIUOG4Oeff0aHDh3063l5eaFRo0b63rsvvvgiJk2ahD179qB3794YOnQoIiIiKp2jeM/bJ598Ut/zduPGjQAMe94WV1hYiFatWlX6dcvU7VXAPwLY+iyQn1F9r0NV4qeuWKcZMvR42ON4r+N7sJfbix2l0v78809kZ2ejRYsWiI+PxxtvvIGQkBB0795d7GhEVoFNAsim9ezZU98mLC8vD6tXry7X/N3PPfccbt68iSeffBLnz59H27ZtsXTp0iplsdqet+EPA8/vA3waV+/rUKX55ueUvRIZUcqUmNlpJj7s+qFNF6tAUZv3d955B82aNcPgwYPh4+OD/fv36ztDEdV2vMJKNs3Jycmo522TJk2gVqvx999/GzQJuHr1Kpo2bapfLzg4GBMnTsTEiRPx9ttvY8WKFZg6darRa9SInrdeYcBzfwDbJgJXfn7wr0+l8stOAzjVe4UEOQdhcY/FaOrVtOyVbUCfPn3Qp08fsWMQWS0WrFTjhIeHY+DAgXj++efx1VdfwcXFBW+99RaCgoIwcOBAAEUzxvTt2xcNGzZEWloa9u3bhyZNmpjcXvGety1btoSjoyMcHU1XF7qet9euXcO+ffv0jxfveavVatG1a1dkZGTg0KFDcHV1xdNPP235D6IkpQswci1wdBnwxyxAwznsrYVfZgLgyLFYy6tHnR74sNuHcOX4tUS1BpsEUI20cuVKtGnTBv3790enTp0gCAJ27dqlv+Kp0WgwefJkfQ/Yhg0b4ssvvzS5rRrV81YiATr9D3h+L5sIWBG3vHTYP4CZmGydTCLDtNbTsKTXEharRLUMRwkgqq1UecCe6cDxb8ROQgD6NeuA27nxYsewWl72Xvgo6iO0828ndhQiEgGvsBLVVnYOQL9FwOiNnNLVCvjZGY8DTEW6BHXBlgFbWKwS1WIsWIlqu0Z9gUmHgbBeYiep1XylbBJQkqe9JxZ0W4DlvZfDx9HKpkImogeKBSsRFc2O9eQ2YNAywMFT7DS1kq9Q9nBstcngBoOxc9BOPBb6mNhRiMgKcJQAIvpP5Bgg/BHgt7eB85vFTlOr+KnVYkewCiGuIZjRaQZv/xORAV5hJSJDTt7A0BXAE1sB95oxzaUt8MvPFTuCqOykdpgQMQFbH9/KYpWIjHCUACIyrzAX2D8XOPIlIJQ9eQJV3vk6ERhjly52DFG08m2FmZ1mIsw9TOwoRGSlWLASUdkSzgO73wFuHRQ7SY2V6BaA3p61axpOFzsXTGszDcMbDi/XlMpEVHuxYCWi8rv6G/D7e0DyNbGT1DgaiQxt6teFphZcyZZAgj4hffBGuzfY+5+IyoUFKxFVjEYNnFwJ7J8P5CaLnaZGeahJa9zPr9mfaY/gHpgSOQWNPBuJHYWIbAgLViKqnPxM4K+PgaPLAU2B2GlqhLEte+Bc5k2xY1SLLkFdMCVyCpp7Nxc7ChHZIA5rRUSVY+8KPDwbaPcc8Nci4Mx6QFModiqb5itzEDuCxXXw74ApraYg0jdS7ChEZMNYsBJR1bjXBQZ8BnR/HTj0GXBqDaDOFzuVTfIVas5Ig619W2NKqykcooqILIJNAojIsrISgcNLgBMrAVWO2GlsyncRffFJ1kWxY1RJhHcEJkdORuegzmJHIaIahAUrEVWPnBTgyOfA8W+Agkyx09iEnxv3xNsFN8SOUSnNvJrhf5H/Q/c63cWOQkQ1EAtWIqpeBdnAuY3AsW+ApMtip7Fqx+u1xXjpfbFjlJuD3AGP1X8MwxoOY2cqIqpWLFiJ6MG59Rdw7Gvg6i5AqxY7jdW57RWCfq5asWOUqbFnYwwLH4Z+of3grHAWOw4R1QIsWInowcu8B5z4Dji5GsixnSuK1a1Abo+2wb5ixzDJQe6AR0MexfCGw9HCp4XYcYiolmHBSkTi0aiAa7uBsxuAmD0cFgtA10bNkVFoPW1+G3o0xLCGw9A/tD9cFC5ixyGiWooFKxFZh9xU4OKPwPkfgNtHAdTOQ9OQFl0Qk31H1AxOdk7oXbc3hjcajpY+LUXNQkQEsGAlImuUEQdc+LGogL13Wuw0D9SkVo8gOv3KA3/dIOcg9Ajuge51uqOdXzvYyeweeAYiInNYsBKRdcuML2oucG03cHN/jR/bdVbrftiadr7aX0cmkaGlT0tEBUchqk4UwtzDqv01iYgqizNdEZF1cw0A2jxd9KMuAGKj/ytg026Jnc7i/KpxkAAXOxd0CeqC7nW6o1tQN7jbu1ffixERWRCvsBKR7Uq+DvwTXdTm9fYRIC1W7ERVtrVpb8zKu2aRbdlJ7RDuEY42fm0QVScKrf1aw07KW/1EZHtYsBJRzZGVWFS43j4K3DkKJJy3ufFeo8M6YZL2boWfJ5fKEe4ejqZeTdHUqymaeTdDQ/eGbItKRDUCC1YiqrkKc4H7l4H7F4HES0X/vX8ZyEkSO5lZ1/waYahjXqnryCVyhLmHoZl3MzT1/Lc49WgIhUzxgFISET1YLFiJqPbJTvqviE27VTQqQfodIOMOkJ8uarQMB3d09XeFVCKFt4M3gpyDEOgciECnQAQ6B6KhR0M08mwEpUwpak4iogeJBSsRUXEF2UUFbMa/BWx2EpCf8e9POlCQWezfGUBhDiBoAUEo+q+p8WNlCkDhDCidAYXLv/8t9m8nL8DZH3D2BVz8ccezHvyd/dnelIjoXyxYiYgsTRCKFbAAZByQhYioKliwEhEREZFVk4odgIiIiIioNCxYiYiIiMiqsWAlIiIiIqvGgpWIiIiIrBoLViIiIiKyaixYiYiIiMiqsWAlIiIiIqvGgpWIiIiIrBoLViIiIiKyaixYiYiIiMiqsWAlIiIiIqvGgpWIiIiIrBoLViIiIiKyaixYiYiIiMiqsWAlIiIiIqvGgpWIiIiIrBoLViIiIiKyaixYiYiIiMiqsWAlIiIiIqvGgpWIiIiIrBoLViIiIiKyaixYiYiIiMiqsWAlIiIiIqvGgpWIiIiIrBoLViIiIiKyaixYiYiIiMiqsWAlIiIiIqvGgpWIiIiIrBoLViIiIiKyaixYiYiIiMiqsWAlIiIiIqvGgpWIiIiIrBoLViIiIiKyaixYiYiIiMiqsWAlIiIiIqvGgpWIiIiIrBoLViIiIiKyaixYiYiIiMiqsWAlIiIiIqvGgpWIiIiIrBoLViIiIiKyaixYiYiIiMiqsWAlIiIiIqvGgpWIiIiIrBoLViIiIiKyav8HYPY3kKux/v0AAAAASUVORK5CYII=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500279" y="1686343"/>
            <a:ext cx="4583151" cy="376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GB" sz="1800" b="1" dirty="0" smtClean="0">
                <a:latin typeface="+mj-lt"/>
              </a:rPr>
              <a:t>Review data collection: </a:t>
            </a:r>
            <a:r>
              <a:rPr lang="en-US" sz="1800" dirty="0" smtClean="0">
                <a:latin typeface="+mj-lt"/>
              </a:rPr>
              <a:t>used </a:t>
            </a:r>
            <a:r>
              <a:rPr lang="en-US" sz="1800" dirty="0" smtClean="0">
                <a:latin typeface="+mj-lt"/>
              </a:rPr>
              <a:t>a python library called </a:t>
            </a:r>
            <a:r>
              <a:rPr lang="en-US" sz="1800" dirty="0" err="1" smtClean="0">
                <a:solidFill>
                  <a:srgbClr val="FF0000"/>
                </a:solidFill>
                <a:latin typeface="+mj-lt"/>
              </a:rPr>
              <a:t>BeautifulSoup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smtClean="0">
                <a:latin typeface="+mj-lt"/>
              </a:rPr>
              <a:t>to scrape </a:t>
            </a:r>
            <a:r>
              <a:rPr lang="en-US" sz="1800" dirty="0">
                <a:latin typeface="+mj-lt"/>
              </a:rPr>
              <a:t>the data from the SKYTRAX </a:t>
            </a:r>
            <a:r>
              <a:rPr lang="en-US" sz="1800" dirty="0" smtClean="0">
                <a:latin typeface="+mj-lt"/>
              </a:rPr>
              <a:t>website for 3,268 BA customer reviews.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GB" sz="1800" b="1" dirty="0" smtClean="0">
                <a:latin typeface="+mj-lt"/>
              </a:rPr>
              <a:t>Pre-processing &amp; Cleaning: </a:t>
            </a:r>
            <a:r>
              <a:rPr lang="en-GB" sz="1800" dirty="0" smtClean="0">
                <a:latin typeface="+mj-lt"/>
              </a:rPr>
              <a:t>checked for missing entries; removing symbols and punctuations from words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GB" sz="1800" b="1" dirty="0" smtClean="0">
                <a:latin typeface="+mj-lt"/>
              </a:rPr>
              <a:t>Analysis: </a:t>
            </a:r>
            <a:r>
              <a:rPr lang="en-GB" sz="1800" dirty="0" smtClean="0">
                <a:latin typeface="+mj-lt"/>
              </a:rPr>
              <a:t>performed sentiment analysis using VADER (</a:t>
            </a:r>
            <a:r>
              <a:rPr lang="en-US" sz="1800" dirty="0">
                <a:latin typeface="+mj-lt"/>
              </a:rPr>
              <a:t>Valence Aware Dictionary and Sentiment </a:t>
            </a:r>
            <a:r>
              <a:rPr lang="en-US" sz="1800" dirty="0" smtClean="0">
                <a:latin typeface="+mj-lt"/>
              </a:rPr>
              <a:t>Reasoner) </a:t>
            </a:r>
            <a:r>
              <a:rPr lang="en-US" sz="1800" dirty="0">
                <a:latin typeface="+mj-lt"/>
              </a:rPr>
              <a:t>to show if </a:t>
            </a:r>
            <a:r>
              <a:rPr lang="en-US" sz="1800" dirty="0" smtClean="0">
                <a:latin typeface="+mj-lt"/>
              </a:rPr>
              <a:t>customer reviews </a:t>
            </a:r>
            <a:r>
              <a:rPr lang="en-US" sz="1800" dirty="0">
                <a:latin typeface="+mj-lt"/>
              </a:rPr>
              <a:t>are positive, negative or </a:t>
            </a:r>
            <a:r>
              <a:rPr lang="en-US" sz="1800" dirty="0" smtClean="0">
                <a:latin typeface="+mj-lt"/>
              </a:rPr>
              <a:t>neutral.</a:t>
            </a:r>
          </a:p>
          <a:p>
            <a:pPr algn="l"/>
            <a:endParaRPr lang="en-US" sz="1800" b="1" dirty="0" smtClean="0">
              <a:latin typeface="+mj-lt"/>
            </a:endParaRPr>
          </a:p>
          <a:p>
            <a:pPr algn="l"/>
            <a:r>
              <a:rPr lang="en-US" sz="1800" b="1" dirty="0" smtClean="0">
                <a:latin typeface="+mj-lt"/>
              </a:rPr>
              <a:t>The Bar chart shows that 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1,757</a:t>
            </a:r>
            <a:r>
              <a:rPr lang="en-US" sz="1800" b="1" dirty="0" smtClean="0">
                <a:latin typeface="+mj-lt"/>
              </a:rPr>
              <a:t> customers found the services neutral while </a:t>
            </a: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1,041</a:t>
            </a:r>
            <a:r>
              <a:rPr lang="en-US" sz="1800" b="1" dirty="0" smtClean="0">
                <a:latin typeface="+mj-lt"/>
              </a:rPr>
              <a:t> customers </a:t>
            </a:r>
            <a:r>
              <a:rPr lang="en-US" sz="1800" b="1" dirty="0">
                <a:latin typeface="+mj-lt"/>
              </a:rPr>
              <a:t> </a:t>
            </a:r>
            <a:r>
              <a:rPr lang="en-US" sz="1800" b="1" dirty="0" smtClean="0">
                <a:latin typeface="+mj-lt"/>
              </a:rPr>
              <a:t>were satisfied. However, </a:t>
            </a:r>
            <a:r>
              <a:rPr lang="en-US" sz="1800" b="1" dirty="0" smtClean="0">
                <a:solidFill>
                  <a:srgbClr val="00B050"/>
                </a:solidFill>
                <a:latin typeface="+mj-lt"/>
              </a:rPr>
              <a:t>850</a:t>
            </a:r>
            <a:r>
              <a:rPr lang="en-US" sz="1800" b="1" dirty="0" smtClean="0">
                <a:latin typeface="+mj-lt"/>
              </a:rPr>
              <a:t> customers were unsatisfied (negative).  </a:t>
            </a:r>
            <a:endParaRPr lang="en-GB" sz="1800" b="1" dirty="0" smtClean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998" y="1860963"/>
            <a:ext cx="6254508" cy="375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99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ANALYSING CUSTOMER REVIEW DATA FOR BRITISH AIRWAYS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Microsoft account</cp:lastModifiedBy>
  <cp:revision>8</cp:revision>
  <dcterms:created xsi:type="dcterms:W3CDTF">2022-12-06T11:13:27Z</dcterms:created>
  <dcterms:modified xsi:type="dcterms:W3CDTF">2023-10-06T21:03:10Z</dcterms:modified>
</cp:coreProperties>
</file>