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4" r:id="rId4"/>
    <p:sldId id="258" r:id="rId5"/>
    <p:sldId id="262" r:id="rId6"/>
    <p:sldId id="266" r:id="rId7"/>
    <p:sldId id="263" r:id="rId8"/>
    <p:sldId id="261" r:id="rId9"/>
    <p:sldId id="259" r:id="rId10"/>
    <p:sldId id="268" r:id="rId11"/>
    <p:sldId id="267" r:id="rId12"/>
    <p:sldId id="269" r:id="rId13"/>
    <p:sldId id="271" r:id="rId14"/>
    <p:sldId id="272" r:id="rId15"/>
    <p:sldId id="278" r:id="rId16"/>
    <p:sldId id="277" r:id="rId17"/>
    <p:sldId id="275" r:id="rId18"/>
    <p:sldId id="276" r:id="rId19"/>
    <p:sldId id="274" r:id="rId20"/>
    <p:sldId id="27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13" autoAdjust="0"/>
  </p:normalViewPr>
  <p:slideViewPr>
    <p:cSldViewPr snapToGrid="0">
      <p:cViewPr varScale="1">
        <p:scale>
          <a:sx n="97" d="100"/>
          <a:sy n="97" d="100"/>
        </p:scale>
        <p:origin x="10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0C072-ADFB-4DEE-BAB9-5AA5A7D6C50B}" type="datetimeFigureOut">
              <a:rPr lang="zh-CN" altLang="en-US" smtClean="0"/>
              <a:t>2016/10/8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0FE9B-A79A-40C7-920E-410765EE3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929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这部电影有人看过吗？觉得如何？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0FE9B-A79A-40C7-920E-410765EE30E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432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所以，就有了这样的疑问</a:t>
            </a:r>
            <a:endParaRPr lang="en-US" altLang="zh-CN" dirty="0" smtClean="0"/>
          </a:p>
          <a:p>
            <a:r>
              <a:rPr lang="zh-CN" altLang="en-US" dirty="0" smtClean="0"/>
              <a:t>打分的时候，在装逼吗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0FE9B-A79A-40C7-920E-410765EE30E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500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0FE9B-A79A-40C7-920E-410765EE30E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634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其实，电影好不好看，并没有这么重要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为什么呢？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和什么人一起看更重要</a:t>
            </a:r>
          </a:p>
          <a:p>
            <a:r>
              <a:rPr lang="en-US" altLang="zh-CN" dirty="0" smtClean="0"/>
              <a:t>e.g.</a:t>
            </a:r>
            <a:r>
              <a:rPr lang="en-US" altLang="zh-CN" baseline="0" dirty="0" smtClean="0"/>
              <a:t> </a:t>
            </a:r>
            <a:r>
              <a:rPr lang="zh-CN" altLang="en-US" dirty="0" smtClean="0"/>
              <a:t>辉帆前几周</a:t>
            </a:r>
            <a:r>
              <a:rPr lang="en-US" altLang="zh-CN" dirty="0" smtClean="0"/>
              <a:t>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0FE9B-A79A-40C7-920E-410765EE30E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457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分数很高，评价很高</a:t>
            </a:r>
            <a:endParaRPr lang="en-US" altLang="zh-CN" dirty="0" smtClean="0"/>
          </a:p>
          <a:p>
            <a:r>
              <a:rPr lang="zh-CN" altLang="en-US" dirty="0" smtClean="0"/>
              <a:t>但是真的很好看吗？我自己看过以后，就有这个疑惑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0FE9B-A79A-40C7-920E-410765EE30E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102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仔细去看别人的评价，一方面</a:t>
            </a:r>
            <a:r>
              <a:rPr lang="en-US" altLang="zh-CN" dirty="0" smtClean="0"/>
              <a:t>…. </a:t>
            </a:r>
            <a:r>
              <a:rPr lang="zh-CN" altLang="en-US" dirty="0" smtClean="0"/>
              <a:t>另一方面</a:t>
            </a:r>
            <a:r>
              <a:rPr lang="en-US" altLang="zh-CN" dirty="0" smtClean="0"/>
              <a:t>….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我能大概看懂这部电影，但是并不觉得有多好看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0FE9B-A79A-40C7-920E-410765EE30E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024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再看另外一个，有人看过吗？一样也是评分很高的。</a:t>
            </a:r>
            <a:endParaRPr lang="en-US" altLang="zh-CN" dirty="0" smtClean="0"/>
          </a:p>
          <a:p>
            <a:r>
              <a:rPr lang="zh-CN" altLang="en-US" dirty="0" smtClean="0"/>
              <a:t>而且，你看我的好友评分，甚至要更高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0FE9B-A79A-40C7-920E-410765EE30E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741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但还是同样的问题，</a:t>
            </a:r>
            <a:endParaRPr lang="en-US" altLang="zh-CN" dirty="0" smtClean="0"/>
          </a:p>
          <a:p>
            <a:r>
              <a:rPr lang="zh-CN" altLang="en-US" dirty="0" smtClean="0"/>
              <a:t>在我看了之后，我觉得，也就还好吧。真的有这么好看吗？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0FE9B-A79A-40C7-920E-410765EE30E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569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所以，就拿国内的评分，和国外的做</a:t>
            </a:r>
            <a:r>
              <a:rPr lang="zh-CN" altLang="en-US" dirty="0" smtClean="0"/>
              <a:t>比较 </a:t>
            </a:r>
            <a:endParaRPr lang="en-US" altLang="zh-CN" dirty="0" smtClean="0"/>
          </a:p>
          <a:p>
            <a:r>
              <a:rPr lang="zh-CN" altLang="en-US" dirty="0" smtClean="0"/>
              <a:t>分别是</a:t>
            </a:r>
            <a:r>
              <a:rPr lang="en-US" altLang="zh-CN" dirty="0" smtClean="0"/>
              <a:t>IMDB, </a:t>
            </a:r>
            <a:r>
              <a:rPr lang="zh-CN" altLang="en-US" dirty="0" smtClean="0"/>
              <a:t>烂番茄，</a:t>
            </a:r>
            <a:r>
              <a:rPr lang="en-US" altLang="zh-CN" dirty="0" err="1" smtClean="0"/>
              <a:t>Metacritic</a:t>
            </a:r>
            <a:r>
              <a:rPr lang="en-US" altLang="zh-CN" dirty="0" smtClean="0"/>
              <a:t>.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IMDB</a:t>
            </a:r>
            <a:r>
              <a:rPr lang="zh-CN" altLang="en-US" dirty="0" smtClean="0"/>
              <a:t>大家是否熟悉？介绍</a:t>
            </a:r>
            <a:r>
              <a:rPr lang="en-US" altLang="zh-CN" dirty="0" smtClean="0"/>
              <a:t>…</a:t>
            </a:r>
            <a:r>
              <a:rPr lang="zh-CN" altLang="en-US" smtClean="0"/>
              <a:t>美国版豆瓣，也是打分）</a:t>
            </a:r>
            <a:endParaRPr lang="en-US" altLang="zh-CN" dirty="0" smtClean="0"/>
          </a:p>
          <a:p>
            <a:r>
              <a:rPr lang="zh-CN" altLang="en-US" dirty="0" smtClean="0"/>
              <a:t>就</a:t>
            </a:r>
            <a:r>
              <a:rPr lang="zh-CN" altLang="en-US" dirty="0" smtClean="0"/>
              <a:t>会发现，评价差距其实挺大的。</a:t>
            </a:r>
            <a:r>
              <a:rPr lang="en-US" altLang="zh-CN" dirty="0" smtClean="0"/>
              <a:t>8.3 – 7.3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http://www.imdb.com/title/tt0359950/</a:t>
            </a:r>
          </a:p>
          <a:p>
            <a:r>
              <a:rPr lang="en-US" altLang="zh-CN" dirty="0" smtClean="0"/>
              <a:t>http://www.metacritic.com/movie/the-secret-life-of-walter-mitty</a:t>
            </a:r>
          </a:p>
          <a:p>
            <a:r>
              <a:rPr lang="en-US" altLang="zh-CN" dirty="0" smtClean="0"/>
              <a:t>https://www.rottentomatoes.com/m/the_secret_life_of_walter_mitty_2013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0FE9B-A79A-40C7-920E-410765EE30E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457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然后你再看短评</a:t>
            </a:r>
            <a:r>
              <a:rPr lang="en-US" altLang="zh-CN" dirty="0" smtClean="0"/>
              <a:t>….</a:t>
            </a:r>
          </a:p>
          <a:p>
            <a:r>
              <a:rPr lang="zh-CN" altLang="en-US" dirty="0" smtClean="0"/>
              <a:t>国内的</a:t>
            </a:r>
            <a:r>
              <a:rPr lang="en-US" altLang="zh-CN" dirty="0" smtClean="0"/>
              <a:t>…</a:t>
            </a:r>
            <a:r>
              <a:rPr lang="en-US" altLang="zh-CN" baseline="0" dirty="0" smtClean="0"/>
              <a:t> </a:t>
            </a:r>
            <a:r>
              <a:rPr lang="zh-CN" altLang="en-US" dirty="0" smtClean="0"/>
              <a:t>国外的</a:t>
            </a:r>
            <a:r>
              <a:rPr lang="en-US" altLang="zh-CN" dirty="0" smtClean="0"/>
              <a:t>….</a:t>
            </a:r>
          </a:p>
          <a:p>
            <a:r>
              <a:rPr lang="zh-CN" altLang="en-US" dirty="0" smtClean="0"/>
              <a:t>差别其实很大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0FE9B-A79A-40C7-920E-410765EE30E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280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再和其他同评分的电影比较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我觉得，这些都要好看得多吧</a:t>
            </a:r>
            <a:r>
              <a:rPr lang="en-US" altLang="zh-CN" dirty="0" smtClean="0"/>
              <a:t>….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0FE9B-A79A-40C7-920E-410765EE30E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951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其他的例子</a:t>
            </a:r>
            <a:r>
              <a:rPr lang="en-US" altLang="zh-CN" dirty="0" smtClean="0"/>
              <a:t>….</a:t>
            </a:r>
            <a:r>
              <a:rPr lang="zh-CN" altLang="en-US" dirty="0" smtClean="0"/>
              <a:t>大家有没有就是这种“不解时刻”</a:t>
            </a:r>
            <a:endParaRPr lang="en-US" altLang="zh-CN" dirty="0" smtClean="0"/>
          </a:p>
          <a:p>
            <a:r>
              <a:rPr lang="zh-CN" altLang="en-US" dirty="0" smtClean="0"/>
              <a:t>冰雪奇缘，完全</a:t>
            </a:r>
            <a:r>
              <a:rPr lang="en-US" altLang="zh-CN" dirty="0" smtClean="0"/>
              <a:t>get </a:t>
            </a:r>
            <a:r>
              <a:rPr lang="zh-CN" altLang="en-US" dirty="0" smtClean="0"/>
              <a:t>不到点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超人，我觉得是被低谷了</a:t>
            </a:r>
            <a:endParaRPr lang="en-US" altLang="zh-CN" dirty="0" smtClean="0"/>
          </a:p>
          <a:p>
            <a:r>
              <a:rPr lang="en-US" altLang="zh-CN" dirty="0" smtClean="0"/>
              <a:t>Whiplash, </a:t>
            </a:r>
            <a:r>
              <a:rPr lang="zh-CN" altLang="en-US" dirty="0" smtClean="0"/>
              <a:t>讲故事不错，但也没有那么好？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0FE9B-A79A-40C7-920E-410765EE30E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93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BC2F-C945-433E-AD43-FD42C6773B2D}" type="datetimeFigureOut">
              <a:rPr lang="zh-CN" altLang="en-US" smtClean="0"/>
              <a:t>2016/10/8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6ED-D676-4B9E-8AD0-541C00A2D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27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BC2F-C945-433E-AD43-FD42C6773B2D}" type="datetimeFigureOut">
              <a:rPr lang="zh-CN" altLang="en-US" smtClean="0"/>
              <a:t>2016/10/8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6ED-D676-4B9E-8AD0-541C00A2D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27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BC2F-C945-433E-AD43-FD42C6773B2D}" type="datetimeFigureOut">
              <a:rPr lang="zh-CN" altLang="en-US" smtClean="0"/>
              <a:t>2016/10/8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6ED-D676-4B9E-8AD0-541C00A2D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78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BC2F-C945-433E-AD43-FD42C6773B2D}" type="datetimeFigureOut">
              <a:rPr lang="zh-CN" altLang="en-US" smtClean="0"/>
              <a:t>2016/10/8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6ED-D676-4B9E-8AD0-541C00A2D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24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BC2F-C945-433E-AD43-FD42C6773B2D}" type="datetimeFigureOut">
              <a:rPr lang="zh-CN" altLang="en-US" smtClean="0"/>
              <a:t>2016/10/8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6ED-D676-4B9E-8AD0-541C00A2D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BC2F-C945-433E-AD43-FD42C6773B2D}" type="datetimeFigureOut">
              <a:rPr lang="zh-CN" altLang="en-US" smtClean="0"/>
              <a:t>2016/10/8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6ED-D676-4B9E-8AD0-541C00A2D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83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BC2F-C945-433E-AD43-FD42C6773B2D}" type="datetimeFigureOut">
              <a:rPr lang="zh-CN" altLang="en-US" smtClean="0"/>
              <a:t>2016/10/8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6ED-D676-4B9E-8AD0-541C00A2D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69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BC2F-C945-433E-AD43-FD42C6773B2D}" type="datetimeFigureOut">
              <a:rPr lang="zh-CN" altLang="en-US" smtClean="0"/>
              <a:t>2016/10/8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6ED-D676-4B9E-8AD0-541C00A2D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1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BC2F-C945-433E-AD43-FD42C6773B2D}" type="datetimeFigureOut">
              <a:rPr lang="zh-CN" altLang="en-US" smtClean="0"/>
              <a:t>2016/10/8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6ED-D676-4B9E-8AD0-541C00A2D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81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BC2F-C945-433E-AD43-FD42C6773B2D}" type="datetimeFigureOut">
              <a:rPr lang="zh-CN" altLang="en-US" smtClean="0"/>
              <a:t>2016/10/8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6ED-D676-4B9E-8AD0-541C00A2D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68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BC2F-C945-433E-AD43-FD42C6773B2D}" type="datetimeFigureOut">
              <a:rPr lang="zh-CN" altLang="en-US" smtClean="0"/>
              <a:t>2016/10/8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6ED-D676-4B9E-8AD0-541C00A2D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97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ABC2F-C945-433E-AD43-FD42C6773B2D}" type="datetimeFigureOut">
              <a:rPr lang="zh-CN" altLang="en-US" smtClean="0"/>
              <a:t>2016/10/8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1F6ED-D676-4B9E-8AD0-541C00A2D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02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6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豆瓣网友装</a:t>
            </a:r>
            <a:r>
              <a:rPr lang="en-US" altLang="zh-CN" sz="6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6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吗？</a:t>
            </a:r>
            <a:endParaRPr lang="zh-CN" altLang="en-US" sz="6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15686"/>
            <a:ext cx="2515737" cy="533234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（电影篇）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7806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8640" y="324571"/>
            <a:ext cx="798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其他的例子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50" name="Picture 2" descr="https://img3.doubanio.com/view/movie_poster_cover/lpst/public/p216664094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94" y="1245222"/>
            <a:ext cx="3084293" cy="442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mg3.doubanio.com/view/movie_poster_cover/lpst/public/p196897525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280" y="1245222"/>
            <a:ext cx="2987040" cy="442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img3.doubanio.com/view/movie_poster_cover/lpst/public/p222077634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613" y="1245222"/>
            <a:ext cx="2987040" cy="442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530" y="5725859"/>
            <a:ext cx="2462216" cy="79476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1077" y="5932741"/>
            <a:ext cx="2366229" cy="5878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19160" y="5932741"/>
            <a:ext cx="2246015" cy="58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60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2488100"/>
            <a:ext cx="3033104" cy="332350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60120" y="933627"/>
            <a:ext cx="10073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打分的时候，在装</a:t>
            </a:r>
            <a:r>
              <a:rPr lang="en-US" altLang="zh-CN" sz="8000" b="1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8000" b="1" dirty="0">
                <a:latin typeface="黑体" panose="02010609060101010101" pitchFamily="49" charset="-122"/>
                <a:ea typeface="黑体" panose="02010609060101010101" pitchFamily="49" charset="-122"/>
              </a:rPr>
              <a:t>吗？</a:t>
            </a:r>
            <a:endParaRPr lang="zh-CN" altLang="en-US" sz="8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396" y="3123306"/>
            <a:ext cx="6225169" cy="131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72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5760" y="735965"/>
            <a:ext cx="10515600" cy="1443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所以，目标：</a:t>
            </a:r>
            <a:endParaRPr lang="en-US" altLang="zh-CN" sz="4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比较</a:t>
            </a:r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IMDB 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和豆瓣电影 评分的差别</a:t>
            </a:r>
            <a:endParaRPr lang="en-US" altLang="zh-CN" sz="4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365760" y="4163695"/>
            <a:ext cx="114147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IMDB</a:t>
            </a:r>
            <a:r>
              <a:rPr lang="zh-CN" altLang="en-US" sz="2800" dirty="0"/>
              <a:t>和豆瓣电影</a:t>
            </a:r>
            <a:r>
              <a:rPr lang="zh-CN" altLang="en-US" sz="2800" dirty="0" smtClean="0"/>
              <a:t>，是否评分</a:t>
            </a:r>
            <a:r>
              <a:rPr lang="zh-CN" altLang="en-US" sz="2800" dirty="0"/>
              <a:t>上的显著性误差</a:t>
            </a:r>
            <a:r>
              <a:rPr lang="zh-CN" altLang="en-US" sz="2800" dirty="0" smtClean="0"/>
              <a:t>？</a:t>
            </a:r>
            <a:endParaRPr lang="en-US" altLang="zh-CN" sz="2800" dirty="0" smtClean="0"/>
          </a:p>
          <a:p>
            <a:r>
              <a:rPr lang="zh-CN" altLang="en-US" sz="2800" dirty="0" smtClean="0"/>
              <a:t>（假设</a:t>
            </a:r>
            <a:r>
              <a:rPr lang="en-US" altLang="zh-CN" sz="2800" dirty="0" smtClean="0"/>
              <a:t>IMDB</a:t>
            </a:r>
            <a:r>
              <a:rPr lang="zh-CN" altLang="en-US" sz="2800" dirty="0" smtClean="0"/>
              <a:t>的评分是更理性的；而豆瓣，由于想装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，就把分数打高了）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/>
              <a:t>比较对象：</a:t>
            </a:r>
            <a:r>
              <a:rPr lang="en-US" altLang="zh-CN" sz="2800" dirty="0"/>
              <a:t>2010 – 2014 </a:t>
            </a:r>
            <a:r>
              <a:rPr lang="zh-CN" altLang="en-US" sz="2800" dirty="0"/>
              <a:t>北美电影上映的电影</a:t>
            </a:r>
            <a:r>
              <a:rPr lang="en-US" altLang="zh-CN" sz="2800" dirty="0"/>
              <a:t> </a:t>
            </a:r>
            <a:r>
              <a:rPr lang="zh-CN" altLang="en-US" sz="2800" dirty="0"/>
              <a:t>（共</a:t>
            </a:r>
            <a:r>
              <a:rPr lang="en-US" altLang="zh-CN" sz="2800" dirty="0"/>
              <a:t>2000+</a:t>
            </a:r>
            <a:r>
              <a:rPr lang="zh-CN" altLang="en-US" sz="2800" dirty="0"/>
              <a:t>）</a:t>
            </a:r>
            <a:endParaRPr lang="en-US" altLang="zh-CN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506" y="2179320"/>
            <a:ext cx="2546747" cy="10515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950" y="2179320"/>
            <a:ext cx="2110050" cy="106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04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74520" y="2442387"/>
            <a:ext cx="10073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Jupyter</a:t>
            </a:r>
            <a:r>
              <a:rPr lang="en-US" altLang="zh-CN" sz="8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Notebook</a:t>
            </a:r>
            <a:endParaRPr lang="zh-CN" altLang="en-US" sz="8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3078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640" y="1048385"/>
            <a:ext cx="10515600" cy="500189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CN" altLang="en-US" dirty="0" smtClean="0"/>
              <a:t>豆瓣，</a:t>
            </a:r>
            <a:r>
              <a:rPr lang="en-US" altLang="zh-CN" dirty="0" smtClean="0"/>
              <a:t>IMDB</a:t>
            </a:r>
            <a:r>
              <a:rPr lang="zh-CN" altLang="en-US" dirty="0" smtClean="0"/>
              <a:t>间存在一个一般性的差别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非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直线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分数越高，差距越大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（可能是打分制度的影响？）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548640" y="324571"/>
            <a:ext cx="798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结论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1783080"/>
            <a:ext cx="4706162" cy="455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16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59118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评分人数有影响，但不大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133349" y="1447407"/>
            <a:ext cx="12242526" cy="3989574"/>
            <a:chOff x="194309" y="1127367"/>
            <a:chExt cx="12242526" cy="398957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309" y="1204294"/>
              <a:ext cx="3779104" cy="383572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5132" y="1204294"/>
              <a:ext cx="3722069" cy="383572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84119" y="1127367"/>
              <a:ext cx="4152716" cy="3989574"/>
            </a:xfrm>
            <a:prstGeom prst="rect">
              <a:avLst/>
            </a:prstGeom>
          </p:spPr>
        </p:pic>
        <p:sp>
          <p:nvSpPr>
            <p:cNvPr id="7" name="任意多边形 6"/>
            <p:cNvSpPr/>
            <p:nvPr/>
          </p:nvSpPr>
          <p:spPr>
            <a:xfrm>
              <a:off x="1842923" y="2743200"/>
              <a:ext cx="1586077" cy="1311813"/>
            </a:xfrm>
            <a:custGeom>
              <a:avLst/>
              <a:gdLst>
                <a:gd name="connsiteX0" fmla="*/ 443077 w 1586077"/>
                <a:gd name="connsiteY0" fmla="*/ 137160 h 1311813"/>
                <a:gd name="connsiteX1" fmla="*/ 305917 w 1586077"/>
                <a:gd name="connsiteY1" fmla="*/ 152400 h 1311813"/>
                <a:gd name="connsiteX2" fmla="*/ 275437 w 1586077"/>
                <a:gd name="connsiteY2" fmla="*/ 198120 h 1311813"/>
                <a:gd name="connsiteX3" fmla="*/ 214477 w 1586077"/>
                <a:gd name="connsiteY3" fmla="*/ 213360 h 1311813"/>
                <a:gd name="connsiteX4" fmla="*/ 123037 w 1586077"/>
                <a:gd name="connsiteY4" fmla="*/ 289560 h 1311813"/>
                <a:gd name="connsiteX5" fmla="*/ 31597 w 1586077"/>
                <a:gd name="connsiteY5" fmla="*/ 396240 h 1311813"/>
                <a:gd name="connsiteX6" fmla="*/ 16357 w 1586077"/>
                <a:gd name="connsiteY6" fmla="*/ 731520 h 1311813"/>
                <a:gd name="connsiteX7" fmla="*/ 31597 w 1586077"/>
                <a:gd name="connsiteY7" fmla="*/ 807720 h 1311813"/>
                <a:gd name="connsiteX8" fmla="*/ 92557 w 1586077"/>
                <a:gd name="connsiteY8" fmla="*/ 914400 h 1311813"/>
                <a:gd name="connsiteX9" fmla="*/ 123037 w 1586077"/>
                <a:gd name="connsiteY9" fmla="*/ 975360 h 1311813"/>
                <a:gd name="connsiteX10" fmla="*/ 183997 w 1586077"/>
                <a:gd name="connsiteY10" fmla="*/ 1021080 h 1311813"/>
                <a:gd name="connsiteX11" fmla="*/ 229717 w 1586077"/>
                <a:gd name="connsiteY11" fmla="*/ 1082040 h 1311813"/>
                <a:gd name="connsiteX12" fmla="*/ 275437 w 1586077"/>
                <a:gd name="connsiteY12" fmla="*/ 1112520 h 1311813"/>
                <a:gd name="connsiteX13" fmla="*/ 382117 w 1586077"/>
                <a:gd name="connsiteY13" fmla="*/ 1188720 h 1311813"/>
                <a:gd name="connsiteX14" fmla="*/ 473557 w 1586077"/>
                <a:gd name="connsiteY14" fmla="*/ 1219200 h 1311813"/>
                <a:gd name="connsiteX15" fmla="*/ 580237 w 1586077"/>
                <a:gd name="connsiteY15" fmla="*/ 1249680 h 1311813"/>
                <a:gd name="connsiteX16" fmla="*/ 1083157 w 1586077"/>
                <a:gd name="connsiteY16" fmla="*/ 1264920 h 1311813"/>
                <a:gd name="connsiteX17" fmla="*/ 1205077 w 1586077"/>
                <a:gd name="connsiteY17" fmla="*/ 1234440 h 1311813"/>
                <a:gd name="connsiteX18" fmla="*/ 1311757 w 1586077"/>
                <a:gd name="connsiteY18" fmla="*/ 1143000 h 1311813"/>
                <a:gd name="connsiteX19" fmla="*/ 1403197 w 1586077"/>
                <a:gd name="connsiteY19" fmla="*/ 1066800 h 1311813"/>
                <a:gd name="connsiteX20" fmla="*/ 1479397 w 1586077"/>
                <a:gd name="connsiteY20" fmla="*/ 929640 h 1311813"/>
                <a:gd name="connsiteX21" fmla="*/ 1525117 w 1586077"/>
                <a:gd name="connsiteY21" fmla="*/ 853440 h 1311813"/>
                <a:gd name="connsiteX22" fmla="*/ 1586077 w 1586077"/>
                <a:gd name="connsiteY22" fmla="*/ 685800 h 1311813"/>
                <a:gd name="connsiteX23" fmla="*/ 1570837 w 1586077"/>
                <a:gd name="connsiteY23" fmla="*/ 320040 h 1311813"/>
                <a:gd name="connsiteX24" fmla="*/ 1525117 w 1586077"/>
                <a:gd name="connsiteY24" fmla="*/ 198120 h 1311813"/>
                <a:gd name="connsiteX25" fmla="*/ 1464157 w 1586077"/>
                <a:gd name="connsiteY25" fmla="*/ 106680 h 1311813"/>
                <a:gd name="connsiteX26" fmla="*/ 1372717 w 1586077"/>
                <a:gd name="connsiteY26" fmla="*/ 45720 h 1311813"/>
                <a:gd name="connsiteX27" fmla="*/ 1296517 w 1586077"/>
                <a:gd name="connsiteY27" fmla="*/ 30480 h 1311813"/>
                <a:gd name="connsiteX28" fmla="*/ 1250797 w 1586077"/>
                <a:gd name="connsiteY28" fmla="*/ 15240 h 1311813"/>
                <a:gd name="connsiteX29" fmla="*/ 1189837 w 1586077"/>
                <a:gd name="connsiteY29" fmla="*/ 0 h 1311813"/>
                <a:gd name="connsiteX30" fmla="*/ 824077 w 1586077"/>
                <a:gd name="connsiteY30" fmla="*/ 15240 h 1311813"/>
                <a:gd name="connsiteX31" fmla="*/ 778357 w 1586077"/>
                <a:gd name="connsiteY31" fmla="*/ 30480 h 1311813"/>
                <a:gd name="connsiteX32" fmla="*/ 747877 w 1586077"/>
                <a:gd name="connsiteY32" fmla="*/ 60960 h 1311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86077" h="1311813">
                  <a:moveTo>
                    <a:pt x="443077" y="137160"/>
                  </a:moveTo>
                  <a:cubicBezTo>
                    <a:pt x="397357" y="142240"/>
                    <a:pt x="349149" y="136679"/>
                    <a:pt x="305917" y="152400"/>
                  </a:cubicBezTo>
                  <a:cubicBezTo>
                    <a:pt x="288704" y="158659"/>
                    <a:pt x="290677" y="187960"/>
                    <a:pt x="275437" y="198120"/>
                  </a:cubicBezTo>
                  <a:cubicBezTo>
                    <a:pt x="258009" y="209738"/>
                    <a:pt x="234797" y="208280"/>
                    <a:pt x="214477" y="213360"/>
                  </a:cubicBezTo>
                  <a:cubicBezTo>
                    <a:pt x="55939" y="371898"/>
                    <a:pt x="271560" y="162254"/>
                    <a:pt x="123037" y="289560"/>
                  </a:cubicBezTo>
                  <a:cubicBezTo>
                    <a:pt x="65550" y="338834"/>
                    <a:pt x="67549" y="342313"/>
                    <a:pt x="31597" y="396240"/>
                  </a:cubicBezTo>
                  <a:cubicBezTo>
                    <a:pt x="-6589" y="587169"/>
                    <a:pt x="-8252" y="522345"/>
                    <a:pt x="16357" y="731520"/>
                  </a:cubicBezTo>
                  <a:cubicBezTo>
                    <a:pt x="19384" y="757246"/>
                    <a:pt x="23406" y="783146"/>
                    <a:pt x="31597" y="807720"/>
                  </a:cubicBezTo>
                  <a:cubicBezTo>
                    <a:pt x="50019" y="862985"/>
                    <a:pt x="65801" y="867577"/>
                    <a:pt x="92557" y="914400"/>
                  </a:cubicBezTo>
                  <a:cubicBezTo>
                    <a:pt x="103829" y="934125"/>
                    <a:pt x="108252" y="958111"/>
                    <a:pt x="123037" y="975360"/>
                  </a:cubicBezTo>
                  <a:cubicBezTo>
                    <a:pt x="139567" y="994645"/>
                    <a:pt x="166036" y="1003119"/>
                    <a:pt x="183997" y="1021080"/>
                  </a:cubicBezTo>
                  <a:cubicBezTo>
                    <a:pt x="201958" y="1039041"/>
                    <a:pt x="211756" y="1064079"/>
                    <a:pt x="229717" y="1082040"/>
                  </a:cubicBezTo>
                  <a:cubicBezTo>
                    <a:pt x="242669" y="1094992"/>
                    <a:pt x="260532" y="1101874"/>
                    <a:pt x="275437" y="1112520"/>
                  </a:cubicBezTo>
                  <a:cubicBezTo>
                    <a:pt x="284708" y="1119142"/>
                    <a:pt x="363103" y="1180269"/>
                    <a:pt x="382117" y="1188720"/>
                  </a:cubicBezTo>
                  <a:cubicBezTo>
                    <a:pt x="411477" y="1201769"/>
                    <a:pt x="443077" y="1209040"/>
                    <a:pt x="473557" y="1219200"/>
                  </a:cubicBezTo>
                  <a:cubicBezTo>
                    <a:pt x="539148" y="1241064"/>
                    <a:pt x="503692" y="1230544"/>
                    <a:pt x="580237" y="1249680"/>
                  </a:cubicBezTo>
                  <a:cubicBezTo>
                    <a:pt x="750953" y="1363491"/>
                    <a:pt x="623293" y="1291198"/>
                    <a:pt x="1083157" y="1264920"/>
                  </a:cubicBezTo>
                  <a:cubicBezTo>
                    <a:pt x="1127548" y="1262383"/>
                    <a:pt x="1164280" y="1248039"/>
                    <a:pt x="1205077" y="1234440"/>
                  </a:cubicBezTo>
                  <a:cubicBezTo>
                    <a:pt x="1433375" y="1063216"/>
                    <a:pt x="1120715" y="1302201"/>
                    <a:pt x="1311757" y="1143000"/>
                  </a:cubicBezTo>
                  <a:cubicBezTo>
                    <a:pt x="1367370" y="1096656"/>
                    <a:pt x="1353986" y="1130071"/>
                    <a:pt x="1403197" y="1066800"/>
                  </a:cubicBezTo>
                  <a:cubicBezTo>
                    <a:pt x="1537743" y="893813"/>
                    <a:pt x="1424211" y="1040012"/>
                    <a:pt x="1479397" y="929640"/>
                  </a:cubicBezTo>
                  <a:cubicBezTo>
                    <a:pt x="1492644" y="903146"/>
                    <a:pt x="1511870" y="879934"/>
                    <a:pt x="1525117" y="853440"/>
                  </a:cubicBezTo>
                  <a:cubicBezTo>
                    <a:pt x="1546323" y="811028"/>
                    <a:pt x="1571851" y="728477"/>
                    <a:pt x="1586077" y="685800"/>
                  </a:cubicBezTo>
                  <a:cubicBezTo>
                    <a:pt x="1580997" y="563880"/>
                    <a:pt x="1579531" y="441756"/>
                    <a:pt x="1570837" y="320040"/>
                  </a:cubicBezTo>
                  <a:cubicBezTo>
                    <a:pt x="1567904" y="278981"/>
                    <a:pt x="1545639" y="232323"/>
                    <a:pt x="1525117" y="198120"/>
                  </a:cubicBezTo>
                  <a:cubicBezTo>
                    <a:pt x="1506270" y="166708"/>
                    <a:pt x="1494637" y="127000"/>
                    <a:pt x="1464157" y="106680"/>
                  </a:cubicBezTo>
                  <a:cubicBezTo>
                    <a:pt x="1433677" y="86360"/>
                    <a:pt x="1408638" y="52904"/>
                    <a:pt x="1372717" y="45720"/>
                  </a:cubicBezTo>
                  <a:cubicBezTo>
                    <a:pt x="1347317" y="40640"/>
                    <a:pt x="1321647" y="36762"/>
                    <a:pt x="1296517" y="30480"/>
                  </a:cubicBezTo>
                  <a:cubicBezTo>
                    <a:pt x="1280932" y="26584"/>
                    <a:pt x="1266243" y="19653"/>
                    <a:pt x="1250797" y="15240"/>
                  </a:cubicBezTo>
                  <a:cubicBezTo>
                    <a:pt x="1230658" y="9486"/>
                    <a:pt x="1210157" y="5080"/>
                    <a:pt x="1189837" y="0"/>
                  </a:cubicBezTo>
                  <a:cubicBezTo>
                    <a:pt x="1067917" y="5080"/>
                    <a:pt x="945769" y="6226"/>
                    <a:pt x="824077" y="15240"/>
                  </a:cubicBezTo>
                  <a:cubicBezTo>
                    <a:pt x="808057" y="16427"/>
                    <a:pt x="792132" y="22215"/>
                    <a:pt x="778357" y="30480"/>
                  </a:cubicBezTo>
                  <a:cubicBezTo>
                    <a:pt x="766036" y="37872"/>
                    <a:pt x="758037" y="50800"/>
                    <a:pt x="747877" y="6096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6126480" y="2712720"/>
              <a:ext cx="1143000" cy="1112520"/>
            </a:xfrm>
            <a:custGeom>
              <a:avLst/>
              <a:gdLst>
                <a:gd name="connsiteX0" fmla="*/ 137160 w 1143000"/>
                <a:gd name="connsiteY0" fmla="*/ 0 h 1112520"/>
                <a:gd name="connsiteX1" fmla="*/ 76200 w 1143000"/>
                <a:gd name="connsiteY1" fmla="*/ 76200 h 1112520"/>
                <a:gd name="connsiteX2" fmla="*/ 60960 w 1143000"/>
                <a:gd name="connsiteY2" fmla="*/ 152400 h 1112520"/>
                <a:gd name="connsiteX3" fmla="*/ 30480 w 1143000"/>
                <a:gd name="connsiteY3" fmla="*/ 228600 h 1112520"/>
                <a:gd name="connsiteX4" fmla="*/ 15240 w 1143000"/>
                <a:gd name="connsiteY4" fmla="*/ 304800 h 1112520"/>
                <a:gd name="connsiteX5" fmla="*/ 0 w 1143000"/>
                <a:gd name="connsiteY5" fmla="*/ 365760 h 1112520"/>
                <a:gd name="connsiteX6" fmla="*/ 15240 w 1143000"/>
                <a:gd name="connsiteY6" fmla="*/ 670560 h 1112520"/>
                <a:gd name="connsiteX7" fmla="*/ 76200 w 1143000"/>
                <a:gd name="connsiteY7" fmla="*/ 792480 h 1112520"/>
                <a:gd name="connsiteX8" fmla="*/ 137160 w 1143000"/>
                <a:gd name="connsiteY8" fmla="*/ 899160 h 1112520"/>
                <a:gd name="connsiteX9" fmla="*/ 228600 w 1143000"/>
                <a:gd name="connsiteY9" fmla="*/ 975360 h 1112520"/>
                <a:gd name="connsiteX10" fmla="*/ 335280 w 1143000"/>
                <a:gd name="connsiteY10" fmla="*/ 1051560 h 1112520"/>
                <a:gd name="connsiteX11" fmla="*/ 518160 w 1143000"/>
                <a:gd name="connsiteY11" fmla="*/ 1097280 h 1112520"/>
                <a:gd name="connsiteX12" fmla="*/ 746760 w 1143000"/>
                <a:gd name="connsiteY12" fmla="*/ 1112520 h 1112520"/>
                <a:gd name="connsiteX13" fmla="*/ 929640 w 1143000"/>
                <a:gd name="connsiteY13" fmla="*/ 1082040 h 1112520"/>
                <a:gd name="connsiteX14" fmla="*/ 1082040 w 1143000"/>
                <a:gd name="connsiteY14" fmla="*/ 944880 h 1112520"/>
                <a:gd name="connsiteX15" fmla="*/ 1127760 w 1143000"/>
                <a:gd name="connsiteY15" fmla="*/ 807720 h 1112520"/>
                <a:gd name="connsiteX16" fmla="*/ 1143000 w 1143000"/>
                <a:gd name="connsiteY16" fmla="*/ 762000 h 1112520"/>
                <a:gd name="connsiteX17" fmla="*/ 1127760 w 1143000"/>
                <a:gd name="connsiteY17" fmla="*/ 548640 h 1112520"/>
                <a:gd name="connsiteX18" fmla="*/ 1097280 w 1143000"/>
                <a:gd name="connsiteY18" fmla="*/ 502920 h 1112520"/>
                <a:gd name="connsiteX19" fmla="*/ 1036320 w 1143000"/>
                <a:gd name="connsiteY19" fmla="*/ 396240 h 1112520"/>
                <a:gd name="connsiteX20" fmla="*/ 1005840 w 1143000"/>
                <a:gd name="connsiteY20" fmla="*/ 304800 h 1112520"/>
                <a:gd name="connsiteX21" fmla="*/ 883920 w 1143000"/>
                <a:gd name="connsiteY21" fmla="*/ 198120 h 1112520"/>
                <a:gd name="connsiteX22" fmla="*/ 792480 w 1143000"/>
                <a:gd name="connsiteY22" fmla="*/ 167640 h 1112520"/>
                <a:gd name="connsiteX23" fmla="*/ 701040 w 1143000"/>
                <a:gd name="connsiteY23" fmla="*/ 152400 h 1112520"/>
                <a:gd name="connsiteX24" fmla="*/ 579120 w 1143000"/>
                <a:gd name="connsiteY24" fmla="*/ 121920 h 1112520"/>
                <a:gd name="connsiteX25" fmla="*/ 320040 w 1143000"/>
                <a:gd name="connsiteY25" fmla="*/ 137160 h 1112520"/>
                <a:gd name="connsiteX26" fmla="*/ 274320 w 1143000"/>
                <a:gd name="connsiteY26" fmla="*/ 167640 h 1112520"/>
                <a:gd name="connsiteX27" fmla="*/ 228600 w 1143000"/>
                <a:gd name="connsiteY27" fmla="*/ 182880 h 1112520"/>
                <a:gd name="connsiteX28" fmla="*/ 152400 w 1143000"/>
                <a:gd name="connsiteY28" fmla="*/ 213360 h 1112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143000" h="1112520">
                  <a:moveTo>
                    <a:pt x="137160" y="0"/>
                  </a:moveTo>
                  <a:cubicBezTo>
                    <a:pt x="116840" y="25400"/>
                    <a:pt x="90747" y="47106"/>
                    <a:pt x="76200" y="76200"/>
                  </a:cubicBezTo>
                  <a:cubicBezTo>
                    <a:pt x="64616" y="99368"/>
                    <a:pt x="68403" y="127589"/>
                    <a:pt x="60960" y="152400"/>
                  </a:cubicBezTo>
                  <a:cubicBezTo>
                    <a:pt x="53099" y="178603"/>
                    <a:pt x="38341" y="202397"/>
                    <a:pt x="30480" y="228600"/>
                  </a:cubicBezTo>
                  <a:cubicBezTo>
                    <a:pt x="23037" y="253411"/>
                    <a:pt x="20859" y="279514"/>
                    <a:pt x="15240" y="304800"/>
                  </a:cubicBezTo>
                  <a:cubicBezTo>
                    <a:pt x="10696" y="325247"/>
                    <a:pt x="5080" y="345440"/>
                    <a:pt x="0" y="365760"/>
                  </a:cubicBezTo>
                  <a:cubicBezTo>
                    <a:pt x="5080" y="467360"/>
                    <a:pt x="3120" y="569558"/>
                    <a:pt x="15240" y="670560"/>
                  </a:cubicBezTo>
                  <a:cubicBezTo>
                    <a:pt x="22077" y="727533"/>
                    <a:pt x="50930" y="748257"/>
                    <a:pt x="76200" y="792480"/>
                  </a:cubicBezTo>
                  <a:cubicBezTo>
                    <a:pt x="103302" y="839908"/>
                    <a:pt x="103406" y="858655"/>
                    <a:pt x="137160" y="899160"/>
                  </a:cubicBezTo>
                  <a:cubicBezTo>
                    <a:pt x="179016" y="949387"/>
                    <a:pt x="179238" y="940101"/>
                    <a:pt x="228600" y="975360"/>
                  </a:cubicBezTo>
                  <a:cubicBezTo>
                    <a:pt x="237871" y="981982"/>
                    <a:pt x="316266" y="1043109"/>
                    <a:pt x="335280" y="1051560"/>
                  </a:cubicBezTo>
                  <a:cubicBezTo>
                    <a:pt x="391426" y="1076514"/>
                    <a:pt x="457167" y="1091471"/>
                    <a:pt x="518160" y="1097280"/>
                  </a:cubicBezTo>
                  <a:cubicBezTo>
                    <a:pt x="594185" y="1104520"/>
                    <a:pt x="670560" y="1107440"/>
                    <a:pt x="746760" y="1112520"/>
                  </a:cubicBezTo>
                  <a:cubicBezTo>
                    <a:pt x="807720" y="1102360"/>
                    <a:pt x="872041" y="1104439"/>
                    <a:pt x="929640" y="1082040"/>
                  </a:cubicBezTo>
                  <a:cubicBezTo>
                    <a:pt x="960599" y="1070000"/>
                    <a:pt x="1052820" y="974100"/>
                    <a:pt x="1082040" y="944880"/>
                  </a:cubicBezTo>
                  <a:lnTo>
                    <a:pt x="1127760" y="807720"/>
                  </a:lnTo>
                  <a:lnTo>
                    <a:pt x="1143000" y="762000"/>
                  </a:lnTo>
                  <a:cubicBezTo>
                    <a:pt x="1137920" y="690880"/>
                    <a:pt x="1140151" y="618856"/>
                    <a:pt x="1127760" y="548640"/>
                  </a:cubicBezTo>
                  <a:cubicBezTo>
                    <a:pt x="1124577" y="530603"/>
                    <a:pt x="1105471" y="519303"/>
                    <a:pt x="1097280" y="502920"/>
                  </a:cubicBezTo>
                  <a:cubicBezTo>
                    <a:pt x="1039100" y="386559"/>
                    <a:pt x="1146873" y="543645"/>
                    <a:pt x="1036320" y="396240"/>
                  </a:cubicBezTo>
                  <a:cubicBezTo>
                    <a:pt x="1026160" y="365760"/>
                    <a:pt x="1020208" y="333537"/>
                    <a:pt x="1005840" y="304800"/>
                  </a:cubicBezTo>
                  <a:cubicBezTo>
                    <a:pt x="977644" y="248408"/>
                    <a:pt x="940738" y="223946"/>
                    <a:pt x="883920" y="198120"/>
                  </a:cubicBezTo>
                  <a:cubicBezTo>
                    <a:pt x="854671" y="184825"/>
                    <a:pt x="824172" y="172922"/>
                    <a:pt x="792480" y="167640"/>
                  </a:cubicBezTo>
                  <a:cubicBezTo>
                    <a:pt x="762000" y="162560"/>
                    <a:pt x="731255" y="158875"/>
                    <a:pt x="701040" y="152400"/>
                  </a:cubicBezTo>
                  <a:cubicBezTo>
                    <a:pt x="660079" y="143623"/>
                    <a:pt x="579120" y="121920"/>
                    <a:pt x="579120" y="121920"/>
                  </a:cubicBezTo>
                  <a:cubicBezTo>
                    <a:pt x="492760" y="127000"/>
                    <a:pt x="405592" y="124327"/>
                    <a:pt x="320040" y="137160"/>
                  </a:cubicBezTo>
                  <a:cubicBezTo>
                    <a:pt x="301926" y="139877"/>
                    <a:pt x="290703" y="159449"/>
                    <a:pt x="274320" y="167640"/>
                  </a:cubicBezTo>
                  <a:cubicBezTo>
                    <a:pt x="259952" y="174824"/>
                    <a:pt x="244046" y="178467"/>
                    <a:pt x="228600" y="182880"/>
                  </a:cubicBezTo>
                  <a:cubicBezTo>
                    <a:pt x="157274" y="203259"/>
                    <a:pt x="183616" y="182144"/>
                    <a:pt x="152400" y="21336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4335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660" y="1227771"/>
            <a:ext cx="2871486" cy="51577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47" y="1227771"/>
            <a:ext cx="2900401" cy="515778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841" y="1227771"/>
            <a:ext cx="2810858" cy="51577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7346" y="1227771"/>
            <a:ext cx="2816060" cy="5084923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229552" y="164465"/>
            <a:ext cx="10515600" cy="1237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mtClean="0"/>
              <a:t>3. </a:t>
            </a:r>
            <a:r>
              <a:rPr lang="zh-CN" altLang="en-US" smtClean="0"/>
              <a:t>具体差别很大的电影有哪些？</a:t>
            </a:r>
            <a:endParaRPr lang="en-US" altLang="zh-CN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mtClean="0"/>
              <a:t>可能的原因：文化差异？</a:t>
            </a:r>
            <a:r>
              <a:rPr lang="en-US" altLang="zh-CN" smtClean="0"/>
              <a:t>(IMDB &gt;&gt; </a:t>
            </a:r>
            <a:r>
              <a:rPr lang="zh-CN" altLang="en-US" smtClean="0"/>
              <a:t>豆瓣的</a:t>
            </a:r>
            <a:r>
              <a:rPr lang="en-US" altLang="zh-CN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5934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9552" y="164465"/>
            <a:ext cx="10515600" cy="1237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具体</a:t>
            </a:r>
            <a:r>
              <a:rPr lang="zh-CN" altLang="en-US" dirty="0"/>
              <a:t>差别很大的电影有哪些？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" y="1278254"/>
            <a:ext cx="2864168" cy="51310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648" y="1278254"/>
            <a:ext cx="2856611" cy="513106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187" y="1278253"/>
            <a:ext cx="2773189" cy="513106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3651" y="1278252"/>
            <a:ext cx="2838464" cy="513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8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9120" y="33909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4.  </a:t>
            </a:r>
            <a:r>
              <a:rPr lang="zh-CN" altLang="en-US" dirty="0"/>
              <a:t>类别上的差别，动画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但</a:t>
            </a:r>
            <a:r>
              <a:rPr lang="zh-CN" altLang="en-US" dirty="0"/>
              <a:t>动画打分</a:t>
            </a:r>
            <a:r>
              <a:rPr lang="zh-CN" altLang="en-US" dirty="0" smtClean="0"/>
              <a:t>真的是</a:t>
            </a:r>
            <a:r>
              <a:rPr lang="zh-CN" altLang="en-US" dirty="0"/>
              <a:t>因为装</a:t>
            </a:r>
            <a:r>
              <a:rPr lang="en-US" altLang="zh-CN" dirty="0"/>
              <a:t>X</a:t>
            </a:r>
            <a:r>
              <a:rPr lang="zh-CN" altLang="en-US" dirty="0"/>
              <a:t>吗？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国内</a:t>
            </a:r>
            <a:r>
              <a:rPr lang="zh-CN" altLang="en-US" dirty="0"/>
              <a:t>对动画期待值不同？</a:t>
            </a:r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5" y="1335405"/>
            <a:ext cx="7370445" cy="5033915"/>
          </a:xfrm>
          <a:prstGeom prst="rect">
            <a:avLst/>
          </a:prstGeom>
        </p:spPr>
      </p:pic>
      <p:sp>
        <p:nvSpPr>
          <p:cNvPr id="7" name="任意多边形 6"/>
          <p:cNvSpPr/>
          <p:nvPr/>
        </p:nvSpPr>
        <p:spPr>
          <a:xfrm>
            <a:off x="7071360" y="3520440"/>
            <a:ext cx="2621280" cy="3032760"/>
          </a:xfrm>
          <a:custGeom>
            <a:avLst/>
            <a:gdLst>
              <a:gd name="connsiteX0" fmla="*/ 533400 w 2621280"/>
              <a:gd name="connsiteY0" fmla="*/ 243840 h 3032760"/>
              <a:gd name="connsiteX1" fmla="*/ 411480 w 2621280"/>
              <a:gd name="connsiteY1" fmla="*/ 274320 h 3032760"/>
              <a:gd name="connsiteX2" fmla="*/ 320040 w 2621280"/>
              <a:gd name="connsiteY2" fmla="*/ 350520 h 3032760"/>
              <a:gd name="connsiteX3" fmla="*/ 289560 w 2621280"/>
              <a:gd name="connsiteY3" fmla="*/ 396240 h 3032760"/>
              <a:gd name="connsiteX4" fmla="*/ 213360 w 2621280"/>
              <a:gd name="connsiteY4" fmla="*/ 487680 h 3032760"/>
              <a:gd name="connsiteX5" fmla="*/ 182880 w 2621280"/>
              <a:gd name="connsiteY5" fmla="*/ 548640 h 3032760"/>
              <a:gd name="connsiteX6" fmla="*/ 152400 w 2621280"/>
              <a:gd name="connsiteY6" fmla="*/ 594360 h 3032760"/>
              <a:gd name="connsiteX7" fmla="*/ 137160 w 2621280"/>
              <a:gd name="connsiteY7" fmla="*/ 640080 h 3032760"/>
              <a:gd name="connsiteX8" fmla="*/ 106680 w 2621280"/>
              <a:gd name="connsiteY8" fmla="*/ 685800 h 3032760"/>
              <a:gd name="connsiteX9" fmla="*/ 60960 w 2621280"/>
              <a:gd name="connsiteY9" fmla="*/ 807720 h 3032760"/>
              <a:gd name="connsiteX10" fmla="*/ 30480 w 2621280"/>
              <a:gd name="connsiteY10" fmla="*/ 883920 h 3032760"/>
              <a:gd name="connsiteX11" fmla="*/ 15240 w 2621280"/>
              <a:gd name="connsiteY11" fmla="*/ 1143000 h 3032760"/>
              <a:gd name="connsiteX12" fmla="*/ 0 w 2621280"/>
              <a:gd name="connsiteY12" fmla="*/ 1356360 h 3032760"/>
              <a:gd name="connsiteX13" fmla="*/ 15240 w 2621280"/>
              <a:gd name="connsiteY13" fmla="*/ 2011680 h 3032760"/>
              <a:gd name="connsiteX14" fmla="*/ 30480 w 2621280"/>
              <a:gd name="connsiteY14" fmla="*/ 2209800 h 3032760"/>
              <a:gd name="connsiteX15" fmla="*/ 76200 w 2621280"/>
              <a:gd name="connsiteY15" fmla="*/ 2407920 h 3032760"/>
              <a:gd name="connsiteX16" fmla="*/ 91440 w 2621280"/>
              <a:gd name="connsiteY16" fmla="*/ 2484120 h 3032760"/>
              <a:gd name="connsiteX17" fmla="*/ 152400 w 2621280"/>
              <a:gd name="connsiteY17" fmla="*/ 2651760 h 3032760"/>
              <a:gd name="connsiteX18" fmla="*/ 228600 w 2621280"/>
              <a:gd name="connsiteY18" fmla="*/ 2788920 h 3032760"/>
              <a:gd name="connsiteX19" fmla="*/ 259080 w 2621280"/>
              <a:gd name="connsiteY19" fmla="*/ 2849880 h 3032760"/>
              <a:gd name="connsiteX20" fmla="*/ 411480 w 2621280"/>
              <a:gd name="connsiteY20" fmla="*/ 2926080 h 3032760"/>
              <a:gd name="connsiteX21" fmla="*/ 548640 w 2621280"/>
              <a:gd name="connsiteY21" fmla="*/ 2987040 h 3032760"/>
              <a:gd name="connsiteX22" fmla="*/ 624840 w 2621280"/>
              <a:gd name="connsiteY22" fmla="*/ 3002280 h 3032760"/>
              <a:gd name="connsiteX23" fmla="*/ 1005840 w 2621280"/>
              <a:gd name="connsiteY23" fmla="*/ 3032760 h 3032760"/>
              <a:gd name="connsiteX24" fmla="*/ 1463040 w 2621280"/>
              <a:gd name="connsiteY24" fmla="*/ 3017520 h 3032760"/>
              <a:gd name="connsiteX25" fmla="*/ 1645920 w 2621280"/>
              <a:gd name="connsiteY25" fmla="*/ 2987040 h 3032760"/>
              <a:gd name="connsiteX26" fmla="*/ 1798320 w 2621280"/>
              <a:gd name="connsiteY26" fmla="*/ 2926080 h 3032760"/>
              <a:gd name="connsiteX27" fmla="*/ 1889760 w 2621280"/>
              <a:gd name="connsiteY27" fmla="*/ 2895600 h 3032760"/>
              <a:gd name="connsiteX28" fmla="*/ 1935480 w 2621280"/>
              <a:gd name="connsiteY28" fmla="*/ 2865120 h 3032760"/>
              <a:gd name="connsiteX29" fmla="*/ 2042160 w 2621280"/>
              <a:gd name="connsiteY29" fmla="*/ 2834640 h 3032760"/>
              <a:gd name="connsiteX30" fmla="*/ 2087880 w 2621280"/>
              <a:gd name="connsiteY30" fmla="*/ 2804160 h 3032760"/>
              <a:gd name="connsiteX31" fmla="*/ 2133600 w 2621280"/>
              <a:gd name="connsiteY31" fmla="*/ 2788920 h 3032760"/>
              <a:gd name="connsiteX32" fmla="*/ 2255520 w 2621280"/>
              <a:gd name="connsiteY32" fmla="*/ 2727960 h 3032760"/>
              <a:gd name="connsiteX33" fmla="*/ 2316480 w 2621280"/>
              <a:gd name="connsiteY33" fmla="*/ 2667000 h 3032760"/>
              <a:gd name="connsiteX34" fmla="*/ 2377440 w 2621280"/>
              <a:gd name="connsiteY34" fmla="*/ 2621280 h 3032760"/>
              <a:gd name="connsiteX35" fmla="*/ 2407920 w 2621280"/>
              <a:gd name="connsiteY35" fmla="*/ 2575560 h 3032760"/>
              <a:gd name="connsiteX36" fmla="*/ 2545080 w 2621280"/>
              <a:gd name="connsiteY36" fmla="*/ 2453640 h 3032760"/>
              <a:gd name="connsiteX37" fmla="*/ 2606040 w 2621280"/>
              <a:gd name="connsiteY37" fmla="*/ 2346960 h 3032760"/>
              <a:gd name="connsiteX38" fmla="*/ 2621280 w 2621280"/>
              <a:gd name="connsiteY38" fmla="*/ 2255520 h 3032760"/>
              <a:gd name="connsiteX39" fmla="*/ 2590800 w 2621280"/>
              <a:gd name="connsiteY39" fmla="*/ 1264920 h 3032760"/>
              <a:gd name="connsiteX40" fmla="*/ 2575560 w 2621280"/>
              <a:gd name="connsiteY40" fmla="*/ 944880 h 3032760"/>
              <a:gd name="connsiteX41" fmla="*/ 2545080 w 2621280"/>
              <a:gd name="connsiteY41" fmla="*/ 746760 h 3032760"/>
              <a:gd name="connsiteX42" fmla="*/ 2529840 w 2621280"/>
              <a:gd name="connsiteY42" fmla="*/ 640080 h 3032760"/>
              <a:gd name="connsiteX43" fmla="*/ 2484120 w 2621280"/>
              <a:gd name="connsiteY43" fmla="*/ 533400 h 3032760"/>
              <a:gd name="connsiteX44" fmla="*/ 2438400 w 2621280"/>
              <a:gd name="connsiteY44" fmla="*/ 350520 h 3032760"/>
              <a:gd name="connsiteX45" fmla="*/ 2407920 w 2621280"/>
              <a:gd name="connsiteY45" fmla="*/ 304800 h 3032760"/>
              <a:gd name="connsiteX46" fmla="*/ 2392680 w 2621280"/>
              <a:gd name="connsiteY46" fmla="*/ 259080 h 3032760"/>
              <a:gd name="connsiteX47" fmla="*/ 2346960 w 2621280"/>
              <a:gd name="connsiteY47" fmla="*/ 182880 h 3032760"/>
              <a:gd name="connsiteX48" fmla="*/ 2316480 w 2621280"/>
              <a:gd name="connsiteY48" fmla="*/ 137160 h 3032760"/>
              <a:gd name="connsiteX49" fmla="*/ 2255520 w 2621280"/>
              <a:gd name="connsiteY49" fmla="*/ 91440 h 3032760"/>
              <a:gd name="connsiteX50" fmla="*/ 2164080 w 2621280"/>
              <a:gd name="connsiteY50" fmla="*/ 30480 h 3032760"/>
              <a:gd name="connsiteX51" fmla="*/ 2011680 w 2621280"/>
              <a:gd name="connsiteY51" fmla="*/ 0 h 3032760"/>
              <a:gd name="connsiteX52" fmla="*/ 563880 w 2621280"/>
              <a:gd name="connsiteY52" fmla="*/ 15240 h 3032760"/>
              <a:gd name="connsiteX53" fmla="*/ 502920 w 2621280"/>
              <a:gd name="connsiteY53" fmla="*/ 30480 h 3032760"/>
              <a:gd name="connsiteX54" fmla="*/ 381000 w 2621280"/>
              <a:gd name="connsiteY54" fmla="*/ 60960 h 3032760"/>
              <a:gd name="connsiteX55" fmla="*/ 228600 w 2621280"/>
              <a:gd name="connsiteY55" fmla="*/ 198120 h 3032760"/>
              <a:gd name="connsiteX56" fmla="*/ 198120 w 2621280"/>
              <a:gd name="connsiteY56" fmla="*/ 259080 h 3032760"/>
              <a:gd name="connsiteX57" fmla="*/ 167640 w 2621280"/>
              <a:gd name="connsiteY57" fmla="*/ 350520 h 3032760"/>
              <a:gd name="connsiteX58" fmla="*/ 137160 w 2621280"/>
              <a:gd name="connsiteY58" fmla="*/ 396240 h 3032760"/>
              <a:gd name="connsiteX59" fmla="*/ 121920 w 2621280"/>
              <a:gd name="connsiteY59" fmla="*/ 487680 h 3032760"/>
              <a:gd name="connsiteX60" fmla="*/ 106680 w 2621280"/>
              <a:gd name="connsiteY60" fmla="*/ 548640 h 3032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621280" h="3032760">
                <a:moveTo>
                  <a:pt x="533400" y="243840"/>
                </a:moveTo>
                <a:cubicBezTo>
                  <a:pt x="530931" y="244334"/>
                  <a:pt x="426279" y="261988"/>
                  <a:pt x="411480" y="274320"/>
                </a:cubicBezTo>
                <a:cubicBezTo>
                  <a:pt x="300763" y="366584"/>
                  <a:pt x="424868" y="315577"/>
                  <a:pt x="320040" y="350520"/>
                </a:cubicBezTo>
                <a:cubicBezTo>
                  <a:pt x="309880" y="365760"/>
                  <a:pt x="301286" y="382169"/>
                  <a:pt x="289560" y="396240"/>
                </a:cubicBezTo>
                <a:cubicBezTo>
                  <a:pt x="232250" y="465012"/>
                  <a:pt x="254638" y="415444"/>
                  <a:pt x="213360" y="487680"/>
                </a:cubicBezTo>
                <a:cubicBezTo>
                  <a:pt x="202088" y="507405"/>
                  <a:pt x="194152" y="528915"/>
                  <a:pt x="182880" y="548640"/>
                </a:cubicBezTo>
                <a:cubicBezTo>
                  <a:pt x="173793" y="564543"/>
                  <a:pt x="160591" y="577977"/>
                  <a:pt x="152400" y="594360"/>
                </a:cubicBezTo>
                <a:cubicBezTo>
                  <a:pt x="145216" y="608728"/>
                  <a:pt x="144344" y="625712"/>
                  <a:pt x="137160" y="640080"/>
                </a:cubicBezTo>
                <a:cubicBezTo>
                  <a:pt x="128969" y="656463"/>
                  <a:pt x="114871" y="669417"/>
                  <a:pt x="106680" y="685800"/>
                </a:cubicBezTo>
                <a:cubicBezTo>
                  <a:pt x="77226" y="744708"/>
                  <a:pt x="80745" y="754960"/>
                  <a:pt x="60960" y="807720"/>
                </a:cubicBezTo>
                <a:cubicBezTo>
                  <a:pt x="51354" y="833335"/>
                  <a:pt x="40640" y="858520"/>
                  <a:pt x="30480" y="883920"/>
                </a:cubicBezTo>
                <a:cubicBezTo>
                  <a:pt x="25400" y="970280"/>
                  <a:pt x="20810" y="1056670"/>
                  <a:pt x="15240" y="1143000"/>
                </a:cubicBezTo>
                <a:cubicBezTo>
                  <a:pt x="10649" y="1214153"/>
                  <a:pt x="0" y="1285059"/>
                  <a:pt x="0" y="1356360"/>
                </a:cubicBezTo>
                <a:cubicBezTo>
                  <a:pt x="0" y="1574859"/>
                  <a:pt x="7441" y="1793320"/>
                  <a:pt x="15240" y="2011680"/>
                </a:cubicBezTo>
                <a:cubicBezTo>
                  <a:pt x="17604" y="2077873"/>
                  <a:pt x="21913" y="2144121"/>
                  <a:pt x="30480" y="2209800"/>
                </a:cubicBezTo>
                <a:cubicBezTo>
                  <a:pt x="67465" y="2493348"/>
                  <a:pt x="43537" y="2277270"/>
                  <a:pt x="76200" y="2407920"/>
                </a:cubicBezTo>
                <a:cubicBezTo>
                  <a:pt x="82482" y="2433050"/>
                  <a:pt x="84624" y="2459130"/>
                  <a:pt x="91440" y="2484120"/>
                </a:cubicBezTo>
                <a:cubicBezTo>
                  <a:pt x="112785" y="2562387"/>
                  <a:pt x="125131" y="2579044"/>
                  <a:pt x="152400" y="2651760"/>
                </a:cubicBezTo>
                <a:cubicBezTo>
                  <a:pt x="215617" y="2820338"/>
                  <a:pt x="75742" y="2483203"/>
                  <a:pt x="228600" y="2788920"/>
                </a:cubicBezTo>
                <a:cubicBezTo>
                  <a:pt x="238760" y="2809240"/>
                  <a:pt x="243016" y="2833816"/>
                  <a:pt x="259080" y="2849880"/>
                </a:cubicBezTo>
                <a:cubicBezTo>
                  <a:pt x="343639" y="2934439"/>
                  <a:pt x="328880" y="2895105"/>
                  <a:pt x="411480" y="2926080"/>
                </a:cubicBezTo>
                <a:cubicBezTo>
                  <a:pt x="531559" y="2971110"/>
                  <a:pt x="409622" y="2945335"/>
                  <a:pt x="548640" y="2987040"/>
                </a:cubicBezTo>
                <a:cubicBezTo>
                  <a:pt x="573451" y="2994483"/>
                  <a:pt x="599238" y="2998341"/>
                  <a:pt x="624840" y="3002280"/>
                </a:cubicBezTo>
                <a:cubicBezTo>
                  <a:pt x="769531" y="3024540"/>
                  <a:pt x="839094" y="3022951"/>
                  <a:pt x="1005840" y="3032760"/>
                </a:cubicBezTo>
                <a:cubicBezTo>
                  <a:pt x="1158240" y="3027680"/>
                  <a:pt x="1310943" y="3028384"/>
                  <a:pt x="1463040" y="3017520"/>
                </a:cubicBezTo>
                <a:cubicBezTo>
                  <a:pt x="1524684" y="3013117"/>
                  <a:pt x="1645920" y="2987040"/>
                  <a:pt x="1645920" y="2987040"/>
                </a:cubicBezTo>
                <a:cubicBezTo>
                  <a:pt x="1696720" y="2966720"/>
                  <a:pt x="1746414" y="2943382"/>
                  <a:pt x="1798320" y="2926080"/>
                </a:cubicBezTo>
                <a:cubicBezTo>
                  <a:pt x="1828800" y="2915920"/>
                  <a:pt x="1863027" y="2913422"/>
                  <a:pt x="1889760" y="2895600"/>
                </a:cubicBezTo>
                <a:cubicBezTo>
                  <a:pt x="1905000" y="2885440"/>
                  <a:pt x="1918645" y="2872335"/>
                  <a:pt x="1935480" y="2865120"/>
                </a:cubicBezTo>
                <a:cubicBezTo>
                  <a:pt x="2003841" y="2835822"/>
                  <a:pt x="1982846" y="2864297"/>
                  <a:pt x="2042160" y="2834640"/>
                </a:cubicBezTo>
                <a:cubicBezTo>
                  <a:pt x="2058543" y="2826449"/>
                  <a:pt x="2071497" y="2812351"/>
                  <a:pt x="2087880" y="2804160"/>
                </a:cubicBezTo>
                <a:cubicBezTo>
                  <a:pt x="2102248" y="2796976"/>
                  <a:pt x="2118558" y="2794561"/>
                  <a:pt x="2133600" y="2788920"/>
                </a:cubicBezTo>
                <a:cubicBezTo>
                  <a:pt x="2181565" y="2770933"/>
                  <a:pt x="2217328" y="2760696"/>
                  <a:pt x="2255520" y="2727960"/>
                </a:cubicBezTo>
                <a:cubicBezTo>
                  <a:pt x="2277339" y="2709258"/>
                  <a:pt x="2294853" y="2685923"/>
                  <a:pt x="2316480" y="2667000"/>
                </a:cubicBezTo>
                <a:cubicBezTo>
                  <a:pt x="2335595" y="2650274"/>
                  <a:pt x="2359479" y="2639241"/>
                  <a:pt x="2377440" y="2621280"/>
                </a:cubicBezTo>
                <a:cubicBezTo>
                  <a:pt x="2390392" y="2608328"/>
                  <a:pt x="2395751" y="2589250"/>
                  <a:pt x="2407920" y="2575560"/>
                </a:cubicBezTo>
                <a:cubicBezTo>
                  <a:pt x="2483841" y="2490149"/>
                  <a:pt x="2475592" y="2499965"/>
                  <a:pt x="2545080" y="2453640"/>
                </a:cubicBezTo>
                <a:cubicBezTo>
                  <a:pt x="2565487" y="2423029"/>
                  <a:pt x="2595493" y="2382116"/>
                  <a:pt x="2606040" y="2346960"/>
                </a:cubicBezTo>
                <a:cubicBezTo>
                  <a:pt x="2614919" y="2317363"/>
                  <a:pt x="2616200" y="2286000"/>
                  <a:pt x="2621280" y="2255520"/>
                </a:cubicBezTo>
                <a:cubicBezTo>
                  <a:pt x="2609179" y="1795671"/>
                  <a:pt x="2608390" y="1687079"/>
                  <a:pt x="2590800" y="1264920"/>
                </a:cubicBezTo>
                <a:cubicBezTo>
                  <a:pt x="2586354" y="1158212"/>
                  <a:pt x="2583169" y="1051409"/>
                  <a:pt x="2575560" y="944880"/>
                </a:cubicBezTo>
                <a:cubicBezTo>
                  <a:pt x="2572614" y="903635"/>
                  <a:pt x="2551891" y="791028"/>
                  <a:pt x="2545080" y="746760"/>
                </a:cubicBezTo>
                <a:cubicBezTo>
                  <a:pt x="2539618" y="711257"/>
                  <a:pt x="2536885" y="675303"/>
                  <a:pt x="2529840" y="640080"/>
                </a:cubicBezTo>
                <a:cubicBezTo>
                  <a:pt x="2522365" y="602706"/>
                  <a:pt x="2500642" y="566445"/>
                  <a:pt x="2484120" y="533400"/>
                </a:cubicBezTo>
                <a:cubicBezTo>
                  <a:pt x="2476502" y="487694"/>
                  <a:pt x="2465234" y="390772"/>
                  <a:pt x="2438400" y="350520"/>
                </a:cubicBezTo>
                <a:cubicBezTo>
                  <a:pt x="2428240" y="335280"/>
                  <a:pt x="2416111" y="321183"/>
                  <a:pt x="2407920" y="304800"/>
                </a:cubicBezTo>
                <a:cubicBezTo>
                  <a:pt x="2400736" y="290432"/>
                  <a:pt x="2399864" y="273448"/>
                  <a:pt x="2392680" y="259080"/>
                </a:cubicBezTo>
                <a:cubicBezTo>
                  <a:pt x="2379433" y="232586"/>
                  <a:pt x="2362659" y="207999"/>
                  <a:pt x="2346960" y="182880"/>
                </a:cubicBezTo>
                <a:cubicBezTo>
                  <a:pt x="2337252" y="167348"/>
                  <a:pt x="2329432" y="150112"/>
                  <a:pt x="2316480" y="137160"/>
                </a:cubicBezTo>
                <a:cubicBezTo>
                  <a:pt x="2298519" y="119199"/>
                  <a:pt x="2276328" y="106006"/>
                  <a:pt x="2255520" y="91440"/>
                </a:cubicBezTo>
                <a:cubicBezTo>
                  <a:pt x="2225510" y="70433"/>
                  <a:pt x="2200001" y="37664"/>
                  <a:pt x="2164080" y="30480"/>
                </a:cubicBezTo>
                <a:lnTo>
                  <a:pt x="2011680" y="0"/>
                </a:lnTo>
                <a:lnTo>
                  <a:pt x="563880" y="15240"/>
                </a:lnTo>
                <a:cubicBezTo>
                  <a:pt x="542939" y="15663"/>
                  <a:pt x="523367" y="25936"/>
                  <a:pt x="502920" y="30480"/>
                </a:cubicBezTo>
                <a:cubicBezTo>
                  <a:pt x="392577" y="55001"/>
                  <a:pt x="462699" y="33727"/>
                  <a:pt x="381000" y="60960"/>
                </a:cubicBezTo>
                <a:cubicBezTo>
                  <a:pt x="337128" y="93864"/>
                  <a:pt x="250480" y="154360"/>
                  <a:pt x="228600" y="198120"/>
                </a:cubicBezTo>
                <a:cubicBezTo>
                  <a:pt x="218440" y="218440"/>
                  <a:pt x="206557" y="237986"/>
                  <a:pt x="198120" y="259080"/>
                </a:cubicBezTo>
                <a:cubicBezTo>
                  <a:pt x="186188" y="288911"/>
                  <a:pt x="185462" y="323787"/>
                  <a:pt x="167640" y="350520"/>
                </a:cubicBezTo>
                <a:lnTo>
                  <a:pt x="137160" y="396240"/>
                </a:lnTo>
                <a:cubicBezTo>
                  <a:pt x="132080" y="426720"/>
                  <a:pt x="128623" y="457515"/>
                  <a:pt x="121920" y="487680"/>
                </a:cubicBezTo>
                <a:cubicBezTo>
                  <a:pt x="105074" y="563489"/>
                  <a:pt x="106680" y="509345"/>
                  <a:pt x="106680" y="54864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597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10934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其实，电影好看与否并不重要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8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8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重要的是</a:t>
            </a:r>
            <a:r>
              <a:rPr lang="en-US" altLang="zh-CN" sz="8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endParaRPr lang="zh-CN" altLang="en-US" sz="8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2007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https://img3.doubanio.com/view/photo/raw/public/p21878967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22201"/>
            <a:ext cx="4858604" cy="71802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6421" y="2075497"/>
            <a:ext cx="4004310" cy="368192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666421" y="550533"/>
            <a:ext cx="4145687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彗星来的那一夜</a:t>
            </a:r>
            <a:endParaRPr lang="en-US" altLang="zh-CN" sz="4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Coherence (2013)</a:t>
            </a:r>
          </a:p>
        </p:txBody>
      </p:sp>
    </p:spTree>
    <p:extLst>
      <p:ext uri="{BB962C8B-B14F-4D97-AF65-F5344CB8AC3E}">
        <p14:creationId xmlns:p14="http://schemas.microsoft.com/office/powerpoint/2010/main" val="162616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其他可以做的点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电影数量更多一点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时间上，老电影分数更高？（</a:t>
            </a:r>
            <a:r>
              <a:rPr lang="en-US" altLang="zh-CN" dirty="0" smtClean="0"/>
              <a:t>e.g. </a:t>
            </a:r>
            <a:r>
              <a:rPr lang="zh-CN" altLang="en-US" dirty="0" smtClean="0"/>
              <a:t>黑客帝国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电视剧</a:t>
            </a:r>
            <a:r>
              <a:rPr lang="en-US" altLang="zh-CN" dirty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e.g. </a:t>
            </a:r>
            <a:r>
              <a:rPr lang="zh-CN" altLang="en-US" dirty="0" smtClean="0"/>
              <a:t>马可波罗）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是否存在某类人群，打分倾向一直？（给</a:t>
            </a:r>
            <a:r>
              <a:rPr lang="en-US" altLang="zh-CN" dirty="0" smtClean="0"/>
              <a:t>A</a:t>
            </a:r>
            <a:r>
              <a:rPr lang="zh-CN" altLang="en-US" dirty="0" smtClean="0"/>
              <a:t>类电影高分，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电影低分）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74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576" y="2488100"/>
            <a:ext cx="3033104" cy="332350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23160" y="964107"/>
            <a:ext cx="6797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真的这么好看？</a:t>
            </a:r>
            <a:endParaRPr lang="zh-CN" altLang="en-US" sz="8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4860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10" y="772020"/>
            <a:ext cx="4983110" cy="268199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35" y="4287585"/>
            <a:ext cx="5046085" cy="10001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4637" y="2585580"/>
            <a:ext cx="5161834" cy="10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31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-na.ssl-images-amazon.com/images/M/MV5BODYwNDYxNDk1Nl5BMl5BanBnXkFtZTgwOTAwMTk2MDE@._V1_SY1000_CR0,0,674,1000_AL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68699"/>
            <a:ext cx="5308979" cy="787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6421" y="1766788"/>
            <a:ext cx="3501226" cy="426004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666421" y="428613"/>
            <a:ext cx="6248827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白日梦想家 </a:t>
            </a:r>
            <a:endParaRPr lang="en-US" altLang="zh-CN" sz="4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Secret Life of Walter </a:t>
            </a:r>
            <a:r>
              <a:rPr lang="en-US" altLang="zh-CN" sz="2400" b="1" dirty="0" err="1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Mitty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(2013) </a:t>
            </a:r>
          </a:p>
        </p:txBody>
      </p:sp>
    </p:spTree>
    <p:extLst>
      <p:ext uri="{BB962C8B-B14F-4D97-AF65-F5344CB8AC3E}">
        <p14:creationId xmlns:p14="http://schemas.microsoft.com/office/powerpoint/2010/main" val="1319394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576" y="2488100"/>
            <a:ext cx="3033104" cy="332350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23160" y="964107"/>
            <a:ext cx="6797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真的这么好看？</a:t>
            </a:r>
            <a:endParaRPr lang="zh-CN" altLang="en-US" sz="8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111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219" y="3413276"/>
            <a:ext cx="5785101" cy="162608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019" y="5200382"/>
            <a:ext cx="6414640" cy="127805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26109" y="243242"/>
            <a:ext cx="798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国内外评分差距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44392" y="1924037"/>
            <a:ext cx="4239211" cy="2978478"/>
            <a:chOff x="226109" y="1051376"/>
            <a:chExt cx="4239211" cy="297847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6109" y="1051376"/>
              <a:ext cx="4239211" cy="2978478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2133600" y="1418405"/>
              <a:ext cx="1371600" cy="929640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294379" y="1072328"/>
            <a:ext cx="6622763" cy="1604351"/>
            <a:chOff x="5185270" y="205142"/>
            <a:chExt cx="6622763" cy="1604351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85270" y="293259"/>
              <a:ext cx="6355548" cy="1516234"/>
            </a:xfrm>
            <a:prstGeom prst="rect">
              <a:avLst/>
            </a:prstGeom>
          </p:spPr>
        </p:pic>
        <p:sp>
          <p:nvSpPr>
            <p:cNvPr id="16" name="椭圆 15"/>
            <p:cNvSpPr/>
            <p:nvPr/>
          </p:nvSpPr>
          <p:spPr>
            <a:xfrm>
              <a:off x="10253553" y="205142"/>
              <a:ext cx="1554480" cy="107057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997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2191" y="947625"/>
            <a:ext cx="5002876" cy="273027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267" y="3892927"/>
            <a:ext cx="5418207" cy="25155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901" y="3892927"/>
            <a:ext cx="4581457" cy="27577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9643" y="854612"/>
            <a:ext cx="5099454" cy="291630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26109" y="243242"/>
            <a:ext cx="798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短评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2133600" y="5455920"/>
            <a:ext cx="1859280" cy="762000"/>
          </a:xfrm>
          <a:custGeom>
            <a:avLst/>
            <a:gdLst>
              <a:gd name="connsiteX0" fmla="*/ 335280 w 1859280"/>
              <a:gd name="connsiteY0" fmla="*/ 198120 h 762000"/>
              <a:gd name="connsiteX1" fmla="*/ 213360 w 1859280"/>
              <a:gd name="connsiteY1" fmla="*/ 228600 h 762000"/>
              <a:gd name="connsiteX2" fmla="*/ 60960 w 1859280"/>
              <a:gd name="connsiteY2" fmla="*/ 411480 h 762000"/>
              <a:gd name="connsiteX3" fmla="*/ 15240 w 1859280"/>
              <a:gd name="connsiteY3" fmla="*/ 457200 h 762000"/>
              <a:gd name="connsiteX4" fmla="*/ 0 w 1859280"/>
              <a:gd name="connsiteY4" fmla="*/ 502920 h 762000"/>
              <a:gd name="connsiteX5" fmla="*/ 60960 w 1859280"/>
              <a:gd name="connsiteY5" fmla="*/ 609600 h 762000"/>
              <a:gd name="connsiteX6" fmla="*/ 213360 w 1859280"/>
              <a:gd name="connsiteY6" fmla="*/ 685800 h 762000"/>
              <a:gd name="connsiteX7" fmla="*/ 259080 w 1859280"/>
              <a:gd name="connsiteY7" fmla="*/ 716280 h 762000"/>
              <a:gd name="connsiteX8" fmla="*/ 320040 w 1859280"/>
              <a:gd name="connsiteY8" fmla="*/ 731520 h 762000"/>
              <a:gd name="connsiteX9" fmla="*/ 609600 w 1859280"/>
              <a:gd name="connsiteY9" fmla="*/ 762000 h 762000"/>
              <a:gd name="connsiteX10" fmla="*/ 1341120 w 1859280"/>
              <a:gd name="connsiteY10" fmla="*/ 746760 h 762000"/>
              <a:gd name="connsiteX11" fmla="*/ 1524000 w 1859280"/>
              <a:gd name="connsiteY11" fmla="*/ 731520 h 762000"/>
              <a:gd name="connsiteX12" fmla="*/ 1661160 w 1859280"/>
              <a:gd name="connsiteY12" fmla="*/ 655320 h 762000"/>
              <a:gd name="connsiteX13" fmla="*/ 1798320 w 1859280"/>
              <a:gd name="connsiteY13" fmla="*/ 594360 h 762000"/>
              <a:gd name="connsiteX14" fmla="*/ 1828800 w 1859280"/>
              <a:gd name="connsiteY14" fmla="*/ 533400 h 762000"/>
              <a:gd name="connsiteX15" fmla="*/ 1859280 w 1859280"/>
              <a:gd name="connsiteY15" fmla="*/ 441960 h 762000"/>
              <a:gd name="connsiteX16" fmla="*/ 1813560 w 1859280"/>
              <a:gd name="connsiteY16" fmla="*/ 228600 h 762000"/>
              <a:gd name="connsiteX17" fmla="*/ 1706880 w 1859280"/>
              <a:gd name="connsiteY17" fmla="*/ 121920 h 762000"/>
              <a:gd name="connsiteX18" fmla="*/ 1463040 w 1859280"/>
              <a:gd name="connsiteY18" fmla="*/ 60960 h 762000"/>
              <a:gd name="connsiteX19" fmla="*/ 1386840 w 1859280"/>
              <a:gd name="connsiteY19" fmla="*/ 45720 h 762000"/>
              <a:gd name="connsiteX20" fmla="*/ 1341120 w 1859280"/>
              <a:gd name="connsiteY20" fmla="*/ 30480 h 762000"/>
              <a:gd name="connsiteX21" fmla="*/ 1173480 w 1859280"/>
              <a:gd name="connsiteY21" fmla="*/ 0 h 762000"/>
              <a:gd name="connsiteX22" fmla="*/ 320040 w 1859280"/>
              <a:gd name="connsiteY22" fmla="*/ 15240 h 762000"/>
              <a:gd name="connsiteX23" fmla="*/ 274320 w 1859280"/>
              <a:gd name="connsiteY23" fmla="*/ 60960 h 762000"/>
              <a:gd name="connsiteX24" fmla="*/ 243840 w 1859280"/>
              <a:gd name="connsiteY24" fmla="*/ 1524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59280" h="762000">
                <a:moveTo>
                  <a:pt x="335280" y="198120"/>
                </a:moveTo>
                <a:cubicBezTo>
                  <a:pt x="330516" y="199073"/>
                  <a:pt x="229582" y="215983"/>
                  <a:pt x="213360" y="228600"/>
                </a:cubicBezTo>
                <a:cubicBezTo>
                  <a:pt x="-11340" y="403367"/>
                  <a:pt x="237067" y="235373"/>
                  <a:pt x="60960" y="411480"/>
                </a:cubicBezTo>
                <a:lnTo>
                  <a:pt x="15240" y="457200"/>
                </a:lnTo>
                <a:cubicBezTo>
                  <a:pt x="10160" y="472440"/>
                  <a:pt x="0" y="486856"/>
                  <a:pt x="0" y="502920"/>
                </a:cubicBezTo>
                <a:cubicBezTo>
                  <a:pt x="0" y="555798"/>
                  <a:pt x="21490" y="578901"/>
                  <a:pt x="60960" y="609600"/>
                </a:cubicBezTo>
                <a:cubicBezTo>
                  <a:pt x="146908" y="676449"/>
                  <a:pt x="129966" y="664952"/>
                  <a:pt x="213360" y="685800"/>
                </a:cubicBezTo>
                <a:cubicBezTo>
                  <a:pt x="228600" y="695960"/>
                  <a:pt x="242245" y="709065"/>
                  <a:pt x="259080" y="716280"/>
                </a:cubicBezTo>
                <a:cubicBezTo>
                  <a:pt x="278332" y="724531"/>
                  <a:pt x="299901" y="725766"/>
                  <a:pt x="320040" y="731520"/>
                </a:cubicBezTo>
                <a:cubicBezTo>
                  <a:pt x="469255" y="774153"/>
                  <a:pt x="216725" y="737445"/>
                  <a:pt x="609600" y="762000"/>
                </a:cubicBezTo>
                <a:lnTo>
                  <a:pt x="1341120" y="746760"/>
                </a:lnTo>
                <a:cubicBezTo>
                  <a:pt x="1402257" y="744722"/>
                  <a:pt x="1463876" y="742793"/>
                  <a:pt x="1524000" y="731520"/>
                </a:cubicBezTo>
                <a:cubicBezTo>
                  <a:pt x="1549085" y="726817"/>
                  <a:pt x="1646798" y="661848"/>
                  <a:pt x="1661160" y="655320"/>
                </a:cubicBezTo>
                <a:cubicBezTo>
                  <a:pt x="1832157" y="577594"/>
                  <a:pt x="1690419" y="666294"/>
                  <a:pt x="1798320" y="594360"/>
                </a:cubicBezTo>
                <a:cubicBezTo>
                  <a:pt x="1808480" y="574040"/>
                  <a:pt x="1820363" y="554494"/>
                  <a:pt x="1828800" y="533400"/>
                </a:cubicBezTo>
                <a:cubicBezTo>
                  <a:pt x="1840732" y="503569"/>
                  <a:pt x="1859280" y="441960"/>
                  <a:pt x="1859280" y="441960"/>
                </a:cubicBezTo>
                <a:cubicBezTo>
                  <a:pt x="1852395" y="373109"/>
                  <a:pt x="1862148" y="287985"/>
                  <a:pt x="1813560" y="228600"/>
                </a:cubicBezTo>
                <a:cubicBezTo>
                  <a:pt x="1781715" y="189678"/>
                  <a:pt x="1754589" y="137823"/>
                  <a:pt x="1706880" y="121920"/>
                </a:cubicBezTo>
                <a:cubicBezTo>
                  <a:pt x="1566292" y="75057"/>
                  <a:pt x="1646945" y="97741"/>
                  <a:pt x="1463040" y="60960"/>
                </a:cubicBezTo>
                <a:cubicBezTo>
                  <a:pt x="1437640" y="55880"/>
                  <a:pt x="1411414" y="53911"/>
                  <a:pt x="1386840" y="45720"/>
                </a:cubicBezTo>
                <a:cubicBezTo>
                  <a:pt x="1371600" y="40640"/>
                  <a:pt x="1356705" y="34376"/>
                  <a:pt x="1341120" y="30480"/>
                </a:cubicBezTo>
                <a:cubicBezTo>
                  <a:pt x="1298520" y="19830"/>
                  <a:pt x="1214242" y="6794"/>
                  <a:pt x="1173480" y="0"/>
                </a:cubicBezTo>
                <a:cubicBezTo>
                  <a:pt x="889000" y="5080"/>
                  <a:pt x="603914" y="-4006"/>
                  <a:pt x="320040" y="15240"/>
                </a:cubicBezTo>
                <a:cubicBezTo>
                  <a:pt x="298537" y="16698"/>
                  <a:pt x="284787" y="42120"/>
                  <a:pt x="274320" y="60960"/>
                </a:cubicBezTo>
                <a:cubicBezTo>
                  <a:pt x="258717" y="89046"/>
                  <a:pt x="243840" y="152400"/>
                  <a:pt x="243840" y="15240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10256520" y="2802240"/>
            <a:ext cx="1005840" cy="62880"/>
          </a:xfrm>
          <a:custGeom>
            <a:avLst/>
            <a:gdLst>
              <a:gd name="connsiteX0" fmla="*/ 0 w 1005840"/>
              <a:gd name="connsiteY0" fmla="*/ 62880 h 62880"/>
              <a:gd name="connsiteX1" fmla="*/ 289560 w 1005840"/>
              <a:gd name="connsiteY1" fmla="*/ 17160 h 62880"/>
              <a:gd name="connsiteX2" fmla="*/ 396240 w 1005840"/>
              <a:gd name="connsiteY2" fmla="*/ 1920 h 62880"/>
              <a:gd name="connsiteX3" fmla="*/ 1005840 w 1005840"/>
              <a:gd name="connsiteY3" fmla="*/ 1920 h 6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840" h="62880">
                <a:moveTo>
                  <a:pt x="0" y="62880"/>
                </a:moveTo>
                <a:cubicBezTo>
                  <a:pt x="236851" y="15510"/>
                  <a:pt x="65976" y="45108"/>
                  <a:pt x="289560" y="17160"/>
                </a:cubicBezTo>
                <a:cubicBezTo>
                  <a:pt x="325204" y="12705"/>
                  <a:pt x="360327" y="2684"/>
                  <a:pt x="396240" y="1920"/>
                </a:cubicBezTo>
                <a:cubicBezTo>
                  <a:pt x="599394" y="-2402"/>
                  <a:pt x="802640" y="1920"/>
                  <a:pt x="1005840" y="192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6812280" y="3048000"/>
            <a:ext cx="1158240" cy="76200"/>
          </a:xfrm>
          <a:custGeom>
            <a:avLst/>
            <a:gdLst>
              <a:gd name="connsiteX0" fmla="*/ 0 w 1158240"/>
              <a:gd name="connsiteY0" fmla="*/ 76200 h 76200"/>
              <a:gd name="connsiteX1" fmla="*/ 182880 w 1158240"/>
              <a:gd name="connsiteY1" fmla="*/ 45720 h 76200"/>
              <a:gd name="connsiteX2" fmla="*/ 304800 w 1158240"/>
              <a:gd name="connsiteY2" fmla="*/ 0 h 76200"/>
              <a:gd name="connsiteX3" fmla="*/ 1158240 w 1158240"/>
              <a:gd name="connsiteY3" fmla="*/ 1524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8240" h="76200">
                <a:moveTo>
                  <a:pt x="0" y="76200"/>
                </a:moveTo>
                <a:cubicBezTo>
                  <a:pt x="60215" y="67598"/>
                  <a:pt x="123454" y="60576"/>
                  <a:pt x="182880" y="45720"/>
                </a:cubicBezTo>
                <a:cubicBezTo>
                  <a:pt x="214735" y="37756"/>
                  <a:pt x="281493" y="9323"/>
                  <a:pt x="304800" y="0"/>
                </a:cubicBezTo>
                <a:cubicBezTo>
                  <a:pt x="1107435" y="15738"/>
                  <a:pt x="822910" y="15240"/>
                  <a:pt x="1158240" y="1524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834640" y="2864865"/>
            <a:ext cx="1584960" cy="61215"/>
          </a:xfrm>
          <a:custGeom>
            <a:avLst/>
            <a:gdLst>
              <a:gd name="connsiteX0" fmla="*/ 0 w 1584960"/>
              <a:gd name="connsiteY0" fmla="*/ 61215 h 61215"/>
              <a:gd name="connsiteX1" fmla="*/ 335280 w 1584960"/>
              <a:gd name="connsiteY1" fmla="*/ 45975 h 61215"/>
              <a:gd name="connsiteX2" fmla="*/ 396240 w 1584960"/>
              <a:gd name="connsiteY2" fmla="*/ 30735 h 61215"/>
              <a:gd name="connsiteX3" fmla="*/ 685800 w 1584960"/>
              <a:gd name="connsiteY3" fmla="*/ 15495 h 61215"/>
              <a:gd name="connsiteX4" fmla="*/ 1584960 w 1584960"/>
              <a:gd name="connsiteY4" fmla="*/ 255 h 61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60" h="61215">
                <a:moveTo>
                  <a:pt x="0" y="61215"/>
                </a:moveTo>
                <a:cubicBezTo>
                  <a:pt x="111760" y="56135"/>
                  <a:pt x="223734" y="54555"/>
                  <a:pt x="335280" y="45975"/>
                </a:cubicBezTo>
                <a:cubicBezTo>
                  <a:pt x="356164" y="44369"/>
                  <a:pt x="375373" y="32549"/>
                  <a:pt x="396240" y="30735"/>
                </a:cubicBezTo>
                <a:cubicBezTo>
                  <a:pt x="492530" y="22362"/>
                  <a:pt x="589213" y="19072"/>
                  <a:pt x="685800" y="15495"/>
                </a:cubicBezTo>
                <a:cubicBezTo>
                  <a:pt x="1191294" y="-3227"/>
                  <a:pt x="1143989" y="255"/>
                  <a:pt x="1584960" y="255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691640" y="3180163"/>
            <a:ext cx="2758440" cy="83277"/>
          </a:xfrm>
          <a:custGeom>
            <a:avLst/>
            <a:gdLst>
              <a:gd name="connsiteX0" fmla="*/ 0 w 2758440"/>
              <a:gd name="connsiteY0" fmla="*/ 81197 h 83277"/>
              <a:gd name="connsiteX1" fmla="*/ 76200 w 2758440"/>
              <a:gd name="connsiteY1" fmla="*/ 65957 h 83277"/>
              <a:gd name="connsiteX2" fmla="*/ 182880 w 2758440"/>
              <a:gd name="connsiteY2" fmla="*/ 35477 h 83277"/>
              <a:gd name="connsiteX3" fmla="*/ 411480 w 2758440"/>
              <a:gd name="connsiteY3" fmla="*/ 20237 h 83277"/>
              <a:gd name="connsiteX4" fmla="*/ 975360 w 2758440"/>
              <a:gd name="connsiteY4" fmla="*/ 20237 h 83277"/>
              <a:gd name="connsiteX5" fmla="*/ 1600200 w 2758440"/>
              <a:gd name="connsiteY5" fmla="*/ 35477 h 83277"/>
              <a:gd name="connsiteX6" fmla="*/ 1981200 w 2758440"/>
              <a:gd name="connsiteY6" fmla="*/ 65957 h 83277"/>
              <a:gd name="connsiteX7" fmla="*/ 2042160 w 2758440"/>
              <a:gd name="connsiteY7" fmla="*/ 81197 h 83277"/>
              <a:gd name="connsiteX8" fmla="*/ 2758440 w 2758440"/>
              <a:gd name="connsiteY8" fmla="*/ 81197 h 8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8440" h="83277">
                <a:moveTo>
                  <a:pt x="0" y="81197"/>
                </a:moveTo>
                <a:cubicBezTo>
                  <a:pt x="25400" y="76117"/>
                  <a:pt x="51070" y="72239"/>
                  <a:pt x="76200" y="65957"/>
                </a:cubicBezTo>
                <a:cubicBezTo>
                  <a:pt x="120848" y="54795"/>
                  <a:pt x="133641" y="40660"/>
                  <a:pt x="182880" y="35477"/>
                </a:cubicBezTo>
                <a:cubicBezTo>
                  <a:pt x="258830" y="27482"/>
                  <a:pt x="335280" y="25317"/>
                  <a:pt x="411480" y="20237"/>
                </a:cubicBezTo>
                <a:cubicBezTo>
                  <a:pt x="672620" y="-17069"/>
                  <a:pt x="467369" y="5927"/>
                  <a:pt x="975360" y="20237"/>
                </a:cubicBezTo>
                <a:lnTo>
                  <a:pt x="1600200" y="35477"/>
                </a:lnTo>
                <a:cubicBezTo>
                  <a:pt x="1661701" y="39870"/>
                  <a:pt x="1906101" y="55944"/>
                  <a:pt x="1981200" y="65957"/>
                </a:cubicBezTo>
                <a:cubicBezTo>
                  <a:pt x="2001962" y="68725"/>
                  <a:pt x="2021219" y="80786"/>
                  <a:pt x="2042160" y="81197"/>
                </a:cubicBezTo>
                <a:cubicBezTo>
                  <a:pt x="2280874" y="85878"/>
                  <a:pt x="2519680" y="81197"/>
                  <a:pt x="2758440" y="81197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9052560" y="4465320"/>
            <a:ext cx="1981200" cy="47469"/>
          </a:xfrm>
          <a:custGeom>
            <a:avLst/>
            <a:gdLst>
              <a:gd name="connsiteX0" fmla="*/ 0 w 1981200"/>
              <a:gd name="connsiteY0" fmla="*/ 0 h 47469"/>
              <a:gd name="connsiteX1" fmla="*/ 563880 w 1981200"/>
              <a:gd name="connsiteY1" fmla="*/ 15240 h 47469"/>
              <a:gd name="connsiteX2" fmla="*/ 1036320 w 1981200"/>
              <a:gd name="connsiteY2" fmla="*/ 45720 h 47469"/>
              <a:gd name="connsiteX3" fmla="*/ 1981200 w 1981200"/>
              <a:gd name="connsiteY3" fmla="*/ 45720 h 4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1200" h="47469">
                <a:moveTo>
                  <a:pt x="0" y="0"/>
                </a:moveTo>
                <a:lnTo>
                  <a:pt x="563880" y="15240"/>
                </a:lnTo>
                <a:cubicBezTo>
                  <a:pt x="856407" y="26941"/>
                  <a:pt x="691586" y="41411"/>
                  <a:pt x="1036320" y="45720"/>
                </a:cubicBezTo>
                <a:cubicBezTo>
                  <a:pt x="1351255" y="49657"/>
                  <a:pt x="1666240" y="45720"/>
                  <a:pt x="1981200" y="4572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346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48640" y="324571"/>
            <a:ext cx="798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和其他电影比较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226" y="3699149"/>
            <a:ext cx="5726482" cy="21981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438" y="1444978"/>
            <a:ext cx="5243024" cy="189367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438" y="3852095"/>
            <a:ext cx="5168886" cy="18922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9226" y="1444978"/>
            <a:ext cx="5243024" cy="189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76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593</Words>
  <Application>Microsoft Office PowerPoint</Application>
  <PresentationFormat>宽屏</PresentationFormat>
  <Paragraphs>88</Paragraphs>
  <Slides>20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黑体</vt:lpstr>
      <vt:lpstr>宋体</vt:lpstr>
      <vt:lpstr>Arial</vt:lpstr>
      <vt:lpstr>Calibri</vt:lpstr>
      <vt:lpstr>Calibri Light</vt:lpstr>
      <vt:lpstr>Office 主题</vt:lpstr>
      <vt:lpstr>豆瓣网友装X吗？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98</cp:revision>
  <dcterms:created xsi:type="dcterms:W3CDTF">2016-10-01T09:09:16Z</dcterms:created>
  <dcterms:modified xsi:type="dcterms:W3CDTF">2016-10-08T03:07:06Z</dcterms:modified>
</cp:coreProperties>
</file>