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jpeg" ContentType="image/jpeg"/>
  <Override PartName="/ppt/media/image10.png" ContentType="image/png"/>
  <Override PartName="/ppt/media/image15.png" ContentType="image/png"/>
  <Override PartName="/ppt/media/image6.png" ContentType="image/png"/>
  <Override PartName="/ppt/media/image38.png" ContentType="image/png"/>
  <Override PartName="/ppt/media/image9.png" ContentType="image/png"/>
  <Override PartName="/ppt/media/image18.png" ContentType="image/png"/>
  <Override PartName="/ppt/media/image20.png" ContentType="image/png"/>
  <Override PartName="/ppt/media/image13.png" ContentType="image/png"/>
  <Override PartName="/ppt/media/image36.png" ContentType="image/png"/>
  <Override PartName="/ppt/media/image4.png" ContentType="image/png"/>
  <Override PartName="/ppt/media/image33.png" ContentType="image/png"/>
  <Override PartName="/ppt/media/image35.png" ContentType="image/png"/>
  <Override PartName="/ppt/media/image40.png" ContentType="image/png"/>
  <Override PartName="/ppt/media/image41.png" ContentType="image/png"/>
  <Override PartName="/ppt/media/image42.png" ContentType="image/png"/>
  <Override PartName="/ppt/media/image31.png" ContentType="image/png"/>
  <Override PartName="/ppt/media/image43.png" ContentType="image/png"/>
  <Override PartName="/ppt/media/image32.png" ContentType="image/png"/>
  <Override PartName="/ppt/media/image44.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34.png" ContentType="image/png"/>
  <Override PartName="/ppt/media/image39.png" ContentType="image/png"/>
  <Override PartName="/ppt/media/image7.png" ContentType="image/png"/>
  <Override PartName="/ppt/media/image16.png" ContentType="image/png"/>
  <Override PartName="/ppt/media/image37.png" ContentType="image/png"/>
  <Override PartName="/ppt/media/image5.png" ContentType="image/png"/>
  <Override PartName="/ppt/media/image14.png" ContentType="image/png"/>
  <Override PartName="/ppt/media/image30.png" ContentType="image/png"/>
  <Override PartName="/ppt/media/image3.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_rels/slide1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7.xml.rels" ContentType="application/vnd.openxmlformats-package.relationships+xml"/>
  <Override PartName="/ppt/slides/_rels/slide2.xml.rels" ContentType="application/vnd.openxmlformats-package.relationships+xml"/>
  <Override PartName="/ppt/slides/_rels/slide3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slide38.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8920" cy="155412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79640" cy="4113720"/>
            <a:chOff x="0" y="0"/>
            <a:chExt cx="10079640" cy="4113720"/>
          </a:xfrm>
        </p:grpSpPr>
        <p:sp>
          <p:nvSpPr>
            <p:cNvPr id="2" name=""/>
            <p:cNvSpPr/>
            <p:nvPr/>
          </p:nvSpPr>
          <p:spPr>
            <a:xfrm>
              <a:off x="0" y="0"/>
              <a:ext cx="10079640" cy="41137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53400" cy="63900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9080" cy="18277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9080" cy="18277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64680" cy="3646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61960" cy="91332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1004760" cy="45612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7880" cy="10047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61960" cy="1004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53400" cy="45612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61960" cy="164484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7560" cy="8218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84280" cy="146196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73240" cy="100476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81800" cy="91332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64680" cy="10962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64680" cy="155340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64680" cy="3646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64840"/>
            <a:ext cx="1279440" cy="913680"/>
            <a:chOff x="8540280" y="5064840"/>
            <a:chExt cx="1279440" cy="913680"/>
          </a:xfrm>
        </p:grpSpPr>
        <p:grpSp>
          <p:nvGrpSpPr>
            <p:cNvPr id="25" name=""/>
            <p:cNvGrpSpPr/>
            <p:nvPr/>
          </p:nvGrpSpPr>
          <p:grpSpPr>
            <a:xfrm>
              <a:off x="8540280" y="5064840"/>
              <a:ext cx="1279440" cy="913680"/>
              <a:chOff x="8540280" y="5064840"/>
              <a:chExt cx="1279440" cy="913680"/>
            </a:xfrm>
          </p:grpSpPr>
          <p:sp>
            <p:nvSpPr>
              <p:cNvPr id="26" name=""/>
              <p:cNvSpPr/>
              <p:nvPr/>
            </p:nvSpPr>
            <p:spPr>
              <a:xfrm flipV="1" rot="21598800">
                <a:off x="9637560" y="5430240"/>
                <a:ext cx="181800" cy="181800"/>
              </a:xfrm>
              <a:prstGeom prst="ellipse">
                <a:avLst/>
              </a:prstGeom>
              <a:blipFill rotWithShape="0">
                <a:blip r:embed="rId2"/>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30240"/>
                <a:ext cx="181800" cy="181800"/>
              </a:xfrm>
              <a:prstGeom prst="ellipse">
                <a:avLst/>
              </a:prstGeom>
              <a:blipFill rotWithShape="0">
                <a:blip r:embed="rId3"/>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30240"/>
                <a:ext cx="181800" cy="181800"/>
              </a:xfrm>
              <a:prstGeom prst="ellipse">
                <a:avLst/>
              </a:prstGeom>
              <a:blipFill rotWithShape="0">
                <a:blip r:embed="rId4"/>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30600"/>
                <a:ext cx="181800" cy="181800"/>
              </a:xfrm>
              <a:prstGeom prst="ellipse">
                <a:avLst/>
              </a:prstGeom>
              <a:blipFill rotWithShape="0">
                <a:blip r:embed="rId5"/>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64480"/>
                <a:ext cx="181800" cy="181800"/>
              </a:xfrm>
              <a:prstGeom prst="ellipse">
                <a:avLst/>
              </a:prstGeom>
              <a:blipFill rotWithShape="0">
                <a:blip r:embed="rId6"/>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64480"/>
                <a:ext cx="181800" cy="181800"/>
              </a:xfrm>
              <a:prstGeom prst="ellipse">
                <a:avLst/>
              </a:prstGeom>
              <a:blipFill rotWithShape="0">
                <a:blip r:embed="rId7"/>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64840"/>
                <a:ext cx="181800" cy="181800"/>
              </a:xfrm>
              <a:prstGeom prst="ellipse">
                <a:avLst/>
              </a:prstGeom>
              <a:blipFill rotWithShape="0">
                <a:blip r:embed="rId8"/>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64480"/>
                <a:ext cx="181800" cy="181800"/>
              </a:xfrm>
              <a:prstGeom prst="ellipse">
                <a:avLst/>
              </a:prstGeom>
              <a:blipFill rotWithShape="0">
                <a:blip r:embed="rId9"/>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6000"/>
                <a:ext cx="181800" cy="181800"/>
              </a:xfrm>
              <a:prstGeom prst="ellipse">
                <a:avLst/>
              </a:prstGeom>
              <a:blipFill rotWithShape="0">
                <a:blip r:embed="rId10"/>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6360"/>
                <a:ext cx="181800" cy="181800"/>
              </a:xfrm>
              <a:prstGeom prst="ellipse">
                <a:avLst/>
              </a:prstGeom>
              <a:blipFill rotWithShape="0">
                <a:blip r:embed="rId11"/>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6000"/>
                <a:ext cx="181800" cy="181800"/>
              </a:xfrm>
              <a:prstGeom prst="ellipse">
                <a:avLst/>
              </a:prstGeom>
              <a:blipFill rotWithShape="0">
                <a:blip r:embed="rId12"/>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6000"/>
                <a:ext cx="181800" cy="181800"/>
              </a:xfrm>
              <a:prstGeom prst="ellipse">
                <a:avLst/>
              </a:prstGeom>
              <a:blipFill rotWithShape="0">
                <a:blip r:embed="rId13"/>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25000" cy="29250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8000" cy="11872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9000" cy="6390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24920" cy="4144320"/>
          </a:xfrm>
          <a:prstGeom prst="rect">
            <a:avLst/>
          </a:prstGeom>
          <a:ln w="0">
            <a:noFill/>
          </a:ln>
        </p:spPr>
      </p:pic>
      <p:sp>
        <p:nvSpPr>
          <p:cNvPr id="42" name=""/>
          <p:cNvSpPr/>
          <p:nvPr/>
        </p:nvSpPr>
        <p:spPr>
          <a:xfrm>
            <a:off x="4846320" y="4846320"/>
            <a:ext cx="2131920" cy="241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6360" cy="4296600"/>
            <a:chOff x="7406640" y="3566160"/>
            <a:chExt cx="2376360" cy="4296600"/>
          </a:xfrm>
        </p:grpSpPr>
        <p:sp>
          <p:nvSpPr>
            <p:cNvPr id="44" name=""/>
            <p:cNvSpPr/>
            <p:nvPr/>
          </p:nvSpPr>
          <p:spPr>
            <a:xfrm>
              <a:off x="8138160" y="4754880"/>
              <a:ext cx="456120" cy="2559240"/>
            </a:xfrm>
            <a:prstGeom prst="rect">
              <a:avLst/>
            </a:prstGeom>
            <a:blipFill rotWithShape="0">
              <a:blip r:embed="rId2"/>
              <a:srcRect/>
              <a:tile tx="0" ty="0" sx="73758" sy="7375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6120" cy="2559240"/>
            </a:xfrm>
            <a:prstGeom prst="rect">
              <a:avLst/>
            </a:prstGeom>
            <a:blipFill rotWithShape="0">
              <a:blip r:embed="rId3"/>
              <a:srcRect/>
              <a:tile tx="0" ty="0" sx="73758" sy="7375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9080" cy="9036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13320" cy="9036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13320" cy="9036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6120" cy="2559240"/>
            </a:xfrm>
            <a:prstGeom prst="rect">
              <a:avLst/>
            </a:prstGeom>
            <a:blipFill rotWithShape="0">
              <a:blip r:embed="rId4"/>
              <a:srcRect/>
              <a:tile tx="0" ty="0" sx="73758" sy="7375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60160" y="-1555920"/>
            <a:ext cx="456120" cy="2559240"/>
          </a:xfrm>
          <a:prstGeom prst="rect">
            <a:avLst/>
          </a:prstGeom>
          <a:blipFill rotWithShape="0">
            <a:blip r:embed="rId5"/>
            <a:srcRect/>
            <a:tile tx="0" ty="0" sx="73758" sy="7375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37200" y="-365760"/>
            <a:ext cx="456120" cy="2559240"/>
          </a:xfrm>
          <a:prstGeom prst="rect">
            <a:avLst/>
          </a:prstGeom>
          <a:blipFill rotWithShape="0">
            <a:blip r:embed="rId6"/>
            <a:srcRect/>
            <a:tile tx="0" ty="0" sx="73758" sy="7375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72880" y="547200"/>
            <a:ext cx="1279080" cy="9036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21520" y="364320"/>
            <a:ext cx="913320" cy="9036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72880" y="181440"/>
            <a:ext cx="913320" cy="9036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93120" y="-2104560"/>
            <a:ext cx="456120" cy="2559240"/>
          </a:xfrm>
          <a:prstGeom prst="rect">
            <a:avLst/>
          </a:prstGeom>
          <a:blipFill rotWithShape="0">
            <a:blip r:embed="rId7"/>
            <a:srcRect/>
            <a:tile tx="0" ty="0" sx="73758" sy="73758"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42120" cy="2742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a:t>
            </a:r>
            <a:r>
              <a:rPr b="0" lang="fr-CH" sz="4400" spc="-1" strike="noStrike">
                <a:solidFill>
                  <a:srgbClr val="000000"/>
                </a:solidFill>
                <a:latin typeface="Arial"/>
              </a:rPr>
              <a:t>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61960" cy="14619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61960" cy="14619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61960" cy="146196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13320" cy="656280"/>
          </a:xfrm>
          <a:custGeom>
            <a:avLst/>
            <a:gdLst>
              <a:gd name="textAreaLeft" fmla="*/ 0 w 913320"/>
              <a:gd name="textAreaRight" fmla="*/ 914400 w 913320"/>
              <a:gd name="textAreaTop" fmla="*/ 0 h 656280"/>
              <a:gd name="textAreaBottom" fmla="*/ 657360 h 65628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21880" cy="639000"/>
          </a:xfrm>
          <a:custGeom>
            <a:avLst/>
            <a:gdLst>
              <a:gd name="textAreaLeft" fmla="*/ 0 w 821880"/>
              <a:gd name="textAreaRight" fmla="*/ 822960 w 821880"/>
              <a:gd name="textAreaTop" fmla="*/ 0 h 639000"/>
              <a:gd name="textAreaBottom" fmla="*/ 640080 h 63900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63040" cy="1187640"/>
          </a:xfrm>
          <a:custGeom>
            <a:avLst/>
            <a:gdLst>
              <a:gd name="textAreaLeft" fmla="*/ 0 w 1463040"/>
              <a:gd name="textAreaRight" fmla="*/ 1464120 w 1463040"/>
              <a:gd name="textAreaTop" fmla="*/ 0 h 1187640"/>
              <a:gd name="textAreaBottom" fmla="*/ 1188720 h 118764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9400" cy="13705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83720" cy="164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6200" cy="1004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44840" cy="164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93480" cy="2193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93480" cy="2193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44840" cy="164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7160" y="774360"/>
            <a:ext cx="2432520" cy="4338000"/>
            <a:chOff x="3917160" y="774360"/>
            <a:chExt cx="2432520" cy="4338000"/>
          </a:xfrm>
        </p:grpSpPr>
        <p:sp>
          <p:nvSpPr>
            <p:cNvPr id="73" name=""/>
            <p:cNvSpPr/>
            <p:nvPr/>
          </p:nvSpPr>
          <p:spPr>
            <a:xfrm flipH="1" flipV="1" rot="5330400">
              <a:off x="4852440" y="3377160"/>
              <a:ext cx="1370520" cy="146196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21920" y="2338920"/>
              <a:ext cx="1370520" cy="146196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9040" y="2074680"/>
              <a:ext cx="1370520" cy="146196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5840" y="981000"/>
              <a:ext cx="1370520" cy="146196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10040" y="743040"/>
              <a:ext cx="1370520" cy="146196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30560" y="3681360"/>
              <a:ext cx="1370520" cy="146196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60760" cy="1818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60760" cy="1818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93480" cy="2193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83720" cy="164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83720" cy="164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401120" cy="1847880"/>
          </a:xfrm>
          <a:custGeom>
            <a:avLst/>
            <a:gdLst>
              <a:gd name="textAreaLeft" fmla="*/ 0 w 1401120"/>
              <a:gd name="textAreaRight" fmla="*/ 1402200 w 1401120"/>
              <a:gd name="textAreaTop" fmla="*/ 0 h 1847880"/>
              <a:gd name="textAreaBottom" fmla="*/ 1848960 h 184788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74880" cy="1370520"/>
          </a:xfrm>
          <a:custGeom>
            <a:avLst/>
            <a:gdLst>
              <a:gd name="textAreaLeft" fmla="*/ 0 w 974880"/>
              <a:gd name="textAreaRight" fmla="*/ 975960 w 974880"/>
              <a:gd name="textAreaTop" fmla="*/ 0 h 1370520"/>
              <a:gd name="textAreaBottom" fmla="*/ 1371600 h 137052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7960" cy="1461960"/>
          </a:xfrm>
          <a:custGeom>
            <a:avLst/>
            <a:gdLst>
              <a:gd name="textAreaLeft" fmla="*/ 0 w 777960"/>
              <a:gd name="textAreaRight" fmla="*/ 779040 w 777960"/>
              <a:gd name="textAreaTop" fmla="*/ 0 h 1461960"/>
              <a:gd name="textAreaBottom" fmla="*/ 1463040 h 146196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60760" cy="1818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60760" cy="1818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9560" cy="2925000"/>
            <a:chOff x="3570480" y="1225440"/>
            <a:chExt cx="5119560" cy="2925000"/>
          </a:xfrm>
        </p:grpSpPr>
        <p:sp>
          <p:nvSpPr>
            <p:cNvPr id="90" name=""/>
            <p:cNvSpPr/>
            <p:nvPr/>
          </p:nvSpPr>
          <p:spPr>
            <a:xfrm>
              <a:off x="3570480" y="1528200"/>
              <a:ext cx="4926240" cy="26222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6240" cy="262224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91960" y="-402120"/>
            <a:ext cx="4943520" cy="8520480"/>
            <a:chOff x="-2091960" y="-402120"/>
            <a:chExt cx="4943520" cy="8520480"/>
          </a:xfrm>
        </p:grpSpPr>
        <p:sp>
          <p:nvSpPr>
            <p:cNvPr id="93" name=""/>
            <p:cNvSpPr/>
            <p:nvPr/>
          </p:nvSpPr>
          <p:spPr>
            <a:xfrm>
              <a:off x="-893160" y="44866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95320" y="515232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8880" y="4488840"/>
              <a:ext cx="1067400" cy="765360"/>
            </a:xfrm>
            <a:custGeom>
              <a:avLst/>
              <a:gdLst>
                <a:gd name="textAreaLeft" fmla="*/ 276840 w 1067400"/>
                <a:gd name="textAreaRight" fmla="*/ 791640 w 106740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3758" sy="7375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84000" y="449352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3758" sy="7375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36320" y="516960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94960" y="382032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19960" y="315360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1600" y="382032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2600" y="516960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31120" y="1792800"/>
              <a:ext cx="1067760" cy="765360"/>
            </a:xfrm>
            <a:custGeom>
              <a:avLst/>
              <a:gdLst>
                <a:gd name="textAreaLeft" fmla="*/ 276480 w 1067760"/>
                <a:gd name="textAreaRight" fmla="*/ 79128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760" y="2468880"/>
              <a:ext cx="1067760" cy="765360"/>
            </a:xfrm>
            <a:custGeom>
              <a:avLst/>
              <a:gdLst>
                <a:gd name="textAreaLeft" fmla="*/ 276480 w 1067760"/>
                <a:gd name="textAreaRight" fmla="*/ 79128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47320" y="2462040"/>
              <a:ext cx="1072080" cy="765360"/>
            </a:xfrm>
            <a:custGeom>
              <a:avLst/>
              <a:gdLst>
                <a:gd name="textAreaLeft" fmla="*/ 279000 w 1072080"/>
                <a:gd name="textAreaRight" fmla="*/ 79560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4120" y="180072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15440" y="114192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3758" sy="7375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44440" y="43776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35960" y="-24624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3758" sy="7375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3758" sy="7375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43720" y="582408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3758" sy="7375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27720" y="650088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45520" y="7197120"/>
              <a:ext cx="1067400" cy="765360"/>
            </a:xfrm>
            <a:custGeom>
              <a:avLst/>
              <a:gdLst>
                <a:gd name="textAreaLeft" fmla="*/ 276840 w 1067400"/>
                <a:gd name="textAreaRight" fmla="*/ 791640 w 106740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27680" y="6517440"/>
              <a:ext cx="1067760" cy="765360"/>
            </a:xfrm>
            <a:custGeom>
              <a:avLst/>
              <a:gdLst>
                <a:gd name="textAreaLeft" fmla="*/ 277200 w 1067760"/>
                <a:gd name="textAreaRight" fmla="*/ 792000 w 106776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72080" cy="765360"/>
            </a:xfrm>
            <a:custGeom>
              <a:avLst/>
              <a:gdLst>
                <a:gd name="textAreaLeft" fmla="*/ 278280 w 1072080"/>
                <a:gd name="textAreaRight" fmla="*/ 794880 w 1072080"/>
                <a:gd name="textAreaTop" fmla="*/ 258840 h 765360"/>
                <a:gd name="textAreaBottom" fmla="*/ 507600 h 76536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6200" cy="1224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6200" cy="111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74880" cy="1370520"/>
          </a:xfrm>
          <a:custGeom>
            <a:avLst/>
            <a:gdLst>
              <a:gd name="textAreaLeft" fmla="*/ 0 w 974880"/>
              <a:gd name="textAreaRight" fmla="*/ 975960 w 974880"/>
              <a:gd name="textAreaTop" fmla="*/ 0 h 1370520"/>
              <a:gd name="textAreaBottom" fmla="*/ 1371600 h 137052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83720" cy="164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10600" cy="2010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43640" cy="3016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9160" cy="1919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9160" cy="1919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6520" y="-295200"/>
            <a:ext cx="913680" cy="1279080"/>
            <a:chOff x="-146520" y="-295200"/>
            <a:chExt cx="913680" cy="1279080"/>
          </a:xfrm>
        </p:grpSpPr>
        <p:sp>
          <p:nvSpPr>
            <p:cNvPr id="136" name=""/>
            <p:cNvSpPr/>
            <p:nvPr/>
          </p:nvSpPr>
          <p:spPr>
            <a:xfrm flipV="1" rot="5395800">
              <a:off x="219240" y="801360"/>
              <a:ext cx="181800" cy="181800"/>
            </a:xfrm>
            <a:prstGeom prst="ellipse">
              <a:avLst/>
            </a:prstGeom>
            <a:blipFill rotWithShape="0">
              <a:blip r:embed="rId2"/>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600"/>
              <a:ext cx="181800" cy="181800"/>
            </a:xfrm>
            <a:prstGeom prst="ellipse">
              <a:avLst/>
            </a:prstGeom>
            <a:blipFill rotWithShape="0">
              <a:blip r:embed="rId3"/>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70200"/>
              <a:ext cx="181800" cy="181800"/>
            </a:xfrm>
            <a:prstGeom prst="ellipse">
              <a:avLst/>
            </a:prstGeom>
            <a:blipFill rotWithShape="0">
              <a:blip r:embed="rId4"/>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94480"/>
              <a:ext cx="181800" cy="181800"/>
            </a:xfrm>
            <a:prstGeom prst="ellipse">
              <a:avLst/>
            </a:prstGeom>
            <a:blipFill rotWithShape="0">
              <a:blip r:embed="rId5"/>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94840"/>
              <a:ext cx="181800" cy="181800"/>
            </a:xfrm>
            <a:prstGeom prst="ellipse">
              <a:avLst/>
            </a:prstGeom>
            <a:blipFill rotWithShape="0">
              <a:blip r:embed="rId6"/>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480"/>
              <a:ext cx="181800" cy="181800"/>
            </a:xfrm>
            <a:prstGeom prst="ellipse">
              <a:avLst/>
            </a:prstGeom>
            <a:blipFill rotWithShape="0">
              <a:blip r:embed="rId7"/>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5240"/>
              <a:ext cx="181800" cy="181800"/>
            </a:xfrm>
            <a:prstGeom prst="ellipse">
              <a:avLst/>
            </a:prstGeom>
            <a:blipFill rotWithShape="0">
              <a:blip r:embed="rId8"/>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360"/>
              <a:ext cx="181800" cy="181800"/>
            </a:xfrm>
            <a:prstGeom prst="ellipse">
              <a:avLst/>
            </a:prstGeom>
            <a:blipFill rotWithShape="0">
              <a:blip r:embed="rId9"/>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45080" y="801720"/>
              <a:ext cx="181800" cy="181800"/>
            </a:xfrm>
            <a:prstGeom prst="ellipse">
              <a:avLst/>
            </a:prstGeom>
            <a:blipFill rotWithShape="0">
              <a:blip r:embed="rId10"/>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5800" y="436320"/>
              <a:ext cx="181800" cy="181800"/>
            </a:xfrm>
            <a:prstGeom prst="ellipse">
              <a:avLst/>
            </a:prstGeom>
            <a:blipFill rotWithShape="0">
              <a:blip r:embed="rId11"/>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5800" y="70200"/>
              <a:ext cx="181800" cy="181800"/>
            </a:xfrm>
            <a:prstGeom prst="ellipse">
              <a:avLst/>
            </a:prstGeom>
            <a:blipFill rotWithShape="0">
              <a:blip r:embed="rId12"/>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6160" y="-294120"/>
              <a:ext cx="181800" cy="181800"/>
            </a:xfrm>
            <a:prstGeom prst="ellipse">
              <a:avLst/>
            </a:prstGeom>
            <a:blipFill rotWithShape="0">
              <a:blip r:embed="rId13"/>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14760" cy="1280160"/>
            <a:chOff x="9545040" y="4645800"/>
            <a:chExt cx="914760" cy="1280160"/>
          </a:xfrm>
        </p:grpSpPr>
        <p:sp>
          <p:nvSpPr>
            <p:cNvPr id="149" name=""/>
            <p:cNvSpPr/>
            <p:nvPr/>
          </p:nvSpPr>
          <p:spPr>
            <a:xfrm flipV="1" rot="5395800">
              <a:off x="9911880" y="5743440"/>
              <a:ext cx="181800" cy="181800"/>
            </a:xfrm>
            <a:prstGeom prst="ellipse">
              <a:avLst/>
            </a:prstGeom>
            <a:blipFill rotWithShape="0">
              <a:blip r:embed="rId14"/>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680"/>
              <a:ext cx="181800" cy="181800"/>
            </a:xfrm>
            <a:prstGeom prst="ellipse">
              <a:avLst/>
            </a:prstGeom>
            <a:blipFill rotWithShape="0">
              <a:blip r:embed="rId15"/>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2280"/>
              <a:ext cx="181800" cy="181800"/>
            </a:xfrm>
            <a:prstGeom prst="ellipse">
              <a:avLst/>
            </a:prstGeom>
            <a:blipFill rotWithShape="0">
              <a:blip r:embed="rId16"/>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6160"/>
              <a:ext cx="181800" cy="181800"/>
            </a:xfrm>
            <a:prstGeom prst="ellipse">
              <a:avLst/>
            </a:prstGeom>
            <a:blipFill rotWithShape="0">
              <a:blip r:embed="rId17"/>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800"/>
              <a:ext cx="181800" cy="181800"/>
            </a:xfrm>
            <a:prstGeom prst="ellipse">
              <a:avLst/>
            </a:prstGeom>
            <a:blipFill rotWithShape="0">
              <a:blip r:embed="rId18"/>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560"/>
              <a:ext cx="181800" cy="181800"/>
            </a:xfrm>
            <a:prstGeom prst="ellipse">
              <a:avLst/>
            </a:prstGeom>
            <a:blipFill rotWithShape="0">
              <a:blip r:embed="rId19"/>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7320"/>
              <a:ext cx="181800" cy="181800"/>
            </a:xfrm>
            <a:prstGeom prst="ellipse">
              <a:avLst/>
            </a:prstGeom>
            <a:blipFill rotWithShape="0">
              <a:blip r:embed="rId20"/>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440"/>
              <a:ext cx="181800" cy="181800"/>
            </a:xfrm>
            <a:prstGeom prst="ellipse">
              <a:avLst/>
            </a:prstGeom>
            <a:blipFill rotWithShape="0">
              <a:blip r:embed="rId21"/>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800"/>
              <a:ext cx="181800" cy="181800"/>
            </a:xfrm>
            <a:prstGeom prst="ellipse">
              <a:avLst/>
            </a:prstGeom>
            <a:blipFill rotWithShape="0">
              <a:blip r:embed="rId22"/>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400"/>
              <a:ext cx="181800" cy="181800"/>
            </a:xfrm>
            <a:prstGeom prst="ellipse">
              <a:avLst/>
            </a:prstGeom>
            <a:blipFill rotWithShape="0">
              <a:blip r:embed="rId23"/>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2280"/>
              <a:ext cx="181800" cy="181800"/>
            </a:xfrm>
            <a:prstGeom prst="ellipse">
              <a:avLst/>
            </a:prstGeom>
            <a:blipFill rotWithShape="0">
              <a:blip r:embed="rId24"/>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520"/>
              <a:ext cx="181800" cy="181800"/>
            </a:xfrm>
            <a:prstGeom prst="ellipse">
              <a:avLst/>
            </a:prstGeom>
            <a:blipFill rotWithShape="0">
              <a:blip r:embed="rId25"/>
              <a:srcRect/>
              <a:tile tx="0" ty="0" sx="73758" sy="7375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9160" cy="19191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5400" y="-404640"/>
            <a:ext cx="2894400" cy="28944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5560" y="3983040"/>
            <a:ext cx="2894400" cy="28944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93240" y="5915880"/>
            <a:ext cx="2587680" cy="7304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6720" y="5513760"/>
            <a:ext cx="2587680" cy="7304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81360" y="339480"/>
            <a:ext cx="3456720" cy="9212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5040" y="-757440"/>
            <a:ext cx="2587680" cy="7304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6840" y="3295080"/>
            <a:ext cx="2587680" cy="5119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4.png"/><Relationship Id="rId3" Type="http://schemas.openxmlformats.org/officeDocument/2006/relationships/image" Target="../media/image40.png"/><Relationship Id="rId4"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8120" cy="1438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de-DE" sz="2800" spc="-1" strike="noStrike">
                <a:solidFill>
                  <a:srgbClr val="000000"/>
                </a:solidFill>
                <a:latin typeface="Noto Sans"/>
                <a:ea typeface="DejaVu Sans"/>
              </a:rPr>
              <a:t>Préparez des données pour un organisme de santé publique</a:t>
            </a:r>
            <a:endParaRPr b="0" lang="fr-CH" sz="2800" spc="-1" strike="noStrike">
              <a:solidFill>
                <a:srgbClr val="000000"/>
              </a:solidFill>
              <a:latin typeface="Arial"/>
            </a:endParaRPr>
          </a:p>
        </p:txBody>
      </p:sp>
      <p:sp>
        <p:nvSpPr>
          <p:cNvPr id="170" name=""/>
          <p:cNvSpPr/>
          <p:nvPr/>
        </p:nvSpPr>
        <p:spPr>
          <a:xfrm>
            <a:off x="7315200" y="4629240"/>
            <a:ext cx="237636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23 Mai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7"/>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CH" sz="2400" spc="-1" strike="noStrike">
                <a:solidFill>
                  <a:srgbClr val="000000"/>
                </a:solidFill>
                <a:latin typeface="Noto Sans"/>
                <a:ea typeface="DejaVu Sans"/>
              </a:rPr>
              <a:t>Valeurs aberrantes de protéine</a:t>
            </a:r>
            <a:endParaRPr b="0" lang="fr-CH" sz="2400" spc="-1" strike="noStrike">
              <a:solidFill>
                <a:srgbClr val="000000"/>
              </a:solidFill>
              <a:latin typeface="Arial"/>
            </a:endParaRPr>
          </a:p>
        </p:txBody>
      </p:sp>
      <p:pic>
        <p:nvPicPr>
          <p:cNvPr id="188" name="" descr=""/>
          <p:cNvPicPr/>
          <p:nvPr/>
        </p:nvPicPr>
        <p:blipFill>
          <a:blip r:embed="rId1"/>
          <a:stretch/>
        </p:blipFill>
        <p:spPr>
          <a:xfrm>
            <a:off x="1260000" y="1620000"/>
            <a:ext cx="5575680" cy="3059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6"/>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CH" sz="2400" spc="-1" strike="noStrike">
                <a:solidFill>
                  <a:srgbClr val="000000"/>
                </a:solidFill>
                <a:latin typeface="Noto Sans"/>
                <a:ea typeface="DejaVu Sans"/>
              </a:rPr>
              <a:t>Valeurs aberrantes de sucre</a:t>
            </a:r>
            <a:endParaRPr b="0" lang="fr-CH" sz="2400" spc="-1" strike="noStrike">
              <a:solidFill>
                <a:srgbClr val="000000"/>
              </a:solidFill>
              <a:latin typeface="Arial"/>
            </a:endParaRPr>
          </a:p>
        </p:txBody>
      </p:sp>
      <p:pic>
        <p:nvPicPr>
          <p:cNvPr id="190" name="" descr=""/>
          <p:cNvPicPr/>
          <p:nvPr/>
        </p:nvPicPr>
        <p:blipFill>
          <a:blip r:embed="rId1"/>
          <a:stretch/>
        </p:blipFill>
        <p:spPr>
          <a:xfrm>
            <a:off x="1239840" y="1620000"/>
            <a:ext cx="5959440" cy="3269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
          <p:cNvSpPr/>
          <p:nvPr/>
        </p:nvSpPr>
        <p:spPr>
          <a:xfrm>
            <a:off x="900000" y="2520000"/>
            <a:ext cx="18712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800" spc="-1" strike="noStrike">
                <a:solidFill>
                  <a:srgbClr val="000000"/>
                </a:solidFill>
                <a:latin typeface="Arial"/>
                <a:ea typeface="DejaVu Sans"/>
              </a:rPr>
              <a:t>Avant nettoyage</a:t>
            </a:r>
            <a:endParaRPr b="0" lang="fr-CH" sz="1800" spc="-1" strike="noStrike">
              <a:solidFill>
                <a:srgbClr val="000000"/>
              </a:solidFill>
              <a:latin typeface="Arial"/>
            </a:endParaRPr>
          </a:p>
          <a:p>
            <a:pPr>
              <a:lnSpc>
                <a:spcPct val="100000"/>
              </a:lnSpc>
            </a:pPr>
            <a:r>
              <a:rPr b="0" lang="fr-CH" sz="1800" spc="-1" strike="noStrike">
                <a:solidFill>
                  <a:srgbClr val="000000"/>
                </a:solidFill>
                <a:latin typeface="Arial"/>
                <a:ea typeface="DejaVu Sans"/>
              </a:rPr>
              <a:t>288’069 valeurs</a:t>
            </a:r>
            <a:endParaRPr b="0" lang="fr-CH" sz="1800" spc="-1" strike="noStrike">
              <a:solidFill>
                <a:srgbClr val="000000"/>
              </a:solidFill>
              <a:latin typeface="Arial"/>
            </a:endParaRPr>
          </a:p>
        </p:txBody>
      </p:sp>
      <p:pic>
        <p:nvPicPr>
          <p:cNvPr id="192" name="" descr=""/>
          <p:cNvPicPr/>
          <p:nvPr/>
        </p:nvPicPr>
        <p:blipFill>
          <a:blip r:embed="rId1"/>
          <a:stretch/>
        </p:blipFill>
        <p:spPr>
          <a:xfrm>
            <a:off x="2689560" y="5400"/>
            <a:ext cx="4724280" cy="566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
          <p:cNvSpPr/>
          <p:nvPr/>
        </p:nvSpPr>
        <p:spPr>
          <a:xfrm>
            <a:off x="900000" y="2520000"/>
            <a:ext cx="18712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CH" sz="1800" spc="-1" strike="noStrike">
                <a:solidFill>
                  <a:srgbClr val="000000"/>
                </a:solidFill>
                <a:latin typeface="Arial"/>
                <a:ea typeface="DejaVu Sans"/>
              </a:rPr>
              <a:t>Après nettoyage</a:t>
            </a:r>
            <a:endParaRPr b="0" lang="fr-CH" sz="1800" spc="-1" strike="noStrike">
              <a:solidFill>
                <a:srgbClr val="000000"/>
              </a:solidFill>
              <a:latin typeface="Arial"/>
            </a:endParaRPr>
          </a:p>
          <a:p>
            <a:pPr>
              <a:lnSpc>
                <a:spcPct val="100000"/>
              </a:lnSpc>
            </a:pPr>
            <a:r>
              <a:rPr b="0" lang="fr-CH" sz="1800" spc="-1" strike="noStrike">
                <a:solidFill>
                  <a:srgbClr val="000000"/>
                </a:solidFill>
                <a:latin typeface="Arial"/>
                <a:ea typeface="DejaVu Sans"/>
              </a:rPr>
              <a:t>154’711 valeurs</a:t>
            </a:r>
            <a:endParaRPr b="0" lang="fr-CH" sz="1800" spc="-1" strike="noStrike">
              <a:solidFill>
                <a:srgbClr val="000000"/>
              </a:solidFill>
              <a:latin typeface="Arial"/>
            </a:endParaRPr>
          </a:p>
        </p:txBody>
      </p:sp>
      <p:pic>
        <p:nvPicPr>
          <p:cNvPr id="194" name="" descr=""/>
          <p:cNvPicPr/>
          <p:nvPr/>
        </p:nvPicPr>
        <p:blipFill>
          <a:blip r:embed="rId1"/>
          <a:stretch/>
        </p:blipFill>
        <p:spPr>
          <a:xfrm>
            <a:off x="2689560" y="5400"/>
            <a:ext cx="4724280" cy="5669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8"/>
          <p:cNvSpPr/>
          <p:nvPr/>
        </p:nvSpPr>
        <p:spPr>
          <a:xfrm>
            <a:off x="1080000" y="1706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Après ces deux méthodes de nettoyage les valeurs sont déjà propres et suffisamment nombreuses, je n’ai pas jugé utile d’effectuer de nettoyage supplémentaire.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Voici cependant des méthodes additionelles que j’aurais pu utiliser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Mettre une valeur de 0 pour les valeurs manquantes de composants quand cela est cohérent niveau business, tel que 0 gramme de gras pour des suppléments en protéine.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Mettre une valeur médiane ou moyenne pour certains composants en se basant par exemple sur le nutri-score.</a:t>
            </a:r>
            <a:endParaRPr b="0" lang="fr-CH" sz="1800" spc="-1" strike="noStrike">
              <a:solidFill>
                <a:srgbClr val="000000"/>
              </a:solidFill>
              <a:latin typeface="Arial"/>
            </a:endParaRPr>
          </a:p>
        </p:txBody>
      </p:sp>
      <p:sp>
        <p:nvSpPr>
          <p:cNvPr id="196" name="TextShape 19"/>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25"/>
          <p:cNvSpPr/>
          <p:nvPr/>
        </p:nvSpPr>
        <p:spPr>
          <a:xfrm>
            <a:off x="1080000" y="1562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J’ai utilisé un IterativeImputer (RandomForestRegressor) pour remplir ces valeurs manquantes en se basant sur les composants nutritionels.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J’ai du d’abord convertir le nutri-score en chiffre, a→1 et ainsi de suite.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Pour vérifier la cohérence des nouvelles valeurs j’ai effectué les analyses uni-variées, multi-variées et statistiques avant/après le remplissage.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analyses produisent les mêmes résultats, ce remplissage est donc un succès.</a:t>
            </a:r>
            <a:endParaRPr b="0" lang="fr-CH" sz="1800" spc="-1" strike="noStrike">
              <a:solidFill>
                <a:srgbClr val="000000"/>
              </a:solidFill>
              <a:latin typeface="Arial"/>
            </a:endParaRPr>
          </a:p>
        </p:txBody>
      </p:sp>
      <p:sp>
        <p:nvSpPr>
          <p:cNvPr id="198" name="TextShape 26"/>
          <p:cNvSpPr/>
          <p:nvPr/>
        </p:nvSpPr>
        <p:spPr>
          <a:xfrm>
            <a:off x="1080000" y="1080000"/>
            <a:ext cx="827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Remplissage des valeurs manquantes du nutri-score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20"/>
          <p:cNvSpPr/>
          <p:nvPr/>
        </p:nvSpPr>
        <p:spPr>
          <a:xfrm>
            <a:off x="1080000" y="1238040"/>
            <a:ext cx="7739280" cy="2001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finalité</a:t>
            </a:r>
            <a:r>
              <a:rPr b="0" lang="fr-CH" sz="1800" spc="-1" strike="noStrike">
                <a:solidFill>
                  <a:srgbClr val="808080"/>
                </a:solidFill>
                <a:latin typeface="Noto Sans"/>
                <a:ea typeface="DejaVu Sans"/>
              </a:rPr>
              <a:t> : le responsable d'un fichier ne peut enregistrer et utiliser des informations sur </a:t>
            </a:r>
            <a:r>
              <a:rPr b="1" lang="fr-CH" sz="1800" spc="-1" strike="noStrike">
                <a:solidFill>
                  <a:srgbClr val="808080"/>
                </a:solidFill>
                <a:latin typeface="Noto Sans"/>
                <a:ea typeface="DejaVu Sans"/>
              </a:rPr>
              <a:t>des personnes physiques</a:t>
            </a:r>
            <a:r>
              <a:rPr b="0" lang="fr-CH" sz="1800" spc="-1" strike="noStrike">
                <a:solidFill>
                  <a:srgbClr val="808080"/>
                </a:solidFill>
                <a:latin typeface="Noto Sans"/>
                <a:ea typeface="DejaVu Sans"/>
              </a:rPr>
              <a:t> que dans un but bien précis, légal et légitime.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proportionnalité et de pertinence</a:t>
            </a:r>
            <a:r>
              <a:rPr b="0" lang="fr-CH" sz="1800" spc="-1" strike="noStrike">
                <a:solidFill>
                  <a:srgbClr val="808080"/>
                </a:solidFill>
                <a:latin typeface="Noto Sans"/>
                <a:ea typeface="DejaVu Sans"/>
              </a:rPr>
              <a:t> : les informations enregistrées doivent être </a:t>
            </a:r>
            <a:r>
              <a:rPr b="1" lang="fr-CH" sz="1800" spc="-1" strike="noStrike">
                <a:solidFill>
                  <a:srgbClr val="808080"/>
                </a:solidFill>
                <a:latin typeface="Noto Sans"/>
                <a:ea typeface="DejaVu Sans"/>
              </a:rPr>
              <a:t>pertinentes et strictement nécessaires</a:t>
            </a:r>
            <a:r>
              <a:rPr b="0" lang="fr-CH" sz="1800" spc="-1" strike="noStrike">
                <a:solidFill>
                  <a:srgbClr val="808080"/>
                </a:solidFill>
                <a:latin typeface="Noto Sans"/>
                <a:ea typeface="DejaVu Sans"/>
              </a:rPr>
              <a:t> au regard de la finalité du fichier.</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d'une durée de conservation limitée</a:t>
            </a:r>
            <a:r>
              <a:rPr b="0" lang="fr-CH" sz="1800" spc="-1" strike="noStrike">
                <a:solidFill>
                  <a:srgbClr val="808080"/>
                </a:solidFill>
                <a:latin typeface="Noto Sans"/>
                <a:ea typeface="DejaVu Sans"/>
              </a:rPr>
              <a:t> : il n'est pas possible de conserver des informations </a:t>
            </a:r>
            <a:r>
              <a:rPr b="1" lang="fr-CH" sz="1800" spc="-1" strike="noStrike">
                <a:solidFill>
                  <a:srgbClr val="808080"/>
                </a:solidFill>
                <a:latin typeface="Noto Sans"/>
                <a:ea typeface="DejaVu Sans"/>
              </a:rPr>
              <a:t>sur des personnes physiques</a:t>
            </a:r>
            <a:r>
              <a:rPr b="0" lang="fr-CH" sz="1800" spc="-1" strike="noStrike">
                <a:solidFill>
                  <a:srgbClr val="808080"/>
                </a:solidFill>
                <a:latin typeface="Noto Sans"/>
                <a:ea typeface="DejaVu Sans"/>
              </a:rPr>
              <a:t> dans un fichier pour une durée indéfinie. Une durée de conservation précise doit être fixée, en fonction du type d'information enregistrée et de la finalité du fichier.</a:t>
            </a:r>
            <a:endParaRPr b="0" lang="fr-CH" sz="1800" spc="-1" strike="noStrike">
              <a:solidFill>
                <a:srgbClr val="000000"/>
              </a:solidFill>
              <a:latin typeface="Arial"/>
            </a:endParaRPr>
          </a:p>
        </p:txBody>
      </p:sp>
      <p:sp>
        <p:nvSpPr>
          <p:cNvPr id="200" name="TextShape 21"/>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Normes RGPD pendant le nettoyage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22"/>
          <p:cNvSpPr/>
          <p:nvPr/>
        </p:nvSpPr>
        <p:spPr>
          <a:xfrm>
            <a:off x="1080000" y="1238040"/>
            <a:ext cx="7739280" cy="2001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 principe de sécurité et de confidentialité</a:t>
            </a:r>
            <a:r>
              <a:rPr b="0" lang="fr-CH" sz="1800" spc="-1" strike="noStrike">
                <a:solidFill>
                  <a:srgbClr val="808080"/>
                </a:solidFill>
                <a:latin typeface="Noto Sans"/>
                <a:ea typeface="DejaVu Sans"/>
              </a:rPr>
              <a:t> : le responsable du fichier doit garantir la sécurité des informations qu'il détient. Il doit en particulier veiller à ce que </a:t>
            </a:r>
            <a:r>
              <a:rPr b="1" lang="fr-CH" sz="1800" spc="-1" strike="noStrike">
                <a:solidFill>
                  <a:srgbClr val="808080"/>
                </a:solidFill>
                <a:latin typeface="Noto Sans"/>
                <a:ea typeface="DejaVu Sans"/>
              </a:rPr>
              <a:t>seules les personnes autorisées aient accès à ces informations</a:t>
            </a:r>
            <a:r>
              <a:rPr b="0" lang="fr-CH" sz="1800" spc="-1" strike="noStrike">
                <a:solidFill>
                  <a:srgbClr val="808080"/>
                </a:solidFill>
                <a:latin typeface="Noto Sans"/>
                <a:ea typeface="DejaVu Sans"/>
              </a:rPr>
              <a:t>.</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1" lang="fr-CH" sz="1800" spc="-1" strike="noStrike">
                <a:solidFill>
                  <a:srgbClr val="808080"/>
                </a:solidFill>
                <a:latin typeface="Noto Sans"/>
                <a:ea typeface="DejaVu Sans"/>
              </a:rPr>
              <a:t>Les droits des personnes</a:t>
            </a:r>
            <a:r>
              <a:rPr b="0" lang="fr-CH" sz="1800" spc="-1" strike="noStrike">
                <a:solidFill>
                  <a:srgbClr val="808080"/>
                </a:solidFill>
                <a:latin typeface="Noto Sans"/>
                <a:ea typeface="DejaVu Sans"/>
              </a:rPr>
              <a:t> → Pas de données sur </a:t>
            </a:r>
            <a:r>
              <a:rPr b="1" lang="fr-CH" sz="1800" spc="-1" strike="noStrike">
                <a:solidFill>
                  <a:srgbClr val="808080"/>
                </a:solidFill>
                <a:latin typeface="Noto Sans"/>
                <a:ea typeface="DejaVu Sans"/>
              </a:rPr>
              <a:t>des personnes physiques</a:t>
            </a:r>
            <a:r>
              <a:rPr b="0" lang="fr-CH" sz="1800" spc="-1" strike="noStrike">
                <a:solidFill>
                  <a:srgbClr val="808080"/>
                </a:solidFill>
                <a:latin typeface="Noto Sans"/>
                <a:ea typeface="DejaVu Sans"/>
              </a:rPr>
              <a:t>.</a:t>
            </a:r>
            <a:endParaRPr b="0" lang="fr-CH" sz="1800" spc="-1" strike="noStrike">
              <a:solidFill>
                <a:srgbClr val="000000"/>
              </a:solidFill>
              <a:latin typeface="Arial"/>
            </a:endParaRPr>
          </a:p>
          <a:p>
            <a:pPr>
              <a:lnSpc>
                <a:spcPct val="100000"/>
              </a:lnSpc>
              <a:spcBef>
                <a:spcPts val="720"/>
              </a:spcBef>
            </a:pPr>
            <a:endParaRPr b="0" lang="fr-CH" sz="1800" spc="-1" strike="noStrike">
              <a:solidFill>
                <a:srgbClr val="000000"/>
              </a:solidFill>
              <a:latin typeface="Arial"/>
            </a:endParaRPr>
          </a:p>
        </p:txBody>
      </p:sp>
      <p:sp>
        <p:nvSpPr>
          <p:cNvPr id="202" name="TextShape 23"/>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Normes RGPD pendant le nettoyage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24"/>
          <p:cNvSpPr/>
          <p:nvPr/>
        </p:nvSpPr>
        <p:spPr>
          <a:xfrm>
            <a:off x="1080000" y="1080000"/>
            <a:ext cx="84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Démarche méthodologique d’exploration de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 descr=""/>
          <p:cNvPicPr/>
          <p:nvPr/>
        </p:nvPicPr>
        <p:blipFill>
          <a:blip r:embed="rId1"/>
          <a:stretch/>
        </p:blipFill>
        <p:spPr>
          <a:xfrm>
            <a:off x="2126160" y="2160000"/>
            <a:ext cx="4375080" cy="3281040"/>
          </a:xfrm>
          <a:prstGeom prst="rect">
            <a:avLst/>
          </a:prstGeom>
          <a:ln w="0">
            <a:noFill/>
          </a:ln>
        </p:spPr>
      </p:pic>
      <p:sp>
        <p:nvSpPr>
          <p:cNvPr id="205" name="TextShape 27"/>
          <p:cNvSpPr/>
          <p:nvPr/>
        </p:nvSpPr>
        <p:spPr>
          <a:xfrm>
            <a:off x="1080000" y="1598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 nutri-score est qualitatif avec cinq valeurs possibles, voici un pieplot présentant leur distribution. Les valeurs indiquées sont les mêmes pré/post imputation.</a:t>
            </a:r>
            <a:endParaRPr b="0" lang="fr-CH" sz="1800" spc="-1" strike="noStrike">
              <a:solidFill>
                <a:srgbClr val="000000"/>
              </a:solidFill>
              <a:latin typeface="Arial"/>
            </a:endParaRPr>
          </a:p>
        </p:txBody>
      </p:sp>
      <p:sp>
        <p:nvSpPr>
          <p:cNvPr id="206" name="TextShape 28"/>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nutri-score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33160" cy="20012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mission</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Démarche méthodologique de nettoyage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D</a:t>
            </a:r>
            <a:r>
              <a:rPr b="0" lang="de-DE" sz="1800" spc="-1" strike="noStrike">
                <a:solidFill>
                  <a:srgbClr val="808080"/>
                </a:solidFill>
                <a:latin typeface="Noto Sans"/>
                <a:ea typeface="Noto Sans CJK SC"/>
              </a:rPr>
              <a:t>émarche méthodologique d’exploration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des faits pertinents pour l’application</a:t>
            </a:r>
            <a:endParaRPr b="0" lang="fr-CH" sz="1800" spc="-1" strike="noStrike">
              <a:solidFill>
                <a:srgbClr val="000000"/>
              </a:solidFill>
              <a:latin typeface="Arial"/>
            </a:endParaRPr>
          </a:p>
        </p:txBody>
      </p:sp>
      <p:sp>
        <p:nvSpPr>
          <p:cNvPr id="173" name="TextShape 4"/>
          <p:cNvSpPr/>
          <p:nvPr/>
        </p:nvSpPr>
        <p:spPr>
          <a:xfrm>
            <a:off x="1080000" y="1080000"/>
            <a:ext cx="386460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30"/>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carbohydrate</a:t>
            </a:r>
            <a:endParaRPr b="0" lang="fr-CH" sz="2400" spc="-1" strike="noStrike">
              <a:solidFill>
                <a:srgbClr val="000000"/>
              </a:solidFill>
              <a:latin typeface="Arial"/>
            </a:endParaRPr>
          </a:p>
        </p:txBody>
      </p:sp>
      <p:pic>
        <p:nvPicPr>
          <p:cNvPr id="208" name="" descr=""/>
          <p:cNvPicPr/>
          <p:nvPr/>
        </p:nvPicPr>
        <p:blipFill>
          <a:blip r:embed="rId1"/>
          <a:stretch/>
        </p:blipFill>
        <p:spPr>
          <a:xfrm>
            <a:off x="0" y="2214000"/>
            <a:ext cx="3287880" cy="2466000"/>
          </a:xfrm>
          <a:prstGeom prst="rect">
            <a:avLst/>
          </a:prstGeom>
          <a:ln w="0">
            <a:noFill/>
          </a:ln>
        </p:spPr>
      </p:pic>
      <p:pic>
        <p:nvPicPr>
          <p:cNvPr id="209" name="" descr=""/>
          <p:cNvPicPr/>
          <p:nvPr/>
        </p:nvPicPr>
        <p:blipFill>
          <a:blip r:embed="rId2"/>
          <a:stretch/>
        </p:blipFill>
        <p:spPr>
          <a:xfrm>
            <a:off x="3024000" y="2214000"/>
            <a:ext cx="3312000" cy="2484000"/>
          </a:xfrm>
          <a:prstGeom prst="rect">
            <a:avLst/>
          </a:prstGeom>
          <a:ln w="0">
            <a:noFill/>
          </a:ln>
        </p:spPr>
      </p:pic>
      <p:pic>
        <p:nvPicPr>
          <p:cNvPr id="210" name="" descr=""/>
          <p:cNvPicPr/>
          <p:nvPr/>
        </p:nvPicPr>
        <p:blipFill>
          <a:blip r:embed="rId3"/>
          <a:stretch/>
        </p:blipFill>
        <p:spPr>
          <a:xfrm>
            <a:off x="6136560" y="2073240"/>
            <a:ext cx="3907440" cy="2790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3161160" y="2214360"/>
            <a:ext cx="3593520" cy="2694960"/>
          </a:xfrm>
          <a:prstGeom prst="rect">
            <a:avLst/>
          </a:prstGeom>
          <a:ln w="0">
            <a:noFill/>
          </a:ln>
        </p:spPr>
      </p:pic>
      <p:sp>
        <p:nvSpPr>
          <p:cNvPr id="212" name="TextShape 32"/>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énergie</a:t>
            </a:r>
            <a:endParaRPr b="0" lang="fr-CH" sz="2400" spc="-1" strike="noStrike">
              <a:solidFill>
                <a:srgbClr val="000000"/>
              </a:solidFill>
              <a:latin typeface="Arial"/>
            </a:endParaRPr>
          </a:p>
        </p:txBody>
      </p:sp>
      <p:pic>
        <p:nvPicPr>
          <p:cNvPr id="213" name="" descr=""/>
          <p:cNvPicPr/>
          <p:nvPr/>
        </p:nvPicPr>
        <p:blipFill>
          <a:blip r:embed="rId2"/>
          <a:stretch/>
        </p:blipFill>
        <p:spPr>
          <a:xfrm>
            <a:off x="6372000" y="2236680"/>
            <a:ext cx="3672720" cy="2623320"/>
          </a:xfrm>
          <a:prstGeom prst="rect">
            <a:avLst/>
          </a:prstGeom>
          <a:ln w="0">
            <a:noFill/>
          </a:ln>
        </p:spPr>
      </p:pic>
      <p:pic>
        <p:nvPicPr>
          <p:cNvPr id="214" name="" descr=""/>
          <p:cNvPicPr/>
          <p:nvPr/>
        </p:nvPicPr>
        <p:blipFill>
          <a:blip r:embed="rId3"/>
          <a:stretch/>
        </p:blipFill>
        <p:spPr>
          <a:xfrm>
            <a:off x="6480" y="2214360"/>
            <a:ext cx="3593520" cy="26949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 descr=""/>
          <p:cNvPicPr/>
          <p:nvPr/>
        </p:nvPicPr>
        <p:blipFill>
          <a:blip r:embed="rId1"/>
          <a:stretch/>
        </p:blipFill>
        <p:spPr>
          <a:xfrm>
            <a:off x="3161160" y="2214360"/>
            <a:ext cx="3593520" cy="2694960"/>
          </a:xfrm>
          <a:prstGeom prst="rect">
            <a:avLst/>
          </a:prstGeom>
          <a:ln w="0">
            <a:noFill/>
          </a:ln>
        </p:spPr>
      </p:pic>
      <p:sp>
        <p:nvSpPr>
          <p:cNvPr id="216" name="TextShape 31"/>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énergie</a:t>
            </a:r>
            <a:endParaRPr b="0" lang="fr-CH" sz="2400" spc="-1" strike="noStrike">
              <a:solidFill>
                <a:srgbClr val="000000"/>
              </a:solidFill>
              <a:latin typeface="Arial"/>
            </a:endParaRPr>
          </a:p>
        </p:txBody>
      </p:sp>
      <p:pic>
        <p:nvPicPr>
          <p:cNvPr id="217" name="" descr=""/>
          <p:cNvPicPr/>
          <p:nvPr/>
        </p:nvPicPr>
        <p:blipFill>
          <a:blip r:embed="rId2"/>
          <a:stretch/>
        </p:blipFill>
        <p:spPr>
          <a:xfrm>
            <a:off x="6372000" y="2236680"/>
            <a:ext cx="3672720" cy="2623320"/>
          </a:xfrm>
          <a:prstGeom prst="rect">
            <a:avLst/>
          </a:prstGeom>
          <a:ln w="0">
            <a:noFill/>
          </a:ln>
        </p:spPr>
      </p:pic>
      <p:pic>
        <p:nvPicPr>
          <p:cNvPr id="218" name="" descr=""/>
          <p:cNvPicPr/>
          <p:nvPr/>
        </p:nvPicPr>
        <p:blipFill>
          <a:blip r:embed="rId3"/>
          <a:stretch/>
        </p:blipFill>
        <p:spPr>
          <a:xfrm>
            <a:off x="6480" y="2214360"/>
            <a:ext cx="3593520" cy="2694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29"/>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gras</a:t>
            </a:r>
            <a:endParaRPr b="0" lang="fr-CH" sz="2400" spc="-1" strike="noStrike">
              <a:solidFill>
                <a:srgbClr val="000000"/>
              </a:solidFill>
              <a:latin typeface="Arial"/>
            </a:endParaRPr>
          </a:p>
        </p:txBody>
      </p:sp>
      <p:pic>
        <p:nvPicPr>
          <p:cNvPr id="220" name="" descr=""/>
          <p:cNvPicPr/>
          <p:nvPr/>
        </p:nvPicPr>
        <p:blipFill>
          <a:blip r:embed="rId1"/>
          <a:stretch/>
        </p:blipFill>
        <p:spPr>
          <a:xfrm>
            <a:off x="3170160" y="2305800"/>
            <a:ext cx="3453840" cy="2590200"/>
          </a:xfrm>
          <a:prstGeom prst="rect">
            <a:avLst/>
          </a:prstGeom>
          <a:ln w="0">
            <a:noFill/>
          </a:ln>
        </p:spPr>
      </p:pic>
      <p:pic>
        <p:nvPicPr>
          <p:cNvPr id="221" name="" descr=""/>
          <p:cNvPicPr/>
          <p:nvPr/>
        </p:nvPicPr>
        <p:blipFill>
          <a:blip r:embed="rId2"/>
          <a:stretch/>
        </p:blipFill>
        <p:spPr>
          <a:xfrm>
            <a:off x="0" y="2232360"/>
            <a:ext cx="3600000" cy="2699640"/>
          </a:xfrm>
          <a:prstGeom prst="rect">
            <a:avLst/>
          </a:prstGeom>
          <a:ln w="0">
            <a:noFill/>
          </a:ln>
        </p:spPr>
      </p:pic>
      <p:pic>
        <p:nvPicPr>
          <p:cNvPr id="222" name="" descr=""/>
          <p:cNvPicPr/>
          <p:nvPr/>
        </p:nvPicPr>
        <p:blipFill>
          <a:blip r:embed="rId3"/>
          <a:stretch/>
        </p:blipFill>
        <p:spPr>
          <a:xfrm>
            <a:off x="6300000" y="2232360"/>
            <a:ext cx="3780000" cy="2699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35"/>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protéine</a:t>
            </a:r>
            <a:endParaRPr b="0" lang="fr-CH" sz="2400" spc="-1" strike="noStrike">
              <a:solidFill>
                <a:srgbClr val="000000"/>
              </a:solidFill>
              <a:latin typeface="Arial"/>
            </a:endParaRPr>
          </a:p>
        </p:txBody>
      </p:sp>
      <p:pic>
        <p:nvPicPr>
          <p:cNvPr id="224" name="" descr=""/>
          <p:cNvPicPr/>
          <p:nvPr/>
        </p:nvPicPr>
        <p:blipFill>
          <a:blip r:embed="rId1"/>
          <a:stretch/>
        </p:blipFill>
        <p:spPr>
          <a:xfrm>
            <a:off x="3168000" y="2277000"/>
            <a:ext cx="3499200" cy="2624040"/>
          </a:xfrm>
          <a:prstGeom prst="rect">
            <a:avLst/>
          </a:prstGeom>
          <a:ln w="0">
            <a:noFill/>
          </a:ln>
        </p:spPr>
      </p:pic>
      <p:pic>
        <p:nvPicPr>
          <p:cNvPr id="225" name="" descr=""/>
          <p:cNvPicPr/>
          <p:nvPr/>
        </p:nvPicPr>
        <p:blipFill>
          <a:blip r:embed="rId2"/>
          <a:stretch/>
        </p:blipFill>
        <p:spPr>
          <a:xfrm>
            <a:off x="0" y="2226960"/>
            <a:ext cx="3600000" cy="2700000"/>
          </a:xfrm>
          <a:prstGeom prst="rect">
            <a:avLst/>
          </a:prstGeom>
          <a:ln w="0">
            <a:noFill/>
          </a:ln>
        </p:spPr>
      </p:pic>
      <p:pic>
        <p:nvPicPr>
          <p:cNvPr id="226" name="" descr=""/>
          <p:cNvPicPr/>
          <p:nvPr/>
        </p:nvPicPr>
        <p:blipFill>
          <a:blip r:embed="rId3"/>
          <a:stretch/>
        </p:blipFill>
        <p:spPr>
          <a:xfrm>
            <a:off x="6431040" y="2289600"/>
            <a:ext cx="3648960" cy="26064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37"/>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uni-variée: sucre</a:t>
            </a:r>
            <a:endParaRPr b="0" lang="fr-CH" sz="2400" spc="-1" strike="noStrike">
              <a:solidFill>
                <a:srgbClr val="000000"/>
              </a:solidFill>
              <a:latin typeface="Arial"/>
            </a:endParaRPr>
          </a:p>
        </p:txBody>
      </p:sp>
      <p:pic>
        <p:nvPicPr>
          <p:cNvPr id="228" name="" descr=""/>
          <p:cNvPicPr/>
          <p:nvPr/>
        </p:nvPicPr>
        <p:blipFill>
          <a:blip r:embed="rId1"/>
          <a:stretch/>
        </p:blipFill>
        <p:spPr>
          <a:xfrm>
            <a:off x="2988000" y="2154960"/>
            <a:ext cx="3600000" cy="2700000"/>
          </a:xfrm>
          <a:prstGeom prst="rect">
            <a:avLst/>
          </a:prstGeom>
          <a:ln w="0">
            <a:noFill/>
          </a:ln>
        </p:spPr>
      </p:pic>
      <p:pic>
        <p:nvPicPr>
          <p:cNvPr id="229" name="" descr=""/>
          <p:cNvPicPr/>
          <p:nvPr/>
        </p:nvPicPr>
        <p:blipFill>
          <a:blip r:embed="rId2"/>
          <a:stretch/>
        </p:blipFill>
        <p:spPr>
          <a:xfrm>
            <a:off x="0" y="2208960"/>
            <a:ext cx="3420000" cy="2565000"/>
          </a:xfrm>
          <a:prstGeom prst="rect">
            <a:avLst/>
          </a:prstGeom>
          <a:ln w="0">
            <a:noFill/>
          </a:ln>
        </p:spPr>
      </p:pic>
      <p:pic>
        <p:nvPicPr>
          <p:cNvPr id="230" name="" descr=""/>
          <p:cNvPicPr/>
          <p:nvPr/>
        </p:nvPicPr>
        <p:blipFill>
          <a:blip r:embed="rId3"/>
          <a:stretch/>
        </p:blipFill>
        <p:spPr>
          <a:xfrm>
            <a:off x="6243840" y="2124000"/>
            <a:ext cx="3785760" cy="27039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41"/>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carbohydrate</a:t>
            </a:r>
            <a:endParaRPr b="0" lang="fr-CH" sz="2400" spc="-1" strike="noStrike">
              <a:solidFill>
                <a:srgbClr val="000000"/>
              </a:solidFill>
              <a:latin typeface="Arial"/>
            </a:endParaRPr>
          </a:p>
        </p:txBody>
      </p:sp>
      <p:pic>
        <p:nvPicPr>
          <p:cNvPr id="232" name="" descr=""/>
          <p:cNvPicPr/>
          <p:nvPr/>
        </p:nvPicPr>
        <p:blipFill>
          <a:blip r:embed="rId1"/>
          <a:stretch/>
        </p:blipFill>
        <p:spPr>
          <a:xfrm>
            <a:off x="3506040" y="2251800"/>
            <a:ext cx="3333240" cy="2499480"/>
          </a:xfrm>
          <a:prstGeom prst="rect">
            <a:avLst/>
          </a:prstGeom>
          <a:ln w="0">
            <a:noFill/>
          </a:ln>
        </p:spPr>
      </p:pic>
      <p:pic>
        <p:nvPicPr>
          <p:cNvPr id="233" name="" descr=""/>
          <p:cNvPicPr/>
          <p:nvPr/>
        </p:nvPicPr>
        <p:blipFill>
          <a:blip r:embed="rId2"/>
          <a:stretch/>
        </p:blipFill>
        <p:spPr>
          <a:xfrm>
            <a:off x="6480000" y="2296800"/>
            <a:ext cx="3273120" cy="2454480"/>
          </a:xfrm>
          <a:prstGeom prst="rect">
            <a:avLst/>
          </a:prstGeom>
          <a:ln w="0">
            <a:noFill/>
          </a:ln>
        </p:spPr>
      </p:pic>
      <p:pic>
        <p:nvPicPr>
          <p:cNvPr id="234" name="" descr=""/>
          <p:cNvPicPr/>
          <p:nvPr/>
        </p:nvPicPr>
        <p:blipFill>
          <a:blip r:embed="rId3"/>
          <a:stretch/>
        </p:blipFill>
        <p:spPr>
          <a:xfrm>
            <a:off x="36000" y="2221560"/>
            <a:ext cx="3470040" cy="26024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39"/>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énergie</a:t>
            </a:r>
            <a:endParaRPr b="0" lang="fr-CH" sz="2400" spc="-1" strike="noStrike">
              <a:solidFill>
                <a:srgbClr val="000000"/>
              </a:solidFill>
              <a:latin typeface="Arial"/>
            </a:endParaRPr>
          </a:p>
        </p:txBody>
      </p:sp>
      <p:pic>
        <p:nvPicPr>
          <p:cNvPr id="236" name="" descr=""/>
          <p:cNvPicPr/>
          <p:nvPr/>
        </p:nvPicPr>
        <p:blipFill>
          <a:blip r:embed="rId1"/>
          <a:stretch/>
        </p:blipFill>
        <p:spPr>
          <a:xfrm>
            <a:off x="3240000" y="2217240"/>
            <a:ext cx="3475080" cy="2606040"/>
          </a:xfrm>
          <a:prstGeom prst="rect">
            <a:avLst/>
          </a:prstGeom>
          <a:ln w="0">
            <a:noFill/>
          </a:ln>
        </p:spPr>
      </p:pic>
      <p:pic>
        <p:nvPicPr>
          <p:cNvPr id="237" name="" descr=""/>
          <p:cNvPicPr/>
          <p:nvPr/>
        </p:nvPicPr>
        <p:blipFill>
          <a:blip r:embed="rId2"/>
          <a:stretch/>
        </p:blipFill>
        <p:spPr>
          <a:xfrm>
            <a:off x="6300000" y="2160000"/>
            <a:ext cx="3633120" cy="2724480"/>
          </a:xfrm>
          <a:prstGeom prst="rect">
            <a:avLst/>
          </a:prstGeom>
          <a:ln w="0">
            <a:noFill/>
          </a:ln>
        </p:spPr>
      </p:pic>
      <p:pic>
        <p:nvPicPr>
          <p:cNvPr id="238" name="" descr=""/>
          <p:cNvPicPr/>
          <p:nvPr/>
        </p:nvPicPr>
        <p:blipFill>
          <a:blip r:embed="rId3"/>
          <a:stretch/>
        </p:blipFill>
        <p:spPr>
          <a:xfrm>
            <a:off x="6480" y="2201040"/>
            <a:ext cx="3593520" cy="26949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40"/>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gras</a:t>
            </a:r>
            <a:endParaRPr b="0" lang="fr-CH" sz="2400" spc="-1" strike="noStrike">
              <a:solidFill>
                <a:srgbClr val="000000"/>
              </a:solidFill>
              <a:latin typeface="Arial"/>
            </a:endParaRPr>
          </a:p>
        </p:txBody>
      </p:sp>
      <p:pic>
        <p:nvPicPr>
          <p:cNvPr id="240" name="" descr=""/>
          <p:cNvPicPr/>
          <p:nvPr/>
        </p:nvPicPr>
        <p:blipFill>
          <a:blip r:embed="rId1"/>
          <a:stretch/>
        </p:blipFill>
        <p:spPr>
          <a:xfrm>
            <a:off x="3240000" y="2304000"/>
            <a:ext cx="3310920" cy="2483280"/>
          </a:xfrm>
          <a:prstGeom prst="rect">
            <a:avLst/>
          </a:prstGeom>
          <a:ln w="0">
            <a:noFill/>
          </a:ln>
        </p:spPr>
      </p:pic>
      <p:pic>
        <p:nvPicPr>
          <p:cNvPr id="241" name="" descr=""/>
          <p:cNvPicPr/>
          <p:nvPr/>
        </p:nvPicPr>
        <p:blipFill>
          <a:blip r:embed="rId2"/>
          <a:stretch/>
        </p:blipFill>
        <p:spPr>
          <a:xfrm>
            <a:off x="6300000" y="2268000"/>
            <a:ext cx="3453120" cy="2589480"/>
          </a:xfrm>
          <a:prstGeom prst="rect">
            <a:avLst/>
          </a:prstGeom>
          <a:ln w="0">
            <a:noFill/>
          </a:ln>
        </p:spPr>
      </p:pic>
      <p:pic>
        <p:nvPicPr>
          <p:cNvPr id="242" name="" descr=""/>
          <p:cNvPicPr/>
          <p:nvPr/>
        </p:nvPicPr>
        <p:blipFill>
          <a:blip r:embed="rId3"/>
          <a:stretch/>
        </p:blipFill>
        <p:spPr>
          <a:xfrm>
            <a:off x="40320" y="2304000"/>
            <a:ext cx="3264120" cy="24480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42"/>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protéine</a:t>
            </a:r>
            <a:endParaRPr b="0" lang="fr-CH" sz="2400" spc="-1" strike="noStrike">
              <a:solidFill>
                <a:srgbClr val="000000"/>
              </a:solidFill>
              <a:latin typeface="Arial"/>
            </a:endParaRPr>
          </a:p>
        </p:txBody>
      </p:sp>
      <p:pic>
        <p:nvPicPr>
          <p:cNvPr id="244" name="" descr=""/>
          <p:cNvPicPr/>
          <p:nvPr/>
        </p:nvPicPr>
        <p:blipFill>
          <a:blip r:embed="rId1"/>
          <a:stretch/>
        </p:blipFill>
        <p:spPr>
          <a:xfrm>
            <a:off x="3240000" y="2217240"/>
            <a:ext cx="3419280" cy="2564280"/>
          </a:xfrm>
          <a:prstGeom prst="rect">
            <a:avLst/>
          </a:prstGeom>
          <a:ln w="0">
            <a:noFill/>
          </a:ln>
        </p:spPr>
      </p:pic>
      <p:pic>
        <p:nvPicPr>
          <p:cNvPr id="245" name="" descr=""/>
          <p:cNvPicPr/>
          <p:nvPr/>
        </p:nvPicPr>
        <p:blipFill>
          <a:blip r:embed="rId2"/>
          <a:stretch/>
        </p:blipFill>
        <p:spPr>
          <a:xfrm>
            <a:off x="6300000" y="2154240"/>
            <a:ext cx="3600000" cy="2699280"/>
          </a:xfrm>
          <a:prstGeom prst="rect">
            <a:avLst/>
          </a:prstGeom>
          <a:ln w="0">
            <a:noFill/>
          </a:ln>
        </p:spPr>
      </p:pic>
      <p:pic>
        <p:nvPicPr>
          <p:cNvPr id="246" name="" descr=""/>
          <p:cNvPicPr/>
          <p:nvPr/>
        </p:nvPicPr>
        <p:blipFill>
          <a:blip r:embed="rId3"/>
          <a:stretch/>
        </p:blipFill>
        <p:spPr>
          <a:xfrm>
            <a:off x="0" y="2222280"/>
            <a:ext cx="3468960" cy="2601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p:nvPr/>
        </p:nvSpPr>
        <p:spPr>
          <a:xfrm>
            <a:off x="1050120" y="1692000"/>
            <a:ext cx="7733160" cy="20012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L'agence Santé publique France souhaite améliorer sa base de données Open Food Facts, disponible publiquement et permettant de connaître la qualité nutritionnelle de produits.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Pour aider les usagers à remplir plus efficacement la base de données, un système de suggestion ou d’auto-complétion pourrait permettre d’éviter les erreurs d’entrées manuelles.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Un projet de nettoyage et exploration des données a débuté en interne, afin de déterminer la faisabilité de cette idée.</a:t>
            </a:r>
            <a:endParaRPr b="0" lang="fr-CH" sz="1800" spc="-1" strike="noStrike">
              <a:solidFill>
                <a:srgbClr val="000000"/>
              </a:solidFill>
              <a:latin typeface="Arial"/>
            </a:endParaRPr>
          </a:p>
        </p:txBody>
      </p:sp>
      <p:sp>
        <p:nvSpPr>
          <p:cNvPr id="175" name="TextShape 2"/>
          <p:cNvSpPr/>
          <p:nvPr/>
        </p:nvSpPr>
        <p:spPr>
          <a:xfrm>
            <a:off x="1080000" y="1080000"/>
            <a:ext cx="386460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mission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43"/>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bi-variée: sucre</a:t>
            </a:r>
            <a:endParaRPr b="0" lang="fr-CH" sz="2400" spc="-1" strike="noStrike">
              <a:solidFill>
                <a:srgbClr val="000000"/>
              </a:solidFill>
              <a:latin typeface="Arial"/>
            </a:endParaRPr>
          </a:p>
        </p:txBody>
      </p:sp>
      <p:pic>
        <p:nvPicPr>
          <p:cNvPr id="248" name="" descr=""/>
          <p:cNvPicPr/>
          <p:nvPr/>
        </p:nvPicPr>
        <p:blipFill>
          <a:blip r:embed="rId1"/>
          <a:stretch/>
        </p:blipFill>
        <p:spPr>
          <a:xfrm>
            <a:off x="3299760" y="2241000"/>
            <a:ext cx="3539520" cy="2654280"/>
          </a:xfrm>
          <a:prstGeom prst="rect">
            <a:avLst/>
          </a:prstGeom>
          <a:ln w="0">
            <a:noFill/>
          </a:ln>
        </p:spPr>
      </p:pic>
      <p:pic>
        <p:nvPicPr>
          <p:cNvPr id="249" name="" descr=""/>
          <p:cNvPicPr/>
          <p:nvPr/>
        </p:nvPicPr>
        <p:blipFill>
          <a:blip r:embed="rId2"/>
          <a:stretch/>
        </p:blipFill>
        <p:spPr>
          <a:xfrm>
            <a:off x="6516000" y="2257920"/>
            <a:ext cx="3564720" cy="2673360"/>
          </a:xfrm>
          <a:prstGeom prst="rect">
            <a:avLst/>
          </a:prstGeom>
          <a:ln w="0">
            <a:noFill/>
          </a:ln>
        </p:spPr>
      </p:pic>
      <p:pic>
        <p:nvPicPr>
          <p:cNvPr id="250" name="" descr=""/>
          <p:cNvPicPr/>
          <p:nvPr/>
        </p:nvPicPr>
        <p:blipFill>
          <a:blip r:embed="rId3"/>
          <a:stretch/>
        </p:blipFill>
        <p:spPr>
          <a:xfrm>
            <a:off x="6480" y="2232000"/>
            <a:ext cx="3593520" cy="26949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 descr=""/>
          <p:cNvPicPr/>
          <p:nvPr/>
        </p:nvPicPr>
        <p:blipFill>
          <a:blip r:embed="rId1"/>
          <a:stretch/>
        </p:blipFill>
        <p:spPr>
          <a:xfrm>
            <a:off x="2241360" y="1260000"/>
            <a:ext cx="4957920" cy="4195080"/>
          </a:xfrm>
          <a:prstGeom prst="rect">
            <a:avLst/>
          </a:prstGeom>
          <a:ln w="0">
            <a:noFill/>
          </a:ln>
        </p:spPr>
      </p:pic>
      <p:sp>
        <p:nvSpPr>
          <p:cNvPr id="252" name="TextShape 44"/>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Matrice de corrélation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45"/>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sp>
        <p:nvSpPr>
          <p:cNvPr id="254" name="TextShape 49"/>
          <p:cNvSpPr/>
          <p:nvPr/>
        </p:nvSpPr>
        <p:spPr>
          <a:xfrm>
            <a:off x="972000" y="160380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 but de cette analyse ici va être d’essayer de trouver des liaisons entre les variables et d’évaluer leur corrélation. </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Cela nous donnera plus de contexte pour évaluer les résultats des analyses précédentes.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 descr=""/>
          <p:cNvPicPr/>
          <p:nvPr/>
        </p:nvPicPr>
        <p:blipFill>
          <a:blip r:embed="rId1"/>
          <a:stretch/>
        </p:blipFill>
        <p:spPr>
          <a:xfrm>
            <a:off x="417600" y="1440000"/>
            <a:ext cx="4406400" cy="3965760"/>
          </a:xfrm>
          <a:prstGeom prst="rect">
            <a:avLst/>
          </a:prstGeom>
          <a:ln w="0">
            <a:noFill/>
          </a:ln>
        </p:spPr>
      </p:pic>
      <p:sp>
        <p:nvSpPr>
          <p:cNvPr id="256" name="TextShape 48"/>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pic>
        <p:nvPicPr>
          <p:cNvPr id="257" name="" descr=""/>
          <p:cNvPicPr/>
          <p:nvPr/>
        </p:nvPicPr>
        <p:blipFill>
          <a:blip r:embed="rId2"/>
          <a:stretch/>
        </p:blipFill>
        <p:spPr>
          <a:xfrm>
            <a:off x="4425480" y="1465200"/>
            <a:ext cx="4358520" cy="39225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46"/>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ACP</a:t>
            </a:r>
            <a:endParaRPr b="0" lang="fr-CH" sz="2400" spc="-1" strike="noStrike">
              <a:solidFill>
                <a:srgbClr val="000000"/>
              </a:solidFill>
              <a:latin typeface="Arial"/>
            </a:endParaRPr>
          </a:p>
        </p:txBody>
      </p:sp>
      <p:pic>
        <p:nvPicPr>
          <p:cNvPr id="259" name="" descr=""/>
          <p:cNvPicPr/>
          <p:nvPr/>
        </p:nvPicPr>
        <p:blipFill>
          <a:blip r:embed="rId1"/>
          <a:stretch/>
        </p:blipFill>
        <p:spPr>
          <a:xfrm>
            <a:off x="2340000" y="1692000"/>
            <a:ext cx="4833000" cy="36244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47"/>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Analyse Anova</a:t>
            </a:r>
            <a:endParaRPr b="0" lang="fr-CH" sz="2400" spc="-1" strike="noStrike">
              <a:solidFill>
                <a:srgbClr val="000000"/>
              </a:solidFill>
              <a:latin typeface="Arial"/>
            </a:endParaRPr>
          </a:p>
        </p:txBody>
      </p:sp>
      <p:pic>
        <p:nvPicPr>
          <p:cNvPr id="261" name="" descr=""/>
          <p:cNvPicPr/>
          <p:nvPr/>
        </p:nvPicPr>
        <p:blipFill>
          <a:blip r:embed="rId1"/>
          <a:stretch/>
        </p:blipFill>
        <p:spPr>
          <a:xfrm>
            <a:off x="4860000" y="540000"/>
            <a:ext cx="3552840" cy="3741840"/>
          </a:xfrm>
          <a:prstGeom prst="rect">
            <a:avLst/>
          </a:prstGeom>
          <a:ln w="0">
            <a:noFill/>
          </a:ln>
        </p:spPr>
      </p:pic>
      <p:sp>
        <p:nvSpPr>
          <p:cNvPr id="262" name=""/>
          <p:cNvSpPr/>
          <p:nvPr/>
        </p:nvSpPr>
        <p:spPr>
          <a:xfrm>
            <a:off x="358560" y="2880000"/>
            <a:ext cx="2520720" cy="65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CH" sz="1000" spc="-1" strike="noStrike">
              <a:solidFill>
                <a:srgbClr val="000000"/>
              </a:solidFill>
              <a:latin typeface="Arial"/>
            </a:endParaRPr>
          </a:p>
          <a:p>
            <a:pPr>
              <a:lnSpc>
                <a:spcPct val="100000"/>
              </a:lnSpc>
            </a:pPr>
            <a:endParaRPr b="0" lang="fr-CH" sz="1000" spc="-1" strike="noStrike">
              <a:solidFill>
                <a:srgbClr val="000000"/>
              </a:solidFill>
              <a:latin typeface="Arial"/>
            </a:endParaRPr>
          </a:p>
        </p:txBody>
      </p:sp>
      <p:sp>
        <p:nvSpPr>
          <p:cNvPr id="263" name="TextShape 50"/>
          <p:cNvSpPr/>
          <p:nvPr/>
        </p:nvSpPr>
        <p:spPr>
          <a:xfrm>
            <a:off x="360000" y="2340000"/>
            <a:ext cx="4319280" cy="10792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fr-CH" sz="1000" spc="-1" strike="noStrike">
                <a:solidFill>
                  <a:srgbClr val="808080"/>
                </a:solidFill>
                <a:latin typeface="Noto Sans"/>
                <a:ea typeface="DejaVu Sans"/>
              </a:rPr>
              <a:t>PR(&gt;F) est toujours plus petit que 0.000000, indiquant que chaque nutri-score a une valeur moyenne différente de ses composants.</a:t>
            </a:r>
            <a:endParaRPr b="0" lang="fr-CH" sz="10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000" spc="-1" strike="noStrike">
                <a:solidFill>
                  <a:srgbClr val="808080"/>
                </a:solidFill>
                <a:latin typeface="Noto Sans"/>
                <a:ea typeface="DejaVu Sans"/>
              </a:rPr>
              <a:t>La valeur statistique F indique qu’un nutri-score donné a une valeur moyenne de ses composants différente d’un autre score.</a:t>
            </a:r>
            <a:endParaRPr b="0" lang="fr-CH"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 descr=""/>
          <p:cNvPicPr/>
          <p:nvPr/>
        </p:nvPicPr>
        <p:blipFill>
          <a:blip r:embed="rId1"/>
          <a:stretch/>
        </p:blipFill>
        <p:spPr>
          <a:xfrm>
            <a:off x="0" y="2216160"/>
            <a:ext cx="4082400" cy="3454200"/>
          </a:xfrm>
          <a:prstGeom prst="rect">
            <a:avLst/>
          </a:prstGeom>
          <a:ln w="0">
            <a:noFill/>
          </a:ln>
        </p:spPr>
      </p:pic>
      <p:sp>
        <p:nvSpPr>
          <p:cNvPr id="265" name="TextShape 51"/>
          <p:cNvSpPr/>
          <p:nvPr/>
        </p:nvSpPr>
        <p:spPr>
          <a:xfrm>
            <a:off x="1080000" y="1080000"/>
            <a:ext cx="84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Synthèse</a:t>
            </a:r>
            <a:endParaRPr b="0" lang="fr-CH" sz="2400" spc="-1" strike="noStrike">
              <a:solidFill>
                <a:srgbClr val="000000"/>
              </a:solidFill>
              <a:latin typeface="Arial"/>
            </a:endParaRPr>
          </a:p>
        </p:txBody>
      </p:sp>
      <p:sp>
        <p:nvSpPr>
          <p:cNvPr id="266" name="TextShape 52"/>
          <p:cNvSpPr/>
          <p:nvPr/>
        </p:nvSpPr>
        <p:spPr>
          <a:xfrm>
            <a:off x="972000" y="160380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différentes analyses indiquent que les corrélations les plus fortes entre le nutri-score et ces composants sont avec le taux de gras et d’énergie.</a:t>
            </a:r>
            <a:endParaRPr b="0" lang="fr-CH" sz="1800" spc="-1" strike="noStrike">
              <a:solidFill>
                <a:srgbClr val="000000"/>
              </a:solidFill>
              <a:latin typeface="Arial"/>
            </a:endParaRPr>
          </a:p>
        </p:txBody>
      </p:sp>
      <p:pic>
        <p:nvPicPr>
          <p:cNvPr id="267" name="" descr=""/>
          <p:cNvPicPr/>
          <p:nvPr/>
        </p:nvPicPr>
        <p:blipFill>
          <a:blip r:embed="rId2"/>
          <a:stretch/>
        </p:blipFill>
        <p:spPr>
          <a:xfrm>
            <a:off x="3483720" y="2424240"/>
            <a:ext cx="2995920" cy="3155400"/>
          </a:xfrm>
          <a:prstGeom prst="rect">
            <a:avLst/>
          </a:prstGeom>
          <a:ln w="0">
            <a:noFill/>
          </a:ln>
        </p:spPr>
      </p:pic>
      <p:pic>
        <p:nvPicPr>
          <p:cNvPr id="268" name="" descr=""/>
          <p:cNvPicPr/>
          <p:nvPr/>
        </p:nvPicPr>
        <p:blipFill>
          <a:blip r:embed="rId3"/>
          <a:stretch/>
        </p:blipFill>
        <p:spPr>
          <a:xfrm>
            <a:off x="6480000" y="2424240"/>
            <a:ext cx="3420000" cy="30780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54"/>
          <p:cNvSpPr/>
          <p:nvPr/>
        </p:nvSpPr>
        <p:spPr>
          <a:xfrm>
            <a:off x="1080000" y="1080000"/>
            <a:ext cx="84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Synthèse</a:t>
            </a:r>
            <a:endParaRPr b="0" lang="fr-CH" sz="2400" spc="-1" strike="noStrike">
              <a:solidFill>
                <a:srgbClr val="000000"/>
              </a:solidFill>
              <a:latin typeface="Arial"/>
            </a:endParaRPr>
          </a:p>
        </p:txBody>
      </p:sp>
      <p:sp>
        <p:nvSpPr>
          <p:cNvPr id="270" name="TextShape 55"/>
          <p:cNvSpPr/>
          <p:nvPr/>
        </p:nvSpPr>
        <p:spPr>
          <a:xfrm>
            <a:off x="972000" y="1603800"/>
            <a:ext cx="7739280" cy="2001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valeurs pourraient donc être utilisées pour inférer le nutri-score lorsqu’un utilisateur entre manuellement des produits dans la base de données Open Food Facts.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 score pourrait également être inféré/mis à jour plus tard avec une meilleure précision en utilisant la même méthode de remplissage avec un IterativeImputer (RandomForestRegressor).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53"/>
          <p:cNvSpPr/>
          <p:nvPr/>
        </p:nvSpPr>
        <p:spPr>
          <a:xfrm>
            <a:off x="1080000" y="1080000"/>
            <a:ext cx="84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5"/>
          <p:cNvSpPr/>
          <p:nvPr/>
        </p:nvSpPr>
        <p:spPr>
          <a:xfrm>
            <a:off x="1080000" y="2030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Repérer des variables pertinentes pour les traitements à venir.</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Nettoyer les données de façon automatisée: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Mettre en évidence les éventuelles valeurs manquantes.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Identifier et traiter les éventuelles valeurs aberrantes.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Effectuer une analyse univariée pour chaque variable intéressante.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Sélectionner / créer des variables à l’aide d’une analyse multivariée.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Effectuer les tests statistiques appropriés pour vérifier la significativité des résultats.</a:t>
            </a:r>
            <a:endParaRPr b="0" lang="fr-CH" sz="1800" spc="-1" strike="noStrike">
              <a:solidFill>
                <a:srgbClr val="000000"/>
              </a:solidFill>
              <a:latin typeface="Arial"/>
            </a:endParaRPr>
          </a:p>
        </p:txBody>
      </p:sp>
      <p:sp>
        <p:nvSpPr>
          <p:cNvPr id="177" name="TextShape 6"/>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Différentes étapes pour nettoyer et explorer les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8"/>
          <p:cNvSpPr/>
          <p:nvPr/>
        </p:nvSpPr>
        <p:spPr>
          <a:xfrm>
            <a:off x="1080000" y="1080000"/>
            <a:ext cx="683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Traitement du jeu de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7"/>
          <p:cNvSpPr/>
          <p:nvPr/>
        </p:nvSpPr>
        <p:spPr>
          <a:xfrm>
            <a:off x="1080000" y="1742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FR" sz="1800" spc="-1" strike="noStrike">
                <a:solidFill>
                  <a:srgbClr val="808080"/>
                </a:solidFill>
                <a:latin typeface="Noto Sans"/>
                <a:ea typeface="DejaVu Sans"/>
              </a:rPr>
              <a:t>Les variables gardées sont le nom du produit, son nutri-score (nutrition grade) et ses composants: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en-US" sz="1800" spc="-1" strike="noStrike">
                <a:solidFill>
                  <a:srgbClr val="808080"/>
                </a:solidFill>
                <a:latin typeface="Noto Sans"/>
                <a:ea typeface="DejaVu Sans"/>
              </a:rPr>
              <a:t>Son</a:t>
            </a:r>
            <a:r>
              <a:rPr b="0" lang="de-DE" sz="1800" spc="-1" strike="noStrike">
                <a:solidFill>
                  <a:srgbClr val="808080"/>
                </a:solidFill>
                <a:latin typeface="Noto Sans"/>
                <a:ea typeface="DejaVu Sans"/>
              </a:rPr>
              <a:t> énergie par 100g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Ses principaux macronutriments par 100g: protéines, glucide, sucre et gras.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nutri-score est qualitatif et ses valeurs manquantes devraient pouvoir être inférées de ces composants.</a:t>
            </a:r>
            <a:endParaRPr b="0" lang="fr-CH" sz="1800" spc="-1" strike="noStrike">
              <a:solidFill>
                <a:srgbClr val="000000"/>
              </a:solidFill>
              <a:latin typeface="Arial"/>
            </a:endParaRPr>
          </a:p>
        </p:txBody>
      </p:sp>
      <p:sp>
        <p:nvSpPr>
          <p:cNvPr id="180" name="TextShape 9"/>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Préparation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0"/>
          <p:cNvSpPr/>
          <p:nvPr/>
        </p:nvSpPr>
        <p:spPr>
          <a:xfrm>
            <a:off x="1080000" y="1778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Les duplicats sont éliminés juste après le chargement des données.</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Ils sont identifiés en se basant sur le nom du produit, sa compagnie et sa quantité. </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32‘703 produits sont ainsi éliminés, environ 10% du set de données.</a:t>
            </a:r>
            <a:endParaRPr b="0" lang="fr-CH" sz="1800" spc="-1" strike="noStrike">
              <a:solidFill>
                <a:srgbClr val="000000"/>
              </a:solidFill>
              <a:latin typeface="Arial"/>
            </a:endParaRPr>
          </a:p>
        </p:txBody>
      </p:sp>
      <p:sp>
        <p:nvSpPr>
          <p:cNvPr id="182" name="TextShape 11"/>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Préparation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2"/>
          <p:cNvSpPr/>
          <p:nvPr/>
        </p:nvSpPr>
        <p:spPr>
          <a:xfrm>
            <a:off x="1080000" y="1706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La première méthode est de ne conserver que les valeurs cohérantes, dans les normes business de chaque variable: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Le nom du produit ne doit pas être vide (1‘565 sur 288’069 l’est)</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énergie sur 100 grammes doit être un chiffre entre 0 et 3765.6, sa valeur maximale en KJ pour 100 grammes.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Ses autres composants doit être un chiffre entre 0 et 100 grammes.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Son nutri-score doit être ou [a, b, c, d, e] ou une valeur manquante.</a:t>
            </a:r>
            <a:endParaRPr b="0" lang="fr-CH" sz="1800" spc="-1" strike="noStrike">
              <a:solidFill>
                <a:srgbClr val="000000"/>
              </a:solidFill>
              <a:latin typeface="Arial"/>
            </a:endParaRPr>
          </a:p>
          <a:p>
            <a:pPr marL="216000" indent="-215640">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Je m’assure également que la somme des composants sur </a:t>
            </a:r>
            <a:br>
              <a:rPr sz="1800"/>
            </a:br>
            <a:r>
              <a:rPr b="0" lang="de-DE" sz="1800" spc="-1" strike="noStrike">
                <a:solidFill>
                  <a:srgbClr val="808080"/>
                </a:solidFill>
                <a:latin typeface="Noto Sans"/>
                <a:ea typeface="DejaVu Sans"/>
              </a:rPr>
              <a:t> 100 grammes ne dépassent pas 100.</a:t>
            </a:r>
            <a:endParaRPr b="0" lang="fr-CH" sz="1800" spc="-1" strike="noStrike">
              <a:solidFill>
                <a:srgbClr val="000000"/>
              </a:solidFill>
              <a:latin typeface="Arial"/>
            </a:endParaRPr>
          </a:p>
        </p:txBody>
      </p:sp>
      <p:sp>
        <p:nvSpPr>
          <p:cNvPr id="184" name="TextShape 13"/>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4"/>
          <p:cNvSpPr/>
          <p:nvPr/>
        </p:nvSpPr>
        <p:spPr>
          <a:xfrm>
            <a:off x="1080000" y="1598040"/>
            <a:ext cx="773928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La seconde méthode est d’éliminer les valeurs aberrantes :</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Une première analyse manuelle des valeurs aberrantes de chaque variable a été entreprise afin de s’assurer que ces valeurs sont vraiment aberrante niveau business. Par exemple une valeur de gras de 100gr/100gr est normale pour de l’huile d’olive.</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Les variables ayant des valeurs aberrantes à éliminer sont les quantités de protéine et sucre sur 100 grammes. Après le premier nettoyage, très peu d’outliers business sont restés. Les taux définissant les valeurs aberrantes pour ces variables ont été déterminés manuellement afin de garder les valeurs cohérentes, au final seulement neuf produits vont être supprimés.</a:t>
            </a:r>
            <a:endParaRPr b="0" lang="fr-CH" sz="1800" spc="-1" strike="noStrike">
              <a:solidFill>
                <a:srgbClr val="000000"/>
              </a:solidFill>
              <a:latin typeface="Arial"/>
            </a:endParaRPr>
          </a:p>
          <a:p>
            <a:pPr lvl="1" marL="432000" indent="-216000">
              <a:lnSpc>
                <a:spcPct val="100000"/>
              </a:lnSpc>
              <a:spcBef>
                <a:spcPts val="720"/>
              </a:spcBef>
              <a:buClr>
                <a:srgbClr val="000000"/>
              </a:buClr>
              <a:buSzPct val="45000"/>
              <a:buFont typeface="Wingdings" charset="2"/>
              <a:buChar char=""/>
            </a:pPr>
            <a:r>
              <a:rPr b="0" lang="fr-CH" sz="1800" spc="-1" strike="noStrike">
                <a:solidFill>
                  <a:srgbClr val="808080"/>
                </a:solidFill>
                <a:latin typeface="Noto Sans"/>
                <a:ea typeface="DejaVu Sans"/>
              </a:rPr>
              <a:t>Ces taux restent cohérents pour être utilisés en cas d’ajout </a:t>
            </a:r>
            <a:br>
              <a:rPr sz="1800"/>
            </a:br>
            <a:r>
              <a:rPr b="0" lang="fr-CH" sz="1800" spc="-1" strike="noStrike">
                <a:solidFill>
                  <a:srgbClr val="808080"/>
                </a:solidFill>
                <a:latin typeface="Noto Sans"/>
                <a:ea typeface="DejaVu Sans"/>
              </a:rPr>
              <a:t>de nouveaux produits.</a:t>
            </a:r>
            <a:endParaRPr b="0" lang="fr-CH" sz="1800" spc="-1" strike="noStrike">
              <a:solidFill>
                <a:srgbClr val="000000"/>
              </a:solidFill>
              <a:latin typeface="Arial"/>
            </a:endParaRPr>
          </a:p>
        </p:txBody>
      </p:sp>
      <p:sp>
        <p:nvSpPr>
          <p:cNvPr id="186" name="TextShape 15"/>
          <p:cNvSpPr/>
          <p:nvPr/>
        </p:nvSpPr>
        <p:spPr>
          <a:xfrm>
            <a:off x="1080000" y="1080000"/>
            <a:ext cx="575928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676</TotalTime>
  <Application>LibreOffice/7.6.6.3$Linux_X86_64 LibreOffice_project/60$Build-3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2024-05-24T08:28:47Z</dcterms:modified>
  <cp:revision>115</cp:revision>
  <dc:subject/>
  <dc:title>Grey Elegant</dc:title>
</cp:coreProperties>
</file>

<file path=docProps/custom.xml><?xml version="1.0" encoding="utf-8"?>
<Properties xmlns="http://schemas.openxmlformats.org/officeDocument/2006/custom-properties" xmlns:vt="http://schemas.openxmlformats.org/officeDocument/2006/docPropsVTypes"/>
</file>