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5.png" ContentType="image/png"/>
  <Override PartName="/ppt/media/image14.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15.png" ContentType="image/png"/>
  <Override PartName="/ppt/media/image6.png" ContentType="image/png"/>
  <Override PartName="/ppt/media/image3.jpeg" ContentType="image/jpe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4240" cy="154944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74960" cy="4109040"/>
            <a:chOff x="0" y="0"/>
            <a:chExt cx="10074960" cy="4109040"/>
          </a:xfrm>
        </p:grpSpPr>
        <p:sp>
          <p:nvSpPr>
            <p:cNvPr id="2" name=""/>
            <p:cNvSpPr/>
            <p:nvPr/>
          </p:nvSpPr>
          <p:spPr>
            <a:xfrm>
              <a:off x="0" y="0"/>
              <a:ext cx="10074960" cy="41090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48720" cy="63432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4400" cy="18230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4400" cy="18230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60000" cy="3600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57280" cy="90864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1000080" cy="4514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3200" cy="10000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57280" cy="10000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48720" cy="45144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57280" cy="164016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2880" cy="8172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79600" cy="145728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68560" cy="100008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77120" cy="90864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60000" cy="10915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60000" cy="154872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60000" cy="3600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60160"/>
            <a:ext cx="1274760" cy="909000"/>
            <a:chOff x="8540280" y="5060160"/>
            <a:chExt cx="1274760" cy="909000"/>
          </a:xfrm>
        </p:grpSpPr>
        <p:grpSp>
          <p:nvGrpSpPr>
            <p:cNvPr id="25" name=""/>
            <p:cNvGrpSpPr/>
            <p:nvPr/>
          </p:nvGrpSpPr>
          <p:grpSpPr>
            <a:xfrm>
              <a:off x="8540280" y="5060160"/>
              <a:ext cx="1274760" cy="909000"/>
              <a:chOff x="8540280" y="5060160"/>
              <a:chExt cx="1274760" cy="909000"/>
            </a:xfrm>
          </p:grpSpPr>
          <p:sp>
            <p:nvSpPr>
              <p:cNvPr id="26" name=""/>
              <p:cNvSpPr/>
              <p:nvPr/>
            </p:nvSpPr>
            <p:spPr>
              <a:xfrm flipV="1" rot="21598800">
                <a:off x="9637560" y="5425920"/>
                <a:ext cx="177120" cy="177120"/>
              </a:xfrm>
              <a:prstGeom prst="ellipse">
                <a:avLst/>
              </a:prstGeom>
              <a:blipFill rotWithShape="0">
                <a:blip r:embed="rId2"/>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25920"/>
                <a:ext cx="177120" cy="177120"/>
              </a:xfrm>
              <a:prstGeom prst="ellipse">
                <a:avLst/>
              </a:prstGeom>
              <a:blipFill rotWithShape="0">
                <a:blip r:embed="rId3"/>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25920"/>
                <a:ext cx="177120" cy="177120"/>
              </a:xfrm>
              <a:prstGeom prst="ellipse">
                <a:avLst/>
              </a:prstGeom>
              <a:blipFill rotWithShape="0">
                <a:blip r:embed="rId4"/>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26280"/>
                <a:ext cx="177120" cy="177120"/>
              </a:xfrm>
              <a:prstGeom prst="ellipse">
                <a:avLst/>
              </a:prstGeom>
              <a:blipFill rotWithShape="0">
                <a:blip r:embed="rId5"/>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60160"/>
                <a:ext cx="177120" cy="177120"/>
              </a:xfrm>
              <a:prstGeom prst="ellipse">
                <a:avLst/>
              </a:prstGeom>
              <a:blipFill rotWithShape="0">
                <a:blip r:embed="rId6"/>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60160"/>
                <a:ext cx="177120" cy="177120"/>
              </a:xfrm>
              <a:prstGeom prst="ellipse">
                <a:avLst/>
              </a:prstGeom>
              <a:blipFill rotWithShape="0">
                <a:blip r:embed="rId7"/>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60520"/>
                <a:ext cx="177120" cy="177120"/>
              </a:xfrm>
              <a:prstGeom prst="ellipse">
                <a:avLst/>
              </a:prstGeom>
              <a:blipFill rotWithShape="0">
                <a:blip r:embed="rId8"/>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60160"/>
                <a:ext cx="177120" cy="177120"/>
              </a:xfrm>
              <a:prstGeom prst="ellipse">
                <a:avLst/>
              </a:prstGeom>
              <a:blipFill rotWithShape="0">
                <a:blip r:embed="rId9"/>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1680"/>
                <a:ext cx="177120" cy="177120"/>
              </a:xfrm>
              <a:prstGeom prst="ellipse">
                <a:avLst/>
              </a:prstGeom>
              <a:blipFill rotWithShape="0">
                <a:blip r:embed="rId10"/>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2040"/>
                <a:ext cx="177120" cy="177120"/>
              </a:xfrm>
              <a:prstGeom prst="ellipse">
                <a:avLst/>
              </a:prstGeom>
              <a:blipFill rotWithShape="0">
                <a:blip r:embed="rId11"/>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1680"/>
                <a:ext cx="177120" cy="177120"/>
              </a:xfrm>
              <a:prstGeom prst="ellipse">
                <a:avLst/>
              </a:prstGeom>
              <a:blipFill rotWithShape="0">
                <a:blip r:embed="rId12"/>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1680"/>
                <a:ext cx="177120" cy="177120"/>
              </a:xfrm>
              <a:prstGeom prst="ellipse">
                <a:avLst/>
              </a:prstGeom>
              <a:blipFill rotWithShape="0">
                <a:blip r:embed="rId13"/>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20320" cy="29203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3320" cy="11826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4320" cy="6343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20240" cy="4139640"/>
          </a:xfrm>
          <a:prstGeom prst="rect">
            <a:avLst/>
          </a:prstGeom>
          <a:ln w="0">
            <a:noFill/>
          </a:ln>
        </p:spPr>
      </p:pic>
      <p:sp>
        <p:nvSpPr>
          <p:cNvPr id="42" name=""/>
          <p:cNvSpPr/>
          <p:nvPr/>
        </p:nvSpPr>
        <p:spPr>
          <a:xfrm>
            <a:off x="4846320" y="4846320"/>
            <a:ext cx="2127240" cy="2368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1680" cy="4291920"/>
            <a:chOff x="7406640" y="3566160"/>
            <a:chExt cx="2371680" cy="4291920"/>
          </a:xfrm>
        </p:grpSpPr>
        <p:sp>
          <p:nvSpPr>
            <p:cNvPr id="44" name=""/>
            <p:cNvSpPr/>
            <p:nvPr/>
          </p:nvSpPr>
          <p:spPr>
            <a:xfrm>
              <a:off x="8138160" y="4754880"/>
              <a:ext cx="451440" cy="2554560"/>
            </a:xfrm>
            <a:prstGeom prst="rect">
              <a:avLst/>
            </a:prstGeom>
            <a:blipFill rotWithShape="0">
              <a:blip r:embed="rId2"/>
              <a:srcRect/>
              <a:tile tx="0" ty="0" sx="69148" sy="6914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1440" cy="2554560"/>
            </a:xfrm>
            <a:prstGeom prst="rect">
              <a:avLst/>
            </a:prstGeom>
            <a:blipFill rotWithShape="0">
              <a:blip r:embed="rId3"/>
              <a:srcRect/>
              <a:tile tx="0" ty="0" sx="69148" sy="6914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4400" cy="8568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08640" cy="8568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08640" cy="8568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1440" cy="2554560"/>
            </a:xfrm>
            <a:prstGeom prst="rect">
              <a:avLst/>
            </a:prstGeom>
            <a:blipFill rotWithShape="0">
              <a:blip r:embed="rId4"/>
              <a:srcRect/>
              <a:tile tx="0" ty="0" sx="69148" sy="6914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51160" y="-1560240"/>
            <a:ext cx="451440" cy="2554560"/>
          </a:xfrm>
          <a:prstGeom prst="rect">
            <a:avLst/>
          </a:prstGeom>
          <a:blipFill rotWithShape="0">
            <a:blip r:embed="rId5"/>
            <a:srcRect/>
            <a:tile tx="0" ty="0" sx="69148" sy="6914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28200" y="-365400"/>
            <a:ext cx="451440" cy="2554560"/>
          </a:xfrm>
          <a:prstGeom prst="rect">
            <a:avLst/>
          </a:prstGeom>
          <a:blipFill rotWithShape="0">
            <a:blip r:embed="rId6"/>
            <a:srcRect/>
            <a:tile tx="0" ty="0" sx="69148" sy="6914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68560" y="542880"/>
            <a:ext cx="1274400" cy="8568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17200" y="360000"/>
            <a:ext cx="908640" cy="8568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68560" y="177120"/>
            <a:ext cx="908640" cy="8568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88800" y="-2108880"/>
            <a:ext cx="451440" cy="2554560"/>
          </a:xfrm>
          <a:prstGeom prst="rect">
            <a:avLst/>
          </a:prstGeom>
          <a:blipFill rotWithShape="0">
            <a:blip r:embed="rId7"/>
            <a:srcRect/>
            <a:tile tx="0" ty="0" sx="69148" sy="6914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37440" cy="2737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57280" cy="14572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57280" cy="14572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57280" cy="14572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08640" cy="651600"/>
          </a:xfrm>
          <a:custGeom>
            <a:avLst/>
            <a:gdLst>
              <a:gd name="textAreaLeft" fmla="*/ 0 w 908640"/>
              <a:gd name="textAreaRight" fmla="*/ 914400 w 908640"/>
              <a:gd name="textAreaTop" fmla="*/ 0 h 651600"/>
              <a:gd name="textAreaBottom" fmla="*/ 657360 h 65160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17200" cy="634320"/>
          </a:xfrm>
          <a:custGeom>
            <a:avLst/>
            <a:gdLst>
              <a:gd name="textAreaLeft" fmla="*/ 0 w 817200"/>
              <a:gd name="textAreaRight" fmla="*/ 822960 w 817200"/>
              <a:gd name="textAreaTop" fmla="*/ 0 h 634320"/>
              <a:gd name="textAreaBottom" fmla="*/ 640080 h 63432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58360" cy="1182960"/>
          </a:xfrm>
          <a:custGeom>
            <a:avLst/>
            <a:gdLst>
              <a:gd name="textAreaLeft" fmla="*/ 0 w 1458360"/>
              <a:gd name="textAreaRight" fmla="*/ 1464120 w 1458360"/>
              <a:gd name="textAreaTop" fmla="*/ 0 h 1182960"/>
              <a:gd name="textAreaBottom" fmla="*/ 1188720 h 118296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4720" cy="136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79040" cy="1640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1520" cy="1000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40160" cy="1640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88800" cy="2188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88800" cy="2188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40160" cy="1640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2480" y="765000"/>
            <a:ext cx="2427840" cy="4333320"/>
            <a:chOff x="3912480" y="765000"/>
            <a:chExt cx="2427840" cy="4333320"/>
          </a:xfrm>
        </p:grpSpPr>
        <p:sp>
          <p:nvSpPr>
            <p:cNvPr id="73" name=""/>
            <p:cNvSpPr/>
            <p:nvPr/>
          </p:nvSpPr>
          <p:spPr>
            <a:xfrm flipH="1" flipV="1" rot="5330400">
              <a:off x="4848120" y="3367440"/>
              <a:ext cx="1365840" cy="145728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17600" y="2329200"/>
              <a:ext cx="1365840" cy="145728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4720" y="2064960"/>
              <a:ext cx="1365840" cy="145728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1520" y="971280"/>
              <a:ext cx="1365840" cy="145728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5720" y="733320"/>
              <a:ext cx="1365840" cy="145728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6240" y="3671640"/>
              <a:ext cx="1365840" cy="145728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56080" cy="1771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56080" cy="1771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88800" cy="2188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79040" cy="1640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79040" cy="1640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396440" cy="1843200"/>
          </a:xfrm>
          <a:custGeom>
            <a:avLst/>
            <a:gdLst>
              <a:gd name="textAreaLeft" fmla="*/ 0 w 1396440"/>
              <a:gd name="textAreaRight" fmla="*/ 1402200 w 1396440"/>
              <a:gd name="textAreaTop" fmla="*/ 0 h 1843200"/>
              <a:gd name="textAreaBottom" fmla="*/ 1848960 h 184320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70200" cy="1365840"/>
          </a:xfrm>
          <a:custGeom>
            <a:avLst/>
            <a:gdLst>
              <a:gd name="textAreaLeft" fmla="*/ 0 w 970200"/>
              <a:gd name="textAreaRight" fmla="*/ 975960 w 970200"/>
              <a:gd name="textAreaTop" fmla="*/ 0 h 1365840"/>
              <a:gd name="textAreaBottom" fmla="*/ 1371600 h 13658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3280" cy="1457280"/>
          </a:xfrm>
          <a:custGeom>
            <a:avLst/>
            <a:gdLst>
              <a:gd name="textAreaLeft" fmla="*/ 0 w 773280"/>
              <a:gd name="textAreaRight" fmla="*/ 779040 w 773280"/>
              <a:gd name="textAreaTop" fmla="*/ 0 h 1457280"/>
              <a:gd name="textAreaBottom" fmla="*/ 1463040 h 145728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56080" cy="1771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56080" cy="1771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4880" cy="2920320"/>
            <a:chOff x="3570480" y="1225440"/>
            <a:chExt cx="5114880" cy="2920320"/>
          </a:xfrm>
        </p:grpSpPr>
        <p:sp>
          <p:nvSpPr>
            <p:cNvPr id="90" name=""/>
            <p:cNvSpPr/>
            <p:nvPr/>
          </p:nvSpPr>
          <p:spPr>
            <a:xfrm>
              <a:off x="3570480" y="1528200"/>
              <a:ext cx="4921560" cy="26175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1560" cy="261756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82600" y="-402120"/>
            <a:ext cx="4929480" cy="8515800"/>
            <a:chOff x="-2082600" y="-402120"/>
            <a:chExt cx="4929480" cy="8515800"/>
          </a:xfrm>
        </p:grpSpPr>
        <p:sp>
          <p:nvSpPr>
            <p:cNvPr id="93" name=""/>
            <p:cNvSpPr/>
            <p:nvPr/>
          </p:nvSpPr>
          <p:spPr>
            <a:xfrm>
              <a:off x="-893160" y="44866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85960" y="51476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4200" y="4488840"/>
              <a:ext cx="1062720" cy="760680"/>
            </a:xfrm>
            <a:custGeom>
              <a:avLst/>
              <a:gdLst>
                <a:gd name="textAreaLeft" fmla="*/ 276840 w 1062720"/>
                <a:gd name="textAreaRight" fmla="*/ 791640 w 106272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69148" sy="6914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74640" y="44888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69148" sy="6914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26960" y="516492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85600" y="38156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10600" y="314892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6280" y="38156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7280" y="516492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26800" y="1788120"/>
              <a:ext cx="1063080" cy="760680"/>
            </a:xfrm>
            <a:custGeom>
              <a:avLst/>
              <a:gdLst>
                <a:gd name="textAreaLeft" fmla="*/ 273960 w 1063080"/>
                <a:gd name="textAreaRight" fmla="*/ 78876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400" y="2464200"/>
              <a:ext cx="1063080" cy="760680"/>
            </a:xfrm>
            <a:custGeom>
              <a:avLst/>
              <a:gdLst>
                <a:gd name="textAreaLeft" fmla="*/ 273960 w 1063080"/>
                <a:gd name="textAreaRight" fmla="*/ 78876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52360" y="2462040"/>
              <a:ext cx="1067400" cy="760680"/>
            </a:xfrm>
            <a:custGeom>
              <a:avLst/>
              <a:gdLst>
                <a:gd name="textAreaLeft" fmla="*/ 281160 w 1067400"/>
                <a:gd name="textAreaRight" fmla="*/ 79776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8800" y="17960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20120" y="11372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69148" sy="6914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35080" y="43308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40640" y="-24624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69148" sy="6914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69148" sy="6914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34360" y="581940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69148" sy="6914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18360" y="649620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40840" y="7197120"/>
              <a:ext cx="1062720" cy="760680"/>
            </a:xfrm>
            <a:custGeom>
              <a:avLst/>
              <a:gdLst>
                <a:gd name="textAreaLeft" fmla="*/ 276840 w 1062720"/>
                <a:gd name="textAreaRight" fmla="*/ 791640 w 106272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32360" y="6512760"/>
              <a:ext cx="1063080" cy="760680"/>
            </a:xfrm>
            <a:custGeom>
              <a:avLst/>
              <a:gdLst>
                <a:gd name="textAreaLeft" fmla="*/ 277200 w 1063080"/>
                <a:gd name="textAreaRight" fmla="*/ 792000 w 106308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67400" cy="760680"/>
            </a:xfrm>
            <a:custGeom>
              <a:avLst/>
              <a:gdLst>
                <a:gd name="textAreaLeft" fmla="*/ 278280 w 1067400"/>
                <a:gd name="textAreaRight" fmla="*/ 794880 w 1067400"/>
                <a:gd name="textAreaTop" fmla="*/ 258840 h 760680"/>
                <a:gd name="textAreaBottom" fmla="*/ 507600 h 7606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1520" cy="122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1520" cy="110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70200" cy="1365840"/>
          </a:xfrm>
          <a:custGeom>
            <a:avLst/>
            <a:gdLst>
              <a:gd name="textAreaLeft" fmla="*/ 0 w 970200"/>
              <a:gd name="textAreaRight" fmla="*/ 975960 w 970200"/>
              <a:gd name="textAreaTop" fmla="*/ 0 h 1365840"/>
              <a:gd name="textAreaBottom" fmla="*/ 1371600 h 13658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79040" cy="1640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05920" cy="200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38960" cy="2970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4480" cy="1914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4480" cy="1914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1840" y="-290520"/>
            <a:ext cx="904320" cy="1269720"/>
            <a:chOff x="-141840" y="-290520"/>
            <a:chExt cx="904320" cy="1269720"/>
          </a:xfrm>
        </p:grpSpPr>
        <p:sp>
          <p:nvSpPr>
            <p:cNvPr id="136" name=""/>
            <p:cNvSpPr/>
            <p:nvPr/>
          </p:nvSpPr>
          <p:spPr>
            <a:xfrm flipV="1" rot="5395800">
              <a:off x="219240" y="801000"/>
              <a:ext cx="177120" cy="177120"/>
            </a:xfrm>
            <a:prstGeom prst="ellipse">
              <a:avLst/>
            </a:prstGeom>
            <a:blipFill rotWithShape="0">
              <a:blip r:embed="rId2"/>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240"/>
              <a:ext cx="177120" cy="177120"/>
            </a:xfrm>
            <a:prstGeom prst="ellipse">
              <a:avLst/>
            </a:prstGeom>
            <a:blipFill rotWithShape="0">
              <a:blip r:embed="rId3"/>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69840"/>
              <a:ext cx="177120" cy="177120"/>
            </a:xfrm>
            <a:prstGeom prst="ellipse">
              <a:avLst/>
            </a:prstGeom>
            <a:blipFill rotWithShape="0">
              <a:blip r:embed="rId4"/>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90160"/>
              <a:ext cx="177120" cy="177120"/>
            </a:xfrm>
            <a:prstGeom prst="ellipse">
              <a:avLst/>
            </a:prstGeom>
            <a:blipFill rotWithShape="0">
              <a:blip r:embed="rId5"/>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90520"/>
              <a:ext cx="177120" cy="177120"/>
            </a:xfrm>
            <a:prstGeom prst="ellipse">
              <a:avLst/>
            </a:prstGeom>
            <a:blipFill rotWithShape="0">
              <a:blip r:embed="rId6"/>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120"/>
              <a:ext cx="177120" cy="177120"/>
            </a:xfrm>
            <a:prstGeom prst="ellipse">
              <a:avLst/>
            </a:prstGeom>
            <a:blipFill rotWithShape="0">
              <a:blip r:embed="rId7"/>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4880"/>
              <a:ext cx="177120" cy="177120"/>
            </a:xfrm>
            <a:prstGeom prst="ellipse">
              <a:avLst/>
            </a:prstGeom>
            <a:blipFill rotWithShape="0">
              <a:blip r:embed="rId8"/>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000"/>
              <a:ext cx="177120" cy="177120"/>
            </a:xfrm>
            <a:prstGeom prst="ellipse">
              <a:avLst/>
            </a:prstGeom>
            <a:blipFill rotWithShape="0">
              <a:blip r:embed="rId9"/>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40400" y="801360"/>
              <a:ext cx="177120" cy="177120"/>
            </a:xfrm>
            <a:prstGeom prst="ellipse">
              <a:avLst/>
            </a:prstGeom>
            <a:blipFill rotWithShape="0">
              <a:blip r:embed="rId10"/>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1120" y="435960"/>
              <a:ext cx="177120" cy="177120"/>
            </a:xfrm>
            <a:prstGeom prst="ellipse">
              <a:avLst/>
            </a:prstGeom>
            <a:blipFill rotWithShape="0">
              <a:blip r:embed="rId11"/>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1120" y="69840"/>
              <a:ext cx="177120" cy="177120"/>
            </a:xfrm>
            <a:prstGeom prst="ellipse">
              <a:avLst/>
            </a:prstGeom>
            <a:blipFill rotWithShape="0">
              <a:blip r:embed="rId12"/>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1480" y="-289800"/>
              <a:ext cx="177120" cy="177120"/>
            </a:xfrm>
            <a:prstGeom prst="ellipse">
              <a:avLst/>
            </a:prstGeom>
            <a:blipFill rotWithShape="0">
              <a:blip r:embed="rId13"/>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10080" cy="1275480"/>
            <a:chOff x="9545040" y="4645800"/>
            <a:chExt cx="910080" cy="1275480"/>
          </a:xfrm>
        </p:grpSpPr>
        <p:sp>
          <p:nvSpPr>
            <p:cNvPr id="149" name=""/>
            <p:cNvSpPr/>
            <p:nvPr/>
          </p:nvSpPr>
          <p:spPr>
            <a:xfrm flipV="1" rot="5395800">
              <a:off x="9911880" y="5743080"/>
              <a:ext cx="177120" cy="177120"/>
            </a:xfrm>
            <a:prstGeom prst="ellipse">
              <a:avLst/>
            </a:prstGeom>
            <a:blipFill rotWithShape="0">
              <a:blip r:embed="rId14"/>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320"/>
              <a:ext cx="177120" cy="177120"/>
            </a:xfrm>
            <a:prstGeom prst="ellipse">
              <a:avLst/>
            </a:prstGeom>
            <a:blipFill rotWithShape="0">
              <a:blip r:embed="rId15"/>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1920"/>
              <a:ext cx="177120" cy="177120"/>
            </a:xfrm>
            <a:prstGeom prst="ellipse">
              <a:avLst/>
            </a:prstGeom>
            <a:blipFill rotWithShape="0">
              <a:blip r:embed="rId16"/>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5800"/>
              <a:ext cx="177120" cy="177120"/>
            </a:xfrm>
            <a:prstGeom prst="ellipse">
              <a:avLst/>
            </a:prstGeom>
            <a:blipFill rotWithShape="0">
              <a:blip r:embed="rId17"/>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440"/>
              <a:ext cx="177120" cy="177120"/>
            </a:xfrm>
            <a:prstGeom prst="ellipse">
              <a:avLst/>
            </a:prstGeom>
            <a:blipFill rotWithShape="0">
              <a:blip r:embed="rId18"/>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200"/>
              <a:ext cx="177120" cy="177120"/>
            </a:xfrm>
            <a:prstGeom prst="ellipse">
              <a:avLst/>
            </a:prstGeom>
            <a:blipFill rotWithShape="0">
              <a:blip r:embed="rId19"/>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6960"/>
              <a:ext cx="177120" cy="177120"/>
            </a:xfrm>
            <a:prstGeom prst="ellipse">
              <a:avLst/>
            </a:prstGeom>
            <a:blipFill rotWithShape="0">
              <a:blip r:embed="rId20"/>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080"/>
              <a:ext cx="177120" cy="177120"/>
            </a:xfrm>
            <a:prstGeom prst="ellipse">
              <a:avLst/>
            </a:prstGeom>
            <a:blipFill rotWithShape="0">
              <a:blip r:embed="rId21"/>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440"/>
              <a:ext cx="177120" cy="177120"/>
            </a:xfrm>
            <a:prstGeom prst="ellipse">
              <a:avLst/>
            </a:prstGeom>
            <a:blipFill rotWithShape="0">
              <a:blip r:embed="rId22"/>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040"/>
              <a:ext cx="177120" cy="177120"/>
            </a:xfrm>
            <a:prstGeom prst="ellipse">
              <a:avLst/>
            </a:prstGeom>
            <a:blipFill rotWithShape="0">
              <a:blip r:embed="rId23"/>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1920"/>
              <a:ext cx="177120" cy="177120"/>
            </a:xfrm>
            <a:prstGeom prst="ellipse">
              <a:avLst/>
            </a:prstGeom>
            <a:blipFill rotWithShape="0">
              <a:blip r:embed="rId24"/>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160"/>
              <a:ext cx="177120" cy="177120"/>
            </a:xfrm>
            <a:prstGeom prst="ellipse">
              <a:avLst/>
            </a:prstGeom>
            <a:blipFill rotWithShape="0">
              <a:blip r:embed="rId25"/>
              <a:srcRect/>
              <a:tile tx="0" ty="0" sx="69148" sy="6914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4480" cy="1914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1440" y="-399960"/>
            <a:ext cx="2889720" cy="28897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1600" y="3983040"/>
            <a:ext cx="2889720" cy="28897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90360" y="5915880"/>
            <a:ext cx="2583000" cy="7257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4920" y="5513760"/>
            <a:ext cx="2583000" cy="7257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78480" y="339480"/>
            <a:ext cx="3452040" cy="9165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2160" y="-752760"/>
            <a:ext cx="2583000" cy="7257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5760" y="3294720"/>
            <a:ext cx="2583000" cy="5072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3440" cy="1434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pc="-1" strike="noStrike">
                <a:solidFill>
                  <a:srgbClr val="000000"/>
                </a:solidFill>
                <a:latin typeface="Noto Sans"/>
                <a:ea typeface="DejaVu Sans"/>
              </a:rPr>
              <a:t>Anticipez les besoins en consommation de bâtiments</a:t>
            </a:r>
            <a:endParaRPr b="0" lang="fr-CH" sz="2800" spc="-1" strike="noStrike">
              <a:solidFill>
                <a:srgbClr val="000000"/>
              </a:solidFill>
              <a:latin typeface="Arial"/>
            </a:endParaRPr>
          </a:p>
        </p:txBody>
      </p:sp>
      <p:sp>
        <p:nvSpPr>
          <p:cNvPr id="170" name=""/>
          <p:cNvSpPr/>
          <p:nvPr/>
        </p:nvSpPr>
        <p:spPr>
          <a:xfrm>
            <a:off x="7315200" y="4629240"/>
            <a:ext cx="2371680" cy="488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15 Juillet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8"/>
          <p:cNvSpPr/>
          <p:nvPr/>
        </p:nvSpPr>
        <p:spPr>
          <a:xfrm>
            <a:off x="1080000" y="1080000"/>
            <a:ext cx="683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a:t>
            </a:r>
            <a:endParaRPr b="0" lang="fr-CH" sz="2400" spc="-1" strike="noStrike">
              <a:solidFill>
                <a:srgbClr val="000000"/>
              </a:solidFill>
              <a:latin typeface="Arial"/>
            </a:endParaRPr>
          </a:p>
        </p:txBody>
      </p:sp>
      <p:sp>
        <p:nvSpPr>
          <p:cNvPr id="189" name="TextShape 29"/>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Différentes méthodes de transformation des données vont être testées pour chaque modèle en utilisant des hyperparamètres afin de déterminer pour lesquelles produisent le meilleur résultat.</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méthodes vont être appliquées dans deux nouveaux Transformers, un s’occupant des valeurs numériques et un des valeurs String.</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transformers sont utilisés au début de la pipeline et sont suivis par le modèle de prédiction.</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Effectuer ces tranformations dans un pipeline qui ne voit que </a:t>
            </a:r>
            <a:br>
              <a:rPr sz="1800"/>
            </a:br>
            <a:r>
              <a:rPr b="0" lang="de-DE" sz="1800" spc="-1" strike="noStrike">
                <a:solidFill>
                  <a:srgbClr val="808080"/>
                </a:solidFill>
                <a:latin typeface="Noto Sans"/>
                <a:ea typeface="DejaVu Sans"/>
              </a:rPr>
              <a:t>le set de training va également empêcher les problèmes </a:t>
            </a:r>
            <a:br>
              <a:rPr sz="1800"/>
            </a:br>
            <a:r>
              <a:rPr b="0" lang="de-DE" sz="1800" spc="-1" strike="noStrike">
                <a:solidFill>
                  <a:srgbClr val="808080"/>
                </a:solidFill>
                <a:latin typeface="Noto Sans"/>
                <a:ea typeface="DejaVu Sans"/>
              </a:rPr>
              <a:t>de data leakage durant le fit.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30"/>
          <p:cNvSpPr/>
          <p:nvPr/>
        </p:nvSpPr>
        <p:spPr>
          <a:xfrm>
            <a:off x="1080000" y="1080000"/>
            <a:ext cx="683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 – hyperparamètres</a:t>
            </a:r>
            <a:endParaRPr b="0" lang="fr-CH" sz="2400" spc="-1" strike="noStrike">
              <a:solidFill>
                <a:srgbClr val="000000"/>
              </a:solidFill>
              <a:latin typeface="Arial"/>
            </a:endParaRPr>
          </a:p>
        </p:txBody>
      </p:sp>
      <p:sp>
        <p:nvSpPr>
          <p:cNvPr id="191" name="TextShape 31"/>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String:</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Exclure ou non les valeurs non-numériques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Si conservées: TargetEncoder ou OneHotEncoder</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numériques: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Inclure ou non les proportions des sources d’énergie utilisées.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Mode de transformation des données: aucune, normalisation, standardisation.</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Passage au log ou non en utilisant la fonction np.log1p. </a:t>
            </a:r>
            <a:br>
              <a:rPr sz="1800"/>
            </a:br>
            <a:r>
              <a:rPr b="0" lang="de-DE" sz="1800" spc="-1" strike="noStrike">
                <a:solidFill>
                  <a:srgbClr val="808080"/>
                </a:solidFill>
                <a:latin typeface="Noto Sans"/>
                <a:ea typeface="DejaVu Sans"/>
              </a:rPr>
              <a:t>Cette dernière est plus précise pour des petites valeurs.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35"/>
          <p:cNvSpPr/>
          <p:nvPr/>
        </p:nvSpPr>
        <p:spPr>
          <a:xfrm>
            <a:off x="1080000" y="1080000"/>
            <a:ext cx="683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a:t>
            </a:r>
            <a:endParaRPr b="0" lang="fr-CH" sz="2400" spc="-1" strike="noStrike">
              <a:solidFill>
                <a:srgbClr val="000000"/>
              </a:solidFill>
              <a:latin typeface="Arial"/>
            </a:endParaRPr>
          </a:p>
        </p:txBody>
      </p:sp>
      <p:sp>
        <p:nvSpPr>
          <p:cNvPr id="193" name="TextShape 37"/>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Après la préparation des données, ces dernières sont séparées dans des sets de training/test suivant une proportion de 80/20%.</a:t>
            </a:r>
            <a:endParaRPr b="0" lang="fr-CH" sz="1800" spc="-1" strike="noStrike">
              <a:solidFill>
                <a:srgbClr val="000000"/>
              </a:solidFill>
              <a:latin typeface="Arial"/>
            </a:endParaRPr>
          </a:p>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Une validation croisée va permettre de déterminer pour chaque modèle les meilleurs hyperparamètres pour les transformers mentionés précédemment et ceux du modèle.</a:t>
            </a:r>
            <a:endParaRPr b="0" lang="fr-CH" sz="1800" spc="-1" strike="noStrike">
              <a:solidFill>
                <a:srgbClr val="000000"/>
              </a:solidFill>
              <a:latin typeface="Arial"/>
            </a:endParaRPr>
          </a:p>
          <a:p>
            <a:pPr marL="216000" indent="-215640">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10 plis/folds sont utilisés et les valeurs sont mélangées </a:t>
            </a:r>
            <a:br>
              <a:rPr sz="1800"/>
            </a:br>
            <a:r>
              <a:rPr b="0" lang="de-DE" sz="1800" spc="-1" strike="noStrike">
                <a:solidFill>
                  <a:srgbClr val="808080"/>
                </a:solidFill>
                <a:latin typeface="Noto Sans"/>
                <a:ea typeface="DejaVu Sans"/>
              </a:rPr>
              <a:t>avant le split pour réduire les problèmes de variance dû </a:t>
            </a:r>
            <a:br>
              <a:rPr sz="1800"/>
            </a:br>
            <a:r>
              <a:rPr b="0" lang="de-DE" sz="1800" spc="-1" strike="noStrike">
                <a:solidFill>
                  <a:srgbClr val="808080"/>
                </a:solidFill>
                <a:latin typeface="Noto Sans"/>
                <a:ea typeface="DejaVu Sans"/>
              </a:rPr>
              <a:t>à la petite taille du set de données.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7"/>
          <p:cNvSpPr/>
          <p:nvPr/>
        </p:nvSpPr>
        <p:spPr>
          <a:xfrm>
            <a:off x="1080000" y="1080000"/>
            <a:ext cx="683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5" name="TextShape 9"/>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performances sont évaluées via trois métriques: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Le principal est 'neg_root_mean_squared_error', la racine de l'erreur moyenne au carré entre les prédictions et valeurs réelles.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deux autres complémentaires sont:</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'neg_mean_absolute_error', l’erreur absolue moyenne plus robuste avec des résultats </a:t>
            </a:r>
            <a:r>
              <a:rPr b="0" lang="fr-CH" sz="1800" spc="-1" strike="noStrike">
                <a:solidFill>
                  <a:srgbClr val="808080"/>
                </a:solidFill>
                <a:latin typeface="Noto Sans"/>
                <a:ea typeface="DejaVu Sans"/>
              </a:rPr>
              <a:t>abérants.</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'r2', le pourcentage de variation de la variable de réponse expliquée par le modèle.</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temps de fit du modèle est également considéré</a:t>
            </a:r>
            <a:br>
              <a:rPr sz="1800"/>
            </a:br>
            <a:r>
              <a:rPr b="0" lang="de-DE" sz="1800" spc="-1" strike="noStrike">
                <a:solidFill>
                  <a:srgbClr val="808080"/>
                </a:solidFill>
                <a:latin typeface="Noto Sans"/>
                <a:ea typeface="DejaVu Sans"/>
              </a:rPr>
              <a:t>pour analyse.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0"/>
          <p:cNvSpPr/>
          <p:nvPr/>
        </p:nvSpPr>
        <p:spPr>
          <a:xfrm>
            <a:off x="1080000" y="1080000"/>
            <a:ext cx="683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7" name="TextShape 11"/>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L’importance globale des variables (feature importance) est affichée pour chaque modèle qui la fournit.</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méthodes SHAP et LIME vont également être utilisées avec le meilleur modèle pour apprécier l’importance locale des variables.</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meilleur type de modèle est finalement utilisé une nouvelle fois en validation croisée avec un nouveau set de donnée incorporant cette fois l’Energy Star Score. Cette variable sera inclue ou non pour déterminer son impact sur les résultats.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2"/>
          <p:cNvSpPr/>
          <p:nvPr/>
        </p:nvSpPr>
        <p:spPr>
          <a:xfrm>
            <a:off x="1080000" y="1080000"/>
            <a:ext cx="683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modèles</a:t>
            </a:r>
            <a:endParaRPr b="0" lang="fr-CH" sz="2400" spc="-1" strike="noStrike">
              <a:solidFill>
                <a:srgbClr val="000000"/>
              </a:solidFill>
              <a:latin typeface="Arial"/>
            </a:endParaRPr>
          </a:p>
        </p:txBody>
      </p:sp>
      <p:sp>
        <p:nvSpPr>
          <p:cNvPr id="199" name="TextShape 13"/>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de régression linéaire: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LASSO</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RIDGE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ElasticNet</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d’arbre de décision:</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RandomForestRegressor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GradientBoostingRegressor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XGBoost regressor</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 de régression à vecteurs de support, SVR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2600" y="474840"/>
            <a:ext cx="5184000" cy="2764080"/>
          </a:xfrm>
          <a:prstGeom prst="rect">
            <a:avLst/>
          </a:prstGeom>
          <a:ln w="0">
            <a:noFill/>
          </a:ln>
        </p:spPr>
      </p:pic>
      <p:sp>
        <p:nvSpPr>
          <p:cNvPr id="201" name="TextShape 14"/>
          <p:cNvSpPr/>
          <p:nvPr/>
        </p:nvSpPr>
        <p:spPr>
          <a:xfrm>
            <a:off x="2700000" y="0"/>
            <a:ext cx="449748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a:t>
            </a:r>
            <a:endParaRPr b="0" lang="fr-CH" sz="2400" spc="-1" strike="noStrike">
              <a:solidFill>
                <a:srgbClr val="000000"/>
              </a:solidFill>
              <a:latin typeface="Arial"/>
            </a:endParaRPr>
          </a:p>
        </p:txBody>
      </p:sp>
      <p:pic>
        <p:nvPicPr>
          <p:cNvPr id="202" name="" descr=""/>
          <p:cNvPicPr/>
          <p:nvPr/>
        </p:nvPicPr>
        <p:blipFill>
          <a:blip r:embed="rId2"/>
          <a:stretch/>
        </p:blipFill>
        <p:spPr>
          <a:xfrm>
            <a:off x="4680000" y="540000"/>
            <a:ext cx="5092920" cy="2715480"/>
          </a:xfrm>
          <a:prstGeom prst="rect">
            <a:avLst/>
          </a:prstGeom>
          <a:ln w="0">
            <a:noFill/>
          </a:ln>
        </p:spPr>
      </p:pic>
      <p:pic>
        <p:nvPicPr>
          <p:cNvPr id="203" name="" descr=""/>
          <p:cNvPicPr/>
          <p:nvPr/>
        </p:nvPicPr>
        <p:blipFill>
          <a:blip r:embed="rId3"/>
          <a:stretch/>
        </p:blipFill>
        <p:spPr>
          <a:xfrm>
            <a:off x="4500000" y="3156120"/>
            <a:ext cx="5218920" cy="1918800"/>
          </a:xfrm>
          <a:prstGeom prst="rect">
            <a:avLst/>
          </a:prstGeom>
          <a:ln w="0">
            <a:noFill/>
          </a:ln>
        </p:spPr>
      </p:pic>
      <p:pic>
        <p:nvPicPr>
          <p:cNvPr id="204" name="" descr=""/>
          <p:cNvPicPr/>
          <p:nvPr/>
        </p:nvPicPr>
        <p:blipFill>
          <a:blip r:embed="rId4"/>
          <a:stretch/>
        </p:blipFill>
        <p:spPr>
          <a:xfrm>
            <a:off x="120600" y="3060000"/>
            <a:ext cx="4835520" cy="25779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5"/>
          <p:cNvSpPr/>
          <p:nvPr/>
        </p:nvSpPr>
        <p:spPr>
          <a:xfrm>
            <a:off x="2700000" y="0"/>
            <a:ext cx="737820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06" name="" descr=""/>
          <p:cNvPicPr/>
          <p:nvPr/>
        </p:nvPicPr>
        <p:blipFill>
          <a:blip r:embed="rId1"/>
          <a:stretch/>
        </p:blipFill>
        <p:spPr>
          <a:xfrm>
            <a:off x="5023800" y="981720"/>
            <a:ext cx="4695120" cy="3697200"/>
          </a:xfrm>
          <a:prstGeom prst="rect">
            <a:avLst/>
          </a:prstGeom>
          <a:ln w="0">
            <a:noFill/>
          </a:ln>
        </p:spPr>
      </p:pic>
      <p:pic>
        <p:nvPicPr>
          <p:cNvPr id="207" name="" descr=""/>
          <p:cNvPicPr/>
          <p:nvPr/>
        </p:nvPicPr>
        <p:blipFill>
          <a:blip r:embed="rId2"/>
          <a:stretch/>
        </p:blipFill>
        <p:spPr>
          <a:xfrm>
            <a:off x="180000" y="981720"/>
            <a:ext cx="4859640" cy="34304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 descr=""/>
          <p:cNvPicPr/>
          <p:nvPr/>
        </p:nvPicPr>
        <p:blipFill>
          <a:blip r:embed="rId1"/>
          <a:stretch/>
        </p:blipFill>
        <p:spPr>
          <a:xfrm>
            <a:off x="4608000" y="2783880"/>
            <a:ext cx="4030920" cy="2845080"/>
          </a:xfrm>
          <a:prstGeom prst="rect">
            <a:avLst/>
          </a:prstGeom>
          <a:ln w="0">
            <a:noFill/>
          </a:ln>
        </p:spPr>
      </p:pic>
      <p:pic>
        <p:nvPicPr>
          <p:cNvPr id="209" name="" descr=""/>
          <p:cNvPicPr/>
          <p:nvPr/>
        </p:nvPicPr>
        <p:blipFill>
          <a:blip r:embed="rId2"/>
          <a:stretch/>
        </p:blipFill>
        <p:spPr>
          <a:xfrm>
            <a:off x="4536000" y="282960"/>
            <a:ext cx="4102920" cy="2895840"/>
          </a:xfrm>
          <a:prstGeom prst="rect">
            <a:avLst/>
          </a:prstGeom>
          <a:ln w="0">
            <a:noFill/>
          </a:ln>
        </p:spPr>
      </p:pic>
      <p:pic>
        <p:nvPicPr>
          <p:cNvPr id="210" name="" descr=""/>
          <p:cNvPicPr/>
          <p:nvPr/>
        </p:nvPicPr>
        <p:blipFill>
          <a:blip r:embed="rId3"/>
          <a:stretch/>
        </p:blipFill>
        <p:spPr>
          <a:xfrm>
            <a:off x="388800" y="2913120"/>
            <a:ext cx="3930120" cy="2773800"/>
          </a:xfrm>
          <a:prstGeom prst="rect">
            <a:avLst/>
          </a:prstGeom>
          <a:ln w="0">
            <a:noFill/>
          </a:ln>
        </p:spPr>
      </p:pic>
      <p:sp>
        <p:nvSpPr>
          <p:cNvPr id="211" name="TextShape 16"/>
          <p:cNvSpPr/>
          <p:nvPr/>
        </p:nvSpPr>
        <p:spPr>
          <a:xfrm>
            <a:off x="2700000" y="0"/>
            <a:ext cx="737820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12" name="" descr=""/>
          <p:cNvPicPr/>
          <p:nvPr/>
        </p:nvPicPr>
        <p:blipFill>
          <a:blip r:embed="rId4"/>
          <a:stretch/>
        </p:blipFill>
        <p:spPr>
          <a:xfrm>
            <a:off x="355680" y="369720"/>
            <a:ext cx="3963240" cy="2797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8"/>
          <p:cNvSpPr/>
          <p:nvPr/>
        </p:nvSpPr>
        <p:spPr>
          <a:xfrm>
            <a:off x="2700000" y="0"/>
            <a:ext cx="629892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énergétique</a:t>
            </a:r>
            <a:endParaRPr b="0" lang="fr-CH" sz="2400" spc="-1" strike="noStrike">
              <a:solidFill>
                <a:srgbClr val="000000"/>
              </a:solidFill>
              <a:latin typeface="Arial"/>
            </a:endParaRPr>
          </a:p>
        </p:txBody>
      </p:sp>
      <p:pic>
        <p:nvPicPr>
          <p:cNvPr id="214" name="" descr=""/>
          <p:cNvPicPr/>
          <p:nvPr/>
        </p:nvPicPr>
        <p:blipFill>
          <a:blip r:embed="rId1"/>
          <a:stretch/>
        </p:blipFill>
        <p:spPr>
          <a:xfrm>
            <a:off x="108000" y="396000"/>
            <a:ext cx="5128920" cy="2734920"/>
          </a:xfrm>
          <a:prstGeom prst="rect">
            <a:avLst/>
          </a:prstGeom>
          <a:ln w="0">
            <a:noFill/>
          </a:ln>
        </p:spPr>
      </p:pic>
      <p:pic>
        <p:nvPicPr>
          <p:cNvPr id="215" name="" descr=""/>
          <p:cNvPicPr/>
          <p:nvPr/>
        </p:nvPicPr>
        <p:blipFill>
          <a:blip r:embed="rId2"/>
          <a:stretch/>
        </p:blipFill>
        <p:spPr>
          <a:xfrm>
            <a:off x="4680000" y="430560"/>
            <a:ext cx="5038920" cy="2686680"/>
          </a:xfrm>
          <a:prstGeom prst="rect">
            <a:avLst/>
          </a:prstGeom>
          <a:ln w="0">
            <a:noFill/>
          </a:ln>
        </p:spPr>
      </p:pic>
      <p:pic>
        <p:nvPicPr>
          <p:cNvPr id="216" name="" descr=""/>
          <p:cNvPicPr/>
          <p:nvPr/>
        </p:nvPicPr>
        <p:blipFill>
          <a:blip r:embed="rId3"/>
          <a:stretch/>
        </p:blipFill>
        <p:spPr>
          <a:xfrm>
            <a:off x="120600" y="2952000"/>
            <a:ext cx="4969800" cy="2649960"/>
          </a:xfrm>
          <a:prstGeom prst="rect">
            <a:avLst/>
          </a:prstGeom>
          <a:ln w="0">
            <a:noFill/>
          </a:ln>
        </p:spPr>
      </p:pic>
      <p:pic>
        <p:nvPicPr>
          <p:cNvPr id="217" name="" descr=""/>
          <p:cNvPicPr/>
          <p:nvPr/>
        </p:nvPicPr>
        <p:blipFill>
          <a:blip r:embed="rId4"/>
          <a:stretch/>
        </p:blipFill>
        <p:spPr>
          <a:xfrm>
            <a:off x="4692600" y="3088440"/>
            <a:ext cx="5206320" cy="1734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28480" cy="19965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du features engineering</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Explication de l’approche de modélisation</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des résultats</a:t>
            </a:r>
            <a:endParaRPr b="0" lang="fr-CH" sz="1800" spc="-1" strike="noStrike">
              <a:solidFill>
                <a:srgbClr val="000000"/>
              </a:solidFill>
              <a:latin typeface="Arial"/>
            </a:endParaRPr>
          </a:p>
        </p:txBody>
      </p:sp>
      <p:sp>
        <p:nvSpPr>
          <p:cNvPr id="173" name="TextShape 4"/>
          <p:cNvSpPr/>
          <p:nvPr/>
        </p:nvSpPr>
        <p:spPr>
          <a:xfrm>
            <a:off x="1080000" y="1080000"/>
            <a:ext cx="385992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9"/>
          <p:cNvSpPr/>
          <p:nvPr/>
        </p:nvSpPr>
        <p:spPr>
          <a:xfrm>
            <a:off x="2700000" y="0"/>
            <a:ext cx="737820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19" name="" descr=""/>
          <p:cNvPicPr/>
          <p:nvPr/>
        </p:nvPicPr>
        <p:blipFill>
          <a:blip r:embed="rId1"/>
          <a:stretch/>
        </p:blipFill>
        <p:spPr>
          <a:xfrm>
            <a:off x="5040000" y="1080000"/>
            <a:ext cx="4923720" cy="3877200"/>
          </a:xfrm>
          <a:prstGeom prst="rect">
            <a:avLst/>
          </a:prstGeom>
          <a:ln w="0">
            <a:noFill/>
          </a:ln>
        </p:spPr>
      </p:pic>
      <p:pic>
        <p:nvPicPr>
          <p:cNvPr id="220" name="" descr=""/>
          <p:cNvPicPr/>
          <p:nvPr/>
        </p:nvPicPr>
        <p:blipFill>
          <a:blip r:embed="rId2"/>
          <a:stretch/>
        </p:blipFill>
        <p:spPr>
          <a:xfrm>
            <a:off x="55800" y="1080000"/>
            <a:ext cx="5100120" cy="36000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 descr=""/>
          <p:cNvPicPr/>
          <p:nvPr/>
        </p:nvPicPr>
        <p:blipFill>
          <a:blip r:embed="rId1"/>
          <a:stretch/>
        </p:blipFill>
        <p:spPr>
          <a:xfrm>
            <a:off x="4680000" y="2736000"/>
            <a:ext cx="4138920" cy="2921040"/>
          </a:xfrm>
          <a:prstGeom prst="rect">
            <a:avLst/>
          </a:prstGeom>
          <a:ln w="0">
            <a:noFill/>
          </a:ln>
        </p:spPr>
      </p:pic>
      <p:pic>
        <p:nvPicPr>
          <p:cNvPr id="222" name="" descr=""/>
          <p:cNvPicPr/>
          <p:nvPr/>
        </p:nvPicPr>
        <p:blipFill>
          <a:blip r:embed="rId2"/>
          <a:stretch/>
        </p:blipFill>
        <p:spPr>
          <a:xfrm>
            <a:off x="4680000" y="261720"/>
            <a:ext cx="3962880" cy="2797200"/>
          </a:xfrm>
          <a:prstGeom prst="rect">
            <a:avLst/>
          </a:prstGeom>
          <a:ln w="0">
            <a:noFill/>
          </a:ln>
        </p:spPr>
      </p:pic>
      <p:pic>
        <p:nvPicPr>
          <p:cNvPr id="223" name="" descr=""/>
          <p:cNvPicPr/>
          <p:nvPr/>
        </p:nvPicPr>
        <p:blipFill>
          <a:blip r:embed="rId3"/>
          <a:stretch/>
        </p:blipFill>
        <p:spPr>
          <a:xfrm>
            <a:off x="232200" y="216000"/>
            <a:ext cx="3870720" cy="2732040"/>
          </a:xfrm>
          <a:prstGeom prst="rect">
            <a:avLst/>
          </a:prstGeom>
          <a:ln w="0">
            <a:noFill/>
          </a:ln>
        </p:spPr>
      </p:pic>
      <p:sp>
        <p:nvSpPr>
          <p:cNvPr id="224" name="TextShape 20"/>
          <p:cNvSpPr/>
          <p:nvPr/>
        </p:nvSpPr>
        <p:spPr>
          <a:xfrm>
            <a:off x="2700000" y="0"/>
            <a:ext cx="737820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25" name="" descr=""/>
          <p:cNvPicPr/>
          <p:nvPr/>
        </p:nvPicPr>
        <p:blipFill>
          <a:blip r:embed="rId4"/>
          <a:stretch/>
        </p:blipFill>
        <p:spPr>
          <a:xfrm>
            <a:off x="180000" y="2781720"/>
            <a:ext cx="3963240" cy="27972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7"/>
          <p:cNvSpPr/>
          <p:nvPr/>
        </p:nvSpPr>
        <p:spPr>
          <a:xfrm>
            <a:off x="2700000" y="0"/>
            <a:ext cx="7378200" cy="53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STAR Energy Score</a:t>
            </a:r>
            <a:endParaRPr b="0" lang="fr-CH" sz="2400" spc="-1" strike="noStrike">
              <a:solidFill>
                <a:srgbClr val="000000"/>
              </a:solidFill>
              <a:latin typeface="Arial"/>
            </a:endParaRPr>
          </a:p>
        </p:txBody>
      </p:sp>
      <p:pic>
        <p:nvPicPr>
          <p:cNvPr id="227" name="" descr=""/>
          <p:cNvPicPr/>
          <p:nvPr/>
        </p:nvPicPr>
        <p:blipFill>
          <a:blip r:embed="rId1"/>
          <a:stretch/>
        </p:blipFill>
        <p:spPr>
          <a:xfrm>
            <a:off x="1581480" y="2880000"/>
            <a:ext cx="5232240" cy="2790000"/>
          </a:xfrm>
          <a:prstGeom prst="rect">
            <a:avLst/>
          </a:prstGeom>
          <a:ln w="0">
            <a:noFill/>
          </a:ln>
        </p:spPr>
      </p:pic>
      <p:pic>
        <p:nvPicPr>
          <p:cNvPr id="228" name="" descr=""/>
          <p:cNvPicPr/>
          <p:nvPr/>
        </p:nvPicPr>
        <p:blipFill>
          <a:blip r:embed="rId2"/>
          <a:stretch/>
        </p:blipFill>
        <p:spPr>
          <a:xfrm>
            <a:off x="1565280" y="426960"/>
            <a:ext cx="5274000" cy="28123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53"/>
          <p:cNvSpPr/>
          <p:nvPr/>
        </p:nvSpPr>
        <p:spPr>
          <a:xfrm>
            <a:off x="1080000" y="1080000"/>
            <a:ext cx="845460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96040" cy="38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28480" cy="19965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La ville de Seattle s’intéresse de près à la consommation et aux émissions de ses bâtiments non destinés à l’habitation pour atteindre son objectif de réduire ses émissions de carbone.</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Des relevés minutieux ont été effectuées pour 2016 mais comme ils sont coûteux à obtenir on aimerait pouvoir prédire les émissions de CO2 et la consommation totale d’énergie de ces bâtiments pour lesquels elles n’ont pas encore été mesurées.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L’ENERGY STAR Score pourrait aider à préduire ces émissions mais cela reste incertain, il va donc falloir l’intégrer dans la modélisation afin d’évaluer son intérêt.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32"/>
          <p:cNvSpPr/>
          <p:nvPr/>
        </p:nvSpPr>
        <p:spPr>
          <a:xfrm>
            <a:off x="1080000" y="1095120"/>
            <a:ext cx="5036400" cy="389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7" name="TextShape 5"/>
          <p:cNvSpPr/>
          <p:nvPr/>
        </p:nvSpPr>
        <p:spPr>
          <a:xfrm>
            <a:off x="1086120" y="1635120"/>
            <a:ext cx="7728480" cy="36172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cible:</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i="1" lang="de-DE" sz="1800" spc="-1" strike="noStrike">
                <a:solidFill>
                  <a:srgbClr val="808080"/>
                </a:solidFill>
                <a:latin typeface="Noto Sans"/>
                <a:ea typeface="DejaVu Sans"/>
              </a:rPr>
              <a:t>GHGEmissionsIntensity</a:t>
            </a:r>
            <a:r>
              <a:rPr b="0" lang="de-DE" sz="1800" spc="-1" strike="noStrike">
                <a:solidFill>
                  <a:srgbClr val="808080"/>
                </a:solidFill>
                <a:latin typeface="Noto Sans"/>
                <a:ea typeface="DejaVu Sans"/>
              </a:rPr>
              <a:t>, émission de gaz à effet de serre normalisée par la surface</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i="1" lang="de-DE" sz="1800" spc="-1" strike="noStrike">
                <a:solidFill>
                  <a:srgbClr val="808080"/>
                </a:solidFill>
                <a:latin typeface="Noto Sans"/>
                <a:ea typeface="DejaVu Sans"/>
              </a:rPr>
              <a:t>SiteEUIWN(kBtu/sf)</a:t>
            </a:r>
            <a:r>
              <a:rPr b="0" lang="de-DE" sz="1800" spc="-1" strike="noStrike">
                <a:solidFill>
                  <a:srgbClr val="808080"/>
                </a:solidFill>
                <a:latin typeface="Noto Sans"/>
                <a:ea typeface="DejaVu Sans"/>
              </a:rPr>
              <a:t>, consommation du bâtiment normalisée par la surface et le climat (WN)</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énergétiques: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SteamUse(kBtu)</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NaturalGas(kBtu)</a:t>
            </a:r>
            <a:r>
              <a:rPr b="0" lang="de-DE" sz="1800" spc="-1" strike="noStrike">
                <a:solidFill>
                  <a:srgbClr val="808080"/>
                </a:solidFill>
                <a:latin typeface="Noto Sans"/>
                <a:ea typeface="DejaVu Sans"/>
              </a:rPr>
              <a:t> pour différencier les sources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SteamProportion</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NaturalGasProportion</a:t>
            </a:r>
            <a:r>
              <a:rPr b="0" lang="de-DE" sz="1800" spc="-1" strike="noStrike">
                <a:solidFill>
                  <a:srgbClr val="808080"/>
                </a:solidFill>
                <a:latin typeface="Noto Sans"/>
                <a:ea typeface="DejaVu Sans"/>
              </a:rPr>
              <a:t>, variables optionelles considérées via hyperparamètre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6"/>
          <p:cNvSpPr/>
          <p:nvPr/>
        </p:nvSpPr>
        <p:spPr>
          <a:xfrm>
            <a:off x="1080000" y="1095120"/>
            <a:ext cx="5036400" cy="389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9" name="TextShape 33"/>
          <p:cNvSpPr/>
          <p:nvPr/>
        </p:nvSpPr>
        <p:spPr>
          <a:xfrm>
            <a:off x="1086120" y="1635120"/>
            <a:ext cx="7728480" cy="28616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Valeurs structurelles pures: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BuildingType, PrimaryPropertyType, YearBuilt, NumberofBuildings, NumberofFloors, PropertyGFABuilding(s)</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800" spc="-1" strike="noStrike">
                <a:solidFill>
                  <a:srgbClr val="808080"/>
                </a:solidFill>
                <a:latin typeface="Noto Sans"/>
                <a:ea typeface="DejaVu Sans"/>
              </a:rPr>
              <a:t>Valeurs d’emplacement: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Neighborhood, ZipCode, CouncilDistrictCode, Latitude, Longitude</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ENERGYSTARScore, variable optionelle considérée séparément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34"/>
          <p:cNvSpPr/>
          <p:nvPr/>
        </p:nvSpPr>
        <p:spPr>
          <a:xfrm>
            <a:off x="1080000" y="1095120"/>
            <a:ext cx="5036400" cy="389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
        <p:nvSpPr>
          <p:cNvPr id="181" name="TextShape 36"/>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duplicats par nom de la propriété</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Supression</a:t>
            </a:r>
            <a:r>
              <a:rPr b="0" lang="de-DE" sz="1800" spc="-1" strike="noStrike">
                <a:solidFill>
                  <a:srgbClr val="808080"/>
                </a:solidFill>
                <a:latin typeface="Noto Sans"/>
                <a:ea typeface="DejaVu Sans"/>
              </a:rPr>
              <a:t> des données non compliantes (ComplianceStatus)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bâtiments non destinés à l’habitation</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données hors normes comme un nombre de bâtiments ou d’étage à 0 ou une consommation d’énergie de 0</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Chaque outlier a été verifié manuellement</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lignes avec valeurs nulles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3‘362 individus → 1‘454 individus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38"/>
          <p:cNvSpPr/>
          <p:nvPr/>
        </p:nvSpPr>
        <p:spPr>
          <a:xfrm>
            <a:off x="1080000" y="1095120"/>
            <a:ext cx="5036400" cy="389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a:t>
            </a:r>
            <a:endParaRPr b="0" lang="fr-CH" sz="2400" spc="-1" strike="noStrike">
              <a:solidFill>
                <a:srgbClr val="000000"/>
              </a:solidFill>
              <a:latin typeface="Arial"/>
            </a:endParaRPr>
          </a:p>
        </p:txBody>
      </p:sp>
      <p:sp>
        <p:nvSpPr>
          <p:cNvPr id="183" name="TextShape 56"/>
          <p:cNvSpPr/>
          <p:nvPr/>
        </p:nvSpPr>
        <p:spPr>
          <a:xfrm>
            <a:off x="1086120" y="1635120"/>
            <a:ext cx="7728480" cy="39412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Les analyses suivantes sont effectuées et affichées par le script d’exploration des données: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 avec leur valeurs en log</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bivariée en fonction des deux valeurs cibles (+ heatmap)</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ACP des variables intéressantes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57"/>
          <p:cNvSpPr/>
          <p:nvPr/>
        </p:nvSpPr>
        <p:spPr>
          <a:xfrm>
            <a:off x="1080000" y="1095120"/>
            <a:ext cx="6476400" cy="389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5" name="" descr=""/>
          <p:cNvPicPr/>
          <p:nvPr/>
        </p:nvPicPr>
        <p:blipFill>
          <a:blip r:embed="rId1"/>
          <a:stretch/>
        </p:blipFill>
        <p:spPr>
          <a:xfrm>
            <a:off x="1800000" y="1521720"/>
            <a:ext cx="4795560" cy="4057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58"/>
          <p:cNvSpPr/>
          <p:nvPr/>
        </p:nvSpPr>
        <p:spPr>
          <a:xfrm>
            <a:off x="1080000" y="1095120"/>
            <a:ext cx="6476400" cy="389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7" name="" descr=""/>
          <p:cNvPicPr/>
          <p:nvPr/>
        </p:nvPicPr>
        <p:blipFill>
          <a:blip r:embed="rId1"/>
          <a:stretch/>
        </p:blipFill>
        <p:spPr>
          <a:xfrm>
            <a:off x="1919880" y="1548000"/>
            <a:ext cx="4534920" cy="4057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1272</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2024-07-12T07:34:54Z</dcterms:modified>
  <cp:revision>202</cp:revision>
  <dc:subject/>
  <dc:title>Grey Elegant</dc:title>
</cp:coreProperties>
</file>

<file path=docProps/custom.xml><?xml version="1.0" encoding="utf-8"?>
<Properties xmlns="http://schemas.openxmlformats.org/officeDocument/2006/custom-properties" xmlns:vt="http://schemas.openxmlformats.org/officeDocument/2006/docPropsVTypes"/>
</file>