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13.png" ContentType="image/png"/>
  <Override PartName="/ppt/media/image4.png" ContentType="image/png"/>
  <Override PartName="/ppt/media/image9.png" ContentType="image/png"/>
  <Override PartName="/ppt/media/image18.png" ContentType="image/png"/>
  <Override PartName="/ppt/media/image20.png" ContentType="image/png"/>
  <Override PartName="/ppt/media/image12.png" ContentType="image/png"/>
  <Override PartName="/ppt/media/image8.png" ContentType="image/png"/>
  <Override PartName="/ppt/media/image17.png" ContentType="image/png"/>
  <Override PartName="/ppt/media/image11.png" ContentType="image/png"/>
  <Override PartName="/ppt/media/image2.png" ContentType="image/png"/>
  <Override PartName="/ppt/media/image7.png" ContentType="image/png"/>
  <Override PartName="/ppt/media/image16.png" ContentType="image/png"/>
  <Override PartName="/ppt/media/image26.png" ContentType="image/png"/>
  <Override PartName="/ppt/media/image5.png" ContentType="image/png"/>
  <Override PartName="/ppt/media/image14.png" ContentType="image/png"/>
  <Override PartName="/ppt/media/image25.png" ContentType="image/png"/>
  <Override PartName="/ppt/media/image24.png" ContentType="image/png"/>
  <Override PartName="/ppt/media/image23.png" ContentType="image/png"/>
  <Override PartName="/ppt/media/image22.png" ContentType="image/png"/>
  <Override PartName="/ppt/media/image1.jpeg" ContentType="image/jpeg"/>
  <Override PartName="/ppt/media/image10.png" ContentType="image/png"/>
  <Override PartName="/ppt/media/image21.png" ContentType="image/png"/>
  <Override PartName="/ppt/media/image19.png" ContentType="image/png"/>
  <Override PartName="/ppt/media/image6.png" ContentType="image/png"/>
  <Override PartName="/ppt/media/image3.jpeg" ContentType="image/jpeg"/>
  <Override PartName="/ppt/media/image15.png" ContentType="image/png"/>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Grey Elega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pc="-1" strike="noStrike">
              <a:solidFill>
                <a:srgbClr val="000000"/>
              </a:solidFill>
              <a:latin typeface="Arial"/>
            </a:endParaRPr>
          </a:p>
        </p:txBody>
      </p:sp>
      <p:sp>
        <p:nvSpPr>
          <p:cNvPr id="2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able of Content">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1">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2">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2">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Jigsaw">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3">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Relationship Id="rId17"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Relationship Id="rId26"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75320" cy="1550520"/>
          </a:xfrm>
          <a:prstGeom prst="rect">
            <a:avLst/>
          </a:prstGeom>
          <a:solidFill>
            <a:srgbClr val="fffff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nvGrpSpPr>
          <p:cNvPr id="1" name=""/>
          <p:cNvGrpSpPr/>
          <p:nvPr/>
        </p:nvGrpSpPr>
        <p:grpSpPr>
          <a:xfrm>
            <a:off x="0" y="0"/>
            <a:ext cx="10076040" cy="4110120"/>
            <a:chOff x="0" y="0"/>
            <a:chExt cx="10076040" cy="4110120"/>
          </a:xfrm>
        </p:grpSpPr>
        <p:sp>
          <p:nvSpPr>
            <p:cNvPr id="2" name=""/>
            <p:cNvSpPr/>
            <p:nvPr/>
          </p:nvSpPr>
          <p:spPr>
            <a:xfrm>
              <a:off x="0" y="0"/>
              <a:ext cx="10076040" cy="411012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3" name=""/>
            <p:cNvSpPr/>
            <p:nvPr/>
          </p:nvSpPr>
          <p:spPr>
            <a:xfrm>
              <a:off x="0" y="1280160"/>
              <a:ext cx="1549800" cy="635400"/>
            </a:xfrm>
            <a:prstGeom prst="rect">
              <a:avLst/>
            </a:prstGeom>
            <a:solidFill>
              <a:srgbClr val="343a40">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ffffff"/>
                </a:solidFill>
                <a:latin typeface="Noto Sans"/>
                <a:ea typeface="DejaVu Sans"/>
              </a:endParaRPr>
            </a:p>
          </p:txBody>
        </p:sp>
        <p:sp>
          <p:nvSpPr>
            <p:cNvPr id="4" name=""/>
            <p:cNvSpPr/>
            <p:nvPr/>
          </p:nvSpPr>
          <p:spPr>
            <a:xfrm>
              <a:off x="914400" y="1920240"/>
              <a:ext cx="1275480" cy="182412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 name=""/>
            <p:cNvSpPr/>
            <p:nvPr/>
          </p:nvSpPr>
          <p:spPr>
            <a:xfrm>
              <a:off x="2194560" y="548640"/>
              <a:ext cx="1275480" cy="182412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 name=""/>
            <p:cNvSpPr/>
            <p:nvPr/>
          </p:nvSpPr>
          <p:spPr>
            <a:xfrm>
              <a:off x="3474720" y="1188720"/>
              <a:ext cx="361080" cy="36108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7" name=""/>
            <p:cNvSpPr/>
            <p:nvPr/>
          </p:nvSpPr>
          <p:spPr>
            <a:xfrm>
              <a:off x="4206240" y="0"/>
              <a:ext cx="1458360" cy="909720"/>
            </a:xfrm>
            <a:prstGeom prst="rect">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8" name=""/>
            <p:cNvSpPr/>
            <p:nvPr/>
          </p:nvSpPr>
          <p:spPr>
            <a:xfrm>
              <a:off x="4663440" y="914400"/>
              <a:ext cx="1001160" cy="45252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9" name=""/>
            <p:cNvSpPr/>
            <p:nvPr/>
          </p:nvSpPr>
          <p:spPr>
            <a:xfrm>
              <a:off x="3474720" y="1737360"/>
              <a:ext cx="3104280" cy="100116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0" name=""/>
            <p:cNvSpPr/>
            <p:nvPr/>
          </p:nvSpPr>
          <p:spPr>
            <a:xfrm>
              <a:off x="4114800" y="2743200"/>
              <a:ext cx="1458360" cy="100116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1" name=""/>
            <p:cNvSpPr/>
            <p:nvPr/>
          </p:nvSpPr>
          <p:spPr>
            <a:xfrm>
              <a:off x="6583680" y="1463040"/>
              <a:ext cx="1549800" cy="452520"/>
            </a:xfrm>
            <a:prstGeom prst="rect">
              <a:avLst/>
            </a:prstGeom>
            <a:solidFill>
              <a:srgbClr val="b2b2b2">
                <a:alpha val="6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2" name=""/>
            <p:cNvSpPr/>
            <p:nvPr/>
          </p:nvSpPr>
          <p:spPr>
            <a:xfrm>
              <a:off x="7315200" y="1920240"/>
              <a:ext cx="1458360" cy="1641240"/>
            </a:xfrm>
            <a:prstGeom prst="rect">
              <a:avLst/>
            </a:prstGeom>
            <a:solidFill>
              <a:srgbClr val="b2b2b2">
                <a:alpha val="3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3" name=""/>
            <p:cNvSpPr/>
            <p:nvPr/>
          </p:nvSpPr>
          <p:spPr>
            <a:xfrm>
              <a:off x="2743200" y="2377440"/>
              <a:ext cx="543960" cy="81828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4" name=""/>
            <p:cNvSpPr/>
            <p:nvPr/>
          </p:nvSpPr>
          <p:spPr>
            <a:xfrm>
              <a:off x="8595360" y="0"/>
              <a:ext cx="1480680" cy="1458360"/>
            </a:xfrm>
            <a:prstGeom prst="rect">
              <a:avLst/>
            </a:prstGeom>
            <a:solidFill>
              <a:srgbClr val="ddddd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5" name=""/>
            <p:cNvSpPr/>
            <p:nvPr/>
          </p:nvSpPr>
          <p:spPr>
            <a:xfrm>
              <a:off x="6766560" y="0"/>
              <a:ext cx="269640" cy="1001160"/>
            </a:xfrm>
            <a:prstGeom prst="rect">
              <a:avLst/>
            </a:prstGeom>
            <a:solidFill>
              <a:srgbClr val="2f4550">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6" name=""/>
            <p:cNvSpPr/>
            <p:nvPr/>
          </p:nvSpPr>
          <p:spPr>
            <a:xfrm>
              <a:off x="1554480" y="0"/>
              <a:ext cx="178200" cy="909720"/>
            </a:xfrm>
            <a:prstGeom prst="rect">
              <a:avLst/>
            </a:prstGeom>
            <a:solidFill>
              <a:srgbClr val="808080"/>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7" name=""/>
            <p:cNvSpPr/>
            <p:nvPr/>
          </p:nvSpPr>
          <p:spPr>
            <a:xfrm>
              <a:off x="0" y="3017520"/>
              <a:ext cx="361080" cy="109260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8" name=""/>
            <p:cNvSpPr/>
            <p:nvPr/>
          </p:nvSpPr>
          <p:spPr>
            <a:xfrm>
              <a:off x="9601200" y="2560320"/>
              <a:ext cx="361080" cy="1549800"/>
            </a:xfrm>
            <a:prstGeom prst="rect">
              <a:avLst/>
            </a:prstGeom>
            <a:solidFill>
              <a:srgbClr val="b2b2b2"/>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9" name=""/>
            <p:cNvSpPr/>
            <p:nvPr/>
          </p:nvSpPr>
          <p:spPr>
            <a:xfrm>
              <a:off x="8778240" y="1828800"/>
              <a:ext cx="361080" cy="36108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sp>
        <p:nvSpPr>
          <p:cNvPr id="20"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pc="-1" strike="noStrike">
                <a:solidFill>
                  <a:srgbClr val="000000"/>
                </a:solidFill>
                <a:latin typeface="Arial"/>
              </a:rPr>
              <a:t>Click to edit the title text format</a:t>
            </a:r>
            <a:endParaRPr b="0" lang="fr-CH" sz="1800" spc="-1" strike="noStrike">
              <a:solidFill>
                <a:srgbClr val="000000"/>
              </a:solidFill>
              <a:latin typeface="Arial"/>
            </a:endParaRPr>
          </a:p>
        </p:txBody>
      </p:sp>
      <p:sp>
        <p:nvSpPr>
          <p:cNvPr id="2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pc="-1" strike="noStrike">
                <a:solidFill>
                  <a:srgbClr val="000000"/>
                </a:solidFill>
                <a:latin typeface="Arial"/>
              </a:rPr>
              <a:t>Click to edit the outline text format</a:t>
            </a:r>
            <a:endParaRPr b="0" lang="fr-CH"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H" sz="2800" spc="-1" strike="noStrike">
                <a:solidFill>
                  <a:srgbClr val="000000"/>
                </a:solidFill>
                <a:latin typeface="Arial"/>
              </a:rPr>
              <a:t>Second Outline Level</a:t>
            </a:r>
            <a:endParaRPr b="0" lang="fr-CH"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H" sz="2400" spc="-1" strike="noStrike">
                <a:solidFill>
                  <a:srgbClr val="000000"/>
                </a:solidFill>
                <a:latin typeface="Arial"/>
              </a:rPr>
              <a:t>Third Outline Level</a:t>
            </a:r>
            <a:endParaRPr b="0" lang="fr-CH"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H" sz="2000" spc="-1" strike="noStrike">
                <a:solidFill>
                  <a:srgbClr val="000000"/>
                </a:solidFill>
                <a:latin typeface="Arial"/>
              </a:rPr>
              <a:t>Fourth Outline Level</a:t>
            </a:r>
            <a:endParaRPr b="0" lang="fr-CH"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H" sz="2000" spc="-1" strike="noStrike">
                <a:solidFill>
                  <a:srgbClr val="000000"/>
                </a:solidFill>
                <a:latin typeface="Arial"/>
              </a:rPr>
              <a:t>Fifth Outline Level</a:t>
            </a:r>
            <a:endParaRPr b="0" lang="fr-CH"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H" sz="2000" spc="-1" strike="noStrike">
                <a:solidFill>
                  <a:srgbClr val="000000"/>
                </a:solidFill>
                <a:latin typeface="Arial"/>
              </a:rPr>
              <a:t>Sixth Outline Level</a:t>
            </a:r>
            <a:endParaRPr b="0" lang="fr-CH"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H" sz="2000" spc="-1" strike="noStrike">
                <a:solidFill>
                  <a:srgbClr val="000000"/>
                </a:solidFill>
                <a:latin typeface="Arial"/>
              </a:rPr>
              <a:t>Seventh Outline Level</a:t>
            </a:r>
            <a:endParaRPr b="0" lang="fr-CH"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 name=""/>
          <p:cNvGrpSpPr/>
          <p:nvPr/>
        </p:nvGrpSpPr>
        <p:grpSpPr>
          <a:xfrm>
            <a:off x="8540280" y="5061240"/>
            <a:ext cx="1275840" cy="910080"/>
            <a:chOff x="8540280" y="5061240"/>
            <a:chExt cx="1275840" cy="910080"/>
          </a:xfrm>
        </p:grpSpPr>
        <p:grpSp>
          <p:nvGrpSpPr>
            <p:cNvPr id="25" name=""/>
            <p:cNvGrpSpPr/>
            <p:nvPr/>
          </p:nvGrpSpPr>
          <p:grpSpPr>
            <a:xfrm>
              <a:off x="8540280" y="5061240"/>
              <a:ext cx="1275840" cy="910080"/>
              <a:chOff x="8540280" y="5061240"/>
              <a:chExt cx="1275840" cy="910080"/>
            </a:xfrm>
          </p:grpSpPr>
          <p:sp>
            <p:nvSpPr>
              <p:cNvPr id="26" name=""/>
              <p:cNvSpPr/>
              <p:nvPr/>
            </p:nvSpPr>
            <p:spPr>
              <a:xfrm flipV="1" rot="21598800">
                <a:off x="9637560" y="5426640"/>
                <a:ext cx="178200" cy="178200"/>
              </a:xfrm>
              <a:prstGeom prst="ellipse">
                <a:avLst/>
              </a:prstGeom>
              <a:blipFill rotWithShape="0">
                <a:blip r:embed="rId2"/>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7" name=""/>
              <p:cNvSpPr/>
              <p:nvPr/>
            </p:nvSpPr>
            <p:spPr>
              <a:xfrm flipV="1" rot="21598800">
                <a:off x="9271800" y="5426640"/>
                <a:ext cx="178200" cy="178200"/>
              </a:xfrm>
              <a:prstGeom prst="ellipse">
                <a:avLst/>
              </a:prstGeom>
              <a:blipFill rotWithShape="0">
                <a:blip r:embed="rId3"/>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8" name=""/>
              <p:cNvSpPr/>
              <p:nvPr/>
            </p:nvSpPr>
            <p:spPr>
              <a:xfrm flipV="1" rot="21598800">
                <a:off x="8906400" y="5426640"/>
                <a:ext cx="178200" cy="178200"/>
              </a:xfrm>
              <a:prstGeom prst="ellipse">
                <a:avLst/>
              </a:prstGeom>
              <a:blipFill rotWithShape="0">
                <a:blip r:embed="rId4"/>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9" name=""/>
              <p:cNvSpPr/>
              <p:nvPr/>
            </p:nvSpPr>
            <p:spPr>
              <a:xfrm flipV="1" rot="21598800">
                <a:off x="8540280" y="5427000"/>
                <a:ext cx="178200" cy="178200"/>
              </a:xfrm>
              <a:prstGeom prst="ellipse">
                <a:avLst/>
              </a:prstGeom>
              <a:blipFill rotWithShape="0">
                <a:blip r:embed="rId5"/>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0" name=""/>
              <p:cNvSpPr/>
              <p:nvPr/>
            </p:nvSpPr>
            <p:spPr>
              <a:xfrm flipV="1" rot="21598800">
                <a:off x="8540280" y="5060880"/>
                <a:ext cx="178200" cy="178200"/>
              </a:xfrm>
              <a:prstGeom prst="ellipse">
                <a:avLst/>
              </a:prstGeom>
              <a:blipFill rotWithShape="0">
                <a:blip r:embed="rId6"/>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1" name=""/>
              <p:cNvSpPr/>
              <p:nvPr/>
            </p:nvSpPr>
            <p:spPr>
              <a:xfrm flipV="1" rot="21598800">
                <a:off x="8906040" y="5060880"/>
                <a:ext cx="178200" cy="178200"/>
              </a:xfrm>
              <a:prstGeom prst="ellipse">
                <a:avLst/>
              </a:prstGeom>
              <a:blipFill rotWithShape="0">
                <a:blip r:embed="rId7"/>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2" name=""/>
              <p:cNvSpPr/>
              <p:nvPr/>
            </p:nvSpPr>
            <p:spPr>
              <a:xfrm flipV="1" rot="21598800">
                <a:off x="9271800" y="5061240"/>
                <a:ext cx="178200" cy="178200"/>
              </a:xfrm>
              <a:prstGeom prst="ellipse">
                <a:avLst/>
              </a:prstGeom>
              <a:blipFill rotWithShape="0">
                <a:blip r:embed="rId8"/>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3" name=""/>
              <p:cNvSpPr/>
              <p:nvPr/>
            </p:nvSpPr>
            <p:spPr>
              <a:xfrm flipV="1" rot="21598800">
                <a:off x="9637920" y="5060880"/>
                <a:ext cx="178200" cy="178200"/>
              </a:xfrm>
              <a:prstGeom prst="ellipse">
                <a:avLst/>
              </a:prstGeom>
              <a:blipFill rotWithShape="0">
                <a:blip r:embed="rId9"/>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4" name=""/>
              <p:cNvSpPr/>
              <p:nvPr/>
            </p:nvSpPr>
            <p:spPr>
              <a:xfrm flipV="1" rot="21598800">
                <a:off x="9637560" y="5792400"/>
                <a:ext cx="178200" cy="178200"/>
              </a:xfrm>
              <a:prstGeom prst="ellipse">
                <a:avLst/>
              </a:prstGeom>
              <a:blipFill rotWithShape="0">
                <a:blip r:embed="rId10"/>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5" name=""/>
              <p:cNvSpPr/>
              <p:nvPr/>
            </p:nvSpPr>
            <p:spPr>
              <a:xfrm flipV="1" rot="21598800">
                <a:off x="9272160" y="5792760"/>
                <a:ext cx="178200" cy="178200"/>
              </a:xfrm>
              <a:prstGeom prst="ellipse">
                <a:avLst/>
              </a:prstGeom>
              <a:blipFill rotWithShape="0">
                <a:blip r:embed="rId11"/>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6" name=""/>
              <p:cNvSpPr/>
              <p:nvPr/>
            </p:nvSpPr>
            <p:spPr>
              <a:xfrm flipV="1" rot="21598800">
                <a:off x="8906040" y="5792400"/>
                <a:ext cx="178200" cy="178200"/>
              </a:xfrm>
              <a:prstGeom prst="ellipse">
                <a:avLst/>
              </a:prstGeom>
              <a:blipFill rotWithShape="0">
                <a:blip r:embed="rId12"/>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7" name=""/>
              <p:cNvSpPr/>
              <p:nvPr/>
            </p:nvSpPr>
            <p:spPr>
              <a:xfrm flipV="1" rot="21598800">
                <a:off x="8540280" y="5792400"/>
                <a:ext cx="178200" cy="178200"/>
              </a:xfrm>
              <a:prstGeom prst="ellipse">
                <a:avLst/>
              </a:prstGeom>
              <a:blipFill rotWithShape="0">
                <a:blip r:embed="rId13"/>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grpSp>
      <p:sp>
        <p:nvSpPr>
          <p:cNvPr id="38" name=""/>
          <p:cNvSpPr/>
          <p:nvPr/>
        </p:nvSpPr>
        <p:spPr>
          <a:xfrm>
            <a:off x="1499760" y="1774080"/>
            <a:ext cx="2921400" cy="292140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39" name=""/>
          <p:cNvSpPr/>
          <p:nvPr/>
        </p:nvSpPr>
        <p:spPr>
          <a:xfrm>
            <a:off x="1225080" y="1134360"/>
            <a:ext cx="1184400" cy="118368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0" name=""/>
          <p:cNvSpPr/>
          <p:nvPr/>
        </p:nvSpPr>
        <p:spPr>
          <a:xfrm>
            <a:off x="3420000" y="4242960"/>
            <a:ext cx="635400" cy="63540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pic>
        <p:nvPicPr>
          <p:cNvPr id="41" name="" descr=""/>
          <p:cNvPicPr/>
          <p:nvPr/>
        </p:nvPicPr>
        <p:blipFill>
          <a:blip r:embed="rId14"/>
          <a:stretch/>
        </p:blipFill>
        <p:spPr>
          <a:xfrm>
            <a:off x="4349520" y="792360"/>
            <a:ext cx="5521320" cy="4140720"/>
          </a:xfrm>
          <a:prstGeom prst="rect">
            <a:avLst/>
          </a:prstGeom>
          <a:ln w="0">
            <a:noFill/>
          </a:ln>
        </p:spPr>
      </p:pic>
      <p:sp>
        <p:nvSpPr>
          <p:cNvPr id="42" name=""/>
          <p:cNvSpPr/>
          <p:nvPr/>
        </p:nvSpPr>
        <p:spPr>
          <a:xfrm>
            <a:off x="4846320" y="4846320"/>
            <a:ext cx="2128320" cy="2379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de-DE" sz="1000" spc="-1" strike="noStrike">
                <a:solidFill>
                  <a:srgbClr val="000000"/>
                </a:solidFill>
                <a:latin typeface="Lato"/>
                <a:ea typeface="Noto Sans CJK SC"/>
              </a:rPr>
              <a:t>Illustrations  by </a:t>
            </a:r>
            <a:r>
              <a:rPr b="0" lang="de-DE" sz="1000" spc="-1" strike="noStrike" u="sng">
                <a:solidFill>
                  <a:srgbClr val="0000ee"/>
                </a:solidFill>
                <a:uFillTx/>
                <a:latin typeface="Lato"/>
                <a:ea typeface="Noto Sans CJK SC"/>
                <a:hlinkClick r:id="rId15"/>
              </a:rPr>
              <a:t>Pixeltrue</a:t>
            </a:r>
            <a:r>
              <a:rPr b="0" lang="de-DE" sz="1000" spc="-1" strike="noStrike">
                <a:solidFill>
                  <a:srgbClr val="000000"/>
                </a:solidFill>
                <a:latin typeface="Lato"/>
                <a:ea typeface="Noto Sans CJK SC"/>
              </a:rPr>
              <a:t> on </a:t>
            </a:r>
            <a:r>
              <a:rPr b="0" lang="de-DE" sz="1000" spc="-1" strike="noStrike" u="sng">
                <a:solidFill>
                  <a:srgbClr val="0000ee"/>
                </a:solidFill>
                <a:uFillTx/>
                <a:latin typeface="Lato"/>
                <a:ea typeface="Noto Sans CJK SC"/>
                <a:hlinkClick r:id="rId16"/>
              </a:rPr>
              <a:t>icons8</a:t>
            </a:r>
            <a:endParaRPr b="0" lang="fr-CH" sz="1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3" name=""/>
          <p:cNvGrpSpPr/>
          <p:nvPr/>
        </p:nvGrpSpPr>
        <p:grpSpPr>
          <a:xfrm>
            <a:off x="7406640" y="3566160"/>
            <a:ext cx="2372760" cy="4293000"/>
            <a:chOff x="7406640" y="3566160"/>
            <a:chExt cx="2372760" cy="4293000"/>
          </a:xfrm>
        </p:grpSpPr>
        <p:sp>
          <p:nvSpPr>
            <p:cNvPr id="44" name=""/>
            <p:cNvSpPr/>
            <p:nvPr/>
          </p:nvSpPr>
          <p:spPr>
            <a:xfrm>
              <a:off x="8138160" y="4754880"/>
              <a:ext cx="452520" cy="2555640"/>
            </a:xfrm>
            <a:prstGeom prst="rect">
              <a:avLst/>
            </a:prstGeom>
            <a:blipFill rotWithShape="0">
              <a:blip r:embed="rId2"/>
              <a:srcRect/>
              <a:tile tx="0" ty="0" sx="70212" sy="70212"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5" name=""/>
            <p:cNvSpPr/>
            <p:nvPr/>
          </p:nvSpPr>
          <p:spPr>
            <a:xfrm>
              <a:off x="8961120" y="3566160"/>
              <a:ext cx="452520" cy="2555640"/>
            </a:xfrm>
            <a:prstGeom prst="rect">
              <a:avLst/>
            </a:prstGeom>
            <a:blipFill rotWithShape="0">
              <a:blip r:embed="rId3"/>
              <a:srcRect/>
              <a:tile tx="0" ty="0" sx="70212" sy="70212"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6" name=""/>
            <p:cNvSpPr/>
            <p:nvPr/>
          </p:nvSpPr>
          <p:spPr>
            <a:xfrm>
              <a:off x="8503920" y="5120640"/>
              <a:ext cx="1275480" cy="86760"/>
            </a:xfrm>
            <a:prstGeom prst="rect">
              <a:avLst/>
            </a:prstGeom>
            <a:solidFill>
              <a:srgbClr val="cccccc">
                <a:alpha val="75000"/>
              </a:srgbClr>
            </a:solidFill>
            <a:ln w="0">
              <a:noFill/>
            </a:ln>
          </p:spPr>
          <p:style>
            <a:lnRef idx="0"/>
            <a:fillRef idx="0"/>
            <a:effectRef idx="0"/>
            <a:fontRef idx="minor"/>
          </p:style>
          <p:txBody>
            <a:bodyPr wrap="none" lIns="90000" rIns="90000" tIns="43560" bIns="43560" anchor="ctr">
              <a:noAutofit/>
            </a:bodyPr>
            <a:p>
              <a:pPr>
                <a:lnSpc>
                  <a:spcPct val="100000"/>
                </a:lnSpc>
              </a:pPr>
              <a:endParaRPr b="0" lang="de-DE" sz="1800" spc="-1" strike="noStrike">
                <a:solidFill>
                  <a:srgbClr val="000000"/>
                </a:solidFill>
                <a:latin typeface="Noto Sans"/>
                <a:ea typeface="DejaVu Sans"/>
              </a:endParaRPr>
            </a:p>
          </p:txBody>
        </p:sp>
        <p:sp>
          <p:nvSpPr>
            <p:cNvPr id="47" name=""/>
            <p:cNvSpPr/>
            <p:nvPr/>
          </p:nvSpPr>
          <p:spPr>
            <a:xfrm>
              <a:off x="8321040" y="5303520"/>
              <a:ext cx="909720" cy="86760"/>
            </a:xfrm>
            <a:prstGeom prst="rect">
              <a:avLst/>
            </a:prstGeom>
            <a:solidFill>
              <a:srgbClr val="cccccc">
                <a:alpha val="75000"/>
              </a:srgbClr>
            </a:solidFill>
            <a:ln w="0">
              <a:noFill/>
            </a:ln>
          </p:spPr>
          <p:style>
            <a:lnRef idx="0"/>
            <a:fillRef idx="0"/>
            <a:effectRef idx="0"/>
            <a:fontRef idx="minor"/>
          </p:style>
          <p:txBody>
            <a:bodyPr wrap="none" lIns="90000" rIns="90000" tIns="43560" bIns="43560" anchor="ctr">
              <a:noAutofit/>
            </a:bodyPr>
            <a:p>
              <a:pPr>
                <a:lnSpc>
                  <a:spcPct val="100000"/>
                </a:lnSpc>
              </a:pPr>
              <a:endParaRPr b="0" lang="de-DE" sz="1800" spc="-1" strike="noStrike">
                <a:solidFill>
                  <a:srgbClr val="000000"/>
                </a:solidFill>
                <a:latin typeface="Noto Sans"/>
                <a:ea typeface="DejaVu Sans"/>
              </a:endParaRPr>
            </a:p>
          </p:txBody>
        </p:sp>
        <p:sp>
          <p:nvSpPr>
            <p:cNvPr id="48" name=""/>
            <p:cNvSpPr/>
            <p:nvPr/>
          </p:nvSpPr>
          <p:spPr>
            <a:xfrm>
              <a:off x="8869680" y="5486400"/>
              <a:ext cx="909720" cy="86760"/>
            </a:xfrm>
            <a:prstGeom prst="rect">
              <a:avLst/>
            </a:prstGeom>
            <a:solidFill>
              <a:srgbClr val="cccccc">
                <a:alpha val="75000"/>
              </a:srgbClr>
            </a:solidFill>
            <a:ln w="0">
              <a:noFill/>
            </a:ln>
          </p:spPr>
          <p:style>
            <a:lnRef idx="0"/>
            <a:fillRef idx="0"/>
            <a:effectRef idx="0"/>
            <a:fontRef idx="minor"/>
          </p:style>
          <p:txBody>
            <a:bodyPr wrap="none" lIns="90000" rIns="90000" tIns="43560" bIns="43560" anchor="ctr">
              <a:noAutofit/>
            </a:bodyPr>
            <a:p>
              <a:pPr>
                <a:lnSpc>
                  <a:spcPct val="100000"/>
                </a:lnSpc>
              </a:pPr>
              <a:endParaRPr b="0" lang="de-DE" sz="1800" spc="-1" strike="noStrike">
                <a:solidFill>
                  <a:srgbClr val="000000"/>
                </a:solidFill>
                <a:latin typeface="Noto Sans"/>
                <a:ea typeface="DejaVu Sans"/>
              </a:endParaRPr>
            </a:p>
          </p:txBody>
        </p:sp>
        <p:sp>
          <p:nvSpPr>
            <p:cNvPr id="49" name=""/>
            <p:cNvSpPr/>
            <p:nvPr/>
          </p:nvSpPr>
          <p:spPr>
            <a:xfrm>
              <a:off x="7406640" y="5303520"/>
              <a:ext cx="452520" cy="2555640"/>
            </a:xfrm>
            <a:prstGeom prst="rect">
              <a:avLst/>
            </a:prstGeom>
            <a:blipFill rotWithShape="0">
              <a:blip r:embed="rId4"/>
              <a:srcRect/>
              <a:tile tx="0" ty="0" sx="70212" sy="70212"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sp>
        <p:nvSpPr>
          <p:cNvPr id="50" name=""/>
          <p:cNvSpPr/>
          <p:nvPr/>
        </p:nvSpPr>
        <p:spPr>
          <a:xfrm flipH="1" flipV="1">
            <a:off x="1452960" y="-1559520"/>
            <a:ext cx="452520" cy="2555640"/>
          </a:xfrm>
          <a:prstGeom prst="rect">
            <a:avLst/>
          </a:prstGeom>
          <a:blipFill rotWithShape="0">
            <a:blip r:embed="rId5"/>
            <a:srcRect/>
            <a:tile tx="0" ty="0" sx="70212" sy="70212"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1" name=""/>
          <p:cNvSpPr/>
          <p:nvPr/>
        </p:nvSpPr>
        <p:spPr>
          <a:xfrm flipH="1" flipV="1">
            <a:off x="630000" y="-365760"/>
            <a:ext cx="452520" cy="2555640"/>
          </a:xfrm>
          <a:prstGeom prst="rect">
            <a:avLst/>
          </a:prstGeom>
          <a:blipFill rotWithShape="0">
            <a:blip r:embed="rId6"/>
            <a:srcRect/>
            <a:tile tx="0" ty="0" sx="70212" sy="70212"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2" name=""/>
          <p:cNvSpPr/>
          <p:nvPr/>
        </p:nvSpPr>
        <p:spPr>
          <a:xfrm flipH="1" flipV="1">
            <a:off x="269280" y="543600"/>
            <a:ext cx="1275480" cy="86760"/>
          </a:xfrm>
          <a:prstGeom prst="rect">
            <a:avLst/>
          </a:prstGeom>
          <a:solidFill>
            <a:srgbClr val="cccccc">
              <a:alpha val="75000"/>
            </a:srgbClr>
          </a:solidFill>
          <a:ln w="0">
            <a:noFill/>
          </a:ln>
        </p:spPr>
        <p:style>
          <a:lnRef idx="0"/>
          <a:fillRef idx="0"/>
          <a:effectRef idx="0"/>
          <a:fontRef idx="minor"/>
        </p:style>
        <p:txBody>
          <a:bodyPr wrap="none" lIns="90000" rIns="90000" tIns="43560" bIns="43560" anchor="ctr">
            <a:noAutofit/>
          </a:bodyPr>
          <a:p>
            <a:pPr>
              <a:lnSpc>
                <a:spcPct val="100000"/>
              </a:lnSpc>
            </a:pPr>
            <a:endParaRPr b="0" lang="de-DE" sz="1800" spc="-1" strike="noStrike">
              <a:solidFill>
                <a:srgbClr val="000000"/>
              </a:solidFill>
              <a:latin typeface="Noto Sans"/>
              <a:ea typeface="DejaVu Sans"/>
            </a:endParaRPr>
          </a:p>
        </p:txBody>
      </p:sp>
      <p:sp>
        <p:nvSpPr>
          <p:cNvPr id="53" name=""/>
          <p:cNvSpPr/>
          <p:nvPr/>
        </p:nvSpPr>
        <p:spPr>
          <a:xfrm flipH="1" flipV="1">
            <a:off x="817920" y="360720"/>
            <a:ext cx="909720" cy="86760"/>
          </a:xfrm>
          <a:prstGeom prst="rect">
            <a:avLst/>
          </a:prstGeom>
          <a:solidFill>
            <a:srgbClr val="cccccc">
              <a:alpha val="75000"/>
            </a:srgbClr>
          </a:solidFill>
          <a:ln w="0">
            <a:noFill/>
          </a:ln>
        </p:spPr>
        <p:style>
          <a:lnRef idx="0"/>
          <a:fillRef idx="0"/>
          <a:effectRef idx="0"/>
          <a:fontRef idx="minor"/>
        </p:style>
        <p:txBody>
          <a:bodyPr wrap="none" lIns="90000" rIns="90000" tIns="43560" bIns="43560" anchor="ctr">
            <a:noAutofit/>
          </a:bodyPr>
          <a:p>
            <a:pPr>
              <a:lnSpc>
                <a:spcPct val="100000"/>
              </a:lnSpc>
            </a:pPr>
            <a:endParaRPr b="0" lang="de-DE" sz="1800" spc="-1" strike="noStrike">
              <a:solidFill>
                <a:srgbClr val="000000"/>
              </a:solidFill>
              <a:latin typeface="Noto Sans"/>
              <a:ea typeface="DejaVu Sans"/>
            </a:endParaRPr>
          </a:p>
        </p:txBody>
      </p:sp>
      <p:sp>
        <p:nvSpPr>
          <p:cNvPr id="54" name=""/>
          <p:cNvSpPr/>
          <p:nvPr/>
        </p:nvSpPr>
        <p:spPr>
          <a:xfrm flipH="1" flipV="1">
            <a:off x="269280" y="177840"/>
            <a:ext cx="909720" cy="86760"/>
          </a:xfrm>
          <a:prstGeom prst="rect">
            <a:avLst/>
          </a:prstGeom>
          <a:solidFill>
            <a:srgbClr val="cccccc">
              <a:alpha val="75000"/>
            </a:srgbClr>
          </a:solidFill>
          <a:ln w="0">
            <a:noFill/>
          </a:ln>
        </p:spPr>
        <p:style>
          <a:lnRef idx="0"/>
          <a:fillRef idx="0"/>
          <a:effectRef idx="0"/>
          <a:fontRef idx="minor"/>
        </p:style>
        <p:txBody>
          <a:bodyPr wrap="none" lIns="90000" rIns="90000" tIns="43560" bIns="43560" anchor="ctr">
            <a:noAutofit/>
          </a:bodyPr>
          <a:p>
            <a:pPr>
              <a:lnSpc>
                <a:spcPct val="100000"/>
              </a:lnSpc>
            </a:pPr>
            <a:endParaRPr b="0" lang="de-DE" sz="1800" spc="-1" strike="noStrike">
              <a:solidFill>
                <a:srgbClr val="000000"/>
              </a:solidFill>
              <a:latin typeface="Noto Sans"/>
              <a:ea typeface="DejaVu Sans"/>
            </a:endParaRPr>
          </a:p>
        </p:txBody>
      </p:sp>
      <p:sp>
        <p:nvSpPr>
          <p:cNvPr id="55" name=""/>
          <p:cNvSpPr/>
          <p:nvPr/>
        </p:nvSpPr>
        <p:spPr>
          <a:xfrm flipH="1" flipV="1">
            <a:off x="2189520" y="-2108160"/>
            <a:ext cx="452520" cy="2555640"/>
          </a:xfrm>
          <a:prstGeom prst="rect">
            <a:avLst/>
          </a:prstGeom>
          <a:blipFill rotWithShape="0">
            <a:blip r:embed="rId7"/>
            <a:srcRect/>
            <a:tile tx="0" ty="0" sx="70212" sy="70212"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6" name=""/>
          <p:cNvSpPr/>
          <p:nvPr/>
        </p:nvSpPr>
        <p:spPr>
          <a:xfrm>
            <a:off x="3474720" y="2560320"/>
            <a:ext cx="2738520" cy="27385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fr-CH" sz="4400" spc="-1" strike="noStrike">
                <a:solidFill>
                  <a:srgbClr val="000000"/>
                </a:solidFill>
                <a:latin typeface="Arial"/>
              </a:rPr>
              <a:t>Click to edit the </a:t>
            </a:r>
            <a:r>
              <a:rPr b="0" lang="fr-CH" sz="4400" spc="-1" strike="noStrike">
                <a:solidFill>
                  <a:srgbClr val="000000"/>
                </a:solidFill>
                <a:latin typeface="Arial"/>
              </a:rPr>
              <a:t>title text format</a:t>
            </a:r>
            <a:endParaRPr b="0" lang="fr-CH" sz="4400" spc="-1" strike="noStrike">
              <a:solidFill>
                <a:srgbClr val="000000"/>
              </a:solidFill>
              <a:latin typeface="Arial"/>
            </a:endParaRPr>
          </a:p>
        </p:txBody>
      </p:sp>
      <p:sp>
        <p:nvSpPr>
          <p:cNvPr id="5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pc="-1" strike="noStrike">
                <a:solidFill>
                  <a:srgbClr val="000000"/>
                </a:solidFill>
                <a:latin typeface="Arial"/>
              </a:rPr>
              <a:t>Click to edit the outline text format</a:t>
            </a:r>
            <a:endParaRPr b="0" lang="fr-CH"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H" sz="2800" spc="-1" strike="noStrike">
                <a:solidFill>
                  <a:srgbClr val="000000"/>
                </a:solidFill>
                <a:latin typeface="Arial"/>
              </a:rPr>
              <a:t>Second Outline Level</a:t>
            </a:r>
            <a:endParaRPr b="0" lang="fr-CH"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H" sz="2400" spc="-1" strike="noStrike">
                <a:solidFill>
                  <a:srgbClr val="000000"/>
                </a:solidFill>
                <a:latin typeface="Arial"/>
              </a:rPr>
              <a:t>Third Outline Level</a:t>
            </a:r>
            <a:endParaRPr b="0" lang="fr-CH"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H" sz="2000" spc="-1" strike="noStrike">
                <a:solidFill>
                  <a:srgbClr val="000000"/>
                </a:solidFill>
                <a:latin typeface="Arial"/>
              </a:rPr>
              <a:t>Fourth Outline Level</a:t>
            </a:r>
            <a:endParaRPr b="0" lang="fr-CH"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H" sz="2000" spc="-1" strike="noStrike">
                <a:solidFill>
                  <a:srgbClr val="000000"/>
                </a:solidFill>
                <a:latin typeface="Arial"/>
              </a:rPr>
              <a:t>Fifth Outline Level</a:t>
            </a:r>
            <a:endParaRPr b="0" lang="fr-CH"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H" sz="2000" spc="-1" strike="noStrike">
                <a:solidFill>
                  <a:srgbClr val="000000"/>
                </a:solidFill>
                <a:latin typeface="Arial"/>
              </a:rPr>
              <a:t>Sixth Outline Level</a:t>
            </a:r>
            <a:endParaRPr b="0" lang="fr-CH"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H" sz="2000" spc="-1" strike="noStrike">
                <a:solidFill>
                  <a:srgbClr val="000000"/>
                </a:solidFill>
                <a:latin typeface="Arial"/>
              </a:rPr>
              <a:t>Seventh Outline Level</a:t>
            </a:r>
            <a:endParaRPr b="0" lang="fr-CH"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8"/>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
          <p:cNvSpPr/>
          <p:nvPr/>
        </p:nvSpPr>
        <p:spPr>
          <a:xfrm>
            <a:off x="822960" y="2468880"/>
            <a:ext cx="1458360" cy="145836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0" name=""/>
          <p:cNvSpPr/>
          <p:nvPr/>
        </p:nvSpPr>
        <p:spPr>
          <a:xfrm>
            <a:off x="4480560" y="1554480"/>
            <a:ext cx="1458360" cy="145836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1" name=""/>
          <p:cNvSpPr/>
          <p:nvPr/>
        </p:nvSpPr>
        <p:spPr>
          <a:xfrm>
            <a:off x="6583680" y="3108960"/>
            <a:ext cx="1458360" cy="145836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2" name=""/>
          <p:cNvSpPr/>
          <p:nvPr/>
        </p:nvSpPr>
        <p:spPr>
          <a:xfrm>
            <a:off x="1554480" y="4114800"/>
            <a:ext cx="909720" cy="652680"/>
          </a:xfrm>
          <a:custGeom>
            <a:avLst/>
            <a:gdLst>
              <a:gd name="textAreaLeft" fmla="*/ 0 w 909720"/>
              <a:gd name="textAreaRight" fmla="*/ 914400 w 909720"/>
              <a:gd name="textAreaTop" fmla="*/ 0 h 652680"/>
              <a:gd name="textAreaBottom" fmla="*/ 657360 h 652680"/>
            </a:gdLst>
            <a:ah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3" name=""/>
          <p:cNvSpPr/>
          <p:nvPr/>
        </p:nvSpPr>
        <p:spPr>
          <a:xfrm>
            <a:off x="3657600" y="1188720"/>
            <a:ext cx="818280" cy="635400"/>
          </a:xfrm>
          <a:custGeom>
            <a:avLst/>
            <a:gdLst>
              <a:gd name="textAreaLeft" fmla="*/ 0 w 818280"/>
              <a:gd name="textAreaRight" fmla="*/ 822960 w 818280"/>
              <a:gd name="textAreaTop" fmla="*/ 0 h 635400"/>
              <a:gd name="textAreaBottom" fmla="*/ 640080 h 635400"/>
            </a:gdLst>
            <a:ah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4" name=""/>
          <p:cNvSpPr/>
          <p:nvPr/>
        </p:nvSpPr>
        <p:spPr>
          <a:xfrm>
            <a:off x="7955280" y="2011680"/>
            <a:ext cx="1459440" cy="1184040"/>
          </a:xfrm>
          <a:custGeom>
            <a:avLst/>
            <a:gdLst>
              <a:gd name="textAreaLeft" fmla="*/ 0 w 1459440"/>
              <a:gd name="textAreaRight" fmla="*/ 1464120 w 1459440"/>
              <a:gd name="textAreaTop" fmla="*/ 0 h 1184040"/>
              <a:gd name="textAreaBottom" fmla="*/ 1188720 h 1184040"/>
            </a:gdLst>
            <a:ah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5" name=""/>
          <p:cNvSpPr/>
          <p:nvPr/>
        </p:nvSpPr>
        <p:spPr>
          <a:xfrm>
            <a:off x="2468880" y="822960"/>
            <a:ext cx="1405800" cy="1366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6" name=""/>
          <p:cNvSpPr/>
          <p:nvPr/>
        </p:nvSpPr>
        <p:spPr>
          <a:xfrm>
            <a:off x="3931920" y="4663440"/>
            <a:ext cx="1680120" cy="1641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7" name=""/>
          <p:cNvSpPr/>
          <p:nvPr/>
        </p:nvSpPr>
        <p:spPr>
          <a:xfrm>
            <a:off x="8412480" y="1280160"/>
            <a:ext cx="1092600" cy="10011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
          <p:cNvSpPr/>
          <p:nvPr/>
        </p:nvSpPr>
        <p:spPr>
          <a:xfrm>
            <a:off x="2103480" y="3658320"/>
            <a:ext cx="1641240" cy="1641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69" name=""/>
          <p:cNvSpPr/>
          <p:nvPr/>
        </p:nvSpPr>
        <p:spPr>
          <a:xfrm>
            <a:off x="823320" y="-273240"/>
            <a:ext cx="2189880" cy="21898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0" name=""/>
          <p:cNvSpPr/>
          <p:nvPr/>
        </p:nvSpPr>
        <p:spPr>
          <a:xfrm>
            <a:off x="7955640" y="3109680"/>
            <a:ext cx="2189880" cy="21898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1" name=""/>
          <p:cNvSpPr/>
          <p:nvPr/>
        </p:nvSpPr>
        <p:spPr>
          <a:xfrm>
            <a:off x="9601560" y="915120"/>
            <a:ext cx="1641240" cy="1641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nvGrpSpPr>
          <p:cNvPr id="72" name=""/>
          <p:cNvGrpSpPr/>
          <p:nvPr/>
        </p:nvGrpSpPr>
        <p:grpSpPr>
          <a:xfrm>
            <a:off x="3913560" y="767160"/>
            <a:ext cx="2428920" cy="4334400"/>
            <a:chOff x="3913560" y="767160"/>
            <a:chExt cx="2428920" cy="4334400"/>
          </a:xfrm>
        </p:grpSpPr>
        <p:sp>
          <p:nvSpPr>
            <p:cNvPr id="73" name=""/>
            <p:cNvSpPr/>
            <p:nvPr/>
          </p:nvSpPr>
          <p:spPr>
            <a:xfrm flipH="1" flipV="1" rot="5330400">
              <a:off x="4848840" y="3369960"/>
              <a:ext cx="1366920" cy="1458360"/>
            </a:xfrm>
            <a:prstGeom prst="parallelogram">
              <a:avLst>
                <a:gd name="adj" fmla="val 50564"/>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4" name=""/>
            <p:cNvSpPr/>
            <p:nvPr/>
          </p:nvSpPr>
          <p:spPr>
            <a:xfrm flipH="1" flipV="1" rot="5330400">
              <a:off x="4018320" y="2331720"/>
              <a:ext cx="1366920" cy="1458360"/>
            </a:xfrm>
            <a:prstGeom prst="parallelogram">
              <a:avLst>
                <a:gd name="adj" fmla="val 50564"/>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5" name=""/>
            <p:cNvSpPr/>
            <p:nvPr/>
          </p:nvSpPr>
          <p:spPr>
            <a:xfrm flipH="1" flipV="1" rot="5330400">
              <a:off x="4915440" y="2067480"/>
              <a:ext cx="1366920" cy="1458360"/>
            </a:xfrm>
            <a:prstGeom prst="parallelogram">
              <a:avLst>
                <a:gd name="adj" fmla="val 50564"/>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6" name=""/>
            <p:cNvSpPr/>
            <p:nvPr/>
          </p:nvSpPr>
          <p:spPr>
            <a:xfrm flipH="1" flipV="1" rot="5330400">
              <a:off x="3972240" y="973800"/>
              <a:ext cx="1366920" cy="1458360"/>
            </a:xfrm>
            <a:prstGeom prst="parallelogram">
              <a:avLst>
                <a:gd name="adj" fmla="val 50564"/>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7" name=""/>
            <p:cNvSpPr/>
            <p:nvPr/>
          </p:nvSpPr>
          <p:spPr>
            <a:xfrm flipH="1" flipV="1" rot="5330400">
              <a:off x="4906440" y="735840"/>
              <a:ext cx="1366920" cy="1458360"/>
            </a:xfrm>
            <a:prstGeom prst="parallelogram">
              <a:avLst>
                <a:gd name="adj" fmla="val 50564"/>
              </a:avLst>
            </a:prstGeom>
            <a:solidFill>
              <a:srgbClr val="343a40"/>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ffffff"/>
                </a:solidFill>
                <a:latin typeface="Arial"/>
                <a:ea typeface="DejaVu Sans"/>
              </a:endParaRPr>
            </a:p>
          </p:txBody>
        </p:sp>
        <p:sp>
          <p:nvSpPr>
            <p:cNvPr id="78" name=""/>
            <p:cNvSpPr/>
            <p:nvPr/>
          </p:nvSpPr>
          <p:spPr>
            <a:xfrm flipH="1" flipV="1" rot="5330400">
              <a:off x="4026960" y="3674160"/>
              <a:ext cx="1366920" cy="1458360"/>
            </a:xfrm>
            <a:prstGeom prst="parallelogram">
              <a:avLst>
                <a:gd name="adj" fmla="val 50564"/>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
          <p:cNvSpPr/>
          <p:nvPr/>
        </p:nvSpPr>
        <p:spPr>
          <a:xfrm>
            <a:off x="6411960" y="1300320"/>
            <a:ext cx="857160" cy="1782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0" name=""/>
          <p:cNvSpPr/>
          <p:nvPr/>
        </p:nvSpPr>
        <p:spPr>
          <a:xfrm>
            <a:off x="5813280" y="3854880"/>
            <a:ext cx="857160" cy="1782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1" name=""/>
          <p:cNvSpPr/>
          <p:nvPr/>
        </p:nvSpPr>
        <p:spPr>
          <a:xfrm>
            <a:off x="7589520" y="2560320"/>
            <a:ext cx="2189880" cy="21898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2" name=""/>
          <p:cNvSpPr/>
          <p:nvPr/>
        </p:nvSpPr>
        <p:spPr>
          <a:xfrm>
            <a:off x="3200400" y="731520"/>
            <a:ext cx="1680120" cy="1641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3" name=""/>
          <p:cNvSpPr/>
          <p:nvPr/>
        </p:nvSpPr>
        <p:spPr>
          <a:xfrm>
            <a:off x="1424160" y="3489120"/>
            <a:ext cx="1680120" cy="1641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4" name=""/>
          <p:cNvSpPr/>
          <p:nvPr/>
        </p:nvSpPr>
        <p:spPr>
          <a:xfrm>
            <a:off x="700920" y="1900080"/>
            <a:ext cx="1397520" cy="1844280"/>
          </a:xfrm>
          <a:custGeom>
            <a:avLst/>
            <a:gdLst>
              <a:gd name="textAreaLeft" fmla="*/ 0 w 1397520"/>
              <a:gd name="textAreaRight" fmla="*/ 1402200 w 1397520"/>
              <a:gd name="textAreaTop" fmla="*/ 0 h 1844280"/>
              <a:gd name="textAreaBottom" fmla="*/ 1848960 h 1844280"/>
            </a:gdLst>
            <a:ah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5" name=""/>
          <p:cNvSpPr/>
          <p:nvPr/>
        </p:nvSpPr>
        <p:spPr>
          <a:xfrm>
            <a:off x="3931920" y="2011680"/>
            <a:ext cx="971280" cy="1366920"/>
          </a:xfrm>
          <a:custGeom>
            <a:avLst/>
            <a:gdLst>
              <a:gd name="textAreaLeft" fmla="*/ 0 w 971280"/>
              <a:gd name="textAreaRight" fmla="*/ 975960 w 971280"/>
              <a:gd name="textAreaTop" fmla="*/ 0 h 1366920"/>
              <a:gd name="textAreaBottom" fmla="*/ 1371600 h 136692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6" name=""/>
          <p:cNvSpPr/>
          <p:nvPr/>
        </p:nvSpPr>
        <p:spPr>
          <a:xfrm>
            <a:off x="7724880" y="2103120"/>
            <a:ext cx="774360" cy="1458360"/>
          </a:xfrm>
          <a:custGeom>
            <a:avLst/>
            <a:gdLst>
              <a:gd name="textAreaLeft" fmla="*/ 0 w 774360"/>
              <a:gd name="textAreaRight" fmla="*/ 779040 w 774360"/>
              <a:gd name="textAreaTop" fmla="*/ 0 h 1458360"/>
              <a:gd name="textAreaBottom" fmla="*/ 1463040 h 1458360"/>
            </a:gdLst>
            <a:ah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7" name=""/>
          <p:cNvSpPr/>
          <p:nvPr/>
        </p:nvSpPr>
        <p:spPr>
          <a:xfrm>
            <a:off x="1424160" y="4754880"/>
            <a:ext cx="857160" cy="1782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8" name=""/>
          <p:cNvSpPr/>
          <p:nvPr/>
        </p:nvSpPr>
        <p:spPr>
          <a:xfrm>
            <a:off x="2887200" y="1300320"/>
            <a:ext cx="857160" cy="1782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9" name=""/>
          <p:cNvGrpSpPr/>
          <p:nvPr/>
        </p:nvGrpSpPr>
        <p:grpSpPr>
          <a:xfrm>
            <a:off x="3570480" y="1225440"/>
            <a:ext cx="5115960" cy="2921400"/>
            <a:chOff x="3570480" y="1225440"/>
            <a:chExt cx="5115960" cy="2921400"/>
          </a:xfrm>
        </p:grpSpPr>
        <p:sp>
          <p:nvSpPr>
            <p:cNvPr id="90" name=""/>
            <p:cNvSpPr/>
            <p:nvPr/>
          </p:nvSpPr>
          <p:spPr>
            <a:xfrm>
              <a:off x="3570480" y="1528200"/>
              <a:ext cx="4922640" cy="261864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91" name=""/>
            <p:cNvSpPr/>
            <p:nvPr/>
          </p:nvSpPr>
          <p:spPr>
            <a:xfrm>
              <a:off x="3763800" y="1225440"/>
              <a:ext cx="4922640" cy="2618640"/>
            </a:xfrm>
            <a:prstGeom prst="rect">
              <a:avLst/>
            </a:prstGeom>
            <a:noFill/>
            <a:ln w="18360">
              <a:solidFill>
                <a:srgbClr val="000000"/>
              </a:solidFill>
              <a:round/>
            </a:ln>
          </p:spPr>
          <p:style>
            <a:lnRef idx="0"/>
            <a:fillRef idx="0"/>
            <a:effectRef idx="0"/>
            <a:fontRef idx="minor"/>
          </p:style>
          <p:txBody>
            <a:bodyPr wrap="none" lIns="99000" rIns="99000" tIns="54000" bIns="54000" anchor="ctr">
              <a:noAutofit/>
            </a:bodyPr>
            <a:p>
              <a:pPr>
                <a:lnSpc>
                  <a:spcPct val="100000"/>
                </a:lnSpc>
              </a:pPr>
              <a:endParaRPr b="0" lang="de-DE" sz="1800" spc="-1" strike="noStrike">
                <a:solidFill>
                  <a:srgbClr val="000000"/>
                </a:solidFill>
                <a:latin typeface="Arial"/>
                <a:ea typeface="DejaVu Sans"/>
              </a:endParaRPr>
            </a:p>
          </p:txBody>
        </p:sp>
      </p:grpSp>
      <p:grpSp>
        <p:nvGrpSpPr>
          <p:cNvPr id="92" name=""/>
          <p:cNvGrpSpPr/>
          <p:nvPr/>
        </p:nvGrpSpPr>
        <p:grpSpPr>
          <a:xfrm>
            <a:off x="-2084760" y="-402120"/>
            <a:ext cx="4932720" cy="8516880"/>
            <a:chOff x="-2084760" y="-402120"/>
            <a:chExt cx="4932720" cy="8516880"/>
          </a:xfrm>
        </p:grpSpPr>
        <p:sp>
          <p:nvSpPr>
            <p:cNvPr id="93" name=""/>
            <p:cNvSpPr/>
            <p:nvPr/>
          </p:nvSpPr>
          <p:spPr>
            <a:xfrm>
              <a:off x="-893160" y="4486680"/>
              <a:ext cx="1068480" cy="761760"/>
            </a:xfrm>
            <a:custGeom>
              <a:avLst/>
              <a:gdLst>
                <a:gd name="textAreaLeft" fmla="*/ 278280 w 1068480"/>
                <a:gd name="textAreaRight" fmla="*/ 794880 w 106848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4" name=""/>
            <p:cNvSpPr/>
            <p:nvPr/>
          </p:nvSpPr>
          <p:spPr>
            <a:xfrm rot="5358000">
              <a:off x="-888120" y="5148720"/>
              <a:ext cx="1064160" cy="761760"/>
            </a:xfrm>
            <a:custGeom>
              <a:avLst/>
              <a:gdLst>
                <a:gd name="textAreaLeft" fmla="*/ 277200 w 1064160"/>
                <a:gd name="textAreaRight" fmla="*/ 792000 w 106416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95" name=""/>
            <p:cNvSpPr/>
            <p:nvPr/>
          </p:nvSpPr>
          <p:spPr>
            <a:xfrm>
              <a:off x="-228960" y="5161680"/>
              <a:ext cx="1068480" cy="761760"/>
            </a:xfrm>
            <a:custGeom>
              <a:avLst/>
              <a:gdLst>
                <a:gd name="textAreaLeft" fmla="*/ 278280 w 1068480"/>
                <a:gd name="textAreaRight" fmla="*/ 794880 w 106848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6" name=""/>
            <p:cNvSpPr/>
            <p:nvPr/>
          </p:nvSpPr>
          <p:spPr>
            <a:xfrm rot="5358000">
              <a:off x="-215280" y="4488840"/>
              <a:ext cx="1063800" cy="761760"/>
            </a:xfrm>
            <a:custGeom>
              <a:avLst/>
              <a:gdLst>
                <a:gd name="textAreaLeft" fmla="*/ 276840 w 1063800"/>
                <a:gd name="textAreaRight" fmla="*/ 791640 w 106380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97" name=""/>
            <p:cNvSpPr/>
            <p:nvPr/>
          </p:nvSpPr>
          <p:spPr>
            <a:xfrm>
              <a:off x="-228960" y="3826080"/>
              <a:ext cx="1068480" cy="761760"/>
            </a:xfrm>
            <a:custGeom>
              <a:avLst/>
              <a:gdLst>
                <a:gd name="textAreaLeft" fmla="*/ 278280 w 1068480"/>
                <a:gd name="textAreaRight" fmla="*/ 794880 w 106848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70212" sy="70212"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8" name=""/>
            <p:cNvSpPr/>
            <p:nvPr/>
          </p:nvSpPr>
          <p:spPr>
            <a:xfrm rot="5358000">
              <a:off x="-1576800" y="4489920"/>
              <a:ext cx="1064160" cy="761760"/>
            </a:xfrm>
            <a:custGeom>
              <a:avLst/>
              <a:gdLst>
                <a:gd name="textAreaLeft" fmla="*/ 277200 w 1064160"/>
                <a:gd name="textAreaRight" fmla="*/ 792000 w 106416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70212" sy="70212"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9" name=""/>
            <p:cNvSpPr/>
            <p:nvPr/>
          </p:nvSpPr>
          <p:spPr>
            <a:xfrm rot="5358000">
              <a:off x="-2229120" y="5166000"/>
              <a:ext cx="1064160" cy="761760"/>
            </a:xfrm>
            <a:custGeom>
              <a:avLst/>
              <a:gdLst>
                <a:gd name="textAreaLeft" fmla="*/ 277200 w 1064160"/>
                <a:gd name="textAreaRight" fmla="*/ 792000 w 106416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0" name=""/>
            <p:cNvSpPr/>
            <p:nvPr/>
          </p:nvSpPr>
          <p:spPr>
            <a:xfrm rot="5358000">
              <a:off x="-887760" y="3816720"/>
              <a:ext cx="1064160" cy="761760"/>
            </a:xfrm>
            <a:custGeom>
              <a:avLst/>
              <a:gdLst>
                <a:gd name="textAreaLeft" fmla="*/ 277200 w 1064160"/>
                <a:gd name="textAreaRight" fmla="*/ 792000 w 106416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1" name=""/>
            <p:cNvSpPr/>
            <p:nvPr/>
          </p:nvSpPr>
          <p:spPr>
            <a:xfrm rot="5358000">
              <a:off x="-212760" y="3150000"/>
              <a:ext cx="1064160" cy="761760"/>
            </a:xfrm>
            <a:custGeom>
              <a:avLst/>
              <a:gdLst>
                <a:gd name="textAreaLeft" fmla="*/ 277200 w 1064160"/>
                <a:gd name="textAreaRight" fmla="*/ 792000 w 106416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2" name=""/>
            <p:cNvSpPr/>
            <p:nvPr/>
          </p:nvSpPr>
          <p:spPr>
            <a:xfrm>
              <a:off x="455040" y="4477680"/>
              <a:ext cx="1068480" cy="761760"/>
            </a:xfrm>
            <a:custGeom>
              <a:avLst/>
              <a:gdLst>
                <a:gd name="textAreaLeft" fmla="*/ 278280 w 1068480"/>
                <a:gd name="textAreaRight" fmla="*/ 794880 w 106848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3" name=""/>
            <p:cNvSpPr/>
            <p:nvPr/>
          </p:nvSpPr>
          <p:spPr>
            <a:xfrm rot="5358000">
              <a:off x="475200" y="3816720"/>
              <a:ext cx="1064160" cy="761760"/>
            </a:xfrm>
            <a:custGeom>
              <a:avLst/>
              <a:gdLst>
                <a:gd name="textAreaLeft" fmla="*/ 277200 w 1064160"/>
                <a:gd name="textAreaRight" fmla="*/ 792000 w 106416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4" name=""/>
            <p:cNvSpPr/>
            <p:nvPr/>
          </p:nvSpPr>
          <p:spPr>
            <a:xfrm>
              <a:off x="1158840" y="5170680"/>
              <a:ext cx="1068480" cy="761760"/>
            </a:xfrm>
            <a:custGeom>
              <a:avLst/>
              <a:gdLst>
                <a:gd name="textAreaLeft" fmla="*/ 278280 w 1068480"/>
                <a:gd name="textAreaRight" fmla="*/ 794880 w 106848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5" name=""/>
            <p:cNvSpPr/>
            <p:nvPr/>
          </p:nvSpPr>
          <p:spPr>
            <a:xfrm>
              <a:off x="-1561680" y="5162760"/>
              <a:ext cx="1068480" cy="761760"/>
            </a:xfrm>
            <a:custGeom>
              <a:avLst/>
              <a:gdLst>
                <a:gd name="textAreaLeft" fmla="*/ 278280 w 1068480"/>
                <a:gd name="textAreaRight" fmla="*/ 794880 w 106848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6" name=""/>
            <p:cNvSpPr/>
            <p:nvPr/>
          </p:nvSpPr>
          <p:spPr>
            <a:xfrm rot="5358000">
              <a:off x="466200" y="5166000"/>
              <a:ext cx="1064160" cy="761760"/>
            </a:xfrm>
            <a:custGeom>
              <a:avLst/>
              <a:gdLst>
                <a:gd name="textAreaLeft" fmla="*/ 277200 w 1064160"/>
                <a:gd name="textAreaRight" fmla="*/ 792000 w 106416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7" name=""/>
            <p:cNvSpPr/>
            <p:nvPr/>
          </p:nvSpPr>
          <p:spPr>
            <a:xfrm flipH="1" rot="16242000">
              <a:off x="-227520" y="1789200"/>
              <a:ext cx="1064160" cy="761760"/>
            </a:xfrm>
            <a:custGeom>
              <a:avLst/>
              <a:gdLst>
                <a:gd name="textAreaLeft" fmla="*/ 274680 w 1064160"/>
                <a:gd name="textAreaRight" fmla="*/ 789480 w 106416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08" name=""/>
            <p:cNvSpPr/>
            <p:nvPr/>
          </p:nvSpPr>
          <p:spPr>
            <a:xfrm flipH="1" rot="16242000">
              <a:off x="419760" y="2465280"/>
              <a:ext cx="1064160" cy="761760"/>
            </a:xfrm>
            <a:custGeom>
              <a:avLst/>
              <a:gdLst>
                <a:gd name="textAreaLeft" fmla="*/ 274680 w 1064160"/>
                <a:gd name="textAreaRight" fmla="*/ 789480 w 106416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9" name=""/>
            <p:cNvSpPr/>
            <p:nvPr/>
          </p:nvSpPr>
          <p:spPr>
            <a:xfrm flipH="1">
              <a:off x="-250920" y="2462040"/>
              <a:ext cx="1068480" cy="761760"/>
            </a:xfrm>
            <a:custGeom>
              <a:avLst/>
              <a:gdLst>
                <a:gd name="textAreaLeft" fmla="*/ 280800 w 1068480"/>
                <a:gd name="textAreaRight" fmla="*/ 797400 w 106848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0" name=""/>
            <p:cNvSpPr/>
            <p:nvPr/>
          </p:nvSpPr>
          <p:spPr>
            <a:xfrm>
              <a:off x="1107720" y="1135080"/>
              <a:ext cx="1068480" cy="761760"/>
            </a:xfrm>
            <a:custGeom>
              <a:avLst/>
              <a:gdLst>
                <a:gd name="textAreaLeft" fmla="*/ 278280 w 1068480"/>
                <a:gd name="textAreaRight" fmla="*/ 794880 w 106848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1" name=""/>
            <p:cNvSpPr/>
            <p:nvPr/>
          </p:nvSpPr>
          <p:spPr>
            <a:xfrm rot="5358000">
              <a:off x="1107720" y="1797120"/>
              <a:ext cx="1064160" cy="761760"/>
            </a:xfrm>
            <a:custGeom>
              <a:avLst/>
              <a:gdLst>
                <a:gd name="textAreaLeft" fmla="*/ 277200 w 1064160"/>
                <a:gd name="textAreaRight" fmla="*/ 792000 w 106416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12" name=""/>
            <p:cNvSpPr/>
            <p:nvPr/>
          </p:nvSpPr>
          <p:spPr>
            <a:xfrm rot="5358000">
              <a:off x="419040" y="1138320"/>
              <a:ext cx="1064160" cy="761760"/>
            </a:xfrm>
            <a:custGeom>
              <a:avLst/>
              <a:gdLst>
                <a:gd name="textAreaLeft" fmla="*/ 277200 w 1064160"/>
                <a:gd name="textAreaRight" fmla="*/ 792000 w 106416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0212" sy="70212"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3" name=""/>
            <p:cNvSpPr/>
            <p:nvPr/>
          </p:nvSpPr>
          <p:spPr>
            <a:xfrm>
              <a:off x="439200" y="1811160"/>
              <a:ext cx="1068480" cy="761760"/>
            </a:xfrm>
            <a:custGeom>
              <a:avLst/>
              <a:gdLst>
                <a:gd name="textAreaLeft" fmla="*/ 278280 w 1068480"/>
                <a:gd name="textAreaRight" fmla="*/ 794880 w 106848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4" name=""/>
            <p:cNvSpPr/>
            <p:nvPr/>
          </p:nvSpPr>
          <p:spPr>
            <a:xfrm>
              <a:off x="423720" y="451080"/>
              <a:ext cx="1068480" cy="761760"/>
            </a:xfrm>
            <a:custGeom>
              <a:avLst/>
              <a:gdLst>
                <a:gd name="textAreaLeft" fmla="*/ 278280 w 1068480"/>
                <a:gd name="textAreaRight" fmla="*/ 794880 w 106848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5" name=""/>
            <p:cNvSpPr/>
            <p:nvPr/>
          </p:nvSpPr>
          <p:spPr>
            <a:xfrm rot="5358000">
              <a:off x="-237240" y="434160"/>
              <a:ext cx="1064160" cy="761760"/>
            </a:xfrm>
            <a:custGeom>
              <a:avLst/>
              <a:gdLst>
                <a:gd name="textAreaLeft" fmla="*/ 277200 w 1064160"/>
                <a:gd name="textAreaRight" fmla="*/ 792000 w 106416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6" name=""/>
            <p:cNvSpPr/>
            <p:nvPr/>
          </p:nvSpPr>
          <p:spPr>
            <a:xfrm rot="5358000">
              <a:off x="439560" y="-246240"/>
              <a:ext cx="1064160" cy="761760"/>
            </a:xfrm>
            <a:custGeom>
              <a:avLst/>
              <a:gdLst>
                <a:gd name="textAreaLeft" fmla="*/ 277200 w 1064160"/>
                <a:gd name="textAreaRight" fmla="*/ 792000 w 106416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7" name=""/>
            <p:cNvSpPr/>
            <p:nvPr/>
          </p:nvSpPr>
          <p:spPr>
            <a:xfrm>
              <a:off x="1779480" y="1794600"/>
              <a:ext cx="1068480" cy="761760"/>
            </a:xfrm>
            <a:custGeom>
              <a:avLst/>
              <a:gdLst>
                <a:gd name="textAreaLeft" fmla="*/ 278280 w 1068480"/>
                <a:gd name="textAreaRight" fmla="*/ 794880 w 106848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8" name=""/>
            <p:cNvSpPr/>
            <p:nvPr/>
          </p:nvSpPr>
          <p:spPr>
            <a:xfrm>
              <a:off x="1106280" y="-257040"/>
              <a:ext cx="1068480" cy="761760"/>
            </a:xfrm>
            <a:custGeom>
              <a:avLst/>
              <a:gdLst>
                <a:gd name="textAreaLeft" fmla="*/ 278280 w 1068480"/>
                <a:gd name="textAreaRight" fmla="*/ 794880 w 106848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70212" sy="70212"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9" name=""/>
            <p:cNvSpPr/>
            <p:nvPr/>
          </p:nvSpPr>
          <p:spPr>
            <a:xfrm>
              <a:off x="-908280" y="1790640"/>
              <a:ext cx="1068480" cy="761760"/>
            </a:xfrm>
            <a:custGeom>
              <a:avLst/>
              <a:gdLst>
                <a:gd name="textAreaLeft" fmla="*/ 278280 w 1068480"/>
                <a:gd name="textAreaRight" fmla="*/ 794880 w 106848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70212" sy="70212"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0" name=""/>
            <p:cNvSpPr/>
            <p:nvPr/>
          </p:nvSpPr>
          <p:spPr>
            <a:xfrm rot="5358000">
              <a:off x="-236520" y="5820480"/>
              <a:ext cx="1064160" cy="761760"/>
            </a:xfrm>
            <a:custGeom>
              <a:avLst/>
              <a:gdLst>
                <a:gd name="textAreaLeft" fmla="*/ 277200 w 1064160"/>
                <a:gd name="textAreaRight" fmla="*/ 792000 w 106416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1" name=""/>
            <p:cNvSpPr/>
            <p:nvPr/>
          </p:nvSpPr>
          <p:spPr>
            <a:xfrm>
              <a:off x="427320" y="5853960"/>
              <a:ext cx="1068480" cy="761760"/>
            </a:xfrm>
            <a:custGeom>
              <a:avLst/>
              <a:gdLst>
                <a:gd name="textAreaLeft" fmla="*/ 278280 w 1068480"/>
                <a:gd name="textAreaRight" fmla="*/ 794880 w 106848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70212" sy="70212"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2" name=""/>
            <p:cNvSpPr/>
            <p:nvPr/>
          </p:nvSpPr>
          <p:spPr>
            <a:xfrm>
              <a:off x="-236880" y="6494040"/>
              <a:ext cx="1068480" cy="761760"/>
            </a:xfrm>
            <a:custGeom>
              <a:avLst/>
              <a:gdLst>
                <a:gd name="textAreaLeft" fmla="*/ 278280 w 1068480"/>
                <a:gd name="textAreaRight" fmla="*/ 794880 w 106848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3" name=""/>
            <p:cNvSpPr/>
            <p:nvPr/>
          </p:nvSpPr>
          <p:spPr>
            <a:xfrm rot="5358000">
              <a:off x="-920520" y="6497280"/>
              <a:ext cx="1064160" cy="761760"/>
            </a:xfrm>
            <a:custGeom>
              <a:avLst/>
              <a:gdLst>
                <a:gd name="textAreaLeft" fmla="*/ 277200 w 1064160"/>
                <a:gd name="textAreaRight" fmla="*/ 792000 w 106416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4" name=""/>
            <p:cNvSpPr/>
            <p:nvPr/>
          </p:nvSpPr>
          <p:spPr>
            <a:xfrm rot="5358000">
              <a:off x="-241920" y="7197120"/>
              <a:ext cx="1063800" cy="761760"/>
            </a:xfrm>
            <a:custGeom>
              <a:avLst/>
              <a:gdLst>
                <a:gd name="textAreaLeft" fmla="*/ 276840 w 1063800"/>
                <a:gd name="textAreaRight" fmla="*/ 791640 w 106380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25" name=""/>
            <p:cNvSpPr/>
            <p:nvPr/>
          </p:nvSpPr>
          <p:spPr>
            <a:xfrm rot="5358000">
              <a:off x="431280" y="6513840"/>
              <a:ext cx="1064160" cy="761760"/>
            </a:xfrm>
            <a:custGeom>
              <a:avLst/>
              <a:gdLst>
                <a:gd name="textAreaLeft" fmla="*/ 277200 w 1064160"/>
                <a:gd name="textAreaRight" fmla="*/ 792000 w 106416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6" name=""/>
            <p:cNvSpPr/>
            <p:nvPr/>
          </p:nvSpPr>
          <p:spPr>
            <a:xfrm>
              <a:off x="1103400" y="6530040"/>
              <a:ext cx="1068480" cy="761760"/>
            </a:xfrm>
            <a:custGeom>
              <a:avLst/>
              <a:gdLst>
                <a:gd name="textAreaLeft" fmla="*/ 278280 w 1068480"/>
                <a:gd name="textAreaRight" fmla="*/ 794880 w 1068480"/>
                <a:gd name="textAreaTop" fmla="*/ 258840 h 761760"/>
                <a:gd name="textAreaBottom" fmla="*/ 507600 h 7617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grpSp>
      <p:sp>
        <p:nvSpPr>
          <p:cNvPr id="127" name=""/>
          <p:cNvSpPr/>
          <p:nvPr/>
        </p:nvSpPr>
        <p:spPr>
          <a:xfrm>
            <a:off x="3844800" y="1408320"/>
            <a:ext cx="1092600" cy="1221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8000" spc="-1" strike="noStrike">
                <a:solidFill>
                  <a:srgbClr val="000000"/>
                </a:solidFill>
                <a:latin typeface="Arial"/>
                <a:ea typeface="DejaVu Sans"/>
              </a:rPr>
              <a:t>“</a:t>
            </a:r>
            <a:endParaRPr b="0" lang="fr-CH" sz="8000" spc="-1" strike="noStrike">
              <a:solidFill>
                <a:srgbClr val="000000"/>
              </a:solidFill>
              <a:latin typeface="Arial"/>
            </a:endParaRPr>
          </a:p>
        </p:txBody>
      </p:sp>
      <p:sp>
        <p:nvSpPr>
          <p:cNvPr id="128" name=""/>
          <p:cNvSpPr/>
          <p:nvPr/>
        </p:nvSpPr>
        <p:spPr>
          <a:xfrm>
            <a:off x="7868160" y="3039840"/>
            <a:ext cx="1092600" cy="110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7200" spc="-1" strike="noStrike">
                <a:solidFill>
                  <a:srgbClr val="000000"/>
                </a:solidFill>
                <a:latin typeface="Arial"/>
                <a:ea typeface="DejaVu Sans"/>
              </a:rPr>
              <a:t>”</a:t>
            </a:r>
            <a:endParaRPr b="0" lang="fr-CH" sz="7200" spc="-1" strike="noStrike">
              <a:solidFill>
                <a:srgbClr val="000000"/>
              </a:solidFill>
              <a:latin typeface="Arial"/>
            </a:endParaRPr>
          </a:p>
        </p:txBody>
      </p:sp>
      <p:sp>
        <p:nvSpPr>
          <p:cNvPr id="129" name=""/>
          <p:cNvSpPr/>
          <p:nvPr/>
        </p:nvSpPr>
        <p:spPr>
          <a:xfrm>
            <a:off x="8538120" y="3877200"/>
            <a:ext cx="971280" cy="1366920"/>
          </a:xfrm>
          <a:custGeom>
            <a:avLst/>
            <a:gdLst>
              <a:gd name="textAreaLeft" fmla="*/ 0 w 971280"/>
              <a:gd name="textAreaRight" fmla="*/ 975960 w 971280"/>
              <a:gd name="textAreaTop" fmla="*/ 0 h 1366920"/>
              <a:gd name="textAreaBottom" fmla="*/ 1371600 h 136692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130" name=""/>
          <p:cNvSpPr/>
          <p:nvPr/>
        </p:nvSpPr>
        <p:spPr>
          <a:xfrm>
            <a:off x="7372080" y="4974480"/>
            <a:ext cx="1680120" cy="1641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1" name=""/>
          <p:cNvSpPr/>
          <p:nvPr/>
        </p:nvSpPr>
        <p:spPr>
          <a:xfrm>
            <a:off x="7868160" y="-329040"/>
            <a:ext cx="2007000" cy="20070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2" name=""/>
          <p:cNvSpPr/>
          <p:nvPr/>
        </p:nvSpPr>
        <p:spPr>
          <a:xfrm>
            <a:off x="2982960" y="3757320"/>
            <a:ext cx="1040040" cy="2980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1" r:id="rId8"/>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
          <p:cNvSpPr/>
          <p:nvPr/>
        </p:nvSpPr>
        <p:spPr>
          <a:xfrm>
            <a:off x="8266320" y="4115520"/>
            <a:ext cx="1915560" cy="1915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4" name=""/>
          <p:cNvSpPr/>
          <p:nvPr/>
        </p:nvSpPr>
        <p:spPr>
          <a:xfrm>
            <a:off x="7717680" y="-548280"/>
            <a:ext cx="1915560" cy="1915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nvGrpSpPr>
          <p:cNvPr id="135" name=""/>
          <p:cNvGrpSpPr/>
          <p:nvPr/>
        </p:nvGrpSpPr>
        <p:grpSpPr>
          <a:xfrm>
            <a:off x="-142920" y="-291600"/>
            <a:ext cx="906480" cy="1271880"/>
            <a:chOff x="-142920" y="-291600"/>
            <a:chExt cx="906480" cy="1271880"/>
          </a:xfrm>
        </p:grpSpPr>
        <p:sp>
          <p:nvSpPr>
            <p:cNvPr id="136" name=""/>
            <p:cNvSpPr/>
            <p:nvPr/>
          </p:nvSpPr>
          <p:spPr>
            <a:xfrm flipV="1" rot="5395800">
              <a:off x="219240" y="801360"/>
              <a:ext cx="178200" cy="178200"/>
            </a:xfrm>
            <a:prstGeom prst="ellipse">
              <a:avLst/>
            </a:prstGeom>
            <a:blipFill rotWithShape="0">
              <a:blip r:embed="rId2"/>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7" name=""/>
            <p:cNvSpPr/>
            <p:nvPr/>
          </p:nvSpPr>
          <p:spPr>
            <a:xfrm flipV="1" rot="5395800">
              <a:off x="218880" y="435600"/>
              <a:ext cx="178200" cy="178200"/>
            </a:xfrm>
            <a:prstGeom prst="ellipse">
              <a:avLst/>
            </a:prstGeom>
            <a:blipFill rotWithShape="0">
              <a:blip r:embed="rId3"/>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8" name=""/>
            <p:cNvSpPr/>
            <p:nvPr/>
          </p:nvSpPr>
          <p:spPr>
            <a:xfrm flipV="1" rot="5395800">
              <a:off x="218520" y="70200"/>
              <a:ext cx="178200" cy="178200"/>
            </a:xfrm>
            <a:prstGeom prst="ellipse">
              <a:avLst/>
            </a:prstGeom>
            <a:blipFill rotWithShape="0">
              <a:blip r:embed="rId4"/>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9" name=""/>
            <p:cNvSpPr/>
            <p:nvPr/>
          </p:nvSpPr>
          <p:spPr>
            <a:xfrm flipV="1" rot="5395800">
              <a:off x="217800" y="-290880"/>
              <a:ext cx="178200" cy="178200"/>
            </a:xfrm>
            <a:prstGeom prst="ellipse">
              <a:avLst/>
            </a:prstGeom>
            <a:blipFill rotWithShape="0">
              <a:blip r:embed="rId5"/>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0" name=""/>
            <p:cNvSpPr/>
            <p:nvPr/>
          </p:nvSpPr>
          <p:spPr>
            <a:xfrm flipV="1" rot="5395800">
              <a:off x="583920" y="-291240"/>
              <a:ext cx="178200" cy="178200"/>
            </a:xfrm>
            <a:prstGeom prst="ellipse">
              <a:avLst/>
            </a:prstGeom>
            <a:blipFill rotWithShape="0">
              <a:blip r:embed="rId6"/>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1" name=""/>
            <p:cNvSpPr/>
            <p:nvPr/>
          </p:nvSpPr>
          <p:spPr>
            <a:xfrm flipV="1" rot="5395800">
              <a:off x="584280" y="69480"/>
              <a:ext cx="178200" cy="178200"/>
            </a:xfrm>
            <a:prstGeom prst="ellipse">
              <a:avLst/>
            </a:prstGeom>
            <a:blipFill rotWithShape="0">
              <a:blip r:embed="rId7"/>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2" name=""/>
            <p:cNvSpPr/>
            <p:nvPr/>
          </p:nvSpPr>
          <p:spPr>
            <a:xfrm flipV="1" rot="5395800">
              <a:off x="584280" y="435240"/>
              <a:ext cx="178200" cy="178200"/>
            </a:xfrm>
            <a:prstGeom prst="ellipse">
              <a:avLst/>
            </a:prstGeom>
            <a:blipFill rotWithShape="0">
              <a:blip r:embed="rId8"/>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3" name=""/>
            <p:cNvSpPr/>
            <p:nvPr/>
          </p:nvSpPr>
          <p:spPr>
            <a:xfrm flipV="1" rot="5395800">
              <a:off x="585000" y="801360"/>
              <a:ext cx="178200" cy="178200"/>
            </a:xfrm>
            <a:prstGeom prst="ellipse">
              <a:avLst/>
            </a:prstGeom>
            <a:blipFill rotWithShape="0">
              <a:blip r:embed="rId9"/>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4" name=""/>
            <p:cNvSpPr/>
            <p:nvPr/>
          </p:nvSpPr>
          <p:spPr>
            <a:xfrm flipV="1" rot="5395800">
              <a:off x="-141480" y="801720"/>
              <a:ext cx="178200" cy="178200"/>
            </a:xfrm>
            <a:prstGeom prst="ellipse">
              <a:avLst/>
            </a:prstGeom>
            <a:blipFill rotWithShape="0">
              <a:blip r:embed="rId10"/>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5" name=""/>
            <p:cNvSpPr/>
            <p:nvPr/>
          </p:nvSpPr>
          <p:spPr>
            <a:xfrm flipV="1" rot="5395800">
              <a:off x="-142200" y="436320"/>
              <a:ext cx="178200" cy="178200"/>
            </a:xfrm>
            <a:prstGeom prst="ellipse">
              <a:avLst/>
            </a:prstGeom>
            <a:blipFill rotWithShape="0">
              <a:blip r:embed="rId11"/>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6" name=""/>
            <p:cNvSpPr/>
            <p:nvPr/>
          </p:nvSpPr>
          <p:spPr>
            <a:xfrm flipV="1" rot="5395800">
              <a:off x="-142200" y="70200"/>
              <a:ext cx="178200" cy="178200"/>
            </a:xfrm>
            <a:prstGeom prst="ellipse">
              <a:avLst/>
            </a:prstGeom>
            <a:blipFill rotWithShape="0">
              <a:blip r:embed="rId12"/>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7" name=""/>
            <p:cNvSpPr/>
            <p:nvPr/>
          </p:nvSpPr>
          <p:spPr>
            <a:xfrm flipV="1" rot="5395800">
              <a:off x="-142560" y="-290520"/>
              <a:ext cx="178200" cy="178200"/>
            </a:xfrm>
            <a:prstGeom prst="ellipse">
              <a:avLst/>
            </a:prstGeom>
            <a:blipFill rotWithShape="0">
              <a:blip r:embed="rId13"/>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grpSp>
        <p:nvGrpSpPr>
          <p:cNvPr id="148" name=""/>
          <p:cNvGrpSpPr/>
          <p:nvPr/>
        </p:nvGrpSpPr>
        <p:grpSpPr>
          <a:xfrm>
            <a:off x="9545040" y="4645800"/>
            <a:ext cx="911160" cy="1276560"/>
            <a:chOff x="9545040" y="4645800"/>
            <a:chExt cx="911160" cy="1276560"/>
          </a:xfrm>
        </p:grpSpPr>
        <p:sp>
          <p:nvSpPr>
            <p:cNvPr id="149" name=""/>
            <p:cNvSpPr/>
            <p:nvPr/>
          </p:nvSpPr>
          <p:spPr>
            <a:xfrm flipV="1" rot="5395800">
              <a:off x="9911880" y="5743440"/>
              <a:ext cx="178200" cy="178200"/>
            </a:xfrm>
            <a:prstGeom prst="ellipse">
              <a:avLst/>
            </a:prstGeom>
            <a:blipFill rotWithShape="0">
              <a:blip r:embed="rId14"/>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0" name=""/>
            <p:cNvSpPr/>
            <p:nvPr/>
          </p:nvSpPr>
          <p:spPr>
            <a:xfrm flipV="1" rot="5395800">
              <a:off x="9911520" y="5377680"/>
              <a:ext cx="178200" cy="178200"/>
            </a:xfrm>
            <a:prstGeom prst="ellipse">
              <a:avLst/>
            </a:prstGeom>
            <a:blipFill rotWithShape="0">
              <a:blip r:embed="rId15"/>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1" name=""/>
            <p:cNvSpPr/>
            <p:nvPr/>
          </p:nvSpPr>
          <p:spPr>
            <a:xfrm flipV="1" rot="5395800">
              <a:off x="9911160" y="5012280"/>
              <a:ext cx="178200" cy="178200"/>
            </a:xfrm>
            <a:prstGeom prst="ellipse">
              <a:avLst/>
            </a:prstGeom>
            <a:blipFill rotWithShape="0">
              <a:blip r:embed="rId16"/>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2" name=""/>
            <p:cNvSpPr/>
            <p:nvPr/>
          </p:nvSpPr>
          <p:spPr>
            <a:xfrm flipV="1" rot="5395800">
              <a:off x="9910440" y="4646160"/>
              <a:ext cx="178200" cy="178200"/>
            </a:xfrm>
            <a:prstGeom prst="ellipse">
              <a:avLst/>
            </a:prstGeom>
            <a:blipFill rotWithShape="0">
              <a:blip r:embed="rId17"/>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3" name=""/>
            <p:cNvSpPr/>
            <p:nvPr/>
          </p:nvSpPr>
          <p:spPr>
            <a:xfrm flipV="1" rot="5395800">
              <a:off x="10276560" y="4645800"/>
              <a:ext cx="178200" cy="178200"/>
            </a:xfrm>
            <a:prstGeom prst="ellipse">
              <a:avLst/>
            </a:prstGeom>
            <a:blipFill rotWithShape="0">
              <a:blip r:embed="rId18"/>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4" name=""/>
            <p:cNvSpPr/>
            <p:nvPr/>
          </p:nvSpPr>
          <p:spPr>
            <a:xfrm flipV="1" rot="5395800">
              <a:off x="10276920" y="5011560"/>
              <a:ext cx="178200" cy="178200"/>
            </a:xfrm>
            <a:prstGeom prst="ellipse">
              <a:avLst/>
            </a:prstGeom>
            <a:blipFill rotWithShape="0">
              <a:blip r:embed="rId19"/>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5" name=""/>
            <p:cNvSpPr/>
            <p:nvPr/>
          </p:nvSpPr>
          <p:spPr>
            <a:xfrm flipV="1" rot="5395800">
              <a:off x="10276920" y="5377320"/>
              <a:ext cx="178200" cy="178200"/>
            </a:xfrm>
            <a:prstGeom prst="ellipse">
              <a:avLst/>
            </a:prstGeom>
            <a:blipFill rotWithShape="0">
              <a:blip r:embed="rId20"/>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6" name=""/>
            <p:cNvSpPr/>
            <p:nvPr/>
          </p:nvSpPr>
          <p:spPr>
            <a:xfrm flipV="1" rot="5395800">
              <a:off x="10277640" y="5743440"/>
              <a:ext cx="178200" cy="178200"/>
            </a:xfrm>
            <a:prstGeom prst="ellipse">
              <a:avLst/>
            </a:prstGeom>
            <a:blipFill rotWithShape="0">
              <a:blip r:embed="rId21"/>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7" name=""/>
            <p:cNvSpPr/>
            <p:nvPr/>
          </p:nvSpPr>
          <p:spPr>
            <a:xfrm flipV="1" rot="5395800">
              <a:off x="9546120" y="5743800"/>
              <a:ext cx="178200" cy="178200"/>
            </a:xfrm>
            <a:prstGeom prst="ellipse">
              <a:avLst/>
            </a:prstGeom>
            <a:blipFill rotWithShape="0">
              <a:blip r:embed="rId22"/>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8" name=""/>
            <p:cNvSpPr/>
            <p:nvPr/>
          </p:nvSpPr>
          <p:spPr>
            <a:xfrm flipV="1" rot="5395800">
              <a:off x="9545400" y="5378400"/>
              <a:ext cx="178200" cy="178200"/>
            </a:xfrm>
            <a:prstGeom prst="ellipse">
              <a:avLst/>
            </a:prstGeom>
            <a:blipFill rotWithShape="0">
              <a:blip r:embed="rId23"/>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9" name=""/>
            <p:cNvSpPr/>
            <p:nvPr/>
          </p:nvSpPr>
          <p:spPr>
            <a:xfrm flipV="1" rot="5395800">
              <a:off x="9545400" y="5012280"/>
              <a:ext cx="178200" cy="178200"/>
            </a:xfrm>
            <a:prstGeom prst="ellipse">
              <a:avLst/>
            </a:prstGeom>
            <a:blipFill rotWithShape="0">
              <a:blip r:embed="rId24"/>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0" name=""/>
            <p:cNvSpPr/>
            <p:nvPr/>
          </p:nvSpPr>
          <p:spPr>
            <a:xfrm flipV="1" rot="5395800">
              <a:off x="9545040" y="4646520"/>
              <a:ext cx="178200" cy="178200"/>
            </a:xfrm>
            <a:prstGeom prst="ellipse">
              <a:avLst/>
            </a:prstGeom>
            <a:blipFill rotWithShape="0">
              <a:blip r:embed="rId25"/>
              <a:srcRect/>
              <a:tile tx="0" ty="0" sx="70212" sy="70212"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sp>
        <p:nvSpPr>
          <p:cNvPr id="161" name=""/>
          <p:cNvSpPr/>
          <p:nvPr/>
        </p:nvSpPr>
        <p:spPr>
          <a:xfrm>
            <a:off x="-146160" y="3109320"/>
            <a:ext cx="1915560" cy="1915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3" r:id="rId26"/>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
          <p:cNvSpPr/>
          <p:nvPr/>
        </p:nvSpPr>
        <p:spPr>
          <a:xfrm rot="18876000">
            <a:off x="8642520" y="-401040"/>
            <a:ext cx="2890800" cy="289080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3" name=""/>
          <p:cNvSpPr/>
          <p:nvPr/>
        </p:nvSpPr>
        <p:spPr>
          <a:xfrm rot="18876000">
            <a:off x="8662680" y="3983040"/>
            <a:ext cx="2890800" cy="289080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4" name=""/>
          <p:cNvSpPr/>
          <p:nvPr/>
        </p:nvSpPr>
        <p:spPr>
          <a:xfrm rot="18964800">
            <a:off x="990720" y="5915880"/>
            <a:ext cx="2584080" cy="72684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5" name=""/>
          <p:cNvSpPr/>
          <p:nvPr/>
        </p:nvSpPr>
        <p:spPr>
          <a:xfrm rot="18964800">
            <a:off x="-1295640" y="5513760"/>
            <a:ext cx="2584080" cy="72684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6" name=""/>
          <p:cNvSpPr/>
          <p:nvPr/>
        </p:nvSpPr>
        <p:spPr>
          <a:xfrm rot="18964800">
            <a:off x="3678840" y="339480"/>
            <a:ext cx="3453120" cy="91764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7" name=""/>
          <p:cNvSpPr/>
          <p:nvPr/>
        </p:nvSpPr>
        <p:spPr>
          <a:xfrm rot="18964800">
            <a:off x="1442520" y="-753840"/>
            <a:ext cx="2584080" cy="72684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8" name=""/>
          <p:cNvSpPr/>
          <p:nvPr/>
        </p:nvSpPr>
        <p:spPr>
          <a:xfrm rot="18964800">
            <a:off x="-726120" y="3295080"/>
            <a:ext cx="2584080" cy="5083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
          <p:cNvSpPr/>
          <p:nvPr/>
        </p:nvSpPr>
        <p:spPr>
          <a:xfrm>
            <a:off x="820800" y="4140000"/>
            <a:ext cx="6194520" cy="14353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1" lang="de-DE" sz="2800" spc="-1" strike="noStrike">
                <a:solidFill>
                  <a:srgbClr val="000000"/>
                </a:solidFill>
                <a:latin typeface="Noto Sans"/>
                <a:ea typeface="DejaVu Sans"/>
              </a:rPr>
              <a:t>Anticipez les besoins en consommation de bâtiments</a:t>
            </a:r>
            <a:endParaRPr b="0" lang="fr-CH" sz="2800" spc="-1" strike="noStrike">
              <a:solidFill>
                <a:srgbClr val="000000"/>
              </a:solidFill>
              <a:latin typeface="Arial"/>
            </a:endParaRPr>
          </a:p>
        </p:txBody>
      </p:sp>
      <p:sp>
        <p:nvSpPr>
          <p:cNvPr id="170" name=""/>
          <p:cNvSpPr/>
          <p:nvPr/>
        </p:nvSpPr>
        <p:spPr>
          <a:xfrm>
            <a:off x="7315200" y="4629240"/>
            <a:ext cx="237276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300" spc="-1" strike="noStrike">
                <a:solidFill>
                  <a:srgbClr val="000000"/>
                </a:solidFill>
                <a:latin typeface="Noto Sans"/>
                <a:ea typeface="DejaVu Sans"/>
              </a:rPr>
              <a:t>Xavier Barrelet</a:t>
            </a:r>
            <a:endParaRPr b="0" lang="fr-CH" sz="1300" spc="-1" strike="noStrike">
              <a:solidFill>
                <a:srgbClr val="000000"/>
              </a:solidFill>
              <a:latin typeface="Arial"/>
            </a:endParaRPr>
          </a:p>
          <a:p>
            <a:pPr>
              <a:lnSpc>
                <a:spcPct val="100000"/>
              </a:lnSpc>
            </a:pPr>
            <a:r>
              <a:rPr b="0" lang="de-DE" sz="1050" spc="-1" strike="noStrike">
                <a:solidFill>
                  <a:srgbClr val="000000"/>
                </a:solidFill>
                <a:latin typeface="Noto Sans"/>
                <a:ea typeface="DejaVu Sans"/>
              </a:rPr>
              <a:t>15 Juillet 2024</a:t>
            </a:r>
            <a:endParaRPr b="0" lang="fr-CH" sz="1050" spc="-1" strike="noStrike">
              <a:solidFill>
                <a:srgbClr val="000000"/>
              </a:solidFill>
              <a:latin typeface="Arial"/>
            </a:endParaRPr>
          </a:p>
        </p:txBody>
      </p:sp>
      <p:sp>
        <p:nvSpPr>
          <p:cNvPr id="171" name=""/>
          <p:cNvSpPr/>
          <p:nvPr/>
        </p:nvSpPr>
        <p:spPr>
          <a:xfrm>
            <a:off x="7132320" y="4375440"/>
            <a:ext cx="360" cy="1005840"/>
          </a:xfrm>
          <a:prstGeom prst="line">
            <a:avLst/>
          </a:prstGeom>
          <a:ln w="54720">
            <a:solidFill>
              <a:srgbClr val="999999"/>
            </a:solidFill>
            <a:round/>
          </a:ln>
        </p:spPr>
        <p:style>
          <a:lnRef idx="0"/>
          <a:fillRef idx="0"/>
          <a:effectRef idx="0"/>
          <a:fontRef idx="minor"/>
        </p:style>
        <p:txBody>
          <a:bodyPr lIns="117360" rIns="117360" tIns="72360" bIns="72360" anchor="ctr">
            <a:noAutofit/>
          </a:bodyPr>
          <a:p>
            <a:endParaRPr b="0" lang="de-DE" sz="1800" spc="-1" strike="noStrike">
              <a:solidFill>
                <a:srgbClr val="000000"/>
              </a:solidFill>
              <a:latin typeface="Noto Sans"/>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8"/>
          <p:cNvSpPr/>
          <p:nvPr/>
        </p:nvSpPr>
        <p:spPr>
          <a:xfrm>
            <a:off x="1080000" y="1080000"/>
            <a:ext cx="6835680" cy="39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Features engineering</a:t>
            </a:r>
            <a:endParaRPr b="0" lang="fr-CH" sz="2400" spc="-1" strike="noStrike">
              <a:solidFill>
                <a:srgbClr val="000000"/>
              </a:solidFill>
              <a:latin typeface="Arial"/>
            </a:endParaRPr>
          </a:p>
        </p:txBody>
      </p:sp>
      <p:sp>
        <p:nvSpPr>
          <p:cNvPr id="189" name="TextShape 29"/>
          <p:cNvSpPr/>
          <p:nvPr/>
        </p:nvSpPr>
        <p:spPr>
          <a:xfrm>
            <a:off x="1086120" y="1635120"/>
            <a:ext cx="7729560" cy="394236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Différentes méthodes de transformation des données vont être testées pour chaque modèle en utilisant des hyperparamètres afin de déterminer pour lesquelles produisent le meilleur résultat.</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Ces méthodes vont être appliquées dans deux nouveaux Transformers, un s’occupant des valeurs numériques et un des valeurs String.</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Ces transformers sont utilisés au début de la pipeline et sont suivis par le modèle de prédiction.</a:t>
            </a:r>
            <a:endParaRPr b="0" lang="fr-CH" sz="1800" spc="-1" strike="noStrike">
              <a:solidFill>
                <a:srgbClr val="000000"/>
              </a:solidFill>
              <a:latin typeface="Arial"/>
            </a:endParaRPr>
          </a:p>
          <a:p>
            <a:pPr marL="216000" indent="-21564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Effectuer ces tranformations dans un pipeline qui ne voit que </a:t>
            </a:r>
            <a:br>
              <a:rPr sz="1800"/>
            </a:br>
            <a:r>
              <a:rPr b="0" lang="de-DE" sz="1800" spc="-1" strike="noStrike">
                <a:solidFill>
                  <a:srgbClr val="808080"/>
                </a:solidFill>
                <a:latin typeface="Noto Sans"/>
                <a:ea typeface="DejaVu Sans"/>
              </a:rPr>
              <a:t>le set de training va également empêcher les problèmes </a:t>
            </a:r>
            <a:br>
              <a:rPr sz="1800"/>
            </a:br>
            <a:r>
              <a:rPr b="0" lang="de-DE" sz="1800" spc="-1" strike="noStrike">
                <a:solidFill>
                  <a:srgbClr val="808080"/>
                </a:solidFill>
                <a:latin typeface="Noto Sans"/>
                <a:ea typeface="DejaVu Sans"/>
              </a:rPr>
              <a:t>de data leakage durant le fit.</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30"/>
          <p:cNvSpPr/>
          <p:nvPr/>
        </p:nvSpPr>
        <p:spPr>
          <a:xfrm>
            <a:off x="1080000" y="1080000"/>
            <a:ext cx="6835680" cy="39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Features engineering – hyperparamètres</a:t>
            </a:r>
            <a:endParaRPr b="0" lang="fr-CH" sz="2400" spc="-1" strike="noStrike">
              <a:solidFill>
                <a:srgbClr val="000000"/>
              </a:solidFill>
              <a:latin typeface="Arial"/>
            </a:endParaRPr>
          </a:p>
        </p:txBody>
      </p:sp>
      <p:sp>
        <p:nvSpPr>
          <p:cNvPr id="191" name="TextShape 31"/>
          <p:cNvSpPr/>
          <p:nvPr/>
        </p:nvSpPr>
        <p:spPr>
          <a:xfrm>
            <a:off x="1086120" y="1635120"/>
            <a:ext cx="7729560" cy="394236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Transformation des valeurs String:</a:t>
            </a:r>
            <a:endParaRPr b="0" lang="fr-CH" sz="1800" spc="-1" strike="noStrike">
              <a:solidFill>
                <a:srgbClr val="000000"/>
              </a:solidFill>
              <a:latin typeface="Arial"/>
            </a:endParaRPr>
          </a:p>
          <a:p>
            <a:pPr lvl="1" marL="432000" indent="-21600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Exclure ou non les valeurs non-numériques</a:t>
            </a:r>
            <a:endParaRPr b="0" lang="fr-CH" sz="1800" spc="-1" strike="noStrike">
              <a:solidFill>
                <a:srgbClr val="000000"/>
              </a:solidFill>
              <a:latin typeface="Arial"/>
            </a:endParaRPr>
          </a:p>
          <a:p>
            <a:pPr lvl="1" marL="432000" indent="-21600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 </a:t>
            </a:r>
            <a:r>
              <a:rPr b="0" lang="de-DE" sz="1800" spc="-1" strike="noStrike">
                <a:solidFill>
                  <a:srgbClr val="808080"/>
                </a:solidFill>
                <a:latin typeface="Noto Sans"/>
                <a:ea typeface="DejaVu Sans"/>
              </a:rPr>
              <a:t>Si conservées: TargetEncoder ou OneHotEncoder</a:t>
            </a:r>
            <a:endParaRPr b="0" lang="fr-CH" sz="1800" spc="-1" strike="noStrike">
              <a:solidFill>
                <a:srgbClr val="000000"/>
              </a:solidFill>
              <a:latin typeface="Arial"/>
            </a:endParaRPr>
          </a:p>
          <a:p>
            <a:pPr marL="216000" indent="-21564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Transformation des valeurs numériques:</a:t>
            </a:r>
            <a:endParaRPr b="0" lang="fr-CH" sz="1800" spc="-1" strike="noStrike">
              <a:solidFill>
                <a:srgbClr val="000000"/>
              </a:solidFill>
              <a:latin typeface="Arial"/>
            </a:endParaRPr>
          </a:p>
          <a:p>
            <a:pPr lvl="1" marL="432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Inclure ou non les proportions des sources d’énergie utilisées.</a:t>
            </a:r>
            <a:endParaRPr b="0" lang="fr-CH" sz="1800" spc="-1" strike="noStrike">
              <a:solidFill>
                <a:srgbClr val="000000"/>
              </a:solidFill>
              <a:latin typeface="Arial"/>
            </a:endParaRPr>
          </a:p>
          <a:p>
            <a:pPr lvl="1" marL="432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Mode de transformation des données: aucune, normalisation, standardisation.</a:t>
            </a:r>
            <a:endParaRPr b="0" lang="fr-CH" sz="1800" spc="-1" strike="noStrike">
              <a:solidFill>
                <a:srgbClr val="000000"/>
              </a:solidFill>
              <a:latin typeface="Arial"/>
            </a:endParaRPr>
          </a:p>
          <a:p>
            <a:pPr lvl="1" marL="432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Passage au log ou non en utilisant la fonction np.log1p. </a:t>
            </a:r>
            <a:br>
              <a:rPr sz="1800"/>
            </a:br>
            <a:r>
              <a:rPr b="0" lang="de-DE" sz="1800" spc="-1" strike="noStrike">
                <a:solidFill>
                  <a:srgbClr val="808080"/>
                </a:solidFill>
                <a:latin typeface="Noto Sans"/>
                <a:ea typeface="DejaVu Sans"/>
              </a:rPr>
              <a:t>Cette dernière est plus précise pour des petites valeurs. </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35"/>
          <p:cNvSpPr/>
          <p:nvPr/>
        </p:nvSpPr>
        <p:spPr>
          <a:xfrm>
            <a:off x="1080000" y="1080000"/>
            <a:ext cx="6835680" cy="39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Approche de modélisation</a:t>
            </a:r>
            <a:endParaRPr b="0" lang="fr-CH" sz="2400" spc="-1" strike="noStrike">
              <a:solidFill>
                <a:srgbClr val="000000"/>
              </a:solidFill>
              <a:latin typeface="Arial"/>
            </a:endParaRPr>
          </a:p>
        </p:txBody>
      </p:sp>
      <p:sp>
        <p:nvSpPr>
          <p:cNvPr id="193" name="TextShape 37"/>
          <p:cNvSpPr/>
          <p:nvPr/>
        </p:nvSpPr>
        <p:spPr>
          <a:xfrm>
            <a:off x="1086120" y="1635120"/>
            <a:ext cx="7729560" cy="394236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1474"/>
              </a:spcBef>
              <a:spcAft>
                <a:spcPts val="1276"/>
              </a:spcAft>
              <a:buClr>
                <a:srgbClr val="000000"/>
              </a:buClr>
              <a:buSzPct val="45000"/>
              <a:buFont typeface="Wingdings" charset="2"/>
              <a:buChar char=""/>
            </a:pPr>
            <a:r>
              <a:rPr b="0" lang="de-DE" sz="1800" spc="-1" strike="noStrike">
                <a:solidFill>
                  <a:srgbClr val="808080"/>
                </a:solidFill>
                <a:latin typeface="Noto Sans"/>
                <a:ea typeface="DejaVu Sans"/>
              </a:rPr>
              <a:t>Après la préparation des données, ces dernières sont séparées dans des sets de training/test suivant une proportion de 80/20%.</a:t>
            </a:r>
            <a:endParaRPr b="0" lang="fr-CH" sz="1800" spc="-1" strike="noStrike">
              <a:solidFill>
                <a:srgbClr val="000000"/>
              </a:solidFill>
              <a:latin typeface="Arial"/>
            </a:endParaRPr>
          </a:p>
          <a:p>
            <a:pPr marL="216000" indent="-215640" algn="just">
              <a:lnSpc>
                <a:spcPct val="100000"/>
              </a:lnSpc>
              <a:spcBef>
                <a:spcPts val="1474"/>
              </a:spcBef>
              <a:spcAft>
                <a:spcPts val="1276"/>
              </a:spcAft>
              <a:buClr>
                <a:srgbClr val="000000"/>
              </a:buClr>
              <a:buSzPct val="45000"/>
              <a:buFont typeface="Wingdings" charset="2"/>
              <a:buChar char=""/>
            </a:pPr>
            <a:r>
              <a:rPr b="0" lang="de-DE" sz="1800" spc="-1" strike="noStrike">
                <a:solidFill>
                  <a:srgbClr val="808080"/>
                </a:solidFill>
                <a:latin typeface="Noto Sans"/>
                <a:ea typeface="DejaVu Sans"/>
              </a:rPr>
              <a:t>Une validation croisée va permettre de déterminer pour chaque modèle les meilleurs hyperparamètres pour les transformers mentionés précédemment et ceux du modèle.</a:t>
            </a:r>
            <a:endParaRPr b="0" lang="fr-CH" sz="1800" spc="-1" strike="noStrike">
              <a:solidFill>
                <a:srgbClr val="000000"/>
              </a:solidFill>
              <a:latin typeface="Arial"/>
            </a:endParaRPr>
          </a:p>
          <a:p>
            <a:pPr marL="216000" indent="-215640">
              <a:lnSpc>
                <a:spcPct val="100000"/>
              </a:lnSpc>
              <a:spcBef>
                <a:spcPts val="1474"/>
              </a:spcBef>
              <a:spcAft>
                <a:spcPts val="1276"/>
              </a:spcAft>
              <a:buClr>
                <a:srgbClr val="000000"/>
              </a:buClr>
              <a:buSzPct val="45000"/>
              <a:buFont typeface="Wingdings" charset="2"/>
              <a:buChar char=""/>
            </a:pPr>
            <a:r>
              <a:rPr b="0" lang="de-DE" sz="1800" spc="-1" strike="noStrike">
                <a:solidFill>
                  <a:srgbClr val="808080"/>
                </a:solidFill>
                <a:latin typeface="Noto Sans"/>
                <a:ea typeface="DejaVu Sans"/>
              </a:rPr>
              <a:t>10 plis/folds sont utilisés et les valeurs sont mélangées </a:t>
            </a:r>
            <a:br>
              <a:rPr sz="1800"/>
            </a:br>
            <a:r>
              <a:rPr b="0" lang="de-DE" sz="1800" spc="-1" strike="noStrike">
                <a:solidFill>
                  <a:srgbClr val="808080"/>
                </a:solidFill>
                <a:latin typeface="Noto Sans"/>
                <a:ea typeface="DejaVu Sans"/>
              </a:rPr>
              <a:t>avant le split pour réduire les problèmes de variance dû </a:t>
            </a:r>
            <a:br>
              <a:rPr sz="1800"/>
            </a:br>
            <a:r>
              <a:rPr b="0" lang="de-DE" sz="1800" spc="-1" strike="noStrike">
                <a:solidFill>
                  <a:srgbClr val="808080"/>
                </a:solidFill>
                <a:latin typeface="Noto Sans"/>
                <a:ea typeface="DejaVu Sans"/>
              </a:rPr>
              <a:t>à la petite taille du set de données.</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7"/>
          <p:cNvSpPr/>
          <p:nvPr/>
        </p:nvSpPr>
        <p:spPr>
          <a:xfrm>
            <a:off x="1080000" y="1080000"/>
            <a:ext cx="6835680" cy="39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Approche de modélisation - performances</a:t>
            </a:r>
            <a:endParaRPr b="0" lang="fr-CH" sz="2400" spc="-1" strike="noStrike">
              <a:solidFill>
                <a:srgbClr val="000000"/>
              </a:solidFill>
              <a:latin typeface="Arial"/>
            </a:endParaRPr>
          </a:p>
        </p:txBody>
      </p:sp>
      <p:sp>
        <p:nvSpPr>
          <p:cNvPr id="195" name="TextShape 9"/>
          <p:cNvSpPr/>
          <p:nvPr/>
        </p:nvSpPr>
        <p:spPr>
          <a:xfrm>
            <a:off x="1086120" y="1635120"/>
            <a:ext cx="7729560" cy="394236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Les performances sont évaluées via trois métriques:</a:t>
            </a:r>
            <a:endParaRPr b="0" lang="fr-CH" sz="1800" spc="-1" strike="noStrike">
              <a:solidFill>
                <a:srgbClr val="000000"/>
              </a:solidFill>
              <a:latin typeface="Arial"/>
            </a:endParaRPr>
          </a:p>
          <a:p>
            <a:pPr lvl="1" marL="432000" indent="-216000">
              <a:lnSpc>
                <a:spcPct val="100000"/>
              </a:lnSpc>
              <a:spcBef>
                <a:spcPts val="907"/>
              </a:spcBef>
              <a:spcAft>
                <a:spcPts val="709"/>
              </a:spcAft>
              <a:buClr>
                <a:srgbClr val="000000"/>
              </a:buClr>
              <a:buSzPct val="45000"/>
              <a:buFont typeface="Wingdings" charset="2"/>
              <a:buChar char=""/>
            </a:pPr>
            <a:r>
              <a:rPr b="0" lang="fr-CH" sz="1800" spc="-1" strike="noStrike">
                <a:solidFill>
                  <a:srgbClr val="808080"/>
                </a:solidFill>
                <a:latin typeface="Noto Sans"/>
                <a:ea typeface="DejaVu Sans"/>
              </a:rPr>
              <a:t>Le principal est 'neg_root_mean_squared_error', la racine de l'erreur moyenne au carré entre les prédictions et valeurs réelles.</a:t>
            </a:r>
            <a:endParaRPr b="0" lang="fr-CH" sz="1800" spc="-1" strike="noStrike">
              <a:solidFill>
                <a:srgbClr val="000000"/>
              </a:solidFill>
              <a:latin typeface="Arial"/>
            </a:endParaRPr>
          </a:p>
          <a:p>
            <a:pPr lvl="1" marL="432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Les deux autres complémentaires sont:</a:t>
            </a:r>
            <a:endParaRPr b="0" lang="fr-CH" sz="1800" spc="-1" strike="noStrike">
              <a:solidFill>
                <a:srgbClr val="000000"/>
              </a:solidFill>
              <a:latin typeface="Arial"/>
            </a:endParaRPr>
          </a:p>
          <a:p>
            <a:pPr lvl="2" marL="648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'neg_mean_absolute_error', l’erreur absolue moyenne plus robuste avec des résultats </a:t>
            </a:r>
            <a:r>
              <a:rPr b="0" lang="fr-CH" sz="1800" spc="-1" strike="noStrike">
                <a:solidFill>
                  <a:srgbClr val="808080"/>
                </a:solidFill>
                <a:latin typeface="Noto Sans"/>
                <a:ea typeface="DejaVu Sans"/>
              </a:rPr>
              <a:t>abérants.</a:t>
            </a:r>
            <a:endParaRPr b="0" lang="fr-CH" sz="1800" spc="-1" strike="noStrike">
              <a:solidFill>
                <a:srgbClr val="000000"/>
              </a:solidFill>
              <a:latin typeface="Arial"/>
            </a:endParaRPr>
          </a:p>
          <a:p>
            <a:pPr lvl="2" marL="648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'r2', le pourcentage de variation de la variable de réponse expliquée par le modèle.</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Le temps de fit du modèle est également considéré</a:t>
            </a:r>
            <a:br>
              <a:rPr sz="1800"/>
            </a:br>
            <a:r>
              <a:rPr b="0" lang="de-DE" sz="1800" spc="-1" strike="noStrike">
                <a:solidFill>
                  <a:srgbClr val="808080"/>
                </a:solidFill>
                <a:latin typeface="Noto Sans"/>
                <a:ea typeface="DejaVu Sans"/>
              </a:rPr>
              <a:t>pour analyse.</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0"/>
          <p:cNvSpPr/>
          <p:nvPr/>
        </p:nvSpPr>
        <p:spPr>
          <a:xfrm>
            <a:off x="1080000" y="1080000"/>
            <a:ext cx="6835680" cy="39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Approche de modélisation - performances</a:t>
            </a:r>
            <a:endParaRPr b="0" lang="fr-CH" sz="2400" spc="-1" strike="noStrike">
              <a:solidFill>
                <a:srgbClr val="000000"/>
              </a:solidFill>
              <a:latin typeface="Arial"/>
            </a:endParaRPr>
          </a:p>
        </p:txBody>
      </p:sp>
      <p:sp>
        <p:nvSpPr>
          <p:cNvPr id="197" name="TextShape 11"/>
          <p:cNvSpPr/>
          <p:nvPr/>
        </p:nvSpPr>
        <p:spPr>
          <a:xfrm>
            <a:off x="1086120" y="1635120"/>
            <a:ext cx="7729560" cy="394236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L’importance globale des variables (feature importance) est affichée pour chaque modèle qui la fournit.</a:t>
            </a:r>
            <a:endParaRPr b="0" lang="fr-CH" sz="1800" spc="-1" strike="noStrike">
              <a:solidFill>
                <a:srgbClr val="000000"/>
              </a:solidFill>
              <a:latin typeface="Arial"/>
            </a:endParaRPr>
          </a:p>
          <a:p>
            <a:pPr marL="216000" indent="-215640" algn="just">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Les méthodes SHAP et LIME vont également être utilisées avec le meilleur modèle pour apprécier l’importance locale des variables.</a:t>
            </a:r>
            <a:endParaRPr b="0" lang="fr-CH" sz="1800" spc="-1" strike="noStrike">
              <a:solidFill>
                <a:srgbClr val="000000"/>
              </a:solidFill>
              <a:latin typeface="Arial"/>
            </a:endParaRPr>
          </a:p>
          <a:p>
            <a:pPr marL="216000" indent="-215640" algn="just">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Le meilleur type de modèle est finalement utilisé une nouvelle fois en validation croisée avec un nouveau set de donnée incorporant cette fois l’Energy Star Score. Cette variable sera inclue ou non pour déterminer son impact sur les résultats.</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2"/>
          <p:cNvSpPr/>
          <p:nvPr/>
        </p:nvSpPr>
        <p:spPr>
          <a:xfrm>
            <a:off x="1080000" y="1080000"/>
            <a:ext cx="6835680" cy="39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Approche de modélisation - modèles</a:t>
            </a:r>
            <a:endParaRPr b="0" lang="fr-CH" sz="2400" spc="-1" strike="noStrike">
              <a:solidFill>
                <a:srgbClr val="000000"/>
              </a:solidFill>
              <a:latin typeface="Arial"/>
            </a:endParaRPr>
          </a:p>
        </p:txBody>
      </p:sp>
      <p:sp>
        <p:nvSpPr>
          <p:cNvPr id="199" name="TextShape 13"/>
          <p:cNvSpPr/>
          <p:nvPr/>
        </p:nvSpPr>
        <p:spPr>
          <a:xfrm>
            <a:off x="1086120" y="1635120"/>
            <a:ext cx="7729560" cy="394236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Modèles de régression linéaire:</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LASSO</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RIDGE</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ElasticNet</a:t>
            </a:r>
            <a:endParaRPr b="0" lang="fr-CH" sz="1800" spc="-1" strike="noStrike">
              <a:solidFill>
                <a:srgbClr val="000000"/>
              </a:solidFill>
              <a:latin typeface="Arial"/>
            </a:endParaRPr>
          </a:p>
          <a:p>
            <a:pPr marL="216000" indent="-21564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Modèles d’arbre de décision:</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RandomForestRegressor</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GradientBoostingRegressor</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XGBoost regressor</a:t>
            </a:r>
            <a:endParaRPr b="0" lang="fr-CH" sz="1800" spc="-1" strike="noStrike">
              <a:solidFill>
                <a:srgbClr val="000000"/>
              </a:solidFill>
              <a:latin typeface="Arial"/>
            </a:endParaRPr>
          </a:p>
          <a:p>
            <a:pPr marL="216000" indent="-21564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Modèle de régression à vecteurs de support, SVR</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0" name="" descr=""/>
          <p:cNvPicPr/>
          <p:nvPr/>
        </p:nvPicPr>
        <p:blipFill>
          <a:blip r:embed="rId1"/>
          <a:stretch/>
        </p:blipFill>
        <p:spPr>
          <a:xfrm>
            <a:off x="12600" y="474840"/>
            <a:ext cx="5185080" cy="2765160"/>
          </a:xfrm>
          <a:prstGeom prst="rect">
            <a:avLst/>
          </a:prstGeom>
          <a:ln w="0">
            <a:noFill/>
          </a:ln>
        </p:spPr>
      </p:pic>
      <p:sp>
        <p:nvSpPr>
          <p:cNvPr id="201" name="TextShape 14"/>
          <p:cNvSpPr/>
          <p:nvPr/>
        </p:nvSpPr>
        <p:spPr>
          <a:xfrm>
            <a:off x="2700000" y="0"/>
            <a:ext cx="4498560" cy="538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émission de gaz</a:t>
            </a:r>
            <a:endParaRPr b="0" lang="fr-CH" sz="2400" spc="-1" strike="noStrike">
              <a:solidFill>
                <a:srgbClr val="000000"/>
              </a:solidFill>
              <a:latin typeface="Arial"/>
            </a:endParaRPr>
          </a:p>
        </p:txBody>
      </p:sp>
      <p:pic>
        <p:nvPicPr>
          <p:cNvPr id="202" name="" descr=""/>
          <p:cNvPicPr/>
          <p:nvPr/>
        </p:nvPicPr>
        <p:blipFill>
          <a:blip r:embed="rId2"/>
          <a:stretch/>
        </p:blipFill>
        <p:spPr>
          <a:xfrm>
            <a:off x="4680000" y="540000"/>
            <a:ext cx="5094000" cy="2716560"/>
          </a:xfrm>
          <a:prstGeom prst="rect">
            <a:avLst/>
          </a:prstGeom>
          <a:ln w="0">
            <a:noFill/>
          </a:ln>
        </p:spPr>
      </p:pic>
      <p:pic>
        <p:nvPicPr>
          <p:cNvPr id="203" name="" descr=""/>
          <p:cNvPicPr/>
          <p:nvPr/>
        </p:nvPicPr>
        <p:blipFill>
          <a:blip r:embed="rId3"/>
          <a:stretch/>
        </p:blipFill>
        <p:spPr>
          <a:xfrm>
            <a:off x="4500000" y="3156120"/>
            <a:ext cx="5220000" cy="1919880"/>
          </a:xfrm>
          <a:prstGeom prst="rect">
            <a:avLst/>
          </a:prstGeom>
          <a:ln w="0">
            <a:noFill/>
          </a:ln>
        </p:spPr>
      </p:pic>
      <p:pic>
        <p:nvPicPr>
          <p:cNvPr id="204" name="" descr=""/>
          <p:cNvPicPr/>
          <p:nvPr/>
        </p:nvPicPr>
        <p:blipFill>
          <a:blip r:embed="rId4"/>
          <a:stretch/>
        </p:blipFill>
        <p:spPr>
          <a:xfrm>
            <a:off x="120600" y="3060000"/>
            <a:ext cx="4836600" cy="25790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5"/>
          <p:cNvSpPr/>
          <p:nvPr/>
        </p:nvSpPr>
        <p:spPr>
          <a:xfrm>
            <a:off x="2700000" y="0"/>
            <a:ext cx="7379280" cy="538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émission de gaz - GradientBoosting</a:t>
            </a:r>
            <a:endParaRPr b="0" lang="fr-CH" sz="2400" spc="-1" strike="noStrike">
              <a:solidFill>
                <a:srgbClr val="000000"/>
              </a:solidFill>
              <a:latin typeface="Arial"/>
            </a:endParaRPr>
          </a:p>
        </p:txBody>
      </p:sp>
      <p:pic>
        <p:nvPicPr>
          <p:cNvPr id="206" name="" descr=""/>
          <p:cNvPicPr/>
          <p:nvPr/>
        </p:nvPicPr>
        <p:blipFill>
          <a:blip r:embed="rId1"/>
          <a:stretch/>
        </p:blipFill>
        <p:spPr>
          <a:xfrm>
            <a:off x="0" y="801720"/>
            <a:ext cx="5239440" cy="3698280"/>
          </a:xfrm>
          <a:prstGeom prst="rect">
            <a:avLst/>
          </a:prstGeom>
          <a:ln w="0">
            <a:noFill/>
          </a:ln>
        </p:spPr>
      </p:pic>
      <p:pic>
        <p:nvPicPr>
          <p:cNvPr id="207" name="" descr=""/>
          <p:cNvPicPr/>
          <p:nvPr/>
        </p:nvPicPr>
        <p:blipFill>
          <a:blip r:embed="rId2"/>
          <a:stretch/>
        </p:blipFill>
        <p:spPr>
          <a:xfrm>
            <a:off x="5023800" y="981720"/>
            <a:ext cx="4696200" cy="36982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8" name="" descr=""/>
          <p:cNvPicPr/>
          <p:nvPr/>
        </p:nvPicPr>
        <p:blipFill>
          <a:blip r:embed="rId1"/>
          <a:stretch/>
        </p:blipFill>
        <p:spPr>
          <a:xfrm>
            <a:off x="4608000" y="2783880"/>
            <a:ext cx="4032000" cy="2846160"/>
          </a:xfrm>
          <a:prstGeom prst="rect">
            <a:avLst/>
          </a:prstGeom>
          <a:ln w="0">
            <a:noFill/>
          </a:ln>
        </p:spPr>
      </p:pic>
      <p:pic>
        <p:nvPicPr>
          <p:cNvPr id="209" name="" descr=""/>
          <p:cNvPicPr/>
          <p:nvPr/>
        </p:nvPicPr>
        <p:blipFill>
          <a:blip r:embed="rId2"/>
          <a:stretch/>
        </p:blipFill>
        <p:spPr>
          <a:xfrm>
            <a:off x="4536000" y="282960"/>
            <a:ext cx="4104000" cy="2896920"/>
          </a:xfrm>
          <a:prstGeom prst="rect">
            <a:avLst/>
          </a:prstGeom>
          <a:ln w="0">
            <a:noFill/>
          </a:ln>
        </p:spPr>
      </p:pic>
      <p:pic>
        <p:nvPicPr>
          <p:cNvPr id="210" name="" descr=""/>
          <p:cNvPicPr/>
          <p:nvPr/>
        </p:nvPicPr>
        <p:blipFill>
          <a:blip r:embed="rId3"/>
          <a:stretch/>
        </p:blipFill>
        <p:spPr>
          <a:xfrm>
            <a:off x="388800" y="2913120"/>
            <a:ext cx="3931200" cy="2774880"/>
          </a:xfrm>
          <a:prstGeom prst="rect">
            <a:avLst/>
          </a:prstGeom>
          <a:ln w="0">
            <a:noFill/>
          </a:ln>
        </p:spPr>
      </p:pic>
      <p:sp>
        <p:nvSpPr>
          <p:cNvPr id="211" name="TextShape 16"/>
          <p:cNvSpPr/>
          <p:nvPr/>
        </p:nvSpPr>
        <p:spPr>
          <a:xfrm>
            <a:off x="2700000" y="0"/>
            <a:ext cx="7379280" cy="538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émission de gaz - GradientBoosting</a:t>
            </a:r>
            <a:endParaRPr b="0" lang="fr-CH" sz="2400" spc="-1" strike="noStrike">
              <a:solidFill>
                <a:srgbClr val="000000"/>
              </a:solidFill>
              <a:latin typeface="Arial"/>
            </a:endParaRPr>
          </a:p>
        </p:txBody>
      </p:sp>
      <p:pic>
        <p:nvPicPr>
          <p:cNvPr id="212" name="" descr=""/>
          <p:cNvPicPr/>
          <p:nvPr/>
        </p:nvPicPr>
        <p:blipFill>
          <a:blip r:embed="rId4"/>
          <a:stretch/>
        </p:blipFill>
        <p:spPr>
          <a:xfrm>
            <a:off x="355680" y="369720"/>
            <a:ext cx="3964320" cy="27982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8"/>
          <p:cNvSpPr/>
          <p:nvPr/>
        </p:nvSpPr>
        <p:spPr>
          <a:xfrm>
            <a:off x="2700000" y="0"/>
            <a:ext cx="6300000" cy="538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consommation énergétique</a:t>
            </a:r>
            <a:endParaRPr b="0" lang="fr-CH" sz="2400" spc="-1" strike="noStrike">
              <a:solidFill>
                <a:srgbClr val="000000"/>
              </a:solidFill>
              <a:latin typeface="Arial"/>
            </a:endParaRPr>
          </a:p>
        </p:txBody>
      </p:sp>
      <p:pic>
        <p:nvPicPr>
          <p:cNvPr id="214" name="" descr=""/>
          <p:cNvPicPr/>
          <p:nvPr/>
        </p:nvPicPr>
        <p:blipFill>
          <a:blip r:embed="rId1"/>
          <a:stretch/>
        </p:blipFill>
        <p:spPr>
          <a:xfrm>
            <a:off x="108000" y="396000"/>
            <a:ext cx="5130000" cy="2736000"/>
          </a:xfrm>
          <a:prstGeom prst="rect">
            <a:avLst/>
          </a:prstGeom>
          <a:ln w="0">
            <a:noFill/>
          </a:ln>
        </p:spPr>
      </p:pic>
      <p:pic>
        <p:nvPicPr>
          <p:cNvPr id="215" name="" descr=""/>
          <p:cNvPicPr/>
          <p:nvPr/>
        </p:nvPicPr>
        <p:blipFill>
          <a:blip r:embed="rId2"/>
          <a:stretch/>
        </p:blipFill>
        <p:spPr>
          <a:xfrm>
            <a:off x="4680000" y="430560"/>
            <a:ext cx="5040000" cy="2687760"/>
          </a:xfrm>
          <a:prstGeom prst="rect">
            <a:avLst/>
          </a:prstGeom>
          <a:ln w="0">
            <a:noFill/>
          </a:ln>
        </p:spPr>
      </p:pic>
      <p:pic>
        <p:nvPicPr>
          <p:cNvPr id="216" name="" descr=""/>
          <p:cNvPicPr/>
          <p:nvPr/>
        </p:nvPicPr>
        <p:blipFill>
          <a:blip r:embed="rId3"/>
          <a:stretch/>
        </p:blipFill>
        <p:spPr>
          <a:xfrm>
            <a:off x="120600" y="2952000"/>
            <a:ext cx="4970880" cy="2651040"/>
          </a:xfrm>
          <a:prstGeom prst="rect">
            <a:avLst/>
          </a:prstGeom>
          <a:ln w="0">
            <a:noFill/>
          </a:ln>
        </p:spPr>
      </p:pic>
      <p:pic>
        <p:nvPicPr>
          <p:cNvPr id="217" name="" descr=""/>
          <p:cNvPicPr/>
          <p:nvPr/>
        </p:nvPicPr>
        <p:blipFill>
          <a:blip r:embed="rId4"/>
          <a:stretch/>
        </p:blipFill>
        <p:spPr>
          <a:xfrm>
            <a:off x="4692600" y="3088440"/>
            <a:ext cx="5207400" cy="17355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3"/>
          <p:cNvSpPr/>
          <p:nvPr/>
        </p:nvSpPr>
        <p:spPr>
          <a:xfrm>
            <a:off x="1121760" y="1748880"/>
            <a:ext cx="6829560" cy="199764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Rappel de la problématique</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Présentation du jeu de données</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Noto Sans CJK SC"/>
              </a:rPr>
              <a:t>Présentation du features engineering</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Explication de l’approche de modélisation</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Présentation des résultats</a:t>
            </a:r>
            <a:endParaRPr b="0" lang="fr-CH" sz="1800" spc="-1" strike="noStrike">
              <a:solidFill>
                <a:srgbClr val="000000"/>
              </a:solidFill>
              <a:latin typeface="Arial"/>
            </a:endParaRPr>
          </a:p>
        </p:txBody>
      </p:sp>
      <p:sp>
        <p:nvSpPr>
          <p:cNvPr id="173" name="TextShape 4"/>
          <p:cNvSpPr/>
          <p:nvPr/>
        </p:nvSpPr>
        <p:spPr>
          <a:xfrm>
            <a:off x="1080000" y="1080000"/>
            <a:ext cx="3861000" cy="39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Plan de la présentation</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9"/>
          <p:cNvSpPr/>
          <p:nvPr/>
        </p:nvSpPr>
        <p:spPr>
          <a:xfrm>
            <a:off x="2700000" y="0"/>
            <a:ext cx="7379280" cy="538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consommation - GradientBoosting</a:t>
            </a:r>
            <a:endParaRPr b="0" lang="fr-CH" sz="2400" spc="-1" strike="noStrike">
              <a:solidFill>
                <a:srgbClr val="000000"/>
              </a:solidFill>
              <a:latin typeface="Arial"/>
            </a:endParaRPr>
          </a:p>
        </p:txBody>
      </p:sp>
      <p:pic>
        <p:nvPicPr>
          <p:cNvPr id="219" name="" descr=""/>
          <p:cNvPicPr/>
          <p:nvPr/>
        </p:nvPicPr>
        <p:blipFill>
          <a:blip r:embed="rId1"/>
          <a:stretch/>
        </p:blipFill>
        <p:spPr>
          <a:xfrm>
            <a:off x="180000" y="900000"/>
            <a:ext cx="5355000" cy="3780000"/>
          </a:xfrm>
          <a:prstGeom prst="rect">
            <a:avLst/>
          </a:prstGeom>
          <a:ln w="0">
            <a:noFill/>
          </a:ln>
        </p:spPr>
      </p:pic>
      <p:pic>
        <p:nvPicPr>
          <p:cNvPr id="220" name="" descr=""/>
          <p:cNvPicPr/>
          <p:nvPr/>
        </p:nvPicPr>
        <p:blipFill>
          <a:blip r:embed="rId2"/>
          <a:stretch/>
        </p:blipFill>
        <p:spPr>
          <a:xfrm>
            <a:off x="5040000" y="1080000"/>
            <a:ext cx="4924800" cy="387828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1" name="" descr=""/>
          <p:cNvPicPr/>
          <p:nvPr/>
        </p:nvPicPr>
        <p:blipFill>
          <a:blip r:embed="rId1"/>
          <a:stretch/>
        </p:blipFill>
        <p:spPr>
          <a:xfrm>
            <a:off x="4680000" y="2736000"/>
            <a:ext cx="4140000" cy="2922120"/>
          </a:xfrm>
          <a:prstGeom prst="rect">
            <a:avLst/>
          </a:prstGeom>
          <a:ln w="0">
            <a:noFill/>
          </a:ln>
        </p:spPr>
      </p:pic>
      <p:pic>
        <p:nvPicPr>
          <p:cNvPr id="222" name="" descr=""/>
          <p:cNvPicPr/>
          <p:nvPr/>
        </p:nvPicPr>
        <p:blipFill>
          <a:blip r:embed="rId2"/>
          <a:stretch/>
        </p:blipFill>
        <p:spPr>
          <a:xfrm>
            <a:off x="4680000" y="261720"/>
            <a:ext cx="3963960" cy="2798280"/>
          </a:xfrm>
          <a:prstGeom prst="rect">
            <a:avLst/>
          </a:prstGeom>
          <a:ln w="0">
            <a:noFill/>
          </a:ln>
        </p:spPr>
      </p:pic>
      <p:pic>
        <p:nvPicPr>
          <p:cNvPr id="223" name="" descr=""/>
          <p:cNvPicPr/>
          <p:nvPr/>
        </p:nvPicPr>
        <p:blipFill>
          <a:blip r:embed="rId3"/>
          <a:stretch/>
        </p:blipFill>
        <p:spPr>
          <a:xfrm>
            <a:off x="232200" y="216000"/>
            <a:ext cx="3871800" cy="2733120"/>
          </a:xfrm>
          <a:prstGeom prst="rect">
            <a:avLst/>
          </a:prstGeom>
          <a:ln w="0">
            <a:noFill/>
          </a:ln>
        </p:spPr>
      </p:pic>
      <p:sp>
        <p:nvSpPr>
          <p:cNvPr id="224" name="TextShape 20"/>
          <p:cNvSpPr/>
          <p:nvPr/>
        </p:nvSpPr>
        <p:spPr>
          <a:xfrm>
            <a:off x="2700000" y="0"/>
            <a:ext cx="7379280" cy="538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consommation - GradientBoosting</a:t>
            </a:r>
            <a:endParaRPr b="0" lang="fr-CH" sz="2400" spc="-1" strike="noStrike">
              <a:solidFill>
                <a:srgbClr val="000000"/>
              </a:solidFill>
              <a:latin typeface="Arial"/>
            </a:endParaRPr>
          </a:p>
        </p:txBody>
      </p:sp>
      <p:pic>
        <p:nvPicPr>
          <p:cNvPr id="225" name="" descr=""/>
          <p:cNvPicPr/>
          <p:nvPr/>
        </p:nvPicPr>
        <p:blipFill>
          <a:blip r:embed="rId4"/>
          <a:stretch/>
        </p:blipFill>
        <p:spPr>
          <a:xfrm>
            <a:off x="180000" y="2781720"/>
            <a:ext cx="3964320" cy="27982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7"/>
          <p:cNvSpPr/>
          <p:nvPr/>
        </p:nvSpPr>
        <p:spPr>
          <a:xfrm>
            <a:off x="2700000" y="0"/>
            <a:ext cx="7379280" cy="538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STAR Energy Score</a:t>
            </a:r>
            <a:endParaRPr b="0" lang="fr-CH" sz="2400" spc="-1" strike="noStrike">
              <a:solidFill>
                <a:srgbClr val="000000"/>
              </a:solidFill>
              <a:latin typeface="Arial"/>
            </a:endParaRPr>
          </a:p>
        </p:txBody>
      </p:sp>
      <p:pic>
        <p:nvPicPr>
          <p:cNvPr id="227" name="" descr=""/>
          <p:cNvPicPr/>
          <p:nvPr/>
        </p:nvPicPr>
        <p:blipFill>
          <a:blip r:embed="rId1"/>
          <a:stretch/>
        </p:blipFill>
        <p:spPr>
          <a:xfrm>
            <a:off x="1509120" y="2928960"/>
            <a:ext cx="4970880" cy="26510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53"/>
          <p:cNvSpPr/>
          <p:nvPr/>
        </p:nvSpPr>
        <p:spPr>
          <a:xfrm>
            <a:off x="1080000" y="1080000"/>
            <a:ext cx="8455680" cy="39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Liberation Sans;Arial"/>
                <a:ea typeface="DejaVu Sans"/>
              </a:rPr>
              <a:t>Discussion</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2"/>
          <p:cNvSpPr/>
          <p:nvPr/>
        </p:nvSpPr>
        <p:spPr>
          <a:xfrm>
            <a:off x="1080000" y="1080000"/>
            <a:ext cx="4497120" cy="39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Rappel de la problématique</a:t>
            </a:r>
            <a:endParaRPr b="0" lang="fr-CH" sz="2400" spc="-1" strike="noStrike">
              <a:solidFill>
                <a:srgbClr val="000000"/>
              </a:solidFill>
              <a:latin typeface="Arial"/>
            </a:endParaRPr>
          </a:p>
        </p:txBody>
      </p:sp>
      <p:sp>
        <p:nvSpPr>
          <p:cNvPr id="175" name="TextShape 1"/>
          <p:cNvSpPr/>
          <p:nvPr/>
        </p:nvSpPr>
        <p:spPr>
          <a:xfrm>
            <a:off x="1086120" y="1609560"/>
            <a:ext cx="7729560" cy="199764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La ville de Seattle s’intéresse de près à la consommation et aux émissions de ses bâtiments non destinés à l’habitation pour atteindre son objectif de réduire ses émissions de carbone.</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Des relevés minutieux ont été effectuées pour 2016 mais comme ils sont coûteux à obtenir on aimerait pouvoir prédire les émissions de CO2 et la consommation totale d’énergie de ces bâtiments pour lesquels elles n’ont pas encore été mesurées.</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L’ENERGY STAR Score pourrait aider à préduire ces émissions mais cela reste incertain, il va donc falloir l’intégrer dans la modélisation afin d’évaluer son intérêt.</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32"/>
          <p:cNvSpPr/>
          <p:nvPr/>
        </p:nvSpPr>
        <p:spPr>
          <a:xfrm>
            <a:off x="1080000" y="1095120"/>
            <a:ext cx="5037480" cy="3902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du jeu de données</a:t>
            </a:r>
            <a:endParaRPr b="0" lang="fr-CH" sz="2400" spc="-1" strike="noStrike">
              <a:solidFill>
                <a:srgbClr val="000000"/>
              </a:solidFill>
              <a:latin typeface="Arial"/>
            </a:endParaRPr>
          </a:p>
        </p:txBody>
      </p:sp>
      <p:sp>
        <p:nvSpPr>
          <p:cNvPr id="177" name="TextShape 5"/>
          <p:cNvSpPr/>
          <p:nvPr/>
        </p:nvSpPr>
        <p:spPr>
          <a:xfrm>
            <a:off x="1086120" y="1635120"/>
            <a:ext cx="7729560" cy="361836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Valeurs cible:</a:t>
            </a:r>
            <a:endParaRPr b="0" lang="fr-CH" sz="1800" spc="-1" strike="noStrike">
              <a:solidFill>
                <a:srgbClr val="000000"/>
              </a:solidFill>
              <a:latin typeface="Arial"/>
              <a:ea typeface="Noto Sans CJK SC"/>
            </a:endParaRPr>
          </a:p>
          <a:p>
            <a:pPr lvl="1" marL="432000" indent="-216000">
              <a:lnSpc>
                <a:spcPct val="100000"/>
              </a:lnSpc>
              <a:spcBef>
                <a:spcPts val="907"/>
              </a:spcBef>
              <a:spcAft>
                <a:spcPts val="709"/>
              </a:spcAft>
              <a:buClr>
                <a:srgbClr val="000000"/>
              </a:buClr>
              <a:buSzPct val="45000"/>
              <a:buFont typeface="Wingdings" charset="2"/>
              <a:buChar char=""/>
            </a:pPr>
            <a:r>
              <a:rPr b="0" i="1" lang="de-DE" sz="1800" spc="-1" strike="noStrike">
                <a:solidFill>
                  <a:srgbClr val="808080"/>
                </a:solidFill>
                <a:latin typeface="Noto Sans"/>
                <a:ea typeface="DejaVu Sans"/>
              </a:rPr>
              <a:t>GHGEmissionsIntensity</a:t>
            </a:r>
            <a:r>
              <a:rPr b="0" lang="de-DE" sz="1800" spc="-1" strike="noStrike">
                <a:solidFill>
                  <a:srgbClr val="808080"/>
                </a:solidFill>
                <a:latin typeface="Noto Sans"/>
                <a:ea typeface="DejaVu Sans"/>
              </a:rPr>
              <a:t>, émission de gaz à effet de serre normalisée par la surface</a:t>
            </a:r>
            <a:endParaRPr b="0" lang="fr-CH" sz="1800" spc="-1" strike="noStrike">
              <a:solidFill>
                <a:srgbClr val="000000"/>
              </a:solidFill>
              <a:latin typeface="Arial"/>
              <a:ea typeface="Noto Sans CJK SC"/>
            </a:endParaRPr>
          </a:p>
          <a:p>
            <a:pPr lvl="1" marL="432000" indent="-21600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 </a:t>
            </a:r>
            <a:r>
              <a:rPr b="0" i="1" lang="de-DE" sz="1800" spc="-1" strike="noStrike">
                <a:solidFill>
                  <a:srgbClr val="808080"/>
                </a:solidFill>
                <a:latin typeface="Noto Sans"/>
                <a:ea typeface="DejaVu Sans"/>
              </a:rPr>
              <a:t>SiteEUIWN(kBtu/sf)</a:t>
            </a:r>
            <a:r>
              <a:rPr b="0" lang="de-DE" sz="1800" spc="-1" strike="noStrike">
                <a:solidFill>
                  <a:srgbClr val="808080"/>
                </a:solidFill>
                <a:latin typeface="Noto Sans"/>
                <a:ea typeface="DejaVu Sans"/>
              </a:rPr>
              <a:t>, consommation du bâtiment normalisée par la surface et le climat (WN)</a:t>
            </a:r>
            <a:endParaRPr b="0" lang="fr-CH" sz="1800" spc="-1" strike="noStrike">
              <a:solidFill>
                <a:srgbClr val="000000"/>
              </a:solidFill>
              <a:latin typeface="Arial"/>
              <a:ea typeface="Noto Sans CJK SC"/>
            </a:endParaRPr>
          </a:p>
          <a:p>
            <a:pPr marL="216000" indent="-21564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Valeurs énergétiques:</a:t>
            </a:r>
            <a:endParaRPr b="0" lang="fr-CH" sz="1800" spc="-1" strike="noStrike">
              <a:solidFill>
                <a:srgbClr val="000000"/>
              </a:solidFill>
              <a:latin typeface="Arial"/>
              <a:ea typeface="Noto Sans CJK SC"/>
            </a:endParaRPr>
          </a:p>
          <a:p>
            <a:pPr lvl="1" marL="432000" indent="-216000">
              <a:lnSpc>
                <a:spcPct val="100000"/>
              </a:lnSpc>
              <a:spcBef>
                <a:spcPts val="624"/>
              </a:spcBef>
              <a:spcAft>
                <a:spcPts val="425"/>
              </a:spcAft>
              <a:buClr>
                <a:srgbClr val="000000"/>
              </a:buClr>
              <a:buSzPct val="45000"/>
              <a:buFont typeface="Wingdings" charset="2"/>
              <a:buChar char=""/>
            </a:pPr>
            <a:r>
              <a:rPr b="0" i="1" lang="de-DE" sz="1800" spc="-1" strike="noStrike">
                <a:solidFill>
                  <a:srgbClr val="808080"/>
                </a:solidFill>
                <a:latin typeface="Noto Sans"/>
                <a:ea typeface="DejaVu Sans"/>
              </a:rPr>
              <a:t>SteamUse(kBtu)</a:t>
            </a:r>
            <a:r>
              <a:rPr b="0" lang="de-DE" sz="1800" spc="-1" strike="noStrike">
                <a:solidFill>
                  <a:srgbClr val="808080"/>
                </a:solidFill>
                <a:latin typeface="Noto Sans"/>
                <a:ea typeface="DejaVu Sans"/>
              </a:rPr>
              <a:t> et </a:t>
            </a:r>
            <a:r>
              <a:rPr b="0" i="1" lang="de-DE" sz="1800" spc="-1" strike="noStrike">
                <a:solidFill>
                  <a:srgbClr val="808080"/>
                </a:solidFill>
                <a:latin typeface="Noto Sans"/>
                <a:ea typeface="DejaVu Sans"/>
              </a:rPr>
              <a:t>NaturalGas(kBtu)</a:t>
            </a:r>
            <a:r>
              <a:rPr b="0" lang="de-DE" sz="1800" spc="-1" strike="noStrike">
                <a:solidFill>
                  <a:srgbClr val="808080"/>
                </a:solidFill>
                <a:latin typeface="Noto Sans"/>
                <a:ea typeface="DejaVu Sans"/>
              </a:rPr>
              <a:t> pour différencier les sources</a:t>
            </a:r>
            <a:endParaRPr b="0" lang="fr-CH" sz="1800" spc="-1" strike="noStrike">
              <a:solidFill>
                <a:srgbClr val="000000"/>
              </a:solidFill>
              <a:latin typeface="Arial"/>
              <a:ea typeface="Noto Sans CJK SC"/>
            </a:endParaRPr>
          </a:p>
          <a:p>
            <a:pPr lvl="1" marL="432000" indent="-216000">
              <a:lnSpc>
                <a:spcPct val="100000"/>
              </a:lnSpc>
              <a:spcBef>
                <a:spcPts val="624"/>
              </a:spcBef>
              <a:spcAft>
                <a:spcPts val="425"/>
              </a:spcAft>
              <a:buClr>
                <a:srgbClr val="000000"/>
              </a:buClr>
              <a:buSzPct val="45000"/>
              <a:buFont typeface="Wingdings" charset="2"/>
              <a:buChar char=""/>
            </a:pPr>
            <a:r>
              <a:rPr b="0" i="1" lang="de-DE" sz="1800" spc="-1" strike="noStrike">
                <a:solidFill>
                  <a:srgbClr val="808080"/>
                </a:solidFill>
                <a:latin typeface="Noto Sans"/>
                <a:ea typeface="DejaVu Sans"/>
              </a:rPr>
              <a:t>SteamProportion</a:t>
            </a:r>
            <a:r>
              <a:rPr b="0" lang="de-DE" sz="1800" spc="-1" strike="noStrike">
                <a:solidFill>
                  <a:srgbClr val="808080"/>
                </a:solidFill>
                <a:latin typeface="Noto Sans"/>
                <a:ea typeface="DejaVu Sans"/>
              </a:rPr>
              <a:t> et </a:t>
            </a:r>
            <a:r>
              <a:rPr b="0" i="1" lang="de-DE" sz="1800" spc="-1" strike="noStrike">
                <a:solidFill>
                  <a:srgbClr val="808080"/>
                </a:solidFill>
                <a:latin typeface="Noto Sans"/>
                <a:ea typeface="DejaVu Sans"/>
              </a:rPr>
              <a:t>NaturalGasProportion</a:t>
            </a:r>
            <a:r>
              <a:rPr b="0" lang="de-DE" sz="1800" spc="-1" strike="noStrike">
                <a:solidFill>
                  <a:srgbClr val="808080"/>
                </a:solidFill>
                <a:latin typeface="Noto Sans"/>
                <a:ea typeface="DejaVu Sans"/>
              </a:rPr>
              <a:t>, variables optionelles considérées via hyperparamètre</a:t>
            </a:r>
            <a:endParaRPr b="0" lang="fr-CH" sz="1800" spc="-1" strike="noStrike">
              <a:solidFill>
                <a:srgbClr val="000000"/>
              </a:solidFill>
              <a:latin typeface="Arial"/>
              <a:ea typeface="Noto Sans CJK S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6"/>
          <p:cNvSpPr/>
          <p:nvPr/>
        </p:nvSpPr>
        <p:spPr>
          <a:xfrm>
            <a:off x="1080000" y="1095120"/>
            <a:ext cx="5037480" cy="3902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du jeu de données</a:t>
            </a:r>
            <a:endParaRPr b="0" lang="fr-CH" sz="2400" spc="-1" strike="noStrike">
              <a:solidFill>
                <a:srgbClr val="000000"/>
              </a:solidFill>
              <a:latin typeface="Arial"/>
            </a:endParaRPr>
          </a:p>
        </p:txBody>
      </p:sp>
      <p:sp>
        <p:nvSpPr>
          <p:cNvPr id="179" name="TextShape 33"/>
          <p:cNvSpPr/>
          <p:nvPr/>
        </p:nvSpPr>
        <p:spPr>
          <a:xfrm>
            <a:off x="1086120" y="1635120"/>
            <a:ext cx="7729560" cy="286272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Valeurs structurelles pures: </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BuildingType, PrimaryPropertyType, YearBuilt, NumberofBuildings, NumberofFloors, PropertyGFABuilding(s)</a:t>
            </a:r>
            <a:endParaRPr b="0" lang="fr-CH" sz="1800" spc="-1" strike="noStrike">
              <a:solidFill>
                <a:srgbClr val="000000"/>
              </a:solidFill>
              <a:latin typeface="Arial"/>
            </a:endParaRPr>
          </a:p>
          <a:p>
            <a:pPr marL="216000" indent="-215640">
              <a:lnSpc>
                <a:spcPct val="100000"/>
              </a:lnSpc>
              <a:spcBef>
                <a:spcPts val="1191"/>
              </a:spcBef>
              <a:spcAft>
                <a:spcPts val="992"/>
              </a:spcAft>
              <a:buClr>
                <a:srgbClr val="000000"/>
              </a:buClr>
              <a:buSzPct val="45000"/>
              <a:buFont typeface="Wingdings" charset="2"/>
              <a:buChar char=""/>
            </a:pPr>
            <a:r>
              <a:rPr b="0" lang="fr-CH" sz="1800" spc="-1" strike="noStrike">
                <a:solidFill>
                  <a:srgbClr val="808080"/>
                </a:solidFill>
                <a:latin typeface="Noto Sans"/>
                <a:ea typeface="DejaVu Sans"/>
              </a:rPr>
              <a:t>Valeurs d’emplacement: </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Neighborhood, ZipCode, CouncilDistrictCode, Latitude, Longitude</a:t>
            </a:r>
            <a:endParaRPr b="0" lang="fr-CH" sz="1800" spc="-1" strike="noStrike">
              <a:solidFill>
                <a:srgbClr val="000000"/>
              </a:solidFill>
              <a:latin typeface="Arial"/>
            </a:endParaRPr>
          </a:p>
          <a:p>
            <a:pPr marL="216000" indent="-21564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ENERGYSTARScore, variable optionelle considérée séparément</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34"/>
          <p:cNvSpPr/>
          <p:nvPr/>
        </p:nvSpPr>
        <p:spPr>
          <a:xfrm>
            <a:off x="1080000" y="1095120"/>
            <a:ext cx="5037480" cy="3902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Nettoyage des données</a:t>
            </a:r>
            <a:endParaRPr b="0" lang="fr-CH" sz="2400" spc="-1" strike="noStrike">
              <a:solidFill>
                <a:srgbClr val="000000"/>
              </a:solidFill>
              <a:latin typeface="Arial"/>
            </a:endParaRPr>
          </a:p>
        </p:txBody>
      </p:sp>
      <p:sp>
        <p:nvSpPr>
          <p:cNvPr id="181" name="TextShape 36"/>
          <p:cNvSpPr/>
          <p:nvPr/>
        </p:nvSpPr>
        <p:spPr>
          <a:xfrm>
            <a:off x="1086120" y="1635120"/>
            <a:ext cx="7729560" cy="394236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Suppression des duplicats par nom de la propriété</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fr-CH" sz="1800" spc="-1" strike="noStrike">
                <a:solidFill>
                  <a:srgbClr val="808080"/>
                </a:solidFill>
                <a:latin typeface="Noto Sans"/>
                <a:ea typeface="DejaVu Sans"/>
              </a:rPr>
              <a:t>Supression</a:t>
            </a:r>
            <a:r>
              <a:rPr b="0" lang="de-DE" sz="1800" spc="-1" strike="noStrike">
                <a:solidFill>
                  <a:srgbClr val="808080"/>
                </a:solidFill>
                <a:latin typeface="Noto Sans"/>
                <a:ea typeface="DejaVu Sans"/>
              </a:rPr>
              <a:t> des données non compliantes (ComplianceStatus)</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Suppression des bâtiments non destinés à l’habitation</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Suppression des données hors normes comme un nombre de bâtiments ou d’étage à 0 ou une consommation d’énergie de 0</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Chaque outlier a été verifié manuellement</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Suppression des lignes avec valeurs nulles</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3‘362 individus → 1‘454 individus</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38"/>
          <p:cNvSpPr/>
          <p:nvPr/>
        </p:nvSpPr>
        <p:spPr>
          <a:xfrm>
            <a:off x="1080000" y="1095120"/>
            <a:ext cx="5037480" cy="3902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Analyse du jeu de données</a:t>
            </a:r>
            <a:endParaRPr b="0" lang="fr-CH" sz="2400" spc="-1" strike="noStrike">
              <a:solidFill>
                <a:srgbClr val="000000"/>
              </a:solidFill>
              <a:latin typeface="Arial"/>
            </a:endParaRPr>
          </a:p>
        </p:txBody>
      </p:sp>
      <p:sp>
        <p:nvSpPr>
          <p:cNvPr id="183" name="TextShape 56"/>
          <p:cNvSpPr/>
          <p:nvPr/>
        </p:nvSpPr>
        <p:spPr>
          <a:xfrm>
            <a:off x="1086120" y="1635120"/>
            <a:ext cx="7729560" cy="394236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Les analyses suivantes sont effectuées et affichées par le script d’exploration des données:</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Analyse univariée des variables considérées</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Analyse univariée des variables considérées avec leur valeurs en log</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Analyse bivariée en fonction des deux valeurs cibles (+ heatmap)</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Analyse ACP des variables intéressantes</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57"/>
          <p:cNvSpPr/>
          <p:nvPr/>
        </p:nvSpPr>
        <p:spPr>
          <a:xfrm>
            <a:off x="1080000" y="1095120"/>
            <a:ext cx="6477480" cy="3902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Analyse du jeu de données - corrélations</a:t>
            </a:r>
            <a:endParaRPr b="0" lang="fr-CH" sz="2400" spc="-1" strike="noStrike">
              <a:solidFill>
                <a:srgbClr val="000000"/>
              </a:solidFill>
              <a:latin typeface="Arial"/>
            </a:endParaRPr>
          </a:p>
        </p:txBody>
      </p:sp>
      <p:pic>
        <p:nvPicPr>
          <p:cNvPr id="185" name="" descr=""/>
          <p:cNvPicPr/>
          <p:nvPr/>
        </p:nvPicPr>
        <p:blipFill>
          <a:blip r:embed="rId1"/>
          <a:stretch/>
        </p:blipFill>
        <p:spPr>
          <a:xfrm>
            <a:off x="1800000" y="1521720"/>
            <a:ext cx="4796640" cy="40582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58"/>
          <p:cNvSpPr/>
          <p:nvPr/>
        </p:nvSpPr>
        <p:spPr>
          <a:xfrm>
            <a:off x="1080000" y="1095120"/>
            <a:ext cx="6477480" cy="3902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Analyse du jeu de données - corrélations</a:t>
            </a:r>
            <a:endParaRPr b="0" lang="fr-CH" sz="2400" spc="-1" strike="noStrike">
              <a:solidFill>
                <a:srgbClr val="000000"/>
              </a:solidFill>
              <a:latin typeface="Arial"/>
            </a:endParaRPr>
          </a:p>
        </p:txBody>
      </p:sp>
      <p:pic>
        <p:nvPicPr>
          <p:cNvPr id="187" name="" descr=""/>
          <p:cNvPicPr/>
          <p:nvPr/>
        </p:nvPicPr>
        <p:blipFill>
          <a:blip r:embed="rId1"/>
          <a:stretch/>
        </p:blipFill>
        <p:spPr>
          <a:xfrm>
            <a:off x="1919880" y="1548000"/>
            <a:ext cx="4536000" cy="4058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1270</TotalTime>
  <Application>LibreOffice/24.2.4.2$Linux_X86_64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2024-05-20T12:52:13Z</dcterms:created>
  <dc:creator/>
  <dc:description/>
  <dc:language>de-DE</dc:language>
  <cp:lastModifiedBy/>
  <dcterms:modified xsi:type="dcterms:W3CDTF">2024-07-11T12:54:29Z</dcterms:modified>
  <cp:revision>199</cp:revision>
  <dc:subject/>
  <dc:title>Grey Elegant</dc:title>
</cp:coreProperties>
</file>

<file path=docProps/custom.xml><?xml version="1.0" encoding="utf-8"?>
<Properties xmlns="http://schemas.openxmlformats.org/officeDocument/2006/custom-properties" xmlns:vt="http://schemas.openxmlformats.org/officeDocument/2006/docPropsVTypes"/>
</file>