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8.png" ContentType="image/png"/>
  <Override PartName="/ppt/media/image17.png" ContentType="image/png"/>
  <Override PartName="/ppt/media/image21.png" ContentType="image/png"/>
  <Override PartName="/ppt/media/image19.png" ContentType="image/png"/>
  <Override PartName="/ppt/media/image1.jpeg" ContentType="image/jpeg"/>
  <Override PartName="/ppt/media/image10.png" ContentType="image/png"/>
  <Override PartName="/ppt/media/image3.jpeg" ContentType="image/jpeg"/>
  <Override PartName="/ppt/media/image6.png" ContentType="image/png"/>
  <Override PartName="/ppt/media/image15.png" ContentType="image/png"/>
  <Override PartName="/ppt/media/image5.png" ContentType="image/png"/>
  <Override PartName="/ppt/media/image14.png" ContentType="image/png"/>
  <Override PartName="/ppt/media/image16.png" ContentType="image/png"/>
  <Override PartName="/ppt/media/image7.png" ContentType="image/png"/>
  <Override PartName="/ppt/media/image2.png" ContentType="image/png"/>
  <Override PartName="/ppt/media/image11.png" ContentType="image/png"/>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68120" cy="154332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nvGrpSpPr>
          <p:cNvPr id="1" name=""/>
          <p:cNvGrpSpPr/>
          <p:nvPr/>
        </p:nvGrpSpPr>
        <p:grpSpPr>
          <a:xfrm>
            <a:off x="0" y="0"/>
            <a:ext cx="10068840" cy="4102920"/>
            <a:chOff x="0" y="0"/>
            <a:chExt cx="10068840" cy="4102920"/>
          </a:xfrm>
        </p:grpSpPr>
        <p:sp>
          <p:nvSpPr>
            <p:cNvPr id="2" name=""/>
            <p:cNvSpPr/>
            <p:nvPr/>
          </p:nvSpPr>
          <p:spPr>
            <a:xfrm>
              <a:off x="0" y="0"/>
              <a:ext cx="10068840" cy="41029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 name=""/>
            <p:cNvSpPr/>
            <p:nvPr/>
          </p:nvSpPr>
          <p:spPr>
            <a:xfrm>
              <a:off x="0" y="1280160"/>
              <a:ext cx="1542600" cy="62820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Noto Sans"/>
                <a:ea typeface="DejaVu Sans"/>
              </a:endParaRPr>
            </a:p>
          </p:txBody>
        </p:sp>
        <p:sp>
          <p:nvSpPr>
            <p:cNvPr id="4" name=""/>
            <p:cNvSpPr/>
            <p:nvPr/>
          </p:nvSpPr>
          <p:spPr>
            <a:xfrm>
              <a:off x="914400" y="1920240"/>
              <a:ext cx="1268280" cy="18169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 name=""/>
            <p:cNvSpPr/>
            <p:nvPr/>
          </p:nvSpPr>
          <p:spPr>
            <a:xfrm>
              <a:off x="2194560" y="548640"/>
              <a:ext cx="1268280" cy="181692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 name=""/>
            <p:cNvSpPr/>
            <p:nvPr/>
          </p:nvSpPr>
          <p:spPr>
            <a:xfrm>
              <a:off x="3474720" y="1188720"/>
              <a:ext cx="353880" cy="3538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7" name=""/>
            <p:cNvSpPr/>
            <p:nvPr/>
          </p:nvSpPr>
          <p:spPr>
            <a:xfrm>
              <a:off x="4206240" y="0"/>
              <a:ext cx="1451160" cy="90252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8" name=""/>
            <p:cNvSpPr/>
            <p:nvPr/>
          </p:nvSpPr>
          <p:spPr>
            <a:xfrm>
              <a:off x="4663440" y="914400"/>
              <a:ext cx="993960" cy="44532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9" name=""/>
            <p:cNvSpPr/>
            <p:nvPr/>
          </p:nvSpPr>
          <p:spPr>
            <a:xfrm>
              <a:off x="3474720" y="1737360"/>
              <a:ext cx="3097080" cy="9939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0" name=""/>
            <p:cNvSpPr/>
            <p:nvPr/>
          </p:nvSpPr>
          <p:spPr>
            <a:xfrm>
              <a:off x="4114800" y="2743200"/>
              <a:ext cx="1451160" cy="9939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1" name=""/>
            <p:cNvSpPr/>
            <p:nvPr/>
          </p:nvSpPr>
          <p:spPr>
            <a:xfrm>
              <a:off x="6583680" y="1463040"/>
              <a:ext cx="1542600" cy="44532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2" name=""/>
            <p:cNvSpPr/>
            <p:nvPr/>
          </p:nvSpPr>
          <p:spPr>
            <a:xfrm>
              <a:off x="7315200" y="1920240"/>
              <a:ext cx="1451160" cy="163404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3" name=""/>
            <p:cNvSpPr/>
            <p:nvPr/>
          </p:nvSpPr>
          <p:spPr>
            <a:xfrm>
              <a:off x="2743200" y="2377440"/>
              <a:ext cx="536760" cy="8110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4" name=""/>
            <p:cNvSpPr/>
            <p:nvPr/>
          </p:nvSpPr>
          <p:spPr>
            <a:xfrm>
              <a:off x="8595360" y="0"/>
              <a:ext cx="1473480" cy="145116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5" name=""/>
            <p:cNvSpPr/>
            <p:nvPr/>
          </p:nvSpPr>
          <p:spPr>
            <a:xfrm>
              <a:off x="6766560" y="0"/>
              <a:ext cx="262440" cy="99396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6" name=""/>
            <p:cNvSpPr/>
            <p:nvPr/>
          </p:nvSpPr>
          <p:spPr>
            <a:xfrm>
              <a:off x="1554480" y="0"/>
              <a:ext cx="171000" cy="90252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7" name=""/>
            <p:cNvSpPr/>
            <p:nvPr/>
          </p:nvSpPr>
          <p:spPr>
            <a:xfrm>
              <a:off x="0" y="3017520"/>
              <a:ext cx="353880" cy="108540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8" name=""/>
            <p:cNvSpPr/>
            <p:nvPr/>
          </p:nvSpPr>
          <p:spPr>
            <a:xfrm>
              <a:off x="9601200" y="2560320"/>
              <a:ext cx="353880" cy="154260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9" name=""/>
            <p:cNvSpPr/>
            <p:nvPr/>
          </p:nvSpPr>
          <p:spPr>
            <a:xfrm>
              <a:off x="8778240" y="1828800"/>
              <a:ext cx="353880" cy="3538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pc="-1" strike="noStrike">
                <a:solidFill>
                  <a:srgbClr val="000000"/>
                </a:solidFill>
                <a:latin typeface="Arial"/>
              </a:rPr>
              <a:t>Click to edit the title text format</a:t>
            </a:r>
            <a:endParaRPr b="0" lang="fr-CH"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54040"/>
            <a:ext cx="1268640" cy="902880"/>
            <a:chOff x="8540280" y="5054040"/>
            <a:chExt cx="1268640" cy="902880"/>
          </a:xfrm>
        </p:grpSpPr>
        <p:grpSp>
          <p:nvGrpSpPr>
            <p:cNvPr id="25" name=""/>
            <p:cNvGrpSpPr/>
            <p:nvPr/>
          </p:nvGrpSpPr>
          <p:grpSpPr>
            <a:xfrm>
              <a:off x="8540280" y="5054040"/>
              <a:ext cx="1268640" cy="902880"/>
              <a:chOff x="8540280" y="5054040"/>
              <a:chExt cx="1268640" cy="902880"/>
            </a:xfrm>
          </p:grpSpPr>
          <p:sp>
            <p:nvSpPr>
              <p:cNvPr id="26" name=""/>
              <p:cNvSpPr/>
              <p:nvPr/>
            </p:nvSpPr>
            <p:spPr>
              <a:xfrm flipV="1" rot="21598800">
                <a:off x="9637560" y="5419440"/>
                <a:ext cx="171000" cy="171000"/>
              </a:xfrm>
              <a:prstGeom prst="ellipse">
                <a:avLst/>
              </a:prstGeom>
              <a:blipFill rotWithShape="0">
                <a:blip r:embed="rId2"/>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7" name=""/>
              <p:cNvSpPr/>
              <p:nvPr/>
            </p:nvSpPr>
            <p:spPr>
              <a:xfrm flipV="1" rot="21598800">
                <a:off x="9271800" y="5419440"/>
                <a:ext cx="171000" cy="171000"/>
              </a:xfrm>
              <a:prstGeom prst="ellipse">
                <a:avLst/>
              </a:prstGeom>
              <a:blipFill rotWithShape="0">
                <a:blip r:embed="rId3"/>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8" name=""/>
              <p:cNvSpPr/>
              <p:nvPr/>
            </p:nvSpPr>
            <p:spPr>
              <a:xfrm flipV="1" rot="21598800">
                <a:off x="8906400" y="5419440"/>
                <a:ext cx="171000" cy="171000"/>
              </a:xfrm>
              <a:prstGeom prst="ellipse">
                <a:avLst/>
              </a:prstGeom>
              <a:blipFill rotWithShape="0">
                <a:blip r:embed="rId4"/>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9" name=""/>
              <p:cNvSpPr/>
              <p:nvPr/>
            </p:nvSpPr>
            <p:spPr>
              <a:xfrm flipV="1" rot="21598800">
                <a:off x="8540280" y="5419800"/>
                <a:ext cx="171000" cy="171000"/>
              </a:xfrm>
              <a:prstGeom prst="ellipse">
                <a:avLst/>
              </a:prstGeom>
              <a:blipFill rotWithShape="0">
                <a:blip r:embed="rId5"/>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0" name=""/>
              <p:cNvSpPr/>
              <p:nvPr/>
            </p:nvSpPr>
            <p:spPr>
              <a:xfrm flipV="1" rot="21598800">
                <a:off x="8540280" y="5053680"/>
                <a:ext cx="171000" cy="171000"/>
              </a:xfrm>
              <a:prstGeom prst="ellipse">
                <a:avLst/>
              </a:prstGeom>
              <a:blipFill rotWithShape="0">
                <a:blip r:embed="rId6"/>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1" name=""/>
              <p:cNvSpPr/>
              <p:nvPr/>
            </p:nvSpPr>
            <p:spPr>
              <a:xfrm flipV="1" rot="21598800">
                <a:off x="8906040" y="5053680"/>
                <a:ext cx="171000" cy="171000"/>
              </a:xfrm>
              <a:prstGeom prst="ellipse">
                <a:avLst/>
              </a:prstGeom>
              <a:blipFill rotWithShape="0">
                <a:blip r:embed="rId7"/>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2" name=""/>
              <p:cNvSpPr/>
              <p:nvPr/>
            </p:nvSpPr>
            <p:spPr>
              <a:xfrm flipV="1" rot="21598800">
                <a:off x="9271800" y="5054040"/>
                <a:ext cx="171000" cy="171000"/>
              </a:xfrm>
              <a:prstGeom prst="ellipse">
                <a:avLst/>
              </a:prstGeom>
              <a:blipFill rotWithShape="0">
                <a:blip r:embed="rId8"/>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3" name=""/>
              <p:cNvSpPr/>
              <p:nvPr/>
            </p:nvSpPr>
            <p:spPr>
              <a:xfrm flipV="1" rot="21598800">
                <a:off x="9637920" y="5053680"/>
                <a:ext cx="171000" cy="171000"/>
              </a:xfrm>
              <a:prstGeom prst="ellipse">
                <a:avLst/>
              </a:prstGeom>
              <a:blipFill rotWithShape="0">
                <a:blip r:embed="rId9"/>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4" name=""/>
              <p:cNvSpPr/>
              <p:nvPr/>
            </p:nvSpPr>
            <p:spPr>
              <a:xfrm flipV="1" rot="21598800">
                <a:off x="9637560" y="5785200"/>
                <a:ext cx="171000" cy="171000"/>
              </a:xfrm>
              <a:prstGeom prst="ellipse">
                <a:avLst/>
              </a:prstGeom>
              <a:blipFill rotWithShape="0">
                <a:blip r:embed="rId10"/>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5" name=""/>
              <p:cNvSpPr/>
              <p:nvPr/>
            </p:nvSpPr>
            <p:spPr>
              <a:xfrm flipV="1" rot="21598800">
                <a:off x="9272160" y="5785560"/>
                <a:ext cx="171000" cy="171000"/>
              </a:xfrm>
              <a:prstGeom prst="ellipse">
                <a:avLst/>
              </a:prstGeom>
              <a:blipFill rotWithShape="0">
                <a:blip r:embed="rId11"/>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6" name=""/>
              <p:cNvSpPr/>
              <p:nvPr/>
            </p:nvSpPr>
            <p:spPr>
              <a:xfrm flipV="1" rot="21598800">
                <a:off x="8906040" y="5785200"/>
                <a:ext cx="171000" cy="171000"/>
              </a:xfrm>
              <a:prstGeom prst="ellipse">
                <a:avLst/>
              </a:prstGeom>
              <a:blipFill rotWithShape="0">
                <a:blip r:embed="rId12"/>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7" name=""/>
              <p:cNvSpPr/>
              <p:nvPr/>
            </p:nvSpPr>
            <p:spPr>
              <a:xfrm flipV="1" rot="21598800">
                <a:off x="8540280" y="5785200"/>
                <a:ext cx="171000" cy="171000"/>
              </a:xfrm>
              <a:prstGeom prst="ellipse">
                <a:avLst/>
              </a:prstGeom>
              <a:blipFill rotWithShape="0">
                <a:blip r:embed="rId13"/>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sp>
        <p:nvSpPr>
          <p:cNvPr id="38" name=""/>
          <p:cNvSpPr/>
          <p:nvPr/>
        </p:nvSpPr>
        <p:spPr>
          <a:xfrm>
            <a:off x="1499760" y="1774080"/>
            <a:ext cx="2914200" cy="29142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9" name=""/>
          <p:cNvSpPr/>
          <p:nvPr/>
        </p:nvSpPr>
        <p:spPr>
          <a:xfrm>
            <a:off x="1225080" y="1134360"/>
            <a:ext cx="1177200" cy="11764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0" name=""/>
          <p:cNvSpPr/>
          <p:nvPr/>
        </p:nvSpPr>
        <p:spPr>
          <a:xfrm>
            <a:off x="3420000" y="4242960"/>
            <a:ext cx="628200" cy="6282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pic>
        <p:nvPicPr>
          <p:cNvPr id="41" name="" descr=""/>
          <p:cNvPicPr/>
          <p:nvPr/>
        </p:nvPicPr>
        <p:blipFill>
          <a:blip r:embed="rId14"/>
          <a:stretch/>
        </p:blipFill>
        <p:spPr>
          <a:xfrm>
            <a:off x="4349520" y="792360"/>
            <a:ext cx="5514120" cy="4133520"/>
          </a:xfrm>
          <a:prstGeom prst="rect">
            <a:avLst/>
          </a:prstGeom>
          <a:ln w="0">
            <a:noFill/>
          </a:ln>
        </p:spPr>
      </p:pic>
      <p:sp>
        <p:nvSpPr>
          <p:cNvPr id="42" name=""/>
          <p:cNvSpPr/>
          <p:nvPr/>
        </p:nvSpPr>
        <p:spPr>
          <a:xfrm>
            <a:off x="4846320" y="4846320"/>
            <a:ext cx="2121120" cy="2307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pc="-1" strike="noStrike">
                <a:solidFill>
                  <a:srgbClr val="000000"/>
                </a:solidFill>
                <a:latin typeface="Lato"/>
                <a:ea typeface="Noto Sans CJK SC"/>
              </a:rPr>
              <a:t>Illustrations  by </a:t>
            </a:r>
            <a:r>
              <a:rPr b="0" lang="de-DE" sz="1000" spc="-1" strike="noStrike" u="sng">
                <a:solidFill>
                  <a:srgbClr val="0000ee"/>
                </a:solidFill>
                <a:uFillTx/>
                <a:latin typeface="Lato"/>
                <a:ea typeface="Noto Sans CJK SC"/>
                <a:hlinkClick r:id="rId15"/>
              </a:rPr>
              <a:t>Pixeltrue</a:t>
            </a:r>
            <a:r>
              <a:rPr b="0" lang="de-DE" sz="1000" spc="-1" strike="noStrike">
                <a:solidFill>
                  <a:srgbClr val="000000"/>
                </a:solidFill>
                <a:latin typeface="Lato"/>
                <a:ea typeface="Noto Sans CJK SC"/>
              </a:rPr>
              <a:t> on </a:t>
            </a:r>
            <a:r>
              <a:rPr b="0" lang="de-DE" sz="1000" spc="-1" strike="noStrike" u="sng">
                <a:solidFill>
                  <a:srgbClr val="0000ee"/>
                </a:solidFill>
                <a:uFillTx/>
                <a:latin typeface="Lato"/>
                <a:ea typeface="Noto Sans CJK SC"/>
                <a:hlinkClick r:id="rId16"/>
              </a:rPr>
              <a:t>icons8</a:t>
            </a:r>
            <a:endParaRPr b="0" lang="fr-CH"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65560" cy="4285800"/>
            <a:chOff x="7406640" y="3566160"/>
            <a:chExt cx="2365560" cy="4285800"/>
          </a:xfrm>
        </p:grpSpPr>
        <p:sp>
          <p:nvSpPr>
            <p:cNvPr id="44" name=""/>
            <p:cNvSpPr/>
            <p:nvPr/>
          </p:nvSpPr>
          <p:spPr>
            <a:xfrm>
              <a:off x="8138160" y="4754880"/>
              <a:ext cx="445320" cy="2548440"/>
            </a:xfrm>
            <a:prstGeom prst="rect">
              <a:avLst/>
            </a:prstGeom>
            <a:blipFill rotWithShape="0">
              <a:blip r:embed="rId2"/>
              <a:srcRect/>
              <a:tile tx="0" ty="0" sx="63120" sy="63120"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5" name=""/>
            <p:cNvSpPr/>
            <p:nvPr/>
          </p:nvSpPr>
          <p:spPr>
            <a:xfrm>
              <a:off x="8961120" y="3566160"/>
              <a:ext cx="445320" cy="2548440"/>
            </a:xfrm>
            <a:prstGeom prst="rect">
              <a:avLst/>
            </a:prstGeom>
            <a:blipFill rotWithShape="0">
              <a:blip r:embed="rId3"/>
              <a:srcRect/>
              <a:tile tx="0" ty="0" sx="63120" sy="63120"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6" name=""/>
            <p:cNvSpPr/>
            <p:nvPr/>
          </p:nvSpPr>
          <p:spPr>
            <a:xfrm>
              <a:off x="8503920" y="5120640"/>
              <a:ext cx="1268280" cy="79560"/>
            </a:xfrm>
            <a:prstGeom prst="rect">
              <a:avLst/>
            </a:prstGeom>
            <a:solidFill>
              <a:srgbClr val="cccccc">
                <a:alpha val="75000"/>
              </a:srgbClr>
            </a:solidFill>
            <a:ln w="0">
              <a:noFill/>
            </a:ln>
          </p:spPr>
          <p:style>
            <a:lnRef idx="0"/>
            <a:fillRef idx="0"/>
            <a:effectRef idx="0"/>
            <a:fontRef idx="minor"/>
          </p:style>
          <p:txBody>
            <a:bodyPr wrap="none" lIns="90000" rIns="90000" tIns="39960" bIns="39960" anchor="ctr">
              <a:noAutofit/>
            </a:bodyPr>
            <a:p>
              <a:pPr>
                <a:lnSpc>
                  <a:spcPct val="100000"/>
                </a:lnSpc>
              </a:pPr>
              <a:endParaRPr b="0" lang="de-DE" sz="1800" spc="-1" strike="noStrike">
                <a:solidFill>
                  <a:srgbClr val="000000"/>
                </a:solidFill>
                <a:latin typeface="Noto Sans"/>
                <a:ea typeface="DejaVu Sans"/>
              </a:endParaRPr>
            </a:p>
          </p:txBody>
        </p:sp>
        <p:sp>
          <p:nvSpPr>
            <p:cNvPr id="47" name=""/>
            <p:cNvSpPr/>
            <p:nvPr/>
          </p:nvSpPr>
          <p:spPr>
            <a:xfrm>
              <a:off x="8321040" y="5303520"/>
              <a:ext cx="902520" cy="79560"/>
            </a:xfrm>
            <a:prstGeom prst="rect">
              <a:avLst/>
            </a:prstGeom>
            <a:solidFill>
              <a:srgbClr val="cccccc">
                <a:alpha val="75000"/>
              </a:srgbClr>
            </a:solidFill>
            <a:ln w="0">
              <a:noFill/>
            </a:ln>
          </p:spPr>
          <p:style>
            <a:lnRef idx="0"/>
            <a:fillRef idx="0"/>
            <a:effectRef idx="0"/>
            <a:fontRef idx="minor"/>
          </p:style>
          <p:txBody>
            <a:bodyPr wrap="none" lIns="90000" rIns="90000" tIns="39960" bIns="39960" anchor="ctr">
              <a:noAutofit/>
            </a:bodyPr>
            <a:p>
              <a:pPr>
                <a:lnSpc>
                  <a:spcPct val="100000"/>
                </a:lnSpc>
              </a:pPr>
              <a:endParaRPr b="0" lang="de-DE" sz="1800" spc="-1" strike="noStrike">
                <a:solidFill>
                  <a:srgbClr val="000000"/>
                </a:solidFill>
                <a:latin typeface="Noto Sans"/>
                <a:ea typeface="DejaVu Sans"/>
              </a:endParaRPr>
            </a:p>
          </p:txBody>
        </p:sp>
        <p:sp>
          <p:nvSpPr>
            <p:cNvPr id="48" name=""/>
            <p:cNvSpPr/>
            <p:nvPr/>
          </p:nvSpPr>
          <p:spPr>
            <a:xfrm>
              <a:off x="8869680" y="5486400"/>
              <a:ext cx="902520" cy="79560"/>
            </a:xfrm>
            <a:prstGeom prst="rect">
              <a:avLst/>
            </a:prstGeom>
            <a:solidFill>
              <a:srgbClr val="cccccc">
                <a:alpha val="75000"/>
              </a:srgbClr>
            </a:solidFill>
            <a:ln w="0">
              <a:noFill/>
            </a:ln>
          </p:spPr>
          <p:style>
            <a:lnRef idx="0"/>
            <a:fillRef idx="0"/>
            <a:effectRef idx="0"/>
            <a:fontRef idx="minor"/>
          </p:style>
          <p:txBody>
            <a:bodyPr wrap="none" lIns="90000" rIns="90000" tIns="39960" bIns="39960" anchor="ctr">
              <a:noAutofit/>
            </a:bodyPr>
            <a:p>
              <a:pPr>
                <a:lnSpc>
                  <a:spcPct val="100000"/>
                </a:lnSpc>
              </a:pPr>
              <a:endParaRPr b="0" lang="de-DE" sz="1800" spc="-1" strike="noStrike">
                <a:solidFill>
                  <a:srgbClr val="000000"/>
                </a:solidFill>
                <a:latin typeface="Noto Sans"/>
                <a:ea typeface="DejaVu Sans"/>
              </a:endParaRPr>
            </a:p>
          </p:txBody>
        </p:sp>
        <p:sp>
          <p:nvSpPr>
            <p:cNvPr id="49" name=""/>
            <p:cNvSpPr/>
            <p:nvPr/>
          </p:nvSpPr>
          <p:spPr>
            <a:xfrm>
              <a:off x="7406640" y="5303520"/>
              <a:ext cx="445320" cy="2548440"/>
            </a:xfrm>
            <a:prstGeom prst="rect">
              <a:avLst/>
            </a:prstGeom>
            <a:blipFill rotWithShape="0">
              <a:blip r:embed="rId4"/>
              <a:srcRect/>
              <a:tile tx="0" ty="0" sx="63120" sy="63120"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50" name=""/>
          <p:cNvSpPr/>
          <p:nvPr/>
        </p:nvSpPr>
        <p:spPr>
          <a:xfrm flipH="1" flipV="1">
            <a:off x="1438560" y="-1566720"/>
            <a:ext cx="445320" cy="2548440"/>
          </a:xfrm>
          <a:prstGeom prst="rect">
            <a:avLst/>
          </a:prstGeom>
          <a:blipFill rotWithShape="0">
            <a:blip r:embed="rId5"/>
            <a:srcRect/>
            <a:tile tx="0" ty="0" sx="63120" sy="63120"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1" name=""/>
          <p:cNvSpPr/>
          <p:nvPr/>
        </p:nvSpPr>
        <p:spPr>
          <a:xfrm flipH="1" flipV="1">
            <a:off x="615600" y="-365760"/>
            <a:ext cx="445320" cy="2548440"/>
          </a:xfrm>
          <a:prstGeom prst="rect">
            <a:avLst/>
          </a:prstGeom>
          <a:blipFill rotWithShape="0">
            <a:blip r:embed="rId6"/>
            <a:srcRect/>
            <a:tile tx="0" ty="0" sx="63120" sy="63120"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2" name=""/>
          <p:cNvSpPr/>
          <p:nvPr/>
        </p:nvSpPr>
        <p:spPr>
          <a:xfrm flipH="1" flipV="1">
            <a:off x="262080" y="536400"/>
            <a:ext cx="1268280" cy="79560"/>
          </a:xfrm>
          <a:prstGeom prst="rect">
            <a:avLst/>
          </a:prstGeom>
          <a:solidFill>
            <a:srgbClr val="cccccc">
              <a:alpha val="75000"/>
            </a:srgbClr>
          </a:solidFill>
          <a:ln w="0">
            <a:noFill/>
          </a:ln>
        </p:spPr>
        <p:style>
          <a:lnRef idx="0"/>
          <a:fillRef idx="0"/>
          <a:effectRef idx="0"/>
          <a:fontRef idx="minor"/>
        </p:style>
        <p:txBody>
          <a:bodyPr wrap="none" lIns="90000" rIns="90000" tIns="39960" bIns="39960" anchor="ctr">
            <a:noAutofit/>
          </a:bodyPr>
          <a:p>
            <a:pPr>
              <a:lnSpc>
                <a:spcPct val="100000"/>
              </a:lnSpc>
            </a:pPr>
            <a:endParaRPr b="0" lang="de-DE" sz="1800" spc="-1" strike="noStrike">
              <a:solidFill>
                <a:srgbClr val="000000"/>
              </a:solidFill>
              <a:latin typeface="Noto Sans"/>
              <a:ea typeface="DejaVu Sans"/>
            </a:endParaRPr>
          </a:p>
        </p:txBody>
      </p:sp>
      <p:sp>
        <p:nvSpPr>
          <p:cNvPr id="53" name=""/>
          <p:cNvSpPr/>
          <p:nvPr/>
        </p:nvSpPr>
        <p:spPr>
          <a:xfrm flipH="1" flipV="1">
            <a:off x="810720" y="353520"/>
            <a:ext cx="902520" cy="79560"/>
          </a:xfrm>
          <a:prstGeom prst="rect">
            <a:avLst/>
          </a:prstGeom>
          <a:solidFill>
            <a:srgbClr val="cccccc">
              <a:alpha val="75000"/>
            </a:srgbClr>
          </a:solidFill>
          <a:ln w="0">
            <a:noFill/>
          </a:ln>
        </p:spPr>
        <p:style>
          <a:lnRef idx="0"/>
          <a:fillRef idx="0"/>
          <a:effectRef idx="0"/>
          <a:fontRef idx="minor"/>
        </p:style>
        <p:txBody>
          <a:bodyPr wrap="none" lIns="90000" rIns="90000" tIns="39960" bIns="39960" anchor="ctr">
            <a:noAutofit/>
          </a:bodyPr>
          <a:p>
            <a:pPr>
              <a:lnSpc>
                <a:spcPct val="100000"/>
              </a:lnSpc>
            </a:pPr>
            <a:endParaRPr b="0" lang="de-DE" sz="1800" spc="-1" strike="noStrike">
              <a:solidFill>
                <a:srgbClr val="000000"/>
              </a:solidFill>
              <a:latin typeface="Noto Sans"/>
              <a:ea typeface="DejaVu Sans"/>
            </a:endParaRPr>
          </a:p>
        </p:txBody>
      </p:sp>
      <p:sp>
        <p:nvSpPr>
          <p:cNvPr id="54" name=""/>
          <p:cNvSpPr/>
          <p:nvPr/>
        </p:nvSpPr>
        <p:spPr>
          <a:xfrm flipH="1" flipV="1">
            <a:off x="262080" y="170640"/>
            <a:ext cx="902520" cy="79560"/>
          </a:xfrm>
          <a:prstGeom prst="rect">
            <a:avLst/>
          </a:prstGeom>
          <a:solidFill>
            <a:srgbClr val="cccccc">
              <a:alpha val="75000"/>
            </a:srgbClr>
          </a:solidFill>
          <a:ln w="0">
            <a:noFill/>
          </a:ln>
        </p:spPr>
        <p:style>
          <a:lnRef idx="0"/>
          <a:fillRef idx="0"/>
          <a:effectRef idx="0"/>
          <a:fontRef idx="minor"/>
        </p:style>
        <p:txBody>
          <a:bodyPr wrap="none" lIns="90000" rIns="90000" tIns="39960" bIns="39960" anchor="ctr">
            <a:noAutofit/>
          </a:bodyPr>
          <a:p>
            <a:pPr>
              <a:lnSpc>
                <a:spcPct val="100000"/>
              </a:lnSpc>
            </a:pPr>
            <a:endParaRPr b="0" lang="de-DE" sz="1800" spc="-1" strike="noStrike">
              <a:solidFill>
                <a:srgbClr val="000000"/>
              </a:solidFill>
              <a:latin typeface="Noto Sans"/>
              <a:ea typeface="DejaVu Sans"/>
            </a:endParaRPr>
          </a:p>
        </p:txBody>
      </p:sp>
      <p:sp>
        <p:nvSpPr>
          <p:cNvPr id="55" name=""/>
          <p:cNvSpPr/>
          <p:nvPr/>
        </p:nvSpPr>
        <p:spPr>
          <a:xfrm flipH="1" flipV="1">
            <a:off x="2182320" y="-2115360"/>
            <a:ext cx="445320" cy="2548440"/>
          </a:xfrm>
          <a:prstGeom prst="rect">
            <a:avLst/>
          </a:prstGeom>
          <a:blipFill rotWithShape="0">
            <a:blip r:embed="rId7"/>
            <a:srcRect/>
            <a:tile tx="0" ty="0" sx="63120" sy="63120"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6" name=""/>
          <p:cNvSpPr/>
          <p:nvPr/>
        </p:nvSpPr>
        <p:spPr>
          <a:xfrm>
            <a:off x="3474720" y="2560320"/>
            <a:ext cx="2731320" cy="2731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pc="-1" strike="noStrike">
                <a:solidFill>
                  <a:srgbClr val="000000"/>
                </a:solidFill>
                <a:latin typeface="Arial"/>
              </a:rPr>
              <a:t>Click to edit the title text format</a:t>
            </a:r>
            <a:endParaRPr b="0" lang="fr-CH" sz="4400" spc="-1" strike="noStrike">
              <a:solidFill>
                <a:srgbClr val="000000"/>
              </a:solidFill>
              <a:latin typeface="Arial"/>
            </a:endParaRPr>
          </a:p>
        </p:txBody>
      </p:sp>
      <p:sp>
        <p:nvSpPr>
          <p:cNvPr id="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822960" y="2468880"/>
            <a:ext cx="1451160" cy="14511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0" name=""/>
          <p:cNvSpPr/>
          <p:nvPr/>
        </p:nvSpPr>
        <p:spPr>
          <a:xfrm>
            <a:off x="4480560" y="1554480"/>
            <a:ext cx="1451160" cy="14511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1" name=""/>
          <p:cNvSpPr/>
          <p:nvPr/>
        </p:nvSpPr>
        <p:spPr>
          <a:xfrm>
            <a:off x="6583680" y="3108960"/>
            <a:ext cx="1451160" cy="14511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2" name=""/>
          <p:cNvSpPr/>
          <p:nvPr/>
        </p:nvSpPr>
        <p:spPr>
          <a:xfrm>
            <a:off x="1554480" y="4114800"/>
            <a:ext cx="902520" cy="645480"/>
          </a:xfrm>
          <a:custGeom>
            <a:avLst/>
            <a:gdLst>
              <a:gd name="textAreaLeft" fmla="*/ 0 w 902520"/>
              <a:gd name="textAreaRight" fmla="*/ 914400 w 902520"/>
              <a:gd name="textAreaTop" fmla="*/ 0 h 645480"/>
              <a:gd name="textAreaBottom" fmla="*/ 657360 h 64548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3" name=""/>
          <p:cNvSpPr/>
          <p:nvPr/>
        </p:nvSpPr>
        <p:spPr>
          <a:xfrm>
            <a:off x="3657600" y="1188720"/>
            <a:ext cx="811080" cy="628200"/>
          </a:xfrm>
          <a:custGeom>
            <a:avLst/>
            <a:gdLst>
              <a:gd name="textAreaLeft" fmla="*/ 0 w 811080"/>
              <a:gd name="textAreaRight" fmla="*/ 822960 w 811080"/>
              <a:gd name="textAreaTop" fmla="*/ 0 h 628200"/>
              <a:gd name="textAreaBottom" fmla="*/ 640080 h 62820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4" name=""/>
          <p:cNvSpPr/>
          <p:nvPr/>
        </p:nvSpPr>
        <p:spPr>
          <a:xfrm>
            <a:off x="7955280" y="2011680"/>
            <a:ext cx="1452240" cy="1176840"/>
          </a:xfrm>
          <a:custGeom>
            <a:avLst/>
            <a:gdLst>
              <a:gd name="textAreaLeft" fmla="*/ 0 w 1452240"/>
              <a:gd name="textAreaRight" fmla="*/ 1464120 w 1452240"/>
              <a:gd name="textAreaTop" fmla="*/ 0 h 1176840"/>
              <a:gd name="textAreaBottom" fmla="*/ 1188720 h 117684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5" name=""/>
          <p:cNvSpPr/>
          <p:nvPr/>
        </p:nvSpPr>
        <p:spPr>
          <a:xfrm>
            <a:off x="2468880" y="822960"/>
            <a:ext cx="1398600" cy="1359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6" name=""/>
          <p:cNvSpPr/>
          <p:nvPr/>
        </p:nvSpPr>
        <p:spPr>
          <a:xfrm>
            <a:off x="3931920" y="4663440"/>
            <a:ext cx="1672920" cy="1634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7" name=""/>
          <p:cNvSpPr/>
          <p:nvPr/>
        </p:nvSpPr>
        <p:spPr>
          <a:xfrm>
            <a:off x="8412480" y="1280160"/>
            <a:ext cx="1085400" cy="9939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2103480" y="3658320"/>
            <a:ext cx="1634040" cy="1634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69" name=""/>
          <p:cNvSpPr/>
          <p:nvPr/>
        </p:nvSpPr>
        <p:spPr>
          <a:xfrm>
            <a:off x="823320" y="-273240"/>
            <a:ext cx="2182680" cy="2182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0" name=""/>
          <p:cNvSpPr/>
          <p:nvPr/>
        </p:nvSpPr>
        <p:spPr>
          <a:xfrm>
            <a:off x="7955640" y="3109680"/>
            <a:ext cx="2182680" cy="2182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1" name=""/>
          <p:cNvSpPr/>
          <p:nvPr/>
        </p:nvSpPr>
        <p:spPr>
          <a:xfrm>
            <a:off x="9601560" y="915120"/>
            <a:ext cx="1634040" cy="1634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72" name=""/>
          <p:cNvGrpSpPr/>
          <p:nvPr/>
        </p:nvGrpSpPr>
        <p:grpSpPr>
          <a:xfrm>
            <a:off x="3909960" y="752040"/>
            <a:ext cx="2424600" cy="4326840"/>
            <a:chOff x="3909960" y="752040"/>
            <a:chExt cx="2424600" cy="4326840"/>
          </a:xfrm>
        </p:grpSpPr>
        <p:sp>
          <p:nvSpPr>
            <p:cNvPr id="73" name=""/>
            <p:cNvSpPr/>
            <p:nvPr/>
          </p:nvSpPr>
          <p:spPr>
            <a:xfrm flipH="1" flipV="1" rot="5330400">
              <a:off x="4846680" y="3352680"/>
              <a:ext cx="1359720" cy="145440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4" name=""/>
            <p:cNvSpPr/>
            <p:nvPr/>
          </p:nvSpPr>
          <p:spPr>
            <a:xfrm flipH="1" flipV="1" rot="5330400">
              <a:off x="4016160" y="2314440"/>
              <a:ext cx="1359720" cy="145440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5" name=""/>
            <p:cNvSpPr/>
            <p:nvPr/>
          </p:nvSpPr>
          <p:spPr>
            <a:xfrm flipH="1" flipV="1" rot="5330400">
              <a:off x="4913280" y="2050200"/>
              <a:ext cx="1359720" cy="145440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flipH="1" flipV="1" rot="5330400">
              <a:off x="3970080" y="956520"/>
              <a:ext cx="1359720" cy="145440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7" name=""/>
            <p:cNvSpPr/>
            <p:nvPr/>
          </p:nvSpPr>
          <p:spPr>
            <a:xfrm flipH="1" flipV="1" rot="5330400">
              <a:off x="4904280" y="718560"/>
              <a:ext cx="1359720" cy="145440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Arial"/>
                <a:ea typeface="DejaVu Sans"/>
              </a:endParaRPr>
            </a:p>
          </p:txBody>
        </p:sp>
        <p:sp>
          <p:nvSpPr>
            <p:cNvPr id="78" name=""/>
            <p:cNvSpPr/>
            <p:nvPr/>
          </p:nvSpPr>
          <p:spPr>
            <a:xfrm flipH="1" flipV="1" rot="5330400">
              <a:off x="4024800" y="3656880"/>
              <a:ext cx="1359720" cy="145440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6411960" y="1300320"/>
            <a:ext cx="849960" cy="1710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0" name=""/>
          <p:cNvSpPr/>
          <p:nvPr/>
        </p:nvSpPr>
        <p:spPr>
          <a:xfrm>
            <a:off x="5813280" y="3854880"/>
            <a:ext cx="849960" cy="1710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1" name=""/>
          <p:cNvSpPr/>
          <p:nvPr/>
        </p:nvSpPr>
        <p:spPr>
          <a:xfrm>
            <a:off x="7589520" y="2560320"/>
            <a:ext cx="2182680" cy="2182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2" name=""/>
          <p:cNvSpPr/>
          <p:nvPr/>
        </p:nvSpPr>
        <p:spPr>
          <a:xfrm>
            <a:off x="3200400" y="731520"/>
            <a:ext cx="1672920" cy="1634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3" name=""/>
          <p:cNvSpPr/>
          <p:nvPr/>
        </p:nvSpPr>
        <p:spPr>
          <a:xfrm>
            <a:off x="1424160" y="3489120"/>
            <a:ext cx="1672920" cy="1634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4" name=""/>
          <p:cNvSpPr/>
          <p:nvPr/>
        </p:nvSpPr>
        <p:spPr>
          <a:xfrm>
            <a:off x="700920" y="1900080"/>
            <a:ext cx="1390320" cy="1837080"/>
          </a:xfrm>
          <a:custGeom>
            <a:avLst/>
            <a:gdLst>
              <a:gd name="textAreaLeft" fmla="*/ 0 w 1390320"/>
              <a:gd name="textAreaRight" fmla="*/ 1402200 w 1390320"/>
              <a:gd name="textAreaTop" fmla="*/ 0 h 1837080"/>
              <a:gd name="textAreaBottom" fmla="*/ 1848960 h 183708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5" name=""/>
          <p:cNvSpPr/>
          <p:nvPr/>
        </p:nvSpPr>
        <p:spPr>
          <a:xfrm>
            <a:off x="3931920" y="2011680"/>
            <a:ext cx="964080" cy="1359720"/>
          </a:xfrm>
          <a:custGeom>
            <a:avLst/>
            <a:gdLst>
              <a:gd name="textAreaLeft" fmla="*/ 0 w 964080"/>
              <a:gd name="textAreaRight" fmla="*/ 975960 w 964080"/>
              <a:gd name="textAreaTop" fmla="*/ 0 h 1359720"/>
              <a:gd name="textAreaBottom" fmla="*/ 1371600 h 135972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6" name=""/>
          <p:cNvSpPr/>
          <p:nvPr/>
        </p:nvSpPr>
        <p:spPr>
          <a:xfrm>
            <a:off x="7724880" y="2103120"/>
            <a:ext cx="767160" cy="1451160"/>
          </a:xfrm>
          <a:custGeom>
            <a:avLst/>
            <a:gdLst>
              <a:gd name="textAreaLeft" fmla="*/ 0 w 767160"/>
              <a:gd name="textAreaRight" fmla="*/ 779040 w 767160"/>
              <a:gd name="textAreaTop" fmla="*/ 0 h 1451160"/>
              <a:gd name="textAreaBottom" fmla="*/ 1463040 h 145116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7" name=""/>
          <p:cNvSpPr/>
          <p:nvPr/>
        </p:nvSpPr>
        <p:spPr>
          <a:xfrm>
            <a:off x="1424160" y="4754880"/>
            <a:ext cx="849960" cy="1710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8" name=""/>
          <p:cNvSpPr/>
          <p:nvPr/>
        </p:nvSpPr>
        <p:spPr>
          <a:xfrm>
            <a:off x="2887200" y="1300320"/>
            <a:ext cx="849960" cy="1710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
          <p:cNvGrpSpPr/>
          <p:nvPr/>
        </p:nvGrpSpPr>
        <p:grpSpPr>
          <a:xfrm>
            <a:off x="3570480" y="1225440"/>
            <a:ext cx="5108760" cy="2914200"/>
            <a:chOff x="3570480" y="1225440"/>
            <a:chExt cx="5108760" cy="2914200"/>
          </a:xfrm>
        </p:grpSpPr>
        <p:sp>
          <p:nvSpPr>
            <p:cNvPr id="90" name=""/>
            <p:cNvSpPr/>
            <p:nvPr/>
          </p:nvSpPr>
          <p:spPr>
            <a:xfrm>
              <a:off x="3570480" y="1528200"/>
              <a:ext cx="4915440" cy="26114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91" name=""/>
            <p:cNvSpPr/>
            <p:nvPr/>
          </p:nvSpPr>
          <p:spPr>
            <a:xfrm>
              <a:off x="3763800" y="1225440"/>
              <a:ext cx="4915440" cy="261144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pc="-1" strike="noStrike">
                <a:solidFill>
                  <a:srgbClr val="000000"/>
                </a:solidFill>
                <a:latin typeface="Arial"/>
                <a:ea typeface="DejaVu Sans"/>
              </a:endParaRPr>
            </a:p>
          </p:txBody>
        </p:sp>
      </p:grpSp>
      <p:grpSp>
        <p:nvGrpSpPr>
          <p:cNvPr id="92" name=""/>
          <p:cNvGrpSpPr/>
          <p:nvPr/>
        </p:nvGrpSpPr>
        <p:grpSpPr>
          <a:xfrm>
            <a:off x="-2070360" y="-402120"/>
            <a:ext cx="4911120" cy="8509320"/>
            <a:chOff x="-2070360" y="-402120"/>
            <a:chExt cx="4911120" cy="8509320"/>
          </a:xfrm>
        </p:grpSpPr>
        <p:sp>
          <p:nvSpPr>
            <p:cNvPr id="93" name=""/>
            <p:cNvSpPr/>
            <p:nvPr/>
          </p:nvSpPr>
          <p:spPr>
            <a:xfrm>
              <a:off x="-893160" y="448668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4" name=""/>
            <p:cNvSpPr/>
            <p:nvPr/>
          </p:nvSpPr>
          <p:spPr>
            <a:xfrm rot="5358000">
              <a:off x="-873720" y="514152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5" name=""/>
            <p:cNvSpPr/>
            <p:nvPr/>
          </p:nvSpPr>
          <p:spPr>
            <a:xfrm>
              <a:off x="-228960" y="516168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6" name=""/>
            <p:cNvSpPr/>
            <p:nvPr/>
          </p:nvSpPr>
          <p:spPr>
            <a:xfrm rot="5358000">
              <a:off x="-208080" y="4488840"/>
              <a:ext cx="1056600" cy="754560"/>
            </a:xfrm>
            <a:custGeom>
              <a:avLst/>
              <a:gdLst>
                <a:gd name="textAreaLeft" fmla="*/ 276840 w 1056600"/>
                <a:gd name="textAreaRight" fmla="*/ 791640 w 105660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7" name=""/>
            <p:cNvSpPr/>
            <p:nvPr/>
          </p:nvSpPr>
          <p:spPr>
            <a:xfrm>
              <a:off x="-228960" y="382608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63120" sy="63120"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8" name=""/>
            <p:cNvSpPr/>
            <p:nvPr/>
          </p:nvSpPr>
          <p:spPr>
            <a:xfrm rot="5358000">
              <a:off x="-1562400" y="448272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63120" sy="63120"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9" name=""/>
            <p:cNvSpPr/>
            <p:nvPr/>
          </p:nvSpPr>
          <p:spPr>
            <a:xfrm rot="5358000">
              <a:off x="-2214720" y="515880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0" name=""/>
            <p:cNvSpPr/>
            <p:nvPr/>
          </p:nvSpPr>
          <p:spPr>
            <a:xfrm rot="5358000">
              <a:off x="-873360" y="380952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1" name=""/>
            <p:cNvSpPr/>
            <p:nvPr/>
          </p:nvSpPr>
          <p:spPr>
            <a:xfrm rot="5358000">
              <a:off x="-198360" y="314280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2" name=""/>
            <p:cNvSpPr/>
            <p:nvPr/>
          </p:nvSpPr>
          <p:spPr>
            <a:xfrm>
              <a:off x="455040" y="447768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3" name=""/>
            <p:cNvSpPr/>
            <p:nvPr/>
          </p:nvSpPr>
          <p:spPr>
            <a:xfrm rot="5358000">
              <a:off x="482400" y="380952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4" name=""/>
            <p:cNvSpPr/>
            <p:nvPr/>
          </p:nvSpPr>
          <p:spPr>
            <a:xfrm>
              <a:off x="1158840" y="517068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5" name=""/>
            <p:cNvSpPr/>
            <p:nvPr/>
          </p:nvSpPr>
          <p:spPr>
            <a:xfrm>
              <a:off x="-1561680" y="516276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6" name=""/>
            <p:cNvSpPr/>
            <p:nvPr/>
          </p:nvSpPr>
          <p:spPr>
            <a:xfrm rot="5358000">
              <a:off x="473400" y="515880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7" name=""/>
            <p:cNvSpPr/>
            <p:nvPr/>
          </p:nvSpPr>
          <p:spPr>
            <a:xfrm flipH="1" rot="16242000">
              <a:off x="-220320" y="1782000"/>
              <a:ext cx="1056960" cy="754560"/>
            </a:xfrm>
            <a:custGeom>
              <a:avLst/>
              <a:gdLst>
                <a:gd name="textAreaLeft" fmla="*/ 271080 w 1056960"/>
                <a:gd name="textAreaRight" fmla="*/ 78588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08" name=""/>
            <p:cNvSpPr/>
            <p:nvPr/>
          </p:nvSpPr>
          <p:spPr>
            <a:xfrm flipH="1" rot="16242000">
              <a:off x="419760" y="2458080"/>
              <a:ext cx="1056960" cy="754560"/>
            </a:xfrm>
            <a:custGeom>
              <a:avLst/>
              <a:gdLst>
                <a:gd name="textAreaLeft" fmla="*/ 271080 w 1056960"/>
                <a:gd name="textAreaRight" fmla="*/ 78588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9" name=""/>
            <p:cNvSpPr/>
            <p:nvPr/>
          </p:nvSpPr>
          <p:spPr>
            <a:xfrm flipH="1">
              <a:off x="-258120" y="2462040"/>
              <a:ext cx="1061280" cy="754560"/>
            </a:xfrm>
            <a:custGeom>
              <a:avLst/>
              <a:gdLst>
                <a:gd name="textAreaLeft" fmla="*/ 284400 w 1061280"/>
                <a:gd name="textAreaRight" fmla="*/ 80100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0" name=""/>
            <p:cNvSpPr/>
            <p:nvPr/>
          </p:nvSpPr>
          <p:spPr>
            <a:xfrm>
              <a:off x="1107720" y="113508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1" name=""/>
            <p:cNvSpPr/>
            <p:nvPr/>
          </p:nvSpPr>
          <p:spPr>
            <a:xfrm rot="5358000">
              <a:off x="1114920" y="178992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12" name=""/>
            <p:cNvSpPr/>
            <p:nvPr/>
          </p:nvSpPr>
          <p:spPr>
            <a:xfrm rot="5358000">
              <a:off x="426240" y="113112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63120" sy="63120"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3" name=""/>
            <p:cNvSpPr/>
            <p:nvPr/>
          </p:nvSpPr>
          <p:spPr>
            <a:xfrm>
              <a:off x="439200" y="181116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4" name=""/>
            <p:cNvSpPr/>
            <p:nvPr/>
          </p:nvSpPr>
          <p:spPr>
            <a:xfrm>
              <a:off x="423720" y="45108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5" name=""/>
            <p:cNvSpPr/>
            <p:nvPr/>
          </p:nvSpPr>
          <p:spPr>
            <a:xfrm rot="5358000">
              <a:off x="-222840" y="42696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6" name=""/>
            <p:cNvSpPr/>
            <p:nvPr/>
          </p:nvSpPr>
          <p:spPr>
            <a:xfrm rot="5358000">
              <a:off x="446760" y="-24624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7" name=""/>
            <p:cNvSpPr/>
            <p:nvPr/>
          </p:nvSpPr>
          <p:spPr>
            <a:xfrm>
              <a:off x="1779480" y="179460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8" name=""/>
            <p:cNvSpPr/>
            <p:nvPr/>
          </p:nvSpPr>
          <p:spPr>
            <a:xfrm>
              <a:off x="1106280" y="-25704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63120" sy="63120"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9" name=""/>
            <p:cNvSpPr/>
            <p:nvPr/>
          </p:nvSpPr>
          <p:spPr>
            <a:xfrm>
              <a:off x="-908280" y="179064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63120" sy="63120"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0" name=""/>
            <p:cNvSpPr/>
            <p:nvPr/>
          </p:nvSpPr>
          <p:spPr>
            <a:xfrm rot="5358000">
              <a:off x="-222120" y="581328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1" name=""/>
            <p:cNvSpPr/>
            <p:nvPr/>
          </p:nvSpPr>
          <p:spPr>
            <a:xfrm>
              <a:off x="427320" y="585396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63120" sy="63120"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2" name=""/>
            <p:cNvSpPr/>
            <p:nvPr/>
          </p:nvSpPr>
          <p:spPr>
            <a:xfrm>
              <a:off x="-236880" y="649404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3" name=""/>
            <p:cNvSpPr/>
            <p:nvPr/>
          </p:nvSpPr>
          <p:spPr>
            <a:xfrm rot="5358000">
              <a:off x="-906120" y="649008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4" name=""/>
            <p:cNvSpPr/>
            <p:nvPr/>
          </p:nvSpPr>
          <p:spPr>
            <a:xfrm rot="5358000">
              <a:off x="-234720" y="7197120"/>
              <a:ext cx="1056600" cy="754560"/>
            </a:xfrm>
            <a:custGeom>
              <a:avLst/>
              <a:gdLst>
                <a:gd name="textAreaLeft" fmla="*/ 276840 w 1056600"/>
                <a:gd name="textAreaRight" fmla="*/ 791640 w 105660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25" name=""/>
            <p:cNvSpPr/>
            <p:nvPr/>
          </p:nvSpPr>
          <p:spPr>
            <a:xfrm rot="5358000">
              <a:off x="438480" y="6506640"/>
              <a:ext cx="1056960" cy="754560"/>
            </a:xfrm>
            <a:custGeom>
              <a:avLst/>
              <a:gdLst>
                <a:gd name="textAreaLeft" fmla="*/ 277200 w 1056960"/>
                <a:gd name="textAreaRight" fmla="*/ 792000 w 105696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6" name=""/>
            <p:cNvSpPr/>
            <p:nvPr/>
          </p:nvSpPr>
          <p:spPr>
            <a:xfrm>
              <a:off x="1103400" y="6530040"/>
              <a:ext cx="1061280" cy="754560"/>
            </a:xfrm>
            <a:custGeom>
              <a:avLst/>
              <a:gdLst>
                <a:gd name="textAreaLeft" fmla="*/ 278280 w 1061280"/>
                <a:gd name="textAreaRight" fmla="*/ 794880 w 1061280"/>
                <a:gd name="textAreaTop" fmla="*/ 258840 h 754560"/>
                <a:gd name="textAreaBottom" fmla="*/ 507600 h 7545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grpSp>
      <p:sp>
        <p:nvSpPr>
          <p:cNvPr id="127" name=""/>
          <p:cNvSpPr/>
          <p:nvPr/>
        </p:nvSpPr>
        <p:spPr>
          <a:xfrm>
            <a:off x="3844800" y="1408320"/>
            <a:ext cx="1085400" cy="121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pc="-1" strike="noStrike">
                <a:solidFill>
                  <a:srgbClr val="000000"/>
                </a:solidFill>
                <a:latin typeface="Arial"/>
                <a:ea typeface="DejaVu Sans"/>
              </a:rPr>
              <a:t>“</a:t>
            </a:r>
            <a:endParaRPr b="0" lang="fr-CH" sz="8000" spc="-1" strike="noStrike">
              <a:solidFill>
                <a:srgbClr val="000000"/>
              </a:solidFill>
              <a:latin typeface="Arial"/>
            </a:endParaRPr>
          </a:p>
        </p:txBody>
      </p:sp>
      <p:sp>
        <p:nvSpPr>
          <p:cNvPr id="128" name=""/>
          <p:cNvSpPr/>
          <p:nvPr/>
        </p:nvSpPr>
        <p:spPr>
          <a:xfrm>
            <a:off x="7868160" y="3039840"/>
            <a:ext cx="1085400" cy="109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pc="-1" strike="noStrike">
                <a:solidFill>
                  <a:srgbClr val="000000"/>
                </a:solidFill>
                <a:latin typeface="Arial"/>
                <a:ea typeface="DejaVu Sans"/>
              </a:rPr>
              <a:t>”</a:t>
            </a:r>
            <a:endParaRPr b="0" lang="fr-CH" sz="7200" spc="-1" strike="noStrike">
              <a:solidFill>
                <a:srgbClr val="000000"/>
              </a:solidFill>
              <a:latin typeface="Arial"/>
            </a:endParaRPr>
          </a:p>
        </p:txBody>
      </p:sp>
      <p:sp>
        <p:nvSpPr>
          <p:cNvPr id="129" name=""/>
          <p:cNvSpPr/>
          <p:nvPr/>
        </p:nvSpPr>
        <p:spPr>
          <a:xfrm>
            <a:off x="8538120" y="3877200"/>
            <a:ext cx="964080" cy="1359720"/>
          </a:xfrm>
          <a:custGeom>
            <a:avLst/>
            <a:gdLst>
              <a:gd name="textAreaLeft" fmla="*/ 0 w 964080"/>
              <a:gd name="textAreaRight" fmla="*/ 975960 w 964080"/>
              <a:gd name="textAreaTop" fmla="*/ 0 h 1359720"/>
              <a:gd name="textAreaBottom" fmla="*/ 1371600 h 135972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130" name=""/>
          <p:cNvSpPr/>
          <p:nvPr/>
        </p:nvSpPr>
        <p:spPr>
          <a:xfrm>
            <a:off x="7372080" y="4974480"/>
            <a:ext cx="1672920" cy="1634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1" name=""/>
          <p:cNvSpPr/>
          <p:nvPr/>
        </p:nvSpPr>
        <p:spPr>
          <a:xfrm>
            <a:off x="7868160" y="-329040"/>
            <a:ext cx="1999800" cy="1999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2" name=""/>
          <p:cNvSpPr/>
          <p:nvPr/>
        </p:nvSpPr>
        <p:spPr>
          <a:xfrm>
            <a:off x="2982960" y="3757320"/>
            <a:ext cx="1032840" cy="290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8266320" y="4115520"/>
            <a:ext cx="1908360" cy="1908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4" name=""/>
          <p:cNvSpPr/>
          <p:nvPr/>
        </p:nvSpPr>
        <p:spPr>
          <a:xfrm>
            <a:off x="7717680" y="-548280"/>
            <a:ext cx="1908360" cy="1908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135" name=""/>
          <p:cNvGrpSpPr/>
          <p:nvPr/>
        </p:nvGrpSpPr>
        <p:grpSpPr>
          <a:xfrm>
            <a:off x="-135720" y="-284400"/>
            <a:ext cx="892080" cy="1257480"/>
            <a:chOff x="-135720" y="-284400"/>
            <a:chExt cx="892080" cy="1257480"/>
          </a:xfrm>
        </p:grpSpPr>
        <p:sp>
          <p:nvSpPr>
            <p:cNvPr id="136" name=""/>
            <p:cNvSpPr/>
            <p:nvPr/>
          </p:nvSpPr>
          <p:spPr>
            <a:xfrm flipV="1" rot="5395800">
              <a:off x="219240" y="801360"/>
              <a:ext cx="171000" cy="171000"/>
            </a:xfrm>
            <a:prstGeom prst="ellipse">
              <a:avLst/>
            </a:prstGeom>
            <a:blipFill rotWithShape="0">
              <a:blip r:embed="rId2"/>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7" name=""/>
            <p:cNvSpPr/>
            <p:nvPr/>
          </p:nvSpPr>
          <p:spPr>
            <a:xfrm flipV="1" rot="5395800">
              <a:off x="218880" y="435600"/>
              <a:ext cx="171000" cy="171000"/>
            </a:xfrm>
            <a:prstGeom prst="ellipse">
              <a:avLst/>
            </a:prstGeom>
            <a:blipFill rotWithShape="0">
              <a:blip r:embed="rId3"/>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8" name=""/>
            <p:cNvSpPr/>
            <p:nvPr/>
          </p:nvSpPr>
          <p:spPr>
            <a:xfrm flipV="1" rot="5395800">
              <a:off x="218520" y="70200"/>
              <a:ext cx="171000" cy="171000"/>
            </a:xfrm>
            <a:prstGeom prst="ellipse">
              <a:avLst/>
            </a:prstGeom>
            <a:blipFill rotWithShape="0">
              <a:blip r:embed="rId4"/>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9" name=""/>
            <p:cNvSpPr/>
            <p:nvPr/>
          </p:nvSpPr>
          <p:spPr>
            <a:xfrm flipV="1" rot="5395800">
              <a:off x="217800" y="-283680"/>
              <a:ext cx="171000" cy="171000"/>
            </a:xfrm>
            <a:prstGeom prst="ellipse">
              <a:avLst/>
            </a:prstGeom>
            <a:blipFill rotWithShape="0">
              <a:blip r:embed="rId5"/>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0" name=""/>
            <p:cNvSpPr/>
            <p:nvPr/>
          </p:nvSpPr>
          <p:spPr>
            <a:xfrm flipV="1" rot="5395800">
              <a:off x="583920" y="-284040"/>
              <a:ext cx="171000" cy="171000"/>
            </a:xfrm>
            <a:prstGeom prst="ellipse">
              <a:avLst/>
            </a:prstGeom>
            <a:blipFill rotWithShape="0">
              <a:blip r:embed="rId6"/>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1" name=""/>
            <p:cNvSpPr/>
            <p:nvPr/>
          </p:nvSpPr>
          <p:spPr>
            <a:xfrm flipV="1" rot="5395800">
              <a:off x="584280" y="69480"/>
              <a:ext cx="171000" cy="171000"/>
            </a:xfrm>
            <a:prstGeom prst="ellipse">
              <a:avLst/>
            </a:prstGeom>
            <a:blipFill rotWithShape="0">
              <a:blip r:embed="rId7"/>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2" name=""/>
            <p:cNvSpPr/>
            <p:nvPr/>
          </p:nvSpPr>
          <p:spPr>
            <a:xfrm flipV="1" rot="5395800">
              <a:off x="584280" y="435240"/>
              <a:ext cx="171000" cy="171000"/>
            </a:xfrm>
            <a:prstGeom prst="ellipse">
              <a:avLst/>
            </a:prstGeom>
            <a:blipFill rotWithShape="0">
              <a:blip r:embed="rId8"/>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3" name=""/>
            <p:cNvSpPr/>
            <p:nvPr/>
          </p:nvSpPr>
          <p:spPr>
            <a:xfrm flipV="1" rot="5395800">
              <a:off x="585000" y="801360"/>
              <a:ext cx="171000" cy="171000"/>
            </a:xfrm>
            <a:prstGeom prst="ellipse">
              <a:avLst/>
            </a:prstGeom>
            <a:blipFill rotWithShape="0">
              <a:blip r:embed="rId9"/>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4" name=""/>
            <p:cNvSpPr/>
            <p:nvPr/>
          </p:nvSpPr>
          <p:spPr>
            <a:xfrm flipV="1" rot="5395800">
              <a:off x="-134280" y="801720"/>
              <a:ext cx="171000" cy="171000"/>
            </a:xfrm>
            <a:prstGeom prst="ellipse">
              <a:avLst/>
            </a:prstGeom>
            <a:blipFill rotWithShape="0">
              <a:blip r:embed="rId10"/>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5" name=""/>
            <p:cNvSpPr/>
            <p:nvPr/>
          </p:nvSpPr>
          <p:spPr>
            <a:xfrm flipV="1" rot="5395800">
              <a:off x="-135000" y="436320"/>
              <a:ext cx="171000" cy="171000"/>
            </a:xfrm>
            <a:prstGeom prst="ellipse">
              <a:avLst/>
            </a:prstGeom>
            <a:blipFill rotWithShape="0">
              <a:blip r:embed="rId11"/>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6" name=""/>
            <p:cNvSpPr/>
            <p:nvPr/>
          </p:nvSpPr>
          <p:spPr>
            <a:xfrm flipV="1" rot="5395800">
              <a:off x="-135000" y="70200"/>
              <a:ext cx="171000" cy="171000"/>
            </a:xfrm>
            <a:prstGeom prst="ellipse">
              <a:avLst/>
            </a:prstGeom>
            <a:blipFill rotWithShape="0">
              <a:blip r:embed="rId12"/>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7" name=""/>
            <p:cNvSpPr/>
            <p:nvPr/>
          </p:nvSpPr>
          <p:spPr>
            <a:xfrm flipV="1" rot="5395800">
              <a:off x="-135360" y="-283320"/>
              <a:ext cx="171000" cy="171000"/>
            </a:xfrm>
            <a:prstGeom prst="ellipse">
              <a:avLst/>
            </a:prstGeom>
            <a:blipFill rotWithShape="0">
              <a:blip r:embed="rId13"/>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nvGrpSpPr>
          <p:cNvPr id="148" name=""/>
          <p:cNvGrpSpPr/>
          <p:nvPr/>
        </p:nvGrpSpPr>
        <p:grpSpPr>
          <a:xfrm>
            <a:off x="9545040" y="4645800"/>
            <a:ext cx="903960" cy="1269360"/>
            <a:chOff x="9545040" y="4645800"/>
            <a:chExt cx="903960" cy="1269360"/>
          </a:xfrm>
        </p:grpSpPr>
        <p:sp>
          <p:nvSpPr>
            <p:cNvPr id="149" name=""/>
            <p:cNvSpPr/>
            <p:nvPr/>
          </p:nvSpPr>
          <p:spPr>
            <a:xfrm flipV="1" rot="5395800">
              <a:off x="9911880" y="5743440"/>
              <a:ext cx="171000" cy="171000"/>
            </a:xfrm>
            <a:prstGeom prst="ellipse">
              <a:avLst/>
            </a:prstGeom>
            <a:blipFill rotWithShape="0">
              <a:blip r:embed="rId14"/>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0" name=""/>
            <p:cNvSpPr/>
            <p:nvPr/>
          </p:nvSpPr>
          <p:spPr>
            <a:xfrm flipV="1" rot="5395800">
              <a:off x="9911520" y="5377680"/>
              <a:ext cx="171000" cy="171000"/>
            </a:xfrm>
            <a:prstGeom prst="ellipse">
              <a:avLst/>
            </a:prstGeom>
            <a:blipFill rotWithShape="0">
              <a:blip r:embed="rId15"/>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1" name=""/>
            <p:cNvSpPr/>
            <p:nvPr/>
          </p:nvSpPr>
          <p:spPr>
            <a:xfrm flipV="1" rot="5395800">
              <a:off x="9911160" y="5012280"/>
              <a:ext cx="171000" cy="171000"/>
            </a:xfrm>
            <a:prstGeom prst="ellipse">
              <a:avLst/>
            </a:prstGeom>
            <a:blipFill rotWithShape="0">
              <a:blip r:embed="rId16"/>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2" name=""/>
            <p:cNvSpPr/>
            <p:nvPr/>
          </p:nvSpPr>
          <p:spPr>
            <a:xfrm flipV="1" rot="5395800">
              <a:off x="9910440" y="4646160"/>
              <a:ext cx="171000" cy="171000"/>
            </a:xfrm>
            <a:prstGeom prst="ellipse">
              <a:avLst/>
            </a:prstGeom>
            <a:blipFill rotWithShape="0">
              <a:blip r:embed="rId17"/>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3" name=""/>
            <p:cNvSpPr/>
            <p:nvPr/>
          </p:nvSpPr>
          <p:spPr>
            <a:xfrm flipV="1" rot="5395800">
              <a:off x="10276560" y="4645800"/>
              <a:ext cx="171000" cy="171000"/>
            </a:xfrm>
            <a:prstGeom prst="ellipse">
              <a:avLst/>
            </a:prstGeom>
            <a:blipFill rotWithShape="0">
              <a:blip r:embed="rId18"/>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4" name=""/>
            <p:cNvSpPr/>
            <p:nvPr/>
          </p:nvSpPr>
          <p:spPr>
            <a:xfrm flipV="1" rot="5395800">
              <a:off x="10276920" y="5011560"/>
              <a:ext cx="171000" cy="171000"/>
            </a:xfrm>
            <a:prstGeom prst="ellipse">
              <a:avLst/>
            </a:prstGeom>
            <a:blipFill rotWithShape="0">
              <a:blip r:embed="rId19"/>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5" name=""/>
            <p:cNvSpPr/>
            <p:nvPr/>
          </p:nvSpPr>
          <p:spPr>
            <a:xfrm flipV="1" rot="5395800">
              <a:off x="10276920" y="5377320"/>
              <a:ext cx="171000" cy="171000"/>
            </a:xfrm>
            <a:prstGeom prst="ellipse">
              <a:avLst/>
            </a:prstGeom>
            <a:blipFill rotWithShape="0">
              <a:blip r:embed="rId20"/>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6" name=""/>
            <p:cNvSpPr/>
            <p:nvPr/>
          </p:nvSpPr>
          <p:spPr>
            <a:xfrm flipV="1" rot="5395800">
              <a:off x="10277640" y="5743440"/>
              <a:ext cx="171000" cy="171000"/>
            </a:xfrm>
            <a:prstGeom prst="ellipse">
              <a:avLst/>
            </a:prstGeom>
            <a:blipFill rotWithShape="0">
              <a:blip r:embed="rId21"/>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7" name=""/>
            <p:cNvSpPr/>
            <p:nvPr/>
          </p:nvSpPr>
          <p:spPr>
            <a:xfrm flipV="1" rot="5395800">
              <a:off x="9546120" y="5743800"/>
              <a:ext cx="171000" cy="171000"/>
            </a:xfrm>
            <a:prstGeom prst="ellipse">
              <a:avLst/>
            </a:prstGeom>
            <a:blipFill rotWithShape="0">
              <a:blip r:embed="rId22"/>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8" name=""/>
            <p:cNvSpPr/>
            <p:nvPr/>
          </p:nvSpPr>
          <p:spPr>
            <a:xfrm flipV="1" rot="5395800">
              <a:off x="9545400" y="5378400"/>
              <a:ext cx="171000" cy="171000"/>
            </a:xfrm>
            <a:prstGeom prst="ellipse">
              <a:avLst/>
            </a:prstGeom>
            <a:blipFill rotWithShape="0">
              <a:blip r:embed="rId23"/>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9" name=""/>
            <p:cNvSpPr/>
            <p:nvPr/>
          </p:nvSpPr>
          <p:spPr>
            <a:xfrm flipV="1" rot="5395800">
              <a:off x="9545400" y="5012280"/>
              <a:ext cx="171000" cy="171000"/>
            </a:xfrm>
            <a:prstGeom prst="ellipse">
              <a:avLst/>
            </a:prstGeom>
            <a:blipFill rotWithShape="0">
              <a:blip r:embed="rId24"/>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0" name=""/>
            <p:cNvSpPr/>
            <p:nvPr/>
          </p:nvSpPr>
          <p:spPr>
            <a:xfrm flipV="1" rot="5395800">
              <a:off x="9545040" y="4646520"/>
              <a:ext cx="171000" cy="171000"/>
            </a:xfrm>
            <a:prstGeom prst="ellipse">
              <a:avLst/>
            </a:prstGeom>
            <a:blipFill rotWithShape="0">
              <a:blip r:embed="rId25"/>
              <a:srcRect/>
              <a:tile tx="0" ty="0" sx="63120" sy="63120"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
        <p:nvSpPr>
          <p:cNvPr id="161" name=""/>
          <p:cNvSpPr/>
          <p:nvPr/>
        </p:nvSpPr>
        <p:spPr>
          <a:xfrm>
            <a:off x="-146160" y="3109320"/>
            <a:ext cx="1908360" cy="1908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rot="18876000">
            <a:off x="8637480" y="-393840"/>
            <a:ext cx="2883600" cy="28836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3" name=""/>
          <p:cNvSpPr/>
          <p:nvPr/>
        </p:nvSpPr>
        <p:spPr>
          <a:xfrm rot="18876000">
            <a:off x="8657640" y="3983040"/>
            <a:ext cx="2883600" cy="28836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4" name=""/>
          <p:cNvSpPr/>
          <p:nvPr/>
        </p:nvSpPr>
        <p:spPr>
          <a:xfrm rot="18964800">
            <a:off x="985680" y="5915520"/>
            <a:ext cx="2576880" cy="7196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5" name=""/>
          <p:cNvSpPr/>
          <p:nvPr/>
        </p:nvSpPr>
        <p:spPr>
          <a:xfrm rot="18964800">
            <a:off x="-1293480" y="5513400"/>
            <a:ext cx="2576880" cy="7196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6" name=""/>
          <p:cNvSpPr/>
          <p:nvPr/>
        </p:nvSpPr>
        <p:spPr>
          <a:xfrm rot="18964800">
            <a:off x="3673800" y="339480"/>
            <a:ext cx="3445920" cy="9104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7" name=""/>
          <p:cNvSpPr/>
          <p:nvPr/>
        </p:nvSpPr>
        <p:spPr>
          <a:xfrm rot="18964800">
            <a:off x="1437480" y="-747000"/>
            <a:ext cx="2576880" cy="7196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8" name=""/>
          <p:cNvSpPr/>
          <p:nvPr/>
        </p:nvSpPr>
        <p:spPr>
          <a:xfrm rot="18964800">
            <a:off x="-723600" y="3294720"/>
            <a:ext cx="2576880" cy="5011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hyperlink" Target="https://github.com/xbarrelet/ml-project-5" TargetMode="External"/><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820800" y="4140000"/>
            <a:ext cx="6187320" cy="14281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624"/>
              </a:spcBef>
              <a:spcAft>
                <a:spcPts val="425"/>
              </a:spcAft>
            </a:pPr>
            <a:r>
              <a:rPr b="1" lang="de-DE" sz="2800" spc="-1" strike="noStrike">
                <a:solidFill>
                  <a:srgbClr val="000000"/>
                </a:solidFill>
                <a:latin typeface="Noto Sans"/>
                <a:ea typeface="DejaVu Sans"/>
              </a:rPr>
              <a:t>Catégorisez automatiquement des questions</a:t>
            </a:r>
            <a:endParaRPr b="0" lang="fr-CH" sz="2800" spc="-1" strike="noStrike">
              <a:solidFill>
                <a:srgbClr val="000000"/>
              </a:solidFill>
              <a:latin typeface="Arial"/>
            </a:endParaRPr>
          </a:p>
        </p:txBody>
      </p:sp>
      <p:sp>
        <p:nvSpPr>
          <p:cNvPr id="170" name=""/>
          <p:cNvSpPr/>
          <p:nvPr/>
        </p:nvSpPr>
        <p:spPr>
          <a:xfrm>
            <a:off x="7315200" y="4629240"/>
            <a:ext cx="2365560" cy="48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pc="-1" strike="noStrike">
                <a:solidFill>
                  <a:srgbClr val="000000"/>
                </a:solidFill>
                <a:latin typeface="Noto Sans"/>
                <a:ea typeface="DejaVu Sans"/>
              </a:rPr>
              <a:t>Xavier Barrelet</a:t>
            </a:r>
            <a:endParaRPr b="0" lang="fr-CH" sz="1300" spc="-1" strike="noStrike">
              <a:solidFill>
                <a:srgbClr val="000000"/>
              </a:solidFill>
              <a:latin typeface="Arial"/>
            </a:endParaRPr>
          </a:p>
          <a:p>
            <a:pPr>
              <a:lnSpc>
                <a:spcPct val="100000"/>
              </a:lnSpc>
            </a:pPr>
            <a:r>
              <a:rPr b="0" lang="de-DE" sz="1050" spc="-1" strike="noStrike">
                <a:solidFill>
                  <a:srgbClr val="000000"/>
                </a:solidFill>
                <a:latin typeface="Noto Sans"/>
                <a:ea typeface="DejaVu Sans"/>
              </a:rPr>
              <a:t>9 septembre 2024</a:t>
            </a:r>
            <a:endParaRPr b="0" lang="fr-CH" sz="1050" spc="-1" strike="noStrike">
              <a:solidFill>
                <a:srgbClr val="000000"/>
              </a:solidFill>
              <a:latin typeface="Arial"/>
            </a:endParaRPr>
          </a:p>
        </p:txBody>
      </p:sp>
      <p:sp>
        <p:nvSpPr>
          <p:cNvPr id="171"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7"/>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Récupération et préparation du jeu de donnée</a:t>
            </a:r>
            <a:endParaRPr b="0" lang="fr-CH" sz="2400" spc="-1" strike="noStrike">
              <a:solidFill>
                <a:srgbClr val="000000"/>
              </a:solidFill>
              <a:latin typeface="Arial"/>
            </a:endParaRPr>
          </a:p>
        </p:txBody>
      </p:sp>
      <p:sp>
        <p:nvSpPr>
          <p:cNvPr id="196" name="TextShape 18"/>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567"/>
              </a:spcAft>
              <a:buClr>
                <a:srgbClr val="000000"/>
              </a:buClr>
              <a:buSzPct val="45000"/>
              <a:buFont typeface="Wingdings" charset="2"/>
              <a:buChar char=""/>
            </a:pPr>
            <a:r>
              <a:rPr b="0" lang="de-DE" sz="1800" spc="-1" strike="noStrike">
                <a:solidFill>
                  <a:srgbClr val="808080"/>
                </a:solidFill>
                <a:latin typeface="Noto Sans"/>
                <a:ea typeface="DejaVu Sans"/>
              </a:rPr>
              <a:t>Chaque texte est ensuite </a:t>
            </a:r>
            <a:r>
              <a:rPr b="0" i="1" lang="de-DE" sz="1800" spc="-1" strike="noStrike">
                <a:solidFill>
                  <a:srgbClr val="808080"/>
                </a:solidFill>
                <a:latin typeface="Noto Sans"/>
                <a:ea typeface="DejaVu Sans"/>
              </a:rPr>
              <a:t>tokenized, </a:t>
            </a:r>
            <a:r>
              <a:rPr b="0" lang="de-DE" sz="1800" spc="-1" strike="noStrike">
                <a:solidFill>
                  <a:srgbClr val="808080"/>
                </a:solidFill>
                <a:latin typeface="Noto Sans"/>
                <a:ea typeface="DejaVu Sans"/>
              </a:rPr>
              <a:t>une séparation du texte par mot.</a:t>
            </a:r>
            <a:endParaRPr b="0" lang="fr-CH" sz="1800" spc="-1" strike="noStrike">
              <a:solidFill>
                <a:srgbClr val="000000"/>
              </a:solidFill>
              <a:latin typeface="Arial"/>
            </a:endParaRPr>
          </a:p>
          <a:p>
            <a:pPr marL="216000" indent="-215640" algn="just">
              <a:lnSpc>
                <a:spcPct val="100000"/>
              </a:lnSpc>
              <a:spcBef>
                <a:spcPts val="624"/>
              </a:spcBef>
              <a:spcAft>
                <a:spcPts val="567"/>
              </a:spcAft>
              <a:buClr>
                <a:srgbClr val="000000"/>
              </a:buClr>
              <a:buSzPct val="45000"/>
              <a:buFont typeface="Wingdings" charset="2"/>
              <a:buChar char=""/>
            </a:pPr>
            <a:r>
              <a:rPr b="0" lang="de-DE" sz="1800" spc="-1" strike="noStrike">
                <a:solidFill>
                  <a:srgbClr val="808080"/>
                </a:solidFill>
                <a:latin typeface="Noto Sans"/>
                <a:ea typeface="DejaVu Sans"/>
              </a:rPr>
              <a:t>Chaque token est ensuite </a:t>
            </a:r>
            <a:r>
              <a:rPr b="0" i="1" lang="de-DE" sz="1800" spc="-1" strike="noStrike">
                <a:solidFill>
                  <a:srgbClr val="808080"/>
                </a:solidFill>
                <a:latin typeface="Noto Sans"/>
                <a:ea typeface="DejaVu Sans"/>
              </a:rPr>
              <a:t>lemmatized</a:t>
            </a:r>
            <a:r>
              <a:rPr b="0" lang="de-DE" sz="1800" spc="-1" strike="noStrike">
                <a:solidFill>
                  <a:srgbClr val="808080"/>
                </a:solidFill>
                <a:latin typeface="Noto Sans"/>
                <a:ea typeface="DejaVu Sans"/>
              </a:rPr>
              <a:t>, on garde uniquement sa forme de référence. Ce processus est plus complet que le </a:t>
            </a:r>
            <a:r>
              <a:rPr b="0" i="1" lang="de-DE" sz="1800" spc="-1" strike="noStrike">
                <a:solidFill>
                  <a:srgbClr val="808080"/>
                </a:solidFill>
                <a:latin typeface="Noto Sans"/>
                <a:ea typeface="DejaVu Sans"/>
              </a:rPr>
              <a:t>stemming</a:t>
            </a:r>
            <a:r>
              <a:rPr b="0" lang="de-DE" sz="1800" spc="-1" strike="noStrike">
                <a:solidFill>
                  <a:srgbClr val="808080"/>
                </a:solidFill>
                <a:latin typeface="Noto Sans"/>
                <a:ea typeface="DejaVu Sans"/>
              </a:rPr>
              <a:t> qui ne s’occupe que du suffixe.</a:t>
            </a:r>
            <a:endParaRPr b="0" lang="fr-CH" sz="1800" spc="-1" strike="noStrike">
              <a:solidFill>
                <a:srgbClr val="000000"/>
              </a:solidFill>
              <a:latin typeface="Arial"/>
            </a:endParaRPr>
          </a:p>
          <a:p>
            <a:pPr marL="216000" indent="-215640" algn="just">
              <a:lnSpc>
                <a:spcPct val="100000"/>
              </a:lnSpc>
              <a:spcBef>
                <a:spcPts val="624"/>
              </a:spcBef>
              <a:spcAft>
                <a:spcPts val="567"/>
              </a:spcAft>
              <a:buClr>
                <a:srgbClr val="000000"/>
              </a:buClr>
              <a:buSzPct val="45000"/>
              <a:buFont typeface="Wingdings" charset="2"/>
              <a:buChar char=""/>
            </a:pPr>
            <a:r>
              <a:rPr b="0" lang="de-DE" sz="1800" spc="-1" strike="noStrike">
                <a:solidFill>
                  <a:srgbClr val="808080"/>
                </a:solidFill>
                <a:latin typeface="Noto Sans"/>
                <a:ea typeface="DejaVu Sans"/>
              </a:rPr>
              <a:t>Chaque étape est validée dans un test unitaire.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37"/>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non-supervisée</a:t>
            </a:r>
            <a:endParaRPr b="0" lang="fr-CH" sz="2400" spc="-1" strike="noStrike">
              <a:solidFill>
                <a:srgbClr val="000000"/>
              </a:solidFill>
              <a:latin typeface="Arial"/>
            </a:endParaRPr>
          </a:p>
        </p:txBody>
      </p:sp>
      <p:sp>
        <p:nvSpPr>
          <p:cNvPr id="198" name="TextShape 38"/>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1191"/>
              </a:spcBef>
              <a:spcAft>
                <a:spcPts val="992"/>
              </a:spcAft>
              <a:buClr>
                <a:srgbClr val="000000"/>
              </a:buClr>
              <a:buFont typeface="Symbol" charset="2"/>
              <a:buChar char=""/>
            </a:pPr>
            <a:r>
              <a:rPr b="0" lang="de-DE" sz="1800" spc="-1" strike="noStrike">
                <a:solidFill>
                  <a:srgbClr val="808080"/>
                </a:solidFill>
                <a:latin typeface="Noto Sans"/>
                <a:ea typeface="DejaVu Sans"/>
              </a:rPr>
              <a:t>Un modèle </a:t>
            </a:r>
            <a:r>
              <a:rPr b="1" lang="de-DE" sz="1800" spc="-1" strike="noStrike">
                <a:solidFill>
                  <a:srgbClr val="808080"/>
                </a:solidFill>
                <a:latin typeface="Noto Sans"/>
                <a:ea typeface="DejaVu Sans"/>
              </a:rPr>
              <a:t>L</a:t>
            </a:r>
            <a:r>
              <a:rPr b="0" lang="de-DE" sz="1800" spc="-1" strike="noStrike">
                <a:solidFill>
                  <a:srgbClr val="808080"/>
                </a:solidFill>
                <a:latin typeface="Noto Sans"/>
                <a:ea typeface="DejaVu Sans"/>
              </a:rPr>
              <a:t>atent </a:t>
            </a:r>
            <a:r>
              <a:rPr b="1" lang="de-DE" sz="1800" spc="-1" strike="noStrike">
                <a:solidFill>
                  <a:srgbClr val="808080"/>
                </a:solidFill>
                <a:latin typeface="Noto Sans"/>
                <a:ea typeface="DejaVu Sans"/>
              </a:rPr>
              <a:t>D</a:t>
            </a:r>
            <a:r>
              <a:rPr b="0" lang="de-DE" sz="1800" spc="-1" strike="noStrike">
                <a:solidFill>
                  <a:srgbClr val="808080"/>
                </a:solidFill>
                <a:latin typeface="Noto Sans"/>
                <a:ea typeface="DejaVu Sans"/>
              </a:rPr>
              <a:t>irichlet </a:t>
            </a:r>
            <a:r>
              <a:rPr b="1" lang="de-DE" sz="1800" spc="-1" strike="noStrike">
                <a:solidFill>
                  <a:srgbClr val="808080"/>
                </a:solidFill>
                <a:latin typeface="Noto Sans"/>
                <a:ea typeface="DejaVu Sans"/>
              </a:rPr>
              <a:t>A</a:t>
            </a:r>
            <a:r>
              <a:rPr b="0" lang="de-DE" sz="1800" spc="-1" strike="noStrike">
                <a:solidFill>
                  <a:srgbClr val="808080"/>
                </a:solidFill>
                <a:latin typeface="Noto Sans"/>
                <a:ea typeface="DejaVu Sans"/>
              </a:rPr>
              <a:t>llocation va être hyperoptimisé. Le but de cette méthode est d’extraire les sujets/topics principaux, représentés par un ensemble de mots, qui apparaissent dans une collection de documents.</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 critère de cohérence Umass est utilisé pour évaluer un modèle. Il indique la fréquence de deux mots d’apparaître ensemble dans le corpus. La cohérence globale d’un topic va être la cohérence moyenne des paires de mots du topic.</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Différents nombres de topics ont été évalués manuellement afin de déterminer le plus cohérent.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5"/>
          <p:cNvSpPr/>
          <p:nvPr/>
        </p:nvSpPr>
        <p:spPr>
          <a:xfrm>
            <a:off x="1044000" y="1095120"/>
            <a:ext cx="867492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non-supervisée - résultats</a:t>
            </a:r>
            <a:endParaRPr b="0" lang="fr-CH" sz="2400" spc="-1" strike="noStrike">
              <a:solidFill>
                <a:srgbClr val="000000"/>
              </a:solidFill>
              <a:latin typeface="Arial"/>
            </a:endParaRPr>
          </a:p>
        </p:txBody>
      </p:sp>
      <p:pic>
        <p:nvPicPr>
          <p:cNvPr id="200" name="" descr=""/>
          <p:cNvPicPr/>
          <p:nvPr/>
        </p:nvPicPr>
        <p:blipFill>
          <a:blip r:embed="rId1"/>
          <a:stretch/>
        </p:blipFill>
        <p:spPr>
          <a:xfrm>
            <a:off x="82080" y="1539360"/>
            <a:ext cx="4079880" cy="2204640"/>
          </a:xfrm>
          <a:prstGeom prst="rect">
            <a:avLst/>
          </a:prstGeom>
          <a:ln w="0">
            <a:noFill/>
          </a:ln>
        </p:spPr>
      </p:pic>
      <p:sp>
        <p:nvSpPr>
          <p:cNvPr id="201" name="TextShape 6"/>
          <p:cNvSpPr/>
          <p:nvPr/>
        </p:nvSpPr>
        <p:spPr>
          <a:xfrm>
            <a:off x="4146120" y="1593720"/>
            <a:ext cx="5573880" cy="362628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Six topics représentent un bon choix vu le score de cohérence et la séparation business entre topics plus claire que les précédents résultats.</a:t>
            </a:r>
            <a:endParaRPr b="0" lang="fr-CH" sz="1800" spc="-1" strike="noStrike">
              <a:solidFill>
                <a:srgbClr val="000000"/>
              </a:solidFill>
              <a:latin typeface="Arial"/>
              <a:ea typeface="Noto Sans CJK SC"/>
            </a:endParaRPr>
          </a:p>
          <a:p>
            <a:pPr marL="216000" indent="-216000">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Un contient la majorité des questions concernant les fichiers (file) + git et python.</a:t>
            </a:r>
            <a:endParaRPr b="0" lang="fr-CH" sz="1800" spc="-1" strike="noStrike">
              <a:solidFill>
                <a:srgbClr val="000000"/>
              </a:solidFill>
              <a:latin typeface="Arial"/>
              <a:ea typeface="Noto Sans CJK SC"/>
            </a:endParaRPr>
          </a:p>
          <a:p>
            <a:pPr marL="216000" indent="-216000">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Un contient la majorité des questions node/npm et docker.</a:t>
            </a:r>
            <a:endParaRPr b="0" lang="fr-CH" sz="1800" spc="-1" strike="noStrike">
              <a:solidFill>
                <a:srgbClr val="000000"/>
              </a:solidFill>
              <a:latin typeface="Arial"/>
              <a:ea typeface="Noto Sans CJK SC"/>
            </a:endParaRPr>
          </a:p>
          <a:p>
            <a:pPr marL="216000" indent="-216000">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Un contient la majorité des questions concernant html.</a:t>
            </a:r>
            <a:endParaRPr b="0" lang="fr-CH" sz="1800" spc="-1" strike="noStrike">
              <a:solidFill>
                <a:srgbClr val="000000"/>
              </a:solidFill>
              <a:latin typeface="Arial"/>
              <a:ea typeface="Noto Sans CJK SC"/>
            </a:endParaRPr>
          </a:p>
          <a:p>
            <a:pPr marL="216000" indent="-216000">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Un contient la majorité des </a:t>
            </a:r>
            <a:br>
              <a:rPr sz="1800"/>
            </a:br>
            <a:r>
              <a:rPr b="0" lang="de-DE" sz="1800" spc="-1" strike="noStrike">
                <a:solidFill>
                  <a:srgbClr val="808080"/>
                </a:solidFill>
                <a:latin typeface="Noto Sans"/>
                <a:ea typeface="DejaVu Sans"/>
              </a:rPr>
              <a:t>questions java/android.</a:t>
            </a:r>
            <a:endParaRPr b="0" lang="fr-CH" sz="18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7"/>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a:t>
            </a:r>
            <a:endParaRPr b="0" lang="fr-CH" sz="2400" spc="-1" strike="noStrike">
              <a:solidFill>
                <a:srgbClr val="000000"/>
              </a:solidFill>
              <a:latin typeface="Arial"/>
            </a:endParaRPr>
          </a:p>
        </p:txBody>
      </p:sp>
      <p:sp>
        <p:nvSpPr>
          <p:cNvPr id="203" name="TextShape 10"/>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907"/>
              </a:spcBef>
              <a:spcAft>
                <a:spcPts val="709"/>
              </a:spcAft>
              <a:buClr>
                <a:srgbClr val="000000"/>
              </a:buClr>
              <a:buFont typeface="Symbol" charset="2"/>
              <a:buChar char=""/>
            </a:pPr>
            <a:r>
              <a:rPr b="0" lang="fr-CH" sz="1800" spc="-1" strike="noStrike">
                <a:solidFill>
                  <a:srgbClr val="808080"/>
                </a:solidFill>
                <a:latin typeface="Noto Sans"/>
                <a:ea typeface="DejaVu Sans"/>
              </a:rPr>
              <a:t>Un modèle Classifier va être hyperoptimisé pour produire les meilleurs résultats. L’optimisation va utiliser 10‘000 questions vu le temps de calcul requis puis le modèle sera entraîné sur toutes les questions avec les meilleurs hyperparamètres.</a:t>
            </a:r>
            <a:endParaRPr b="0" lang="fr-CH" sz="1800" spc="-1" strike="noStrike">
              <a:solidFill>
                <a:srgbClr val="000000"/>
              </a:solidFill>
              <a:latin typeface="Arial"/>
            </a:endParaRPr>
          </a:p>
          <a:p>
            <a:pPr marL="216000" indent="-216000" algn="just">
              <a:lnSpc>
                <a:spcPct val="100000"/>
              </a:lnSpc>
              <a:spcBef>
                <a:spcPts val="907"/>
              </a:spcBef>
              <a:spcAft>
                <a:spcPts val="709"/>
              </a:spcAft>
              <a:buClr>
                <a:srgbClr val="000000"/>
              </a:buClr>
              <a:buFont typeface="Symbol" charset="2"/>
              <a:buChar char=""/>
            </a:pPr>
            <a:r>
              <a:rPr b="0" lang="fr-CH" sz="1800" spc="-1" strike="noStrike">
                <a:solidFill>
                  <a:srgbClr val="808080"/>
                </a:solidFill>
                <a:latin typeface="Noto Sans"/>
                <a:ea typeface="DejaVu Sans"/>
              </a:rPr>
              <a:t>Le métrique d’évaluation principal utilisé est l’indice de Jaccard qui permet de comparer la similarité entre deux ensembles, ici les tags fournis et prédis. Le score Hamming-Loss est également calculé, il indique la fraction de tags qui sont mal prédits.</a:t>
            </a:r>
            <a:endParaRPr b="0" lang="fr-CH" sz="1800" spc="-1" strike="noStrike">
              <a:solidFill>
                <a:srgbClr val="000000"/>
              </a:solidFill>
              <a:latin typeface="Arial"/>
            </a:endParaRPr>
          </a:p>
          <a:p>
            <a:pPr marL="216000" indent="-216000" algn="just">
              <a:lnSpc>
                <a:spcPct val="100000"/>
              </a:lnSpc>
              <a:spcBef>
                <a:spcPts val="907"/>
              </a:spcBef>
              <a:spcAft>
                <a:spcPts val="709"/>
              </a:spcAft>
              <a:buClr>
                <a:srgbClr val="000000"/>
              </a:buClr>
              <a:buFont typeface="Symbol" charset="2"/>
              <a:buChar char=""/>
            </a:pPr>
            <a:r>
              <a:rPr b="0" lang="fr-CH" sz="1800" spc="-1" strike="noStrike">
                <a:solidFill>
                  <a:srgbClr val="808080"/>
                </a:solidFill>
                <a:latin typeface="Noto Sans"/>
                <a:ea typeface="DejaVu Sans"/>
              </a:rPr>
              <a:t>Un modèle XGBoostClassifier va être utilisé, il a un score ~10x supérieur à un RandomForestClassifier.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1"/>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a:t>
            </a:r>
            <a:endParaRPr b="0" lang="fr-CH" sz="2400" spc="-1" strike="noStrike">
              <a:solidFill>
                <a:srgbClr val="000000"/>
              </a:solidFill>
              <a:latin typeface="Arial"/>
            </a:endParaRPr>
          </a:p>
        </p:txBody>
      </p:sp>
      <p:sp>
        <p:nvSpPr>
          <p:cNvPr id="205" name="TextShape 12"/>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624"/>
              </a:spcBef>
              <a:spcAft>
                <a:spcPts val="425"/>
              </a:spcAft>
              <a:buClr>
                <a:srgbClr val="000000"/>
              </a:buClr>
              <a:buFont typeface="Symbol" charset="2"/>
              <a:buChar char=""/>
            </a:pPr>
            <a:r>
              <a:rPr b="0" lang="de-DE" sz="1800" spc="-1" strike="noStrike">
                <a:solidFill>
                  <a:srgbClr val="808080"/>
                </a:solidFill>
                <a:latin typeface="Noto Sans"/>
                <a:ea typeface="DejaVu Sans"/>
              </a:rPr>
              <a:t>Six méthodes de plongement lexical (word embedding) vont être utilisées afin de déterminer laquelle produit de meilleurs résultats:</a:t>
            </a:r>
            <a:br>
              <a:rPr sz="1800"/>
            </a:br>
            <a:r>
              <a:rPr b="0" lang="fr-CH" sz="1800" spc="-1" strike="noStrike">
                <a:solidFill>
                  <a:srgbClr val="000000"/>
                </a:solidFill>
                <a:latin typeface="Arial"/>
                <a:ea typeface="DejaVu Sans"/>
              </a:rPr>
              <a:t> </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Un modèle de type CountVectorizer, décrivant la fréquence des mots dans un document.</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Un modèle de type  TF-IDF, similaire au CountVectorizer mais prenant également en compte le nombre de documents qui contient ce mot.</a:t>
            </a:r>
            <a:endParaRPr b="0" lang="fr-CH" sz="1800" spc="-1" strike="noStrike">
              <a:solidFill>
                <a:srgbClr val="000000"/>
              </a:solidFill>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Word2Vec: Un modèle qui prédit un mot cible en utilisant ses mots de contexte.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26"/>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a:t>
            </a:r>
            <a:endParaRPr b="0" lang="fr-CH" sz="2400" spc="-1" strike="noStrike">
              <a:solidFill>
                <a:srgbClr val="000000"/>
              </a:solidFill>
              <a:latin typeface="Arial"/>
            </a:endParaRPr>
          </a:p>
        </p:txBody>
      </p:sp>
      <p:sp>
        <p:nvSpPr>
          <p:cNvPr id="207" name="TextShape 27"/>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lvl="2" marL="648000" indent="-21600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Doc2Vec: Similaire à Word2Vec mais qui utilise également le document id (dans notre cas la question) pour aider à la prédiction.</a:t>
            </a:r>
            <a:endParaRPr b="0" lang="fr-CH" sz="1800" spc="-1" strike="noStrike">
              <a:solidFill>
                <a:srgbClr val="000000"/>
              </a:solidFill>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Bert and USE: Deux modèles pré-entraînés basés sur un réseau de transformeurs (Deep learning).</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Les deux dernières méthodes utilisent leur propre méthode de préparation du texte.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3"/>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 - résultats</a:t>
            </a:r>
            <a:endParaRPr b="0" lang="fr-CH" sz="2400" spc="-1" strike="noStrike">
              <a:solidFill>
                <a:srgbClr val="000000"/>
              </a:solidFill>
              <a:latin typeface="Arial"/>
            </a:endParaRPr>
          </a:p>
        </p:txBody>
      </p:sp>
      <p:pic>
        <p:nvPicPr>
          <p:cNvPr id="209" name="" descr=""/>
          <p:cNvPicPr/>
          <p:nvPr/>
        </p:nvPicPr>
        <p:blipFill>
          <a:blip r:embed="rId1"/>
          <a:stretch/>
        </p:blipFill>
        <p:spPr>
          <a:xfrm>
            <a:off x="180000" y="1512000"/>
            <a:ext cx="4729320" cy="2519640"/>
          </a:xfrm>
          <a:prstGeom prst="rect">
            <a:avLst/>
          </a:prstGeom>
          <a:ln w="0">
            <a:noFill/>
          </a:ln>
        </p:spPr>
      </p:pic>
      <p:pic>
        <p:nvPicPr>
          <p:cNvPr id="210" name="" descr=""/>
          <p:cNvPicPr/>
          <p:nvPr/>
        </p:nvPicPr>
        <p:blipFill>
          <a:blip r:embed="rId2"/>
          <a:stretch/>
        </p:blipFill>
        <p:spPr>
          <a:xfrm>
            <a:off x="5170680" y="1512000"/>
            <a:ext cx="4728960" cy="2519640"/>
          </a:xfrm>
          <a:prstGeom prst="rect">
            <a:avLst/>
          </a:prstGeom>
          <a:ln w="0">
            <a:noFill/>
          </a:ln>
        </p:spPr>
      </p:pic>
      <p:pic>
        <p:nvPicPr>
          <p:cNvPr id="211" name="" descr=""/>
          <p:cNvPicPr/>
          <p:nvPr/>
        </p:nvPicPr>
        <p:blipFill>
          <a:blip r:embed="rId3"/>
          <a:stretch/>
        </p:blipFill>
        <p:spPr>
          <a:xfrm>
            <a:off x="180000" y="4066200"/>
            <a:ext cx="6462360" cy="1513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4"/>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 - résultats</a:t>
            </a:r>
            <a:endParaRPr b="0" lang="fr-CH" sz="2400" spc="-1" strike="noStrike">
              <a:solidFill>
                <a:srgbClr val="000000"/>
              </a:solidFill>
              <a:latin typeface="Arial"/>
            </a:endParaRPr>
          </a:p>
        </p:txBody>
      </p:sp>
      <p:pic>
        <p:nvPicPr>
          <p:cNvPr id="213" name="" descr=""/>
          <p:cNvPicPr/>
          <p:nvPr/>
        </p:nvPicPr>
        <p:blipFill>
          <a:blip r:embed="rId1"/>
          <a:stretch/>
        </p:blipFill>
        <p:spPr>
          <a:xfrm>
            <a:off x="5184000" y="1671120"/>
            <a:ext cx="4632840" cy="2468520"/>
          </a:xfrm>
          <a:prstGeom prst="rect">
            <a:avLst/>
          </a:prstGeom>
          <a:ln w="0">
            <a:noFill/>
          </a:ln>
        </p:spPr>
      </p:pic>
      <p:pic>
        <p:nvPicPr>
          <p:cNvPr id="214" name="" descr=""/>
          <p:cNvPicPr/>
          <p:nvPr/>
        </p:nvPicPr>
        <p:blipFill>
          <a:blip r:embed="rId2"/>
          <a:stretch/>
        </p:blipFill>
        <p:spPr>
          <a:xfrm>
            <a:off x="233280" y="1667520"/>
            <a:ext cx="4640040" cy="24721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9"/>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MLOps</a:t>
            </a:r>
            <a:endParaRPr b="0" lang="fr-CH" sz="2400" spc="-1" strike="noStrike">
              <a:solidFill>
                <a:srgbClr val="000000"/>
              </a:solidFill>
              <a:latin typeface="Arial"/>
            </a:endParaRPr>
          </a:p>
        </p:txBody>
      </p:sp>
      <p:sp>
        <p:nvSpPr>
          <p:cNvPr id="216" name="TextShape 20"/>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624"/>
              </a:spcBef>
              <a:spcAft>
                <a:spcPts val="425"/>
              </a:spcAft>
              <a:buClr>
                <a:srgbClr val="000000"/>
              </a:buClr>
              <a:buFont typeface="Symbol" charset="2"/>
              <a:buChar char=""/>
            </a:pPr>
            <a:r>
              <a:rPr b="0" lang="de-DE" sz="1800" spc="-1" strike="noStrike">
                <a:solidFill>
                  <a:srgbClr val="808080"/>
                </a:solidFill>
                <a:latin typeface="Noto Sans"/>
                <a:ea typeface="DejaVu Sans"/>
              </a:rPr>
              <a:t>Un cycle d’étapes permettant de normaliser la mise en production des modèles de Machine Learning puis d’assurer leur maintenance et supervision de façon autant automatisée que possible. Voici ces étapes:</a:t>
            </a:r>
            <a:br>
              <a:rPr sz="1800"/>
            </a:br>
            <a:r>
              <a:rPr b="0" lang="de-DE" sz="1800" spc="-1" strike="noStrike">
                <a:solidFill>
                  <a:srgbClr val="808080"/>
                </a:solidFill>
                <a:latin typeface="Noto Sans"/>
              </a:rPr>
              <a:t> </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Analyse exploratoire des données (EDA)</a:t>
            </a:r>
            <a:endParaRPr b="0" lang="fr-CH" sz="1800" spc="-1" strike="noStrike">
              <a:solidFill>
                <a:srgbClr val="000000"/>
              </a:solidFill>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Les sets de données sont versionnés et conservés en-ligne.</a:t>
            </a:r>
            <a:endParaRPr b="0" lang="fr-CH" sz="1800" spc="-1" strike="noStrike">
              <a:solidFill>
                <a:srgbClr val="000000"/>
              </a:solidFill>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Exploration de ces sets pour s’assurer qu’ils sont de bonne qualité et sont vraiment utiles pour nos besoins business.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5"/>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MLOps</a:t>
            </a:r>
            <a:endParaRPr b="0" lang="fr-CH" sz="2400" spc="-1" strike="noStrike">
              <a:solidFill>
                <a:srgbClr val="000000"/>
              </a:solidFill>
              <a:latin typeface="Arial"/>
            </a:endParaRPr>
          </a:p>
        </p:txBody>
      </p:sp>
      <p:sp>
        <p:nvSpPr>
          <p:cNvPr id="218" name="TextShape 16"/>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Préparation des données et ingénierie des fonctionnalités</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Transformation des données (par exemple du plongement lexical)</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Génération/normalisation/mise à l’échelle de fonctionnalités.</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Stockage de ces fonctionnalités dans un nouveau set de données versionnés ou un </a:t>
            </a:r>
            <a:r>
              <a:rPr b="0" i="1" lang="de-DE" sz="1800" spc="-1" strike="noStrike">
                <a:solidFill>
                  <a:srgbClr val="808080"/>
                </a:solidFill>
                <a:latin typeface="Noto Sans"/>
                <a:ea typeface="DejaVu Sans"/>
              </a:rPr>
              <a:t>Feature store</a:t>
            </a:r>
            <a:r>
              <a:rPr b="0" lang="de-DE" sz="1800" spc="-1" strike="noStrike">
                <a:solidFill>
                  <a:srgbClr val="808080"/>
                </a:solidFill>
                <a:latin typeface="Noto Sans"/>
                <a:ea typeface="DejaVu Sans"/>
              </a:rPr>
              <a:t>.</a:t>
            </a:r>
            <a:br>
              <a:rPr sz="1800"/>
            </a:br>
            <a:r>
              <a:rPr b="0" lang="de-DE" sz="1800" spc="-1" strike="noStrike">
                <a:solidFill>
                  <a:srgbClr val="808080"/>
                </a:solidFill>
                <a:latin typeface="Noto Sans"/>
                <a:ea typeface="DejaVu Sans"/>
              </a:rPr>
              <a:t> </a:t>
            </a:r>
            <a:endParaRPr b="0" lang="fr-CH" sz="1800" spc="-1" strike="noStrike">
              <a:solidFill>
                <a:srgbClr val="000000"/>
              </a:solidFill>
              <a:latin typeface="Arial"/>
            </a:endParaRPr>
          </a:p>
          <a:p>
            <a:pPr lvl="1" marL="432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Entraînement et ajustement des modèles</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Hyperoptimisation des modèles</a:t>
            </a:r>
            <a:br>
              <a:rPr sz="1800"/>
            </a:br>
            <a:r>
              <a:rPr b="0" lang="de-DE" sz="1800" spc="-1" strike="noStrike">
                <a:solidFill>
                  <a:srgbClr val="808080"/>
                </a:solidFill>
                <a:latin typeface="Noto Sans"/>
                <a:ea typeface="DejaVu Sans"/>
              </a:rPr>
              <a:t> </a:t>
            </a:r>
            <a:endParaRPr b="0" lang="fr-CH" sz="1800" spc="-1" strike="noStrike">
              <a:solidFill>
                <a:srgbClr val="000000"/>
              </a:solidFill>
              <a:latin typeface="Arial"/>
            </a:endParaRPr>
          </a:p>
          <a:p>
            <a:pPr lvl="1" marL="432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Examen et gouvernance des modèles</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Les modèles et leurs métadonnées (version, config, </a:t>
            </a:r>
            <a:br>
              <a:rPr sz="1800"/>
            </a:br>
            <a:r>
              <a:rPr b="0" lang="de-DE" sz="1800" spc="-1" strike="noStrike">
                <a:solidFill>
                  <a:srgbClr val="808080"/>
                </a:solidFill>
                <a:latin typeface="Noto Sans"/>
                <a:ea typeface="DejaVu Sans"/>
              </a:rPr>
              <a:t>métriques d’évaluation, …) vont être sauvés dans un registre.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121760" y="1748880"/>
            <a:ext cx="6822360" cy="31100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Rappel de la problématique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Récupération et préparation du jeu de données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de l’approche non-supervisée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de l’approche supervisée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du MLOps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Démonstration de l’API</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Discussion</a:t>
            </a:r>
            <a:endParaRPr b="0" lang="fr-CH" sz="1800" spc="-1" strike="noStrike">
              <a:solidFill>
                <a:srgbClr val="000000"/>
              </a:solidFill>
              <a:latin typeface="Arial"/>
            </a:endParaRPr>
          </a:p>
        </p:txBody>
      </p:sp>
      <p:sp>
        <p:nvSpPr>
          <p:cNvPr id="173" name="TextShape 4"/>
          <p:cNvSpPr/>
          <p:nvPr/>
        </p:nvSpPr>
        <p:spPr>
          <a:xfrm>
            <a:off x="1080000" y="1080000"/>
            <a:ext cx="3853800" cy="38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Plan de la présentation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21"/>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MLOps</a:t>
            </a:r>
            <a:endParaRPr b="0" lang="fr-CH" sz="2400" spc="-1" strike="noStrike">
              <a:solidFill>
                <a:srgbClr val="000000"/>
              </a:solidFill>
              <a:latin typeface="Arial"/>
            </a:endParaRPr>
          </a:p>
        </p:txBody>
      </p:sp>
      <p:sp>
        <p:nvSpPr>
          <p:cNvPr id="220" name="TextShape 22"/>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Déploiement et inférence des modèles</a:t>
            </a:r>
            <a:endParaRPr b="0" lang="fr-CH" sz="1800" spc="-1" strike="noStrike">
              <a:solidFill>
                <a:srgbClr val="000000"/>
              </a:solidFill>
              <a:latin typeface="Arial"/>
            </a:endParaRPr>
          </a:p>
          <a:p>
            <a:pPr lvl="2" marL="648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Les modèles vont être déployés pour leur utilisation (inférence), typiquement via un pipeline de déployement continu.</a:t>
            </a:r>
            <a:endParaRPr b="0" lang="fr-CH" sz="1800" spc="-1" strike="noStrike">
              <a:solidFill>
                <a:srgbClr val="000000"/>
              </a:solidFill>
              <a:latin typeface="Arial"/>
            </a:endParaRPr>
          </a:p>
          <a:p>
            <a:pPr lvl="2" marL="648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Le modèle peut résider dans un service web accessible via une interface REST, ou encore dans une fonction de type Lambda.</a:t>
            </a:r>
            <a:br>
              <a:rPr sz="1800"/>
            </a:br>
            <a:r>
              <a:rPr b="0" lang="de-DE" sz="1800" spc="-1" strike="noStrike">
                <a:solidFill>
                  <a:srgbClr val="808080"/>
                </a:solidFill>
                <a:latin typeface="Noto Sans"/>
                <a:ea typeface="DejaVu Sans"/>
              </a:rPr>
              <a:t> </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Surveillance des modèles</a:t>
            </a:r>
            <a:endParaRPr b="0" lang="fr-CH" sz="1800" spc="-1" strike="noStrike">
              <a:solidFill>
                <a:srgbClr val="000000"/>
              </a:solidFill>
              <a:latin typeface="Arial"/>
            </a:endParaRPr>
          </a:p>
          <a:p>
            <a:pPr lvl="2" marL="648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Surveillance des instances/services hébergeant les modèles.</a:t>
            </a:r>
            <a:endParaRPr b="0" lang="fr-CH" sz="1800" spc="-1" strike="noStrike">
              <a:solidFill>
                <a:srgbClr val="000000"/>
              </a:solidFill>
              <a:latin typeface="Arial"/>
            </a:endParaRPr>
          </a:p>
          <a:p>
            <a:pPr lvl="2" marL="648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Surveillance de data/concept drift. Si un drift est détecté un pipeline de réentraînement et redéploiement du modèle avec les dernières données sera lancé.</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24"/>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fr-CH" sz="2400" spc="-1" strike="noStrike">
                <a:solidFill>
                  <a:srgbClr val="000000"/>
                </a:solidFill>
                <a:latin typeface="Noto Sans"/>
                <a:ea typeface="DejaVu Sans"/>
              </a:rPr>
              <a:t>Présentation du MLOps – pipeline de ce projet</a:t>
            </a:r>
            <a:endParaRPr b="0" lang="fr-CH" sz="2400" spc="-1" strike="noStrike">
              <a:solidFill>
                <a:srgbClr val="000000"/>
              </a:solidFill>
              <a:latin typeface="Arial"/>
            </a:endParaRPr>
          </a:p>
        </p:txBody>
      </p:sp>
      <p:sp>
        <p:nvSpPr>
          <p:cNvPr id="222" name="TextShape 25"/>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Un pipeline utilisant Github Actions déclenché quand un des fichiers du service d’inférence est modifié. Il compte ces étapes principales:</a:t>
            </a:r>
            <a:br>
              <a:rPr sz="1800"/>
            </a:br>
            <a:r>
              <a:rPr b="0" lang="fr-CH" sz="1800" spc="-1" strike="noStrike">
                <a:solidFill>
                  <a:srgbClr val="000000"/>
                </a:solidFill>
                <a:latin typeface="Arial"/>
                <a:ea typeface="DejaVu Sans"/>
              </a:rPr>
              <a:t> </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Installation des dépendances pour les tests.</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Tests unitaire du traitement des données.</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Test E2E du service d’inférence avec une base de données lancée dans un container et un modèle de test utilisé pour une prédiction.</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Si les tests passent, une archive du service est créée et déployée automatiquement sur son AWS Beanstalk si ce dernier existe.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 descr=""/>
          <p:cNvPicPr/>
          <p:nvPr/>
        </p:nvPicPr>
        <p:blipFill>
          <a:blip r:embed="rId1"/>
          <a:stretch/>
        </p:blipFill>
        <p:spPr>
          <a:xfrm>
            <a:off x="1429200" y="36000"/>
            <a:ext cx="6670080" cy="55908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53"/>
          <p:cNvSpPr/>
          <p:nvPr/>
        </p:nvSpPr>
        <p:spPr>
          <a:xfrm>
            <a:off x="1080000" y="1080000"/>
            <a:ext cx="8448480" cy="38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Démonstration de l’API</a:t>
            </a:r>
            <a:endParaRPr b="0" lang="fr-CH" sz="2400" spc="-1" strike="noStrike">
              <a:solidFill>
                <a:srgbClr val="000000"/>
              </a:solidFill>
              <a:latin typeface="Arial"/>
            </a:endParaRPr>
          </a:p>
        </p:txBody>
      </p:sp>
      <p:sp>
        <p:nvSpPr>
          <p:cNvPr id="225" name="TextShape 28"/>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624"/>
              </a:spcBef>
              <a:spcAft>
                <a:spcPts val="425"/>
              </a:spcAft>
              <a:buClr>
                <a:srgbClr val="000000"/>
              </a:buClr>
              <a:buFont typeface="Symbol" charset="2"/>
              <a:buChar char=""/>
            </a:pPr>
            <a:r>
              <a:rPr b="0" lang="de-DE" sz="1800" spc="-1" strike="noStrike">
                <a:solidFill>
                  <a:srgbClr val="808080"/>
                </a:solidFill>
                <a:latin typeface="Noto Sans"/>
                <a:ea typeface="DejaVu Sans"/>
              </a:rPr>
              <a:t>Le répertoire Github inclut tout le projet et se trouve à </a:t>
            </a:r>
            <a:r>
              <a:rPr b="0" lang="de-DE" sz="1800" spc="-1" strike="noStrike" u="sng">
                <a:solidFill>
                  <a:srgbClr val="0000ee"/>
                </a:solidFill>
                <a:uFillTx/>
                <a:latin typeface="Noto Sans"/>
                <a:ea typeface="DejaVu Sans"/>
                <a:hlinkClick r:id="rId1"/>
              </a:rPr>
              <a:t>https://github.com/xbarrelet/ml-project-5</a:t>
            </a:r>
            <a:r>
              <a:rPr b="0" lang="de-DE" sz="1800" spc="-1" strike="noStrike">
                <a:solidFill>
                  <a:srgbClr val="808080"/>
                </a:solidFill>
                <a:latin typeface="Noto Sans"/>
                <a:ea typeface="DejaVu Sans"/>
              </a:rPr>
              <a:t>.</a:t>
            </a:r>
            <a:endParaRPr b="0" lang="fr-CH" sz="1800" spc="-1" strike="noStrike">
              <a:solidFill>
                <a:srgbClr val="000000"/>
              </a:solidFill>
              <a:latin typeface="Arial"/>
            </a:endParaRPr>
          </a:p>
          <a:p>
            <a:pPr marL="216000" indent="-216000" algn="just">
              <a:lnSpc>
                <a:spcPct val="100000"/>
              </a:lnSpc>
              <a:spcBef>
                <a:spcPts val="624"/>
              </a:spcBef>
              <a:spcAft>
                <a:spcPts val="425"/>
              </a:spcAft>
              <a:buClr>
                <a:srgbClr val="000000"/>
              </a:buClr>
              <a:buFont typeface="Symbol" charset="2"/>
              <a:buChar char=""/>
            </a:pPr>
            <a:r>
              <a:rPr b="0" lang="de-DE" sz="1800" spc="-1" strike="noStrike">
                <a:solidFill>
                  <a:srgbClr val="808080"/>
                </a:solidFill>
                <a:latin typeface="Noto Sans"/>
                <a:ea typeface="DejaVu Sans"/>
              </a:rPr>
              <a:t>Les commits se trouvent à https://github.com/xbarrelet/ml-project-5/commits/master/.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23"/>
          <p:cNvSpPr/>
          <p:nvPr/>
        </p:nvSpPr>
        <p:spPr>
          <a:xfrm>
            <a:off x="1080000" y="1080000"/>
            <a:ext cx="8448480" cy="38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Discussion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2"/>
          <p:cNvSpPr/>
          <p:nvPr/>
        </p:nvSpPr>
        <p:spPr>
          <a:xfrm>
            <a:off x="1080000" y="1080000"/>
            <a:ext cx="4489920" cy="38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Rappel de la problématique</a:t>
            </a:r>
            <a:endParaRPr b="0" lang="fr-CH" sz="2400" spc="-1" strike="noStrike">
              <a:solidFill>
                <a:srgbClr val="000000"/>
              </a:solidFill>
              <a:latin typeface="Arial"/>
            </a:endParaRPr>
          </a:p>
        </p:txBody>
      </p:sp>
      <p:sp>
        <p:nvSpPr>
          <p:cNvPr id="175" name="TextShape 1"/>
          <p:cNvSpPr/>
          <p:nvPr/>
        </p:nvSpPr>
        <p:spPr>
          <a:xfrm>
            <a:off x="1086120" y="1609560"/>
            <a:ext cx="7722360" cy="32457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Afin d’améliorer le site StackOverflow, un système de suggestions de tags va être développé. Le but va être de proposer des tags pertinents à chaque question.</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Un modèle supervisé et un non-supervisé vont être entraînés dans ce but. </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Une démarche orientée MLOps va être produite afin d’automatiser et d’industrialiser le cycle de vie d’élaboration du modèle de classification supervisée.</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Une API sera hébergée sur le cloud permettant de tester </a:t>
            </a:r>
            <a:br>
              <a:rPr sz="1800"/>
            </a:br>
            <a:r>
              <a:rPr b="0" lang="de-DE" sz="1800" spc="-1" strike="noStrike">
                <a:solidFill>
                  <a:srgbClr val="808080"/>
                </a:solidFill>
                <a:latin typeface="Noto Sans"/>
                <a:ea typeface="DejaVu Sans"/>
              </a:rPr>
              <a:t>le modèle par l’équipe responsable.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8"/>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Récupération et préparation du jeu de donnée</a:t>
            </a:r>
            <a:endParaRPr b="0" lang="fr-CH" sz="2400" spc="-1" strike="noStrike">
              <a:solidFill>
                <a:srgbClr val="000000"/>
              </a:solidFill>
              <a:latin typeface="Arial"/>
            </a:endParaRPr>
          </a:p>
        </p:txBody>
      </p:sp>
      <p:sp>
        <p:nvSpPr>
          <p:cNvPr id="177" name="TextShape 9"/>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fr-CH" sz="1800" spc="-1" strike="noStrike">
                <a:solidFill>
                  <a:srgbClr val="808080"/>
                </a:solidFill>
                <a:latin typeface="Noto Sans"/>
                <a:ea typeface="DejaVu Sans"/>
              </a:rPr>
              <a:t>Environ</a:t>
            </a:r>
            <a:r>
              <a:rPr b="0" lang="de-DE" sz="1800" spc="-1" strike="noStrike">
                <a:solidFill>
                  <a:srgbClr val="808080"/>
                </a:solidFill>
                <a:latin typeface="Noto Sans"/>
                <a:ea typeface="DejaVu Sans"/>
              </a:rPr>
              <a:t> 50’000 </a:t>
            </a:r>
            <a:r>
              <a:rPr b="0" lang="fr-CH" sz="1800" spc="-1" strike="noStrike">
                <a:solidFill>
                  <a:srgbClr val="808080"/>
                </a:solidFill>
                <a:latin typeface="Noto Sans"/>
                <a:ea typeface="DejaVu Sans"/>
              </a:rPr>
              <a:t>questions</a:t>
            </a:r>
            <a:r>
              <a:rPr b="0" lang="de-DE" sz="1800" spc="-1" strike="noStrike">
                <a:solidFill>
                  <a:srgbClr val="808080"/>
                </a:solidFill>
                <a:latin typeface="Noto Sans"/>
                <a:ea typeface="DejaVu Sans"/>
              </a:rPr>
              <a:t> vont être utilisées pour l’entraînement des modèles.</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Les questions choisis sont celles qui ont plus de 100 votes pour garantir leur qualité et datent de 2010 à fin 2022. Elles ont toutes au moins un tag et sont récupérées via la StackAPI. Pour télécharger les ~50’000 questions une clé de StackAPI est requis.</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Les questions vont être mises en cache dans un fichier local si elles ne le sont pas déjà et sont communes à tous les notebooks.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 descr=""/>
          <p:cNvPicPr/>
          <p:nvPr/>
        </p:nvPicPr>
        <p:blipFill>
          <a:blip r:embed="rId1"/>
          <a:stretch/>
        </p:blipFill>
        <p:spPr>
          <a:xfrm>
            <a:off x="197280" y="1658520"/>
            <a:ext cx="6256800" cy="3200040"/>
          </a:xfrm>
          <a:prstGeom prst="rect">
            <a:avLst/>
          </a:prstGeom>
          <a:ln w="0">
            <a:noFill/>
          </a:ln>
        </p:spPr>
      </p:pic>
      <p:pic>
        <p:nvPicPr>
          <p:cNvPr id="179" name="" descr=""/>
          <p:cNvPicPr/>
          <p:nvPr/>
        </p:nvPicPr>
        <p:blipFill>
          <a:blip r:embed="rId2"/>
          <a:stretch/>
        </p:blipFill>
        <p:spPr>
          <a:xfrm>
            <a:off x="6671520" y="632520"/>
            <a:ext cx="2903040" cy="2462040"/>
          </a:xfrm>
          <a:prstGeom prst="rect">
            <a:avLst/>
          </a:prstGeom>
          <a:ln w="0">
            <a:noFill/>
          </a:ln>
        </p:spPr>
      </p:pic>
      <p:pic>
        <p:nvPicPr>
          <p:cNvPr id="180" name="" descr=""/>
          <p:cNvPicPr/>
          <p:nvPr/>
        </p:nvPicPr>
        <p:blipFill>
          <a:blip r:embed="rId3"/>
          <a:stretch/>
        </p:blipFill>
        <p:spPr>
          <a:xfrm>
            <a:off x="6660000" y="3262680"/>
            <a:ext cx="2944800" cy="2135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72000" y="1029960"/>
            <a:ext cx="4966560" cy="4496400"/>
          </a:xfrm>
          <a:prstGeom prst="rect">
            <a:avLst/>
          </a:prstGeom>
          <a:ln w="0">
            <a:noFill/>
          </a:ln>
        </p:spPr>
      </p:pic>
      <p:pic>
        <p:nvPicPr>
          <p:cNvPr id="182" name="" descr=""/>
          <p:cNvPicPr/>
          <p:nvPr/>
        </p:nvPicPr>
        <p:blipFill>
          <a:blip r:embed="rId2"/>
          <a:stretch/>
        </p:blipFill>
        <p:spPr>
          <a:xfrm>
            <a:off x="5103000" y="1008000"/>
            <a:ext cx="4903560" cy="4527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 descr=""/>
          <p:cNvPicPr/>
          <p:nvPr/>
        </p:nvPicPr>
        <p:blipFill>
          <a:blip r:embed="rId1"/>
          <a:stretch/>
        </p:blipFill>
        <p:spPr>
          <a:xfrm>
            <a:off x="474480" y="360000"/>
            <a:ext cx="4462560" cy="2230560"/>
          </a:xfrm>
          <a:prstGeom prst="rect">
            <a:avLst/>
          </a:prstGeom>
          <a:ln w="0">
            <a:noFill/>
          </a:ln>
        </p:spPr>
      </p:pic>
      <p:pic>
        <p:nvPicPr>
          <p:cNvPr id="184" name="" descr=""/>
          <p:cNvPicPr/>
          <p:nvPr/>
        </p:nvPicPr>
        <p:blipFill>
          <a:blip r:embed="rId2"/>
          <a:stretch/>
        </p:blipFill>
        <p:spPr>
          <a:xfrm>
            <a:off x="5184000" y="360000"/>
            <a:ext cx="4462560" cy="2230560"/>
          </a:xfrm>
          <a:prstGeom prst="rect">
            <a:avLst/>
          </a:prstGeom>
          <a:ln w="0">
            <a:noFill/>
          </a:ln>
        </p:spPr>
      </p:pic>
      <p:sp>
        <p:nvSpPr>
          <p:cNvPr id="185" name=""/>
          <p:cNvSpPr/>
          <p:nvPr/>
        </p:nvSpPr>
        <p:spPr>
          <a:xfrm>
            <a:off x="1476000" y="2592000"/>
            <a:ext cx="2518560" cy="3999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24"/>
              </a:spcBef>
              <a:spcAft>
                <a:spcPts val="425"/>
              </a:spcAft>
            </a:pPr>
            <a:r>
              <a:rPr b="0" lang="de-DE" sz="1800" spc="-1" strike="noStrike">
                <a:solidFill>
                  <a:srgbClr val="808080"/>
                </a:solidFill>
                <a:latin typeface="Noto Sans"/>
                <a:ea typeface="DejaVu Sans"/>
              </a:rPr>
              <a:t>All words wordcloud</a:t>
            </a:r>
            <a:endParaRPr b="0" lang="fr-CH" sz="1800" spc="-1" strike="noStrike">
              <a:solidFill>
                <a:srgbClr val="000000"/>
              </a:solidFill>
              <a:latin typeface="Arial"/>
            </a:endParaRPr>
          </a:p>
        </p:txBody>
      </p:sp>
      <p:sp>
        <p:nvSpPr>
          <p:cNvPr id="186" name=""/>
          <p:cNvSpPr/>
          <p:nvPr/>
        </p:nvSpPr>
        <p:spPr>
          <a:xfrm>
            <a:off x="6120000" y="2592360"/>
            <a:ext cx="2518560" cy="3999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24"/>
              </a:spcBef>
              <a:spcAft>
                <a:spcPts val="425"/>
              </a:spcAft>
            </a:pPr>
            <a:r>
              <a:rPr b="0" lang="de-DE" sz="1800" spc="-1" strike="noStrike">
                <a:solidFill>
                  <a:srgbClr val="808080"/>
                </a:solidFill>
                <a:latin typeface="Noto Sans"/>
                <a:ea typeface="DejaVu Sans"/>
              </a:rPr>
              <a:t>All tags wordcloud</a:t>
            </a:r>
            <a:endParaRPr b="0" lang="fr-CH" sz="1800" spc="-1" strike="noStrike">
              <a:solidFill>
                <a:srgbClr val="000000"/>
              </a:solidFill>
              <a:latin typeface="Arial"/>
            </a:endParaRPr>
          </a:p>
        </p:txBody>
      </p:sp>
      <p:pic>
        <p:nvPicPr>
          <p:cNvPr id="187" name="" descr=""/>
          <p:cNvPicPr/>
          <p:nvPr/>
        </p:nvPicPr>
        <p:blipFill>
          <a:blip r:embed="rId3"/>
          <a:stretch/>
        </p:blipFill>
        <p:spPr>
          <a:xfrm>
            <a:off x="798480" y="3099240"/>
            <a:ext cx="3808080" cy="1903320"/>
          </a:xfrm>
          <a:prstGeom prst="rect">
            <a:avLst/>
          </a:prstGeom>
          <a:ln w="0">
            <a:noFill/>
          </a:ln>
        </p:spPr>
      </p:pic>
      <p:pic>
        <p:nvPicPr>
          <p:cNvPr id="188" name="" descr=""/>
          <p:cNvPicPr/>
          <p:nvPr/>
        </p:nvPicPr>
        <p:blipFill>
          <a:blip r:embed="rId4"/>
          <a:stretch/>
        </p:blipFill>
        <p:spPr>
          <a:xfrm>
            <a:off x="5370480" y="3063240"/>
            <a:ext cx="3808080" cy="1903320"/>
          </a:xfrm>
          <a:prstGeom prst="rect">
            <a:avLst/>
          </a:prstGeom>
          <a:ln w="0">
            <a:noFill/>
          </a:ln>
        </p:spPr>
      </p:pic>
      <p:sp>
        <p:nvSpPr>
          <p:cNvPr id="189" name=""/>
          <p:cNvSpPr/>
          <p:nvPr/>
        </p:nvSpPr>
        <p:spPr>
          <a:xfrm>
            <a:off x="936000" y="4932360"/>
            <a:ext cx="3598560" cy="466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24"/>
              </a:spcBef>
              <a:spcAft>
                <a:spcPts val="425"/>
              </a:spcAft>
            </a:pPr>
            <a:r>
              <a:rPr b="0" lang="de-DE" sz="1800" spc="-1" strike="noStrike">
                <a:solidFill>
                  <a:srgbClr val="808080"/>
                </a:solidFill>
                <a:latin typeface="Noto Sans"/>
                <a:ea typeface="DejaVu Sans"/>
              </a:rPr>
              <a:t>Words of tag python wordcloud</a:t>
            </a:r>
            <a:endParaRPr b="0" lang="fr-CH" sz="1800" spc="-1" strike="noStrike">
              <a:solidFill>
                <a:srgbClr val="000000"/>
              </a:solidFill>
              <a:latin typeface="Arial"/>
            </a:endParaRPr>
          </a:p>
        </p:txBody>
      </p:sp>
      <p:sp>
        <p:nvSpPr>
          <p:cNvPr id="190" name=""/>
          <p:cNvSpPr/>
          <p:nvPr/>
        </p:nvSpPr>
        <p:spPr>
          <a:xfrm>
            <a:off x="5256000" y="4968720"/>
            <a:ext cx="3994560" cy="7110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24"/>
              </a:spcBef>
              <a:spcAft>
                <a:spcPts val="425"/>
              </a:spcAft>
            </a:pPr>
            <a:r>
              <a:rPr b="0" lang="de-DE" sz="1800" spc="-1" strike="noStrike">
                <a:solidFill>
                  <a:srgbClr val="808080"/>
                </a:solidFill>
                <a:latin typeface="Noto Sans"/>
                <a:ea typeface="DejaVu Sans"/>
              </a:rPr>
              <a:t>Words of tag javascript wordcloud</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 descr=""/>
          <p:cNvPicPr/>
          <p:nvPr/>
        </p:nvPicPr>
        <p:blipFill>
          <a:blip r:embed="rId1"/>
          <a:stretch/>
        </p:blipFill>
        <p:spPr>
          <a:xfrm>
            <a:off x="180000" y="1370160"/>
            <a:ext cx="4858560" cy="3812400"/>
          </a:xfrm>
          <a:prstGeom prst="rect">
            <a:avLst/>
          </a:prstGeom>
          <a:ln w="0">
            <a:noFill/>
          </a:ln>
        </p:spPr>
      </p:pic>
      <p:pic>
        <p:nvPicPr>
          <p:cNvPr id="192" name="" descr=""/>
          <p:cNvPicPr/>
          <p:nvPr/>
        </p:nvPicPr>
        <p:blipFill>
          <a:blip r:embed="rId2"/>
          <a:stretch/>
        </p:blipFill>
        <p:spPr>
          <a:xfrm>
            <a:off x="5076000" y="1356120"/>
            <a:ext cx="4947480" cy="3826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39"/>
          <p:cNvSpPr/>
          <p:nvPr/>
        </p:nvSpPr>
        <p:spPr>
          <a:xfrm>
            <a:off x="1044000" y="1095120"/>
            <a:ext cx="8134560" cy="383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Récupération et préparation du jeu de donnée</a:t>
            </a:r>
            <a:endParaRPr b="0" lang="fr-CH" sz="2400" spc="-1" strike="noStrike">
              <a:solidFill>
                <a:srgbClr val="000000"/>
              </a:solidFill>
              <a:latin typeface="Arial"/>
            </a:endParaRPr>
          </a:p>
        </p:txBody>
      </p:sp>
      <p:sp>
        <p:nvSpPr>
          <p:cNvPr id="194" name="TextShape 41"/>
          <p:cNvSpPr/>
          <p:nvPr/>
        </p:nvSpPr>
        <p:spPr>
          <a:xfrm>
            <a:off x="1086120" y="1635120"/>
            <a:ext cx="7722360" cy="36111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340"/>
              </a:spcBef>
              <a:spcAft>
                <a:spcPts val="283"/>
              </a:spcAft>
              <a:buClr>
                <a:srgbClr val="000000"/>
              </a:buClr>
              <a:buSzPct val="45000"/>
              <a:buFont typeface="Wingdings" charset="2"/>
              <a:buChar char=""/>
            </a:pPr>
            <a:r>
              <a:rPr b="0" lang="fr-CH" sz="1800" spc="-1" strike="noStrike">
                <a:solidFill>
                  <a:srgbClr val="808080"/>
                </a:solidFill>
                <a:latin typeface="Noto Sans"/>
                <a:ea typeface="DejaVu Sans"/>
              </a:rPr>
              <a:t>La question est concaténée au titre pré-traitement.</a:t>
            </a:r>
            <a:endParaRPr b="0" lang="fr-CH" sz="1800" spc="-1" strike="noStrike">
              <a:solidFill>
                <a:srgbClr val="000000"/>
              </a:solidFill>
              <a:latin typeface="Arial"/>
            </a:endParaRPr>
          </a:p>
          <a:p>
            <a:pPr marL="216000" indent="-21564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Des filtres de pre-processing Gensim sont appliqués à chaque texte quand besoin est:</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des tags</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 la ponctuation</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des espaces trop grands</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des chiffres</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des stopwords tels que alors ou quand</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des mots de moins de trois caractères</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Réduction des lettres capitales </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2790</TotalTime>
  <Application>LibreOffice/24.2.5.2$Linux_X86_64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2024-09-10T13:08:09Z</dcterms:modified>
  <cp:revision>392</cp:revision>
  <dc:subject/>
  <dc:title>Grey Elegant</dc:title>
</cp:coreProperties>
</file>

<file path=docProps/custom.xml><?xml version="1.0" encoding="utf-8"?>
<Properties xmlns="http://schemas.openxmlformats.org/officeDocument/2006/custom-properties" xmlns:vt="http://schemas.openxmlformats.org/officeDocument/2006/docPropsVTypes"/>
</file>