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11.png" ContentType="image/png"/>
  <Override PartName="/ppt/media/image2.png" ContentType="image/png"/>
  <Override PartName="/ppt/media/image6.png" ContentType="image/png"/>
  <Override PartName="/ppt/media/image3.jpeg" ContentType="image/jpeg"/>
  <Override PartName="/ppt/media/image15.png" ContentType="image/png"/>
  <Override PartName="/ppt/media/image5.png" ContentType="image/png"/>
  <Override PartName="/ppt/media/image14.png" ContentType="image/png"/>
  <Override PartName="/ppt/media/image16.png" ContentType="image/png"/>
  <Override PartName="/ppt/media/image7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67040" cy="1542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67760" cy="4101840"/>
            <a:chOff x="0" y="0"/>
            <a:chExt cx="10067760" cy="41018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67760" cy="41018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41520" cy="6271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67200" cy="181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67200" cy="1815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52800" cy="3528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50080" cy="9014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992880" cy="4442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096000" cy="9928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50080" cy="9928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41520" cy="4442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50080" cy="16329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35680" cy="8100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72400" cy="14500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61360" cy="9928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69920" cy="9014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52800" cy="10843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52800" cy="15415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52800" cy="3528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>
            <a:off x="8540280" y="5052960"/>
            <a:ext cx="1267560" cy="901800"/>
            <a:chOff x="8540280" y="5052960"/>
            <a:chExt cx="1267560" cy="901800"/>
          </a:xfrm>
        </p:grpSpPr>
        <p:grpSp>
          <p:nvGrpSpPr>
            <p:cNvPr id="25" name=""/>
            <p:cNvGrpSpPr/>
            <p:nvPr/>
          </p:nvGrpSpPr>
          <p:grpSpPr>
            <a:xfrm>
              <a:off x="8540280" y="5052960"/>
              <a:ext cx="1267560" cy="901800"/>
              <a:chOff x="8540280" y="5052960"/>
              <a:chExt cx="1267560" cy="901800"/>
            </a:xfrm>
          </p:grpSpPr>
          <p:sp>
            <p:nvSpPr>
              <p:cNvPr id="26" name=""/>
              <p:cNvSpPr/>
              <p:nvPr/>
            </p:nvSpPr>
            <p:spPr>
              <a:xfrm flipV="1" rot="21598800">
                <a:off x="9637560" y="5418720"/>
                <a:ext cx="169920" cy="1699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"/>
              <p:cNvSpPr/>
              <p:nvPr/>
            </p:nvSpPr>
            <p:spPr>
              <a:xfrm flipV="1" rot="21598800">
                <a:off x="9271800" y="5418720"/>
                <a:ext cx="169920" cy="1699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 flipV="1" rot="21598800">
                <a:off x="8906400" y="5418720"/>
                <a:ext cx="169920" cy="1699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8540280" y="5419080"/>
                <a:ext cx="169920" cy="1699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540280" y="5052960"/>
                <a:ext cx="169920" cy="1699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040" y="5052960"/>
                <a:ext cx="169920" cy="1699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053320"/>
                <a:ext cx="169920" cy="1699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637920" y="5052960"/>
                <a:ext cx="169920" cy="1699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637560" y="5784480"/>
                <a:ext cx="169920" cy="1699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2160" y="5784840"/>
                <a:ext cx="169920" cy="1699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784480"/>
                <a:ext cx="169920" cy="1699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540280" y="5784480"/>
                <a:ext cx="169920" cy="1699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62056" sy="62056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8" name=""/>
          <p:cNvSpPr/>
          <p:nvPr/>
        </p:nvSpPr>
        <p:spPr>
          <a:xfrm>
            <a:off x="1499760" y="1774080"/>
            <a:ext cx="2913120" cy="29131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76120" cy="11754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27120" cy="6271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13040" cy="41324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846320" y="4846320"/>
            <a:ext cx="212004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de-DE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de-DE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de-DE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fr-CH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"/>
          <p:cNvGrpSpPr/>
          <p:nvPr/>
        </p:nvGrpSpPr>
        <p:grpSpPr>
          <a:xfrm>
            <a:off x="7406640" y="3566160"/>
            <a:ext cx="2364480" cy="4284720"/>
            <a:chOff x="7406640" y="3566160"/>
            <a:chExt cx="2364480" cy="4284720"/>
          </a:xfrm>
        </p:grpSpPr>
        <p:sp>
          <p:nvSpPr>
            <p:cNvPr id="44" name=""/>
            <p:cNvSpPr/>
            <p:nvPr/>
          </p:nvSpPr>
          <p:spPr>
            <a:xfrm>
              <a:off x="8138160" y="4754880"/>
              <a:ext cx="444240" cy="2547360"/>
            </a:xfrm>
            <a:prstGeom prst="rect">
              <a:avLst/>
            </a:prstGeom>
            <a:blipFill rotWithShape="0">
              <a:blip r:embed="rId2"/>
              <a:srcRect/>
              <a:tile tx="0" ty="0" sx="62056" sy="62056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8961120" y="3566160"/>
              <a:ext cx="444240" cy="2547360"/>
            </a:xfrm>
            <a:prstGeom prst="rect">
              <a:avLst/>
            </a:prstGeom>
            <a:blipFill rotWithShape="0">
              <a:blip r:embed="rId3"/>
              <a:srcRect/>
              <a:tile tx="0" ty="0" sx="62056" sy="62056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503920" y="5120640"/>
              <a:ext cx="1267200" cy="784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321040" y="5303520"/>
              <a:ext cx="901440" cy="784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869680" y="5486400"/>
              <a:ext cx="901440" cy="784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7406640" y="5303520"/>
              <a:ext cx="444240" cy="2547360"/>
            </a:xfrm>
            <a:prstGeom prst="rect">
              <a:avLst/>
            </a:prstGeom>
            <a:blipFill rotWithShape="0">
              <a:blip r:embed="rId4"/>
              <a:srcRect/>
              <a:tile tx="0" ty="0" sx="62056" sy="62056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0" name=""/>
          <p:cNvSpPr/>
          <p:nvPr/>
        </p:nvSpPr>
        <p:spPr>
          <a:xfrm flipH="1" flipV="1">
            <a:off x="1436760" y="-1567440"/>
            <a:ext cx="444240" cy="2547360"/>
          </a:xfrm>
          <a:prstGeom prst="rect">
            <a:avLst/>
          </a:prstGeom>
          <a:blipFill rotWithShape="0">
            <a:blip r:embed="rId5"/>
            <a:srcRect/>
            <a:tile tx="0" ty="0" sx="62056" sy="62056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 flipV="1">
            <a:off x="613800" y="-365400"/>
            <a:ext cx="444240" cy="2547360"/>
          </a:xfrm>
          <a:prstGeom prst="rect">
            <a:avLst/>
          </a:prstGeom>
          <a:blipFill rotWithShape="0">
            <a:blip r:embed="rId6"/>
            <a:srcRect/>
            <a:tile tx="0" ty="0" sx="62056" sy="62056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 flipV="1">
            <a:off x="261360" y="535680"/>
            <a:ext cx="1267200" cy="784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9240" bIns="3924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810000" y="352800"/>
            <a:ext cx="901440" cy="784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9240" bIns="3924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 flipV="1">
            <a:off x="261360" y="169920"/>
            <a:ext cx="901440" cy="784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9240" bIns="3924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2181600" y="-2116080"/>
            <a:ext cx="444240" cy="2547360"/>
          </a:xfrm>
          <a:prstGeom prst="rect">
            <a:avLst/>
          </a:prstGeom>
          <a:blipFill rotWithShape="0">
            <a:blip r:embed="rId7"/>
            <a:srcRect/>
            <a:tile tx="0" ty="0" sx="62056" sy="62056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3474720" y="2560320"/>
            <a:ext cx="2730240" cy="273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CH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822960" y="2468880"/>
            <a:ext cx="1450080" cy="14500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4480560" y="1554480"/>
            <a:ext cx="1450080" cy="14500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6583680" y="3108960"/>
            <a:ext cx="1450080" cy="14500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554480" y="4114800"/>
            <a:ext cx="901440" cy="644400"/>
          </a:xfrm>
          <a:custGeom>
            <a:avLst/>
            <a:gdLst>
              <a:gd name="textAreaLeft" fmla="*/ 0 w 901440"/>
              <a:gd name="textAreaRight" fmla="*/ 914400 w 901440"/>
              <a:gd name="textAreaTop" fmla="*/ 0 h 644400"/>
              <a:gd name="textAreaBottom" fmla="*/ 657360 h 6444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3657600" y="1188720"/>
            <a:ext cx="810000" cy="627120"/>
          </a:xfrm>
          <a:custGeom>
            <a:avLst/>
            <a:gdLst>
              <a:gd name="textAreaLeft" fmla="*/ 0 w 810000"/>
              <a:gd name="textAreaRight" fmla="*/ 822960 w 810000"/>
              <a:gd name="textAreaTop" fmla="*/ 0 h 627120"/>
              <a:gd name="textAreaBottom" fmla="*/ 640080 h 6271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7955280" y="2011680"/>
            <a:ext cx="1451160" cy="1175760"/>
          </a:xfrm>
          <a:custGeom>
            <a:avLst/>
            <a:gdLst>
              <a:gd name="textAreaLeft" fmla="*/ 0 w 1451160"/>
              <a:gd name="textAreaRight" fmla="*/ 1464120 w 1451160"/>
              <a:gd name="textAreaTop" fmla="*/ 0 h 1175760"/>
              <a:gd name="textAreaBottom" fmla="*/ 1188720 h 11757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468880" y="822960"/>
            <a:ext cx="1397520" cy="13586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3931920" y="4663440"/>
            <a:ext cx="1671840" cy="1632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8412480" y="1280160"/>
            <a:ext cx="1084320" cy="992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2103480" y="3658320"/>
            <a:ext cx="1632960" cy="1632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23320" y="-273240"/>
            <a:ext cx="2181600" cy="218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7955640" y="3109680"/>
            <a:ext cx="2181600" cy="218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9601560" y="915120"/>
            <a:ext cx="1632960" cy="1632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2" name=""/>
          <p:cNvGrpSpPr/>
          <p:nvPr/>
        </p:nvGrpSpPr>
        <p:grpSpPr>
          <a:xfrm>
            <a:off x="3908880" y="750600"/>
            <a:ext cx="2423520" cy="4325760"/>
            <a:chOff x="3908880" y="750600"/>
            <a:chExt cx="2423520" cy="4325760"/>
          </a:xfrm>
        </p:grpSpPr>
        <p:sp>
          <p:nvSpPr>
            <p:cNvPr id="73" name=""/>
            <p:cNvSpPr/>
            <p:nvPr/>
          </p:nvSpPr>
          <p:spPr>
            <a:xfrm flipH="1" flipV="1" rot="5330400">
              <a:off x="4845960" y="3351600"/>
              <a:ext cx="1358640" cy="14533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 flipH="1" flipV="1" rot="5330400">
              <a:off x="4015440" y="2313360"/>
              <a:ext cx="1358640" cy="14533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"/>
            <p:cNvSpPr/>
            <p:nvPr/>
          </p:nvSpPr>
          <p:spPr>
            <a:xfrm flipH="1" flipV="1" rot="5330400">
              <a:off x="4912560" y="2049120"/>
              <a:ext cx="1358640" cy="14533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 flipH="1" flipV="1" rot="5330400">
              <a:off x="3969360" y="955440"/>
              <a:ext cx="1358640" cy="14533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 flipH="1" flipV="1" rot="5330400">
              <a:off x="4903560" y="717480"/>
              <a:ext cx="1358640" cy="14533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 flipH="1" flipV="1" rot="5330400">
              <a:off x="4024080" y="3655800"/>
              <a:ext cx="1358640" cy="14533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6411960" y="1300320"/>
            <a:ext cx="848880" cy="169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5813280" y="3854880"/>
            <a:ext cx="848880" cy="169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7589520" y="2560320"/>
            <a:ext cx="2181600" cy="218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3200400" y="731520"/>
            <a:ext cx="1671840" cy="1632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1424160" y="3489120"/>
            <a:ext cx="1671840" cy="1632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700920" y="1900080"/>
            <a:ext cx="1389240" cy="1836000"/>
          </a:xfrm>
          <a:custGeom>
            <a:avLst/>
            <a:gdLst>
              <a:gd name="textAreaLeft" fmla="*/ 0 w 1389240"/>
              <a:gd name="textAreaRight" fmla="*/ 1402200 w 1389240"/>
              <a:gd name="textAreaTop" fmla="*/ 0 h 1836000"/>
              <a:gd name="textAreaBottom" fmla="*/ 1848960 h 18360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3931920" y="2011680"/>
            <a:ext cx="963000" cy="1358640"/>
          </a:xfrm>
          <a:custGeom>
            <a:avLst/>
            <a:gdLst>
              <a:gd name="textAreaLeft" fmla="*/ 0 w 963000"/>
              <a:gd name="textAreaRight" fmla="*/ 975960 w 963000"/>
              <a:gd name="textAreaTop" fmla="*/ 0 h 1358640"/>
              <a:gd name="textAreaBottom" fmla="*/ 1371600 h 13586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7724880" y="2103120"/>
            <a:ext cx="766080" cy="1450080"/>
          </a:xfrm>
          <a:custGeom>
            <a:avLst/>
            <a:gdLst>
              <a:gd name="textAreaLeft" fmla="*/ 0 w 766080"/>
              <a:gd name="textAreaRight" fmla="*/ 779040 w 766080"/>
              <a:gd name="textAreaTop" fmla="*/ 0 h 1450080"/>
              <a:gd name="textAreaBottom" fmla="*/ 1463040 h 14500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1424160" y="4754880"/>
            <a:ext cx="848880" cy="169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887200" y="1300320"/>
            <a:ext cx="848880" cy="1699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"/>
          <p:cNvGrpSpPr/>
          <p:nvPr/>
        </p:nvGrpSpPr>
        <p:grpSpPr>
          <a:xfrm>
            <a:off x="3570480" y="1225440"/>
            <a:ext cx="5107680" cy="2913120"/>
            <a:chOff x="3570480" y="1225440"/>
            <a:chExt cx="5107680" cy="2913120"/>
          </a:xfrm>
        </p:grpSpPr>
        <p:sp>
          <p:nvSpPr>
            <p:cNvPr id="90" name=""/>
            <p:cNvSpPr/>
            <p:nvPr/>
          </p:nvSpPr>
          <p:spPr>
            <a:xfrm>
              <a:off x="3570480" y="1528200"/>
              <a:ext cx="4914360" cy="26103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3763800" y="1225440"/>
              <a:ext cx="4914360" cy="26103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2" name=""/>
          <p:cNvGrpSpPr/>
          <p:nvPr/>
        </p:nvGrpSpPr>
        <p:grpSpPr>
          <a:xfrm>
            <a:off x="-2068200" y="-402120"/>
            <a:ext cx="4907880" cy="8508240"/>
            <a:chOff x="-2068200" y="-402120"/>
            <a:chExt cx="4907880" cy="8508240"/>
          </a:xfrm>
        </p:grpSpPr>
        <p:sp>
          <p:nvSpPr>
            <p:cNvPr id="93" name=""/>
            <p:cNvSpPr/>
            <p:nvPr/>
          </p:nvSpPr>
          <p:spPr>
            <a:xfrm>
              <a:off x="-893160" y="448668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 rot="5358000">
              <a:off x="-871920" y="514044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-228960" y="516168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 rot="5358000">
              <a:off x="-206640" y="4488840"/>
              <a:ext cx="1055520" cy="753480"/>
            </a:xfrm>
            <a:custGeom>
              <a:avLst/>
              <a:gdLst>
                <a:gd name="textAreaLeft" fmla="*/ 276840 w 1055520"/>
                <a:gd name="textAreaRight" fmla="*/ 791640 w 105552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-228960" y="382608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62056" sy="62056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 rot="5358000">
              <a:off x="-1560600" y="448164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62056" sy="62056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 rot="5358000">
              <a:off x="-2212920" y="515772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rot="5358000">
              <a:off x="-871560" y="380844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rot="5358000">
              <a:off x="-196560" y="314172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455040" y="447768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 rot="5358000">
              <a:off x="483120" y="380844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1158840" y="517068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-1561680" y="516276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rot="5358000">
              <a:off x="474120" y="515772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 rot="16242000">
              <a:off x="-219960" y="1780920"/>
              <a:ext cx="1055880" cy="753480"/>
            </a:xfrm>
            <a:custGeom>
              <a:avLst/>
              <a:gdLst>
                <a:gd name="textAreaLeft" fmla="*/ 270360 w 1055880"/>
                <a:gd name="textAreaRight" fmla="*/ 78516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 rot="16242000">
              <a:off x="419040" y="2457000"/>
              <a:ext cx="1055880" cy="753480"/>
            </a:xfrm>
            <a:custGeom>
              <a:avLst/>
              <a:gdLst>
                <a:gd name="textAreaLeft" fmla="*/ 270360 w 1055880"/>
                <a:gd name="textAreaRight" fmla="*/ 78516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-259560" y="2462040"/>
              <a:ext cx="1060200" cy="753480"/>
            </a:xfrm>
            <a:custGeom>
              <a:avLst/>
              <a:gdLst>
                <a:gd name="textAreaLeft" fmla="*/ 284760 w 1060200"/>
                <a:gd name="textAreaRight" fmla="*/ 80136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1107720" y="113508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"/>
            <p:cNvSpPr/>
            <p:nvPr/>
          </p:nvSpPr>
          <p:spPr>
            <a:xfrm rot="5358000">
              <a:off x="1115640" y="178884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 rot="5358000">
              <a:off x="426960" y="113004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62056" sy="62056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439200" y="181116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423720" y="45108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rot="5358000">
              <a:off x="-221040" y="42588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rot="5358000">
              <a:off x="447480" y="-24624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1779480" y="179460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1106280" y="-25704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62056" sy="62056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-908280" y="179064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62056" sy="62056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 rot="5358000">
              <a:off x="-220320" y="581220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27320" y="585396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62056" sy="62056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-236880" y="649404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rot="5358000">
              <a:off x="-904320" y="648900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rot="5358000">
              <a:off x="-233280" y="7197120"/>
              <a:ext cx="1055520" cy="753480"/>
            </a:xfrm>
            <a:custGeom>
              <a:avLst/>
              <a:gdLst>
                <a:gd name="textAreaLeft" fmla="*/ 276840 w 1055520"/>
                <a:gd name="textAreaRight" fmla="*/ 791640 w 105552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rot="5358000">
              <a:off x="439200" y="6505560"/>
              <a:ext cx="1055880" cy="753480"/>
            </a:xfrm>
            <a:custGeom>
              <a:avLst/>
              <a:gdLst>
                <a:gd name="textAreaLeft" fmla="*/ 277200 w 1055880"/>
                <a:gd name="textAreaRight" fmla="*/ 792000 w 105588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1103400" y="6530040"/>
              <a:ext cx="1060200" cy="753480"/>
            </a:xfrm>
            <a:custGeom>
              <a:avLst/>
              <a:gdLst>
                <a:gd name="textAreaLeft" fmla="*/ 278280 w 1060200"/>
                <a:gd name="textAreaRight" fmla="*/ 794880 w 1060200"/>
                <a:gd name="textAreaTop" fmla="*/ 258840 h 753480"/>
                <a:gd name="textAreaBottom" fmla="*/ 507600 h 753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7" name=""/>
          <p:cNvSpPr/>
          <p:nvPr/>
        </p:nvSpPr>
        <p:spPr>
          <a:xfrm>
            <a:off x="3844800" y="1408320"/>
            <a:ext cx="1084320" cy="12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fr-CH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868160" y="3039840"/>
            <a:ext cx="1084320" cy="109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fr-CH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8538120" y="3877200"/>
            <a:ext cx="963000" cy="1358640"/>
          </a:xfrm>
          <a:custGeom>
            <a:avLst/>
            <a:gdLst>
              <a:gd name="textAreaLeft" fmla="*/ 0 w 963000"/>
              <a:gd name="textAreaRight" fmla="*/ 975960 w 963000"/>
              <a:gd name="textAreaTop" fmla="*/ 0 h 1358640"/>
              <a:gd name="textAreaBottom" fmla="*/ 1371600 h 13586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7372080" y="4974480"/>
            <a:ext cx="1671840" cy="1632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7868160" y="-329040"/>
            <a:ext cx="1998720" cy="19987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2982960" y="3757320"/>
            <a:ext cx="1031760" cy="289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8266320" y="4115520"/>
            <a:ext cx="1907280" cy="1907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7717680" y="-548280"/>
            <a:ext cx="1907280" cy="1907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35" name=""/>
          <p:cNvGrpSpPr/>
          <p:nvPr/>
        </p:nvGrpSpPr>
        <p:grpSpPr>
          <a:xfrm>
            <a:off x="-134640" y="-283320"/>
            <a:ext cx="889920" cy="1255320"/>
            <a:chOff x="-134640" y="-283320"/>
            <a:chExt cx="889920" cy="1255320"/>
          </a:xfrm>
        </p:grpSpPr>
        <p:sp>
          <p:nvSpPr>
            <p:cNvPr id="136" name=""/>
            <p:cNvSpPr/>
            <p:nvPr/>
          </p:nvSpPr>
          <p:spPr>
            <a:xfrm flipV="1" rot="5395800">
              <a:off x="219240" y="801000"/>
              <a:ext cx="169920" cy="169920"/>
            </a:xfrm>
            <a:prstGeom prst="ellipse">
              <a:avLst/>
            </a:prstGeom>
            <a:blipFill rotWithShape="0">
              <a:blip r:embed="rId2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V="1" rot="5395800">
              <a:off x="218880" y="435240"/>
              <a:ext cx="169920" cy="169920"/>
            </a:xfrm>
            <a:prstGeom prst="ellipse">
              <a:avLst/>
            </a:prstGeom>
            <a:blipFill rotWithShape="0">
              <a:blip r:embed="rId3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V="1" rot="5395800">
              <a:off x="218520" y="69840"/>
              <a:ext cx="169920" cy="169920"/>
            </a:xfrm>
            <a:prstGeom prst="ellipse">
              <a:avLst/>
            </a:prstGeom>
            <a:blipFill rotWithShape="0">
              <a:blip r:embed="rId4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V="1" rot="5395800">
              <a:off x="217800" y="-282960"/>
              <a:ext cx="169920" cy="169920"/>
            </a:xfrm>
            <a:prstGeom prst="ellipse">
              <a:avLst/>
            </a:prstGeom>
            <a:blipFill rotWithShape="0">
              <a:blip r:embed="rId5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V="1" rot="5395800">
              <a:off x="583920" y="-283320"/>
              <a:ext cx="169920" cy="169920"/>
            </a:xfrm>
            <a:prstGeom prst="ellipse">
              <a:avLst/>
            </a:prstGeom>
            <a:blipFill rotWithShape="0">
              <a:blip r:embed="rId6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V="1" rot="5395800">
              <a:off x="584280" y="69120"/>
              <a:ext cx="169920" cy="169920"/>
            </a:xfrm>
            <a:prstGeom prst="ellipse">
              <a:avLst/>
            </a:prstGeom>
            <a:blipFill rotWithShape="0">
              <a:blip r:embed="rId7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V="1" rot="5395800">
              <a:off x="584280" y="434880"/>
              <a:ext cx="169920" cy="169920"/>
            </a:xfrm>
            <a:prstGeom prst="ellipse">
              <a:avLst/>
            </a:prstGeom>
            <a:blipFill rotWithShape="0">
              <a:blip r:embed="rId8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V="1" rot="5395800">
              <a:off x="585000" y="801000"/>
              <a:ext cx="169920" cy="169920"/>
            </a:xfrm>
            <a:prstGeom prst="ellipse">
              <a:avLst/>
            </a:prstGeom>
            <a:blipFill rotWithShape="0">
              <a:blip r:embed="rId9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V="1" rot="5395800">
              <a:off x="-133200" y="801360"/>
              <a:ext cx="169920" cy="169920"/>
            </a:xfrm>
            <a:prstGeom prst="ellipse">
              <a:avLst/>
            </a:prstGeom>
            <a:blipFill rotWithShape="0">
              <a:blip r:embed="rId10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V="1" rot="5395800">
              <a:off x="-133920" y="435960"/>
              <a:ext cx="169920" cy="169920"/>
            </a:xfrm>
            <a:prstGeom prst="ellipse">
              <a:avLst/>
            </a:prstGeom>
            <a:blipFill rotWithShape="0">
              <a:blip r:embed="rId11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V="1" rot="5395800">
              <a:off x="-133920" y="69840"/>
              <a:ext cx="169920" cy="169920"/>
            </a:xfrm>
            <a:prstGeom prst="ellipse">
              <a:avLst/>
            </a:prstGeom>
            <a:blipFill rotWithShape="0">
              <a:blip r:embed="rId12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V="1" rot="5395800">
              <a:off x="-134280" y="-282600"/>
              <a:ext cx="169920" cy="169920"/>
            </a:xfrm>
            <a:prstGeom prst="ellipse">
              <a:avLst/>
            </a:prstGeom>
            <a:blipFill rotWithShape="0">
              <a:blip r:embed="rId13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8" name=""/>
          <p:cNvGrpSpPr/>
          <p:nvPr/>
        </p:nvGrpSpPr>
        <p:grpSpPr>
          <a:xfrm>
            <a:off x="9545040" y="4645800"/>
            <a:ext cx="902880" cy="1268280"/>
            <a:chOff x="9545040" y="4645800"/>
            <a:chExt cx="902880" cy="1268280"/>
          </a:xfrm>
        </p:grpSpPr>
        <p:sp>
          <p:nvSpPr>
            <p:cNvPr id="149" name=""/>
            <p:cNvSpPr/>
            <p:nvPr/>
          </p:nvSpPr>
          <p:spPr>
            <a:xfrm flipV="1" rot="5395800">
              <a:off x="9911880" y="5743080"/>
              <a:ext cx="169920" cy="169920"/>
            </a:xfrm>
            <a:prstGeom prst="ellipse">
              <a:avLst/>
            </a:prstGeom>
            <a:blipFill rotWithShape="0">
              <a:blip r:embed="rId14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V="1" rot="5395800">
              <a:off x="9911520" y="5377320"/>
              <a:ext cx="169920" cy="169920"/>
            </a:xfrm>
            <a:prstGeom prst="ellipse">
              <a:avLst/>
            </a:prstGeom>
            <a:blipFill rotWithShape="0">
              <a:blip r:embed="rId15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V="1" rot="5395800">
              <a:off x="9911160" y="5011920"/>
              <a:ext cx="169920" cy="169920"/>
            </a:xfrm>
            <a:prstGeom prst="ellipse">
              <a:avLst/>
            </a:prstGeom>
            <a:blipFill rotWithShape="0">
              <a:blip r:embed="rId16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flipV="1" rot="5395800">
              <a:off x="9910440" y="4645800"/>
              <a:ext cx="169920" cy="169920"/>
            </a:xfrm>
            <a:prstGeom prst="ellipse">
              <a:avLst/>
            </a:prstGeom>
            <a:blipFill rotWithShape="0">
              <a:blip r:embed="rId17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flipV="1" rot="5395800">
              <a:off x="10276560" y="4645440"/>
              <a:ext cx="169920" cy="169920"/>
            </a:xfrm>
            <a:prstGeom prst="ellipse">
              <a:avLst/>
            </a:prstGeom>
            <a:blipFill rotWithShape="0">
              <a:blip r:embed="rId18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V="1" rot="5395800">
              <a:off x="10276920" y="5011200"/>
              <a:ext cx="169920" cy="169920"/>
            </a:xfrm>
            <a:prstGeom prst="ellipse">
              <a:avLst/>
            </a:prstGeom>
            <a:blipFill rotWithShape="0">
              <a:blip r:embed="rId19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V="1" rot="5395800">
              <a:off x="10276920" y="5376960"/>
              <a:ext cx="169920" cy="169920"/>
            </a:xfrm>
            <a:prstGeom prst="ellipse">
              <a:avLst/>
            </a:prstGeom>
            <a:blipFill rotWithShape="0">
              <a:blip r:embed="rId20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V="1" rot="5395800">
              <a:off x="10277640" y="5743080"/>
              <a:ext cx="169920" cy="169920"/>
            </a:xfrm>
            <a:prstGeom prst="ellipse">
              <a:avLst/>
            </a:prstGeom>
            <a:blipFill rotWithShape="0">
              <a:blip r:embed="rId21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V="1" rot="5395800">
              <a:off x="9546120" y="5743440"/>
              <a:ext cx="169920" cy="169920"/>
            </a:xfrm>
            <a:prstGeom prst="ellipse">
              <a:avLst/>
            </a:prstGeom>
            <a:blipFill rotWithShape="0">
              <a:blip r:embed="rId22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V="1" rot="5395800">
              <a:off x="9545400" y="5378040"/>
              <a:ext cx="169920" cy="169920"/>
            </a:xfrm>
            <a:prstGeom prst="ellipse">
              <a:avLst/>
            </a:prstGeom>
            <a:blipFill rotWithShape="0">
              <a:blip r:embed="rId23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flipV="1" rot="5395800">
              <a:off x="9545400" y="5011920"/>
              <a:ext cx="169920" cy="169920"/>
            </a:xfrm>
            <a:prstGeom prst="ellipse">
              <a:avLst/>
            </a:prstGeom>
            <a:blipFill rotWithShape="0">
              <a:blip r:embed="rId24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 rot="5395800">
              <a:off x="9545040" y="4646160"/>
              <a:ext cx="169920" cy="169920"/>
            </a:xfrm>
            <a:prstGeom prst="ellipse">
              <a:avLst/>
            </a:prstGeom>
            <a:blipFill rotWithShape="0">
              <a:blip r:embed="rId25"/>
              <a:srcRect/>
              <a:tile tx="0" ty="0" sx="62056" sy="62056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1" name=""/>
          <p:cNvSpPr/>
          <p:nvPr/>
        </p:nvSpPr>
        <p:spPr>
          <a:xfrm>
            <a:off x="-146160" y="3109320"/>
            <a:ext cx="1907280" cy="1907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 rot="18876000">
            <a:off x="8636760" y="-392760"/>
            <a:ext cx="2882520" cy="28825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 rot="18876000">
            <a:off x="8656920" y="3983040"/>
            <a:ext cx="2882520" cy="28825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 rot="18964800">
            <a:off x="984960" y="5915520"/>
            <a:ext cx="2575800" cy="718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 rot="18964800">
            <a:off x="-1293120" y="5513400"/>
            <a:ext cx="2575800" cy="718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rot="18964800">
            <a:off x="3673080" y="339120"/>
            <a:ext cx="3444840" cy="9093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rot="18964800">
            <a:off x="1436760" y="-745920"/>
            <a:ext cx="2575800" cy="718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 rot="18964800">
            <a:off x="-723240" y="3294720"/>
            <a:ext cx="2575800" cy="5000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820800" y="4140000"/>
            <a:ext cx="6186240" cy="14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de-DE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Classez des images à l'aide d'algorithmes de Deep Learning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7315200" y="4629240"/>
            <a:ext cx="236448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Xavier Barrelet</a:t>
            </a:r>
            <a:endParaRPr b="0" lang="fr-CH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02 octobre 2024</a:t>
            </a:r>
            <a:endParaRPr b="0" lang="fr-CH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6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17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Dropout qui va mettre certaines valeurs entrantes à 0 aléatoirement, annulant la contribution de certains neurones pour que les restants s’adaptent. Cela permet de réduire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l’overfitting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dernière couche de type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Dense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avec le nombre de classes à prédire comme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unit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et une activation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softmax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. Elle va permettre d’obtenir une probabilité de l’image d’appartenir à chaque classe, ici les races de chiens.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8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 - hyperoptimisation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19"/>
          <p:cNvSpPr/>
          <p:nvPr/>
        </p:nvSpPr>
        <p:spPr>
          <a:xfrm>
            <a:off x="1014120" y="1491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Différents hyperparamètres vont être testés afin de déterminer lesquels produisent les meilleurs résultats.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métrique d’évaluation principal est la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loss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sur le set de validation, la distance entre les valeurs réelles et prédites.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précision est également affichée, il s’agit de l’inverse du nombre d’erreurs ou classifications incorrectes effectuées. Le temps de fit est également affiché pour information.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les différents hyperparamètres testés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des couches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nombre de couches intermédiaires.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taille du kernel des couches de convolution.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taux de dropout.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0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 - hyperoptimisation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1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 la compilation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L’optimiser utilisé : Adam, Adamw, Rmsprop, SGD, SGD avec le momentum Nesterov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taux d’apprentissage.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 l’exécution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Nombre d’époques et si l’earlystopping (patience de 10) va être utilisé.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taille du batch d’images.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meilleur hyperparamètre va être utilisé dans chaque future exécution. On finira donc avec les meilleurs paramètres.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296000" y="864000"/>
            <a:ext cx="3369960" cy="230364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112000" y="828000"/>
            <a:ext cx="3419640" cy="226656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224000" y="3166200"/>
            <a:ext cx="3527640" cy="239616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5040000" y="3168000"/>
            <a:ext cx="3542760" cy="234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080000" y="792000"/>
            <a:ext cx="3489840" cy="226764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008000" y="3164400"/>
            <a:ext cx="3635640" cy="236196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5112000" y="721440"/>
            <a:ext cx="3542760" cy="245448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4"/>
          <a:stretch/>
        </p:blipFill>
        <p:spPr>
          <a:xfrm>
            <a:off x="5076000" y="3140280"/>
            <a:ext cx="3599640" cy="24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008000" y="684000"/>
            <a:ext cx="3658320" cy="248004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1008000" y="3132000"/>
            <a:ext cx="3634200" cy="244764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5040000" y="684000"/>
            <a:ext cx="3651120" cy="233964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4"/>
          <a:stretch/>
        </p:blipFill>
        <p:spPr>
          <a:xfrm>
            <a:off x="5072760" y="3102840"/>
            <a:ext cx="3638880" cy="231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5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6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Différents modèles pré-entraînés vont être testés afin de déterminer lequel est le meilleur pour notre besoin.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modèle a été pré-entraîné sur le set d’images de ImageNet.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modèle utilise sa propre méthode de pré-traitement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L’augmentation des images est la même qu’avec la modélisation personnalisée.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7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10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les modèles choisis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VGG16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Xception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Resnet50V2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InceptionResnetV2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EfficientNetV2L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ConvNeXtXLarge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1"/>
          <p:cNvSpPr/>
          <p:nvPr/>
        </p:nvSpPr>
        <p:spPr>
          <a:xfrm>
            <a:off x="1044000" y="1095120"/>
            <a:ext cx="74156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457280" y="1512000"/>
            <a:ext cx="6584760" cy="36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2"/>
          <p:cNvSpPr/>
          <p:nvPr/>
        </p:nvSpPr>
        <p:spPr>
          <a:xfrm>
            <a:off x="1044000" y="1095120"/>
            <a:ext cx="74156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13280" y="1512000"/>
            <a:ext cx="6822360" cy="37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3"/>
          <p:cNvSpPr/>
          <p:nvPr/>
        </p:nvSpPr>
        <p:spPr>
          <a:xfrm>
            <a:off x="1121760" y="1748880"/>
            <a:ext cx="6821280" cy="31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Rappel de la problématique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</a:t>
            </a: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 de la 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modélisation</a:t>
            </a: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 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personnelle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 de la modélisation à partir de modèles pré-entraînés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 d’une simulation de prédictions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Discussion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4"/>
          <p:cNvSpPr/>
          <p:nvPr/>
        </p:nvSpPr>
        <p:spPr>
          <a:xfrm>
            <a:off x="1080000" y="1080000"/>
            <a:ext cx="385272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Plan de la présentation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3"/>
          <p:cNvSpPr/>
          <p:nvPr/>
        </p:nvSpPr>
        <p:spPr>
          <a:xfrm>
            <a:off x="1044000" y="1095120"/>
            <a:ext cx="74156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349280" y="1538640"/>
            <a:ext cx="6756840" cy="371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53"/>
          <p:cNvSpPr/>
          <p:nvPr/>
        </p:nvSpPr>
        <p:spPr>
          <a:xfrm>
            <a:off x="1080000" y="1080000"/>
            <a:ext cx="844740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Liberation Sans;Arial"/>
                <a:ea typeface="DejaVu Sans"/>
              </a:rPr>
              <a:t>Simulation de prédictions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8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notebook va charger le set de données de Stanford et choisir 10 images aléatoirement.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meilleur modèle pré-entraîné va ensuite prédire quelle race de chien ces images contiennet pour comparaison.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23"/>
          <p:cNvSpPr/>
          <p:nvPr/>
        </p:nvSpPr>
        <p:spPr>
          <a:xfrm>
            <a:off x="1080000" y="1080000"/>
            <a:ext cx="844740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Liberation Sans;Arial"/>
                <a:ea typeface="DejaVu Sans"/>
              </a:rPr>
              <a:t>Discussion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2"/>
          <p:cNvSpPr/>
          <p:nvPr/>
        </p:nvSpPr>
        <p:spPr>
          <a:xfrm>
            <a:off x="1080000" y="1080000"/>
            <a:ext cx="44888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Rappel de la problématique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1"/>
          <p:cNvSpPr/>
          <p:nvPr/>
        </p:nvSpPr>
        <p:spPr>
          <a:xfrm>
            <a:off x="1086120" y="1609560"/>
            <a:ext cx="7721280" cy="32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Pour aider une association locale de protection des animaux un modèle permettant de déterminer la race d’un chien sur une image va être entraîné.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Deux modèles vont être utilisés: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réseau CNN propre à ce projet.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modèle pré-entraîné qui sera adapté à notre problème.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8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9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set de données contient 20’580 images de 120 races de chien.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Les différentes étapes de préparation des données sont: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Redimensionnement des images en 224x224, un standard pour les images utilisées en ML qui est utilisé notamment par les modèles pré-entraînés.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Passage au gris vu que la couleur n’apporte pas beaucoup d’information pour la détection des races de chien.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Débruitage des images pour réduire l’impact du bruit sur le modèle et améliorer la qualité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Égalisation de l’histogramme de l’image pour améliorer son contraste et rendre ses fonctionnalités plus visibles.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29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77280" y="1821600"/>
            <a:ext cx="5922360" cy="325368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6480000" y="2570760"/>
            <a:ext cx="2339640" cy="13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30"/>
          <p:cNvSpPr/>
          <p:nvPr/>
        </p:nvSpPr>
        <p:spPr>
          <a:xfrm>
            <a:off x="1044000" y="1095120"/>
            <a:ext cx="72356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605960" y="1620000"/>
            <a:ext cx="6061680" cy="38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31"/>
          <p:cNvSpPr/>
          <p:nvPr/>
        </p:nvSpPr>
        <p:spPr>
          <a:xfrm>
            <a:off x="1044000" y="1095120"/>
            <a:ext cx="72356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620000" y="1548720"/>
            <a:ext cx="6119640" cy="38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39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41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l’architecture du réseau CNN personnel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première couche Input avec les dimensions de mes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Nos couches d’augmentation des données, elles vont permettre de réduire l’overfitting et d’améliorer les performances de notre modèle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flip horizontal aléatoire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rotation aléatoire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bloc répété des couches intermédiaires: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Conv2D avec un nombre grandissant de filtres. Elle va apprendre à détecter les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features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4"/>
          <p:cNvSpPr/>
          <p:nvPr/>
        </p:nvSpPr>
        <p:spPr>
          <a:xfrm>
            <a:off x="1044000" y="1095120"/>
            <a:ext cx="81334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15"/>
          <p:cNvSpPr/>
          <p:nvPr/>
        </p:nvSpPr>
        <p:spPr>
          <a:xfrm>
            <a:off x="1086120" y="1635120"/>
            <a:ext cx="772128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BatchNormalization qui va normaliser les valeurs entrantes permettant un apprentissage plus rapide et un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overfitting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réduit.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Activation de type «relu» qui va mettre les neurones négatifs à 0 et rend notre modèle non-linéaire pour qu’il puisse apprendre des patterns plus complexes.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MaxPooling2D qui réduit les dimensions spatiales des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features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et donc les ressources nécessaire à entraîner notre modèle.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GlobalAveragePooling2D qui va réduire les dimensions spatiales à 1x1 en utilisant la moyenne de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canal.  Cette couche a un rôle similaire à une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couche de type Flatten.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2024-05-20T12:52:13Z</dcterms:created>
  <dc:creator/>
  <dc:description/>
  <dc:language>de-DE</dc:language>
  <cp:lastModifiedBy/>
  <dcterms:modified xsi:type="dcterms:W3CDTF">2024-09-26T15:09:09Z</dcterms:modified>
  <cp:revision>450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