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6.png" ContentType="image/png"/>
  <Override PartName="/ppt/media/image3.jpeg" ContentType="image/jpeg"/>
  <Override PartName="/ppt/media/image15.png" ContentType="image/png"/>
  <Override PartName="/ppt/media/image5.png" ContentType="image/png"/>
  <Override PartName="/ppt/media/image14.png" ContentType="image/png"/>
  <Override PartName="/ppt/media/image16.png" ContentType="image/png"/>
  <Override PartName="/ppt/media/image7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66680" cy="154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67400" cy="4101480"/>
            <a:chOff x="0" y="0"/>
            <a:chExt cx="10067400" cy="410148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67400" cy="41014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41160" cy="6267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66840" cy="181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66840" cy="1815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52440" cy="352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49720" cy="9010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992520" cy="4438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095640" cy="9925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49720" cy="9925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41160" cy="4438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49720" cy="16326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35320" cy="8096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72040" cy="14497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61000" cy="9925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69560" cy="9010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52440" cy="1083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52440" cy="15411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52440" cy="352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CH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52600"/>
            <a:ext cx="1267200" cy="901440"/>
            <a:chOff x="8540280" y="5052600"/>
            <a:chExt cx="1267200" cy="90144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52600"/>
              <a:ext cx="1267200" cy="901440"/>
              <a:chOff x="8540280" y="5052600"/>
              <a:chExt cx="1267200" cy="90144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18000"/>
                <a:ext cx="169560" cy="16956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18000"/>
                <a:ext cx="169560" cy="16956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18000"/>
                <a:ext cx="169560" cy="16956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18360"/>
                <a:ext cx="169560" cy="16956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52240"/>
                <a:ext cx="169560" cy="16956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52240"/>
                <a:ext cx="169560" cy="16956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52600"/>
                <a:ext cx="169560" cy="16956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52240"/>
                <a:ext cx="169560" cy="16956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83760"/>
                <a:ext cx="169560" cy="16956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84120"/>
                <a:ext cx="169560" cy="16956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83760"/>
                <a:ext cx="169560" cy="16956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83760"/>
                <a:ext cx="169560" cy="16956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61702" sy="61702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12760" cy="29127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75760" cy="11750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26760" cy="6267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12680" cy="41320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196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de-DE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de-DE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de-DE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fr-CH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"/>
          <p:cNvGrpSpPr/>
          <p:nvPr/>
        </p:nvGrpSpPr>
        <p:grpSpPr>
          <a:xfrm>
            <a:off x="7406640" y="3566160"/>
            <a:ext cx="2364120" cy="4284360"/>
            <a:chOff x="7406640" y="3566160"/>
            <a:chExt cx="2364120" cy="4284360"/>
          </a:xfrm>
        </p:grpSpPr>
        <p:sp>
          <p:nvSpPr>
            <p:cNvPr id="44" name=""/>
            <p:cNvSpPr/>
            <p:nvPr/>
          </p:nvSpPr>
          <p:spPr>
            <a:xfrm>
              <a:off x="8138160" y="4754880"/>
              <a:ext cx="443880" cy="2547000"/>
            </a:xfrm>
            <a:prstGeom prst="rect">
              <a:avLst/>
            </a:prstGeom>
            <a:blipFill rotWithShape="0">
              <a:blip r:embed="rId2"/>
              <a:srcRect/>
              <a:tile tx="0" ty="0" sx="61702" sy="6170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8961120" y="3566160"/>
              <a:ext cx="443880" cy="2547000"/>
            </a:xfrm>
            <a:prstGeom prst="rect">
              <a:avLst/>
            </a:prstGeom>
            <a:blipFill rotWithShape="0">
              <a:blip r:embed="rId3"/>
              <a:srcRect/>
              <a:tile tx="0" ty="0" sx="61702" sy="6170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503920" y="5120640"/>
              <a:ext cx="1266840" cy="781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321040" y="5303520"/>
              <a:ext cx="901080" cy="781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869680" y="5486400"/>
              <a:ext cx="901080" cy="781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7406640" y="5303520"/>
              <a:ext cx="443880" cy="2547000"/>
            </a:xfrm>
            <a:prstGeom prst="rect">
              <a:avLst/>
            </a:prstGeom>
            <a:blipFill rotWithShape="0">
              <a:blip r:embed="rId4"/>
              <a:srcRect/>
              <a:tile tx="0" ty="0" sx="61702" sy="6170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0" name=""/>
          <p:cNvSpPr/>
          <p:nvPr/>
        </p:nvSpPr>
        <p:spPr>
          <a:xfrm flipH="1" flipV="1">
            <a:off x="1435680" y="-1568160"/>
            <a:ext cx="443880" cy="2547000"/>
          </a:xfrm>
          <a:prstGeom prst="rect">
            <a:avLst/>
          </a:prstGeom>
          <a:blipFill rotWithShape="0">
            <a:blip r:embed="rId5"/>
            <a:srcRect/>
            <a:tile tx="0" ty="0" sx="61702" sy="6170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 flipV="1">
            <a:off x="612720" y="-365760"/>
            <a:ext cx="443880" cy="2547000"/>
          </a:xfrm>
          <a:prstGeom prst="rect">
            <a:avLst/>
          </a:prstGeom>
          <a:blipFill rotWithShape="0">
            <a:blip r:embed="rId6"/>
            <a:srcRect/>
            <a:tile tx="0" ty="0" sx="61702" sy="6170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 flipV="1">
            <a:off x="260640" y="534960"/>
            <a:ext cx="1266840" cy="781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9240" bIns="3924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809280" y="352080"/>
            <a:ext cx="901080" cy="781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9240" bIns="3924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60640" y="169200"/>
            <a:ext cx="901080" cy="781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9240" bIns="3924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2180880" y="-2116800"/>
            <a:ext cx="443880" cy="2547000"/>
          </a:xfrm>
          <a:prstGeom prst="rect">
            <a:avLst/>
          </a:prstGeom>
          <a:blipFill rotWithShape="0">
            <a:blip r:embed="rId7"/>
            <a:srcRect/>
            <a:tile tx="0" ty="0" sx="61702" sy="6170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3474720" y="2560320"/>
            <a:ext cx="2729880" cy="272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CH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822960" y="2468880"/>
            <a:ext cx="1449720" cy="14497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4480560" y="1554480"/>
            <a:ext cx="1449720" cy="14497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6583680" y="3108960"/>
            <a:ext cx="1449720" cy="14497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554480" y="4114800"/>
            <a:ext cx="901080" cy="644040"/>
          </a:xfrm>
          <a:custGeom>
            <a:avLst/>
            <a:gdLst>
              <a:gd name="textAreaLeft" fmla="*/ 0 w 901080"/>
              <a:gd name="textAreaRight" fmla="*/ 914400 w 901080"/>
              <a:gd name="textAreaTop" fmla="*/ 0 h 644040"/>
              <a:gd name="textAreaBottom" fmla="*/ 657360 h 6440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3657600" y="1188720"/>
            <a:ext cx="809640" cy="626760"/>
          </a:xfrm>
          <a:custGeom>
            <a:avLst/>
            <a:gdLst>
              <a:gd name="textAreaLeft" fmla="*/ 0 w 809640"/>
              <a:gd name="textAreaRight" fmla="*/ 822960 w 809640"/>
              <a:gd name="textAreaTop" fmla="*/ 0 h 626760"/>
              <a:gd name="textAreaBottom" fmla="*/ 640080 h 6267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7955280" y="2011680"/>
            <a:ext cx="1450800" cy="1175400"/>
          </a:xfrm>
          <a:custGeom>
            <a:avLst/>
            <a:gdLst>
              <a:gd name="textAreaLeft" fmla="*/ 0 w 1450800"/>
              <a:gd name="textAreaRight" fmla="*/ 1464120 w 1450800"/>
              <a:gd name="textAreaTop" fmla="*/ 0 h 1175400"/>
              <a:gd name="textAreaBottom" fmla="*/ 1188720 h 11754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468880" y="822960"/>
            <a:ext cx="1397160" cy="1358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3931920" y="4663440"/>
            <a:ext cx="1671480" cy="163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8412480" y="1280160"/>
            <a:ext cx="1083960" cy="992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2103480" y="3658320"/>
            <a:ext cx="1632600" cy="163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23320" y="-273240"/>
            <a:ext cx="2181240" cy="218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7955640" y="3109680"/>
            <a:ext cx="2181240" cy="218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9601560" y="915120"/>
            <a:ext cx="1632600" cy="163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2" name=""/>
          <p:cNvGrpSpPr/>
          <p:nvPr/>
        </p:nvGrpSpPr>
        <p:grpSpPr>
          <a:xfrm>
            <a:off x="3908520" y="750600"/>
            <a:ext cx="2423160" cy="4325400"/>
            <a:chOff x="3908520" y="750600"/>
            <a:chExt cx="2423160" cy="4325400"/>
          </a:xfrm>
        </p:grpSpPr>
        <p:sp>
          <p:nvSpPr>
            <p:cNvPr id="73" name=""/>
            <p:cNvSpPr/>
            <p:nvPr/>
          </p:nvSpPr>
          <p:spPr>
            <a:xfrm flipH="1" flipV="1" rot="5330400">
              <a:off x="4845240" y="3351240"/>
              <a:ext cx="1358280" cy="145296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 flipH="1" flipV="1" rot="5330400">
              <a:off x="4014720" y="2313000"/>
              <a:ext cx="1358280" cy="145296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"/>
            <p:cNvSpPr/>
            <p:nvPr/>
          </p:nvSpPr>
          <p:spPr>
            <a:xfrm flipH="1" flipV="1" rot="5330400">
              <a:off x="4911840" y="2048760"/>
              <a:ext cx="1358280" cy="145296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 flipH="1" flipV="1" rot="5330400">
              <a:off x="3968640" y="955080"/>
              <a:ext cx="1358280" cy="145296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 flipH="1" flipV="1" rot="5330400">
              <a:off x="4902840" y="717120"/>
              <a:ext cx="1358280" cy="145296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 flipH="1" flipV="1" rot="5330400">
              <a:off x="4023360" y="3655440"/>
              <a:ext cx="1358280" cy="145296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6411960" y="1300320"/>
            <a:ext cx="848520" cy="1695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5813280" y="3854880"/>
            <a:ext cx="848520" cy="1695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7589520" y="2560320"/>
            <a:ext cx="2181240" cy="218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3200400" y="731520"/>
            <a:ext cx="1671480" cy="163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1424160" y="3489120"/>
            <a:ext cx="1671480" cy="163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700920" y="1900080"/>
            <a:ext cx="1388880" cy="1835640"/>
          </a:xfrm>
          <a:custGeom>
            <a:avLst/>
            <a:gdLst>
              <a:gd name="textAreaLeft" fmla="*/ 0 w 1388880"/>
              <a:gd name="textAreaRight" fmla="*/ 1402200 w 1388880"/>
              <a:gd name="textAreaTop" fmla="*/ 0 h 1835640"/>
              <a:gd name="textAreaBottom" fmla="*/ 1848960 h 18356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3931920" y="2011680"/>
            <a:ext cx="962640" cy="1358280"/>
          </a:xfrm>
          <a:custGeom>
            <a:avLst/>
            <a:gdLst>
              <a:gd name="textAreaLeft" fmla="*/ 0 w 962640"/>
              <a:gd name="textAreaRight" fmla="*/ 975960 w 962640"/>
              <a:gd name="textAreaTop" fmla="*/ 0 h 1358280"/>
              <a:gd name="textAreaBottom" fmla="*/ 1371600 h 13582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7724880" y="2103120"/>
            <a:ext cx="765720" cy="1449720"/>
          </a:xfrm>
          <a:custGeom>
            <a:avLst/>
            <a:gdLst>
              <a:gd name="textAreaLeft" fmla="*/ 0 w 765720"/>
              <a:gd name="textAreaRight" fmla="*/ 779040 w 765720"/>
              <a:gd name="textAreaTop" fmla="*/ 0 h 1449720"/>
              <a:gd name="textAreaBottom" fmla="*/ 1463040 h 14497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1424160" y="4754880"/>
            <a:ext cx="848520" cy="1695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887200" y="1300320"/>
            <a:ext cx="848520" cy="1695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"/>
          <p:cNvGrpSpPr/>
          <p:nvPr/>
        </p:nvGrpSpPr>
        <p:grpSpPr>
          <a:xfrm>
            <a:off x="3570480" y="1225440"/>
            <a:ext cx="5107320" cy="2912760"/>
            <a:chOff x="3570480" y="1225440"/>
            <a:chExt cx="5107320" cy="2912760"/>
          </a:xfrm>
        </p:grpSpPr>
        <p:sp>
          <p:nvSpPr>
            <p:cNvPr id="90" name=""/>
            <p:cNvSpPr/>
            <p:nvPr/>
          </p:nvSpPr>
          <p:spPr>
            <a:xfrm>
              <a:off x="3570480" y="1528200"/>
              <a:ext cx="4914000" cy="26100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3763800" y="1225440"/>
              <a:ext cx="4914000" cy="26100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2" name=""/>
          <p:cNvGrpSpPr/>
          <p:nvPr/>
        </p:nvGrpSpPr>
        <p:grpSpPr>
          <a:xfrm>
            <a:off x="-2067840" y="-402120"/>
            <a:ext cx="4907160" cy="8507880"/>
            <a:chOff x="-2067840" y="-402120"/>
            <a:chExt cx="4907160" cy="8507880"/>
          </a:xfrm>
        </p:grpSpPr>
        <p:sp>
          <p:nvSpPr>
            <p:cNvPr id="93" name=""/>
            <p:cNvSpPr/>
            <p:nvPr/>
          </p:nvSpPr>
          <p:spPr>
            <a:xfrm>
              <a:off x="-893160" y="44866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 rot="5358000">
              <a:off x="-871560" y="514008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-228960" y="51616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 rot="5358000">
              <a:off x="-205920" y="4488840"/>
              <a:ext cx="1055160" cy="753120"/>
            </a:xfrm>
            <a:custGeom>
              <a:avLst/>
              <a:gdLst>
                <a:gd name="textAreaLeft" fmla="*/ 276840 w 1055160"/>
                <a:gd name="textAreaRight" fmla="*/ 791640 w 105516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-228960" y="38260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61702" sy="61702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 rot="5358000">
              <a:off x="-1560240" y="448128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61702" sy="61702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 rot="5358000">
              <a:off x="-2212560" y="515736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rot="5358000">
              <a:off x="-871200" y="380808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rot="5358000">
              <a:off x="-196200" y="314136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455040" y="44776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rot="5358000">
              <a:off x="483120" y="380808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1158840" y="51706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-1561680" y="516276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rot="5358000">
              <a:off x="474120" y="515736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 rot="16242000">
              <a:off x="-219600" y="1780560"/>
              <a:ext cx="1055520" cy="753120"/>
            </a:xfrm>
            <a:custGeom>
              <a:avLst/>
              <a:gdLst>
                <a:gd name="textAreaLeft" fmla="*/ 270360 w 1055520"/>
                <a:gd name="textAreaRight" fmla="*/ 78516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 rot="16242000">
              <a:off x="419040" y="2456640"/>
              <a:ext cx="1055520" cy="753120"/>
            </a:xfrm>
            <a:custGeom>
              <a:avLst/>
              <a:gdLst>
                <a:gd name="textAreaLeft" fmla="*/ 270360 w 1055520"/>
                <a:gd name="textAreaRight" fmla="*/ 78516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-259560" y="2462040"/>
              <a:ext cx="1059840" cy="753120"/>
            </a:xfrm>
            <a:custGeom>
              <a:avLst/>
              <a:gdLst>
                <a:gd name="textAreaLeft" fmla="*/ 285120 w 1059840"/>
                <a:gd name="textAreaRight" fmla="*/ 80172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1107720" y="11350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 rot="5358000">
              <a:off x="1115640" y="178848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rot="5358000">
              <a:off x="426960" y="112968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61702" sy="61702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439200" y="181116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423720" y="45108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rot="5358000">
              <a:off x="-220680" y="42552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rot="5358000">
              <a:off x="447480" y="-24624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1779480" y="179460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1106280" y="-25704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61702" sy="61702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-908280" y="179064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61702" sy="61702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rot="5358000">
              <a:off x="-219960" y="581184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27320" y="585396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61702" sy="61702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-236880" y="649404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358000">
              <a:off x="-903960" y="648864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rot="5358000">
              <a:off x="-232560" y="7197120"/>
              <a:ext cx="1055160" cy="753120"/>
            </a:xfrm>
            <a:custGeom>
              <a:avLst/>
              <a:gdLst>
                <a:gd name="textAreaLeft" fmla="*/ 276840 w 1055160"/>
                <a:gd name="textAreaRight" fmla="*/ 791640 w 105516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358000">
              <a:off x="439200" y="6505200"/>
              <a:ext cx="1055520" cy="753120"/>
            </a:xfrm>
            <a:custGeom>
              <a:avLst/>
              <a:gdLst>
                <a:gd name="textAreaLeft" fmla="*/ 277200 w 1055520"/>
                <a:gd name="textAreaRight" fmla="*/ 792000 w 105552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1103400" y="6530040"/>
              <a:ext cx="1059840" cy="753120"/>
            </a:xfrm>
            <a:custGeom>
              <a:avLst/>
              <a:gdLst>
                <a:gd name="textAreaLeft" fmla="*/ 278280 w 1059840"/>
                <a:gd name="textAreaRight" fmla="*/ 794880 w 1059840"/>
                <a:gd name="textAreaTop" fmla="*/ 258840 h 753120"/>
                <a:gd name="textAreaBottom" fmla="*/ 507600 h 753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7" name=""/>
          <p:cNvSpPr/>
          <p:nvPr/>
        </p:nvSpPr>
        <p:spPr>
          <a:xfrm>
            <a:off x="3844800" y="1408320"/>
            <a:ext cx="1083960" cy="12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fr-CH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868160" y="3039840"/>
            <a:ext cx="1083960" cy="10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fr-CH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538120" y="3877200"/>
            <a:ext cx="962640" cy="1358280"/>
          </a:xfrm>
          <a:custGeom>
            <a:avLst/>
            <a:gdLst>
              <a:gd name="textAreaLeft" fmla="*/ 0 w 962640"/>
              <a:gd name="textAreaRight" fmla="*/ 975960 w 962640"/>
              <a:gd name="textAreaTop" fmla="*/ 0 h 1358280"/>
              <a:gd name="textAreaBottom" fmla="*/ 1371600 h 13582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7372080" y="4974480"/>
            <a:ext cx="1671480" cy="1632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7868160" y="-329040"/>
            <a:ext cx="1998360" cy="19983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2982960" y="3757320"/>
            <a:ext cx="1031400" cy="289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8266320" y="4115520"/>
            <a:ext cx="1906920" cy="1906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7717680" y="-548280"/>
            <a:ext cx="1906920" cy="1906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5" name=""/>
          <p:cNvGrpSpPr/>
          <p:nvPr/>
        </p:nvGrpSpPr>
        <p:grpSpPr>
          <a:xfrm>
            <a:off x="-134280" y="-282960"/>
            <a:ext cx="889200" cy="1254600"/>
            <a:chOff x="-134280" y="-282960"/>
            <a:chExt cx="889200" cy="1254600"/>
          </a:xfrm>
        </p:grpSpPr>
        <p:sp>
          <p:nvSpPr>
            <p:cNvPr id="136" name=""/>
            <p:cNvSpPr/>
            <p:nvPr/>
          </p:nvSpPr>
          <p:spPr>
            <a:xfrm flipV="1" rot="5395800">
              <a:off x="219240" y="801360"/>
              <a:ext cx="169560" cy="169560"/>
            </a:xfrm>
            <a:prstGeom prst="ellipse">
              <a:avLst/>
            </a:prstGeom>
            <a:blipFill rotWithShape="0">
              <a:blip r:embed="rId2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V="1" rot="5395800">
              <a:off x="218880" y="435600"/>
              <a:ext cx="169560" cy="169560"/>
            </a:xfrm>
            <a:prstGeom prst="ellipse">
              <a:avLst/>
            </a:prstGeom>
            <a:blipFill rotWithShape="0">
              <a:blip r:embed="rId3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V="1" rot="5395800">
              <a:off x="218520" y="70200"/>
              <a:ext cx="169560" cy="169560"/>
            </a:xfrm>
            <a:prstGeom prst="ellipse">
              <a:avLst/>
            </a:prstGeom>
            <a:blipFill rotWithShape="0">
              <a:blip r:embed="rId4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V="1" rot="5395800">
              <a:off x="217800" y="-282240"/>
              <a:ext cx="169560" cy="169560"/>
            </a:xfrm>
            <a:prstGeom prst="ellipse">
              <a:avLst/>
            </a:prstGeom>
            <a:blipFill rotWithShape="0">
              <a:blip r:embed="rId5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V="1" rot="5395800">
              <a:off x="583920" y="-282600"/>
              <a:ext cx="169560" cy="169560"/>
            </a:xfrm>
            <a:prstGeom prst="ellipse">
              <a:avLst/>
            </a:prstGeom>
            <a:blipFill rotWithShape="0">
              <a:blip r:embed="rId6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V="1" rot="5395800">
              <a:off x="584280" y="69480"/>
              <a:ext cx="169560" cy="169560"/>
            </a:xfrm>
            <a:prstGeom prst="ellipse">
              <a:avLst/>
            </a:prstGeom>
            <a:blipFill rotWithShape="0">
              <a:blip r:embed="rId7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V="1" rot="5395800">
              <a:off x="584280" y="435240"/>
              <a:ext cx="169560" cy="169560"/>
            </a:xfrm>
            <a:prstGeom prst="ellipse">
              <a:avLst/>
            </a:prstGeom>
            <a:blipFill rotWithShape="0">
              <a:blip r:embed="rId8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V="1" rot="5395800">
              <a:off x="585000" y="801360"/>
              <a:ext cx="169560" cy="169560"/>
            </a:xfrm>
            <a:prstGeom prst="ellipse">
              <a:avLst/>
            </a:prstGeom>
            <a:blipFill rotWithShape="0">
              <a:blip r:embed="rId9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V="1" rot="5395800">
              <a:off x="-132840" y="801720"/>
              <a:ext cx="169560" cy="169560"/>
            </a:xfrm>
            <a:prstGeom prst="ellipse">
              <a:avLst/>
            </a:prstGeom>
            <a:blipFill rotWithShape="0">
              <a:blip r:embed="rId10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V="1" rot="5395800">
              <a:off x="-133560" y="436320"/>
              <a:ext cx="169560" cy="169560"/>
            </a:xfrm>
            <a:prstGeom prst="ellipse">
              <a:avLst/>
            </a:prstGeom>
            <a:blipFill rotWithShape="0">
              <a:blip r:embed="rId11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V="1" rot="5395800">
              <a:off x="-133560" y="70200"/>
              <a:ext cx="169560" cy="169560"/>
            </a:xfrm>
            <a:prstGeom prst="ellipse">
              <a:avLst/>
            </a:prstGeom>
            <a:blipFill rotWithShape="0">
              <a:blip r:embed="rId12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V="1" rot="5395800">
              <a:off x="-133920" y="-281880"/>
              <a:ext cx="169560" cy="169560"/>
            </a:xfrm>
            <a:prstGeom prst="ellipse">
              <a:avLst/>
            </a:prstGeom>
            <a:blipFill rotWithShape="0">
              <a:blip r:embed="rId13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8" name=""/>
          <p:cNvGrpSpPr/>
          <p:nvPr/>
        </p:nvGrpSpPr>
        <p:grpSpPr>
          <a:xfrm>
            <a:off x="9545040" y="4645800"/>
            <a:ext cx="902520" cy="1267920"/>
            <a:chOff x="9545040" y="4645800"/>
            <a:chExt cx="902520" cy="1267920"/>
          </a:xfrm>
        </p:grpSpPr>
        <p:sp>
          <p:nvSpPr>
            <p:cNvPr id="149" name=""/>
            <p:cNvSpPr/>
            <p:nvPr/>
          </p:nvSpPr>
          <p:spPr>
            <a:xfrm flipV="1" rot="5395800">
              <a:off x="9911880" y="5743440"/>
              <a:ext cx="169560" cy="169560"/>
            </a:xfrm>
            <a:prstGeom prst="ellipse">
              <a:avLst/>
            </a:prstGeom>
            <a:blipFill rotWithShape="0">
              <a:blip r:embed="rId14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V="1" rot="5395800">
              <a:off x="9911520" y="5377680"/>
              <a:ext cx="169560" cy="169560"/>
            </a:xfrm>
            <a:prstGeom prst="ellipse">
              <a:avLst/>
            </a:prstGeom>
            <a:blipFill rotWithShape="0">
              <a:blip r:embed="rId15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V="1" rot="5395800">
              <a:off x="9911160" y="5012280"/>
              <a:ext cx="169560" cy="169560"/>
            </a:xfrm>
            <a:prstGeom prst="ellipse">
              <a:avLst/>
            </a:prstGeom>
            <a:blipFill rotWithShape="0">
              <a:blip r:embed="rId16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flipV="1" rot="5395800">
              <a:off x="9910440" y="4646160"/>
              <a:ext cx="169560" cy="169560"/>
            </a:xfrm>
            <a:prstGeom prst="ellipse">
              <a:avLst/>
            </a:prstGeom>
            <a:blipFill rotWithShape="0">
              <a:blip r:embed="rId17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flipV="1" rot="5395800">
              <a:off x="10276560" y="4645800"/>
              <a:ext cx="169560" cy="169560"/>
            </a:xfrm>
            <a:prstGeom prst="ellipse">
              <a:avLst/>
            </a:prstGeom>
            <a:blipFill rotWithShape="0">
              <a:blip r:embed="rId18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V="1" rot="5395800">
              <a:off x="10276920" y="5011560"/>
              <a:ext cx="169560" cy="169560"/>
            </a:xfrm>
            <a:prstGeom prst="ellipse">
              <a:avLst/>
            </a:prstGeom>
            <a:blipFill rotWithShape="0">
              <a:blip r:embed="rId19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V="1" rot="5395800">
              <a:off x="10276920" y="5377320"/>
              <a:ext cx="169560" cy="169560"/>
            </a:xfrm>
            <a:prstGeom prst="ellipse">
              <a:avLst/>
            </a:prstGeom>
            <a:blipFill rotWithShape="0">
              <a:blip r:embed="rId20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V="1" rot="5395800">
              <a:off x="10277640" y="5743440"/>
              <a:ext cx="169560" cy="169560"/>
            </a:xfrm>
            <a:prstGeom prst="ellipse">
              <a:avLst/>
            </a:prstGeom>
            <a:blipFill rotWithShape="0">
              <a:blip r:embed="rId21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V="1" rot="5395800">
              <a:off x="9546120" y="5743800"/>
              <a:ext cx="169560" cy="169560"/>
            </a:xfrm>
            <a:prstGeom prst="ellipse">
              <a:avLst/>
            </a:prstGeom>
            <a:blipFill rotWithShape="0">
              <a:blip r:embed="rId22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V="1" rot="5395800">
              <a:off x="9545400" y="5378400"/>
              <a:ext cx="169560" cy="169560"/>
            </a:xfrm>
            <a:prstGeom prst="ellipse">
              <a:avLst/>
            </a:prstGeom>
            <a:blipFill rotWithShape="0">
              <a:blip r:embed="rId23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V="1" rot="5395800">
              <a:off x="9545400" y="5012280"/>
              <a:ext cx="169560" cy="169560"/>
            </a:xfrm>
            <a:prstGeom prst="ellipse">
              <a:avLst/>
            </a:prstGeom>
            <a:blipFill rotWithShape="0">
              <a:blip r:embed="rId24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 rot="5395800">
              <a:off x="9545040" y="4646520"/>
              <a:ext cx="169560" cy="169560"/>
            </a:xfrm>
            <a:prstGeom prst="ellipse">
              <a:avLst/>
            </a:prstGeom>
            <a:blipFill rotWithShape="0">
              <a:blip r:embed="rId25"/>
              <a:srcRect/>
              <a:tile tx="0" ty="0" sx="61702" sy="61702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1" name=""/>
          <p:cNvSpPr/>
          <p:nvPr/>
        </p:nvSpPr>
        <p:spPr>
          <a:xfrm>
            <a:off x="-146160" y="3109320"/>
            <a:ext cx="1906920" cy="1906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 rot="18876000">
            <a:off x="8636400" y="-392400"/>
            <a:ext cx="2882160" cy="28821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 rot="18876000">
            <a:off x="8656560" y="3983040"/>
            <a:ext cx="2882160" cy="28821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 rot="18964800">
            <a:off x="984600" y="5915520"/>
            <a:ext cx="2575440" cy="7182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rot="18964800">
            <a:off x="-1293120" y="5513400"/>
            <a:ext cx="2575440" cy="7182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rot="18964800">
            <a:off x="3672720" y="339120"/>
            <a:ext cx="3444480" cy="909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rot="18964800">
            <a:off x="1436400" y="-745560"/>
            <a:ext cx="2575440" cy="7182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 rot="18964800">
            <a:off x="-723240" y="3294720"/>
            <a:ext cx="2575440" cy="4996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820800" y="4140000"/>
            <a:ext cx="6185880" cy="14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de-DE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Classez des images à l'aide d'algorithmes de Deep Learning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7315200" y="4629240"/>
            <a:ext cx="236412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Xavier Barrelet</a:t>
            </a:r>
            <a:endParaRPr b="0" lang="fr-CH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02 octobre 2024</a:t>
            </a:r>
            <a:endParaRPr b="0" lang="fr-CH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6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17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GlobalAveragePooling2D qui va réduire les dimensions spatiales à 1x1 en utilisant la moyenne de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canal.  Cette couche a un rôle similaire à une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couche de type Flatten.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Dropout qui va mettre certaines valeurs entrantes à 0 aléatoirement, annulant la contribution de certains neurones pour que les restants s’adaptent. Cela permet de réduire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l’overfitting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dernière couche de type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Dense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avec le nombre de classes à prédire comme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unit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et une activation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softmax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. Elle va permettre d’obtenir une probabilité de l’image d’appartenir à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classe, ici les races de chiens.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8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 - hyperoptimisation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19"/>
          <p:cNvSpPr/>
          <p:nvPr/>
        </p:nvSpPr>
        <p:spPr>
          <a:xfrm>
            <a:off x="1014120" y="1491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Différents hyperparamètres vont être testés afin de déterminer lesquels produisent les meilleurs résultats.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métrique d’évaluation principal est la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loss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sur le set de validation, la distance entre les valeurs réelles et prédites.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précision est également affichée, il s’agit de l’inverse du nombre d’erreurs ou classifications incorrectes effectuées. Le temps de fit est également affiché pour information.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les différents hyperparamètres testés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des couches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nombre de couches intermédiaires.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taille du kernel des couches de convolution.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taux de dropout.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0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 - hyperoptimisation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1"/>
          <p:cNvSpPr/>
          <p:nvPr/>
        </p:nvSpPr>
        <p:spPr>
          <a:xfrm>
            <a:off x="1086120" y="1635120"/>
            <a:ext cx="7720920" cy="39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 la compilation :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L’optimiser utilisé : Adam, Adamw, Rmsprop, SGD, SGD avec le momentum Nesterov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taux d’apprentissage.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Hyperoptimisation de l’exécution :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Nombre d’époques et si l’earlystopping (patience de 10) va être utilisé.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taille du batch d’images.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</a:rPr>
              <a:t> 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meilleur hyperparamètre va être utilisé dans chaque future optimisation. On finira donc avec les meilleurs paramètres.</a:t>
            </a:r>
            <a:endParaRPr b="0" lang="fr-CH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296000" y="864000"/>
            <a:ext cx="3369600" cy="230328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112000" y="828000"/>
            <a:ext cx="3419280" cy="226620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224000" y="3166200"/>
            <a:ext cx="3527280" cy="239580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5040000" y="3168000"/>
            <a:ext cx="3542400" cy="234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080000" y="792000"/>
            <a:ext cx="3489480" cy="226728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008000" y="3164400"/>
            <a:ext cx="3635280" cy="236160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5112000" y="721440"/>
            <a:ext cx="3542400" cy="245412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4"/>
          <a:stretch/>
        </p:blipFill>
        <p:spPr>
          <a:xfrm>
            <a:off x="5076000" y="3140280"/>
            <a:ext cx="3599280" cy="24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008000" y="684000"/>
            <a:ext cx="3657960" cy="247968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008000" y="3132000"/>
            <a:ext cx="3633840" cy="24472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5040000" y="684000"/>
            <a:ext cx="3650760" cy="233928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4"/>
          <a:stretch/>
        </p:blipFill>
        <p:spPr>
          <a:xfrm>
            <a:off x="5072760" y="3102840"/>
            <a:ext cx="3638520" cy="231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5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6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Différents modèles pré-entraînés vont être testés afin de déterminer lequel est le meilleur pour notre besoin.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modèle a été pré-entraîné sur le set d’images de ImageNet.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Chaque modèle utilise sa propre méthode de pré-traitement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L’augmentation des images est la même qu’avec la modélisation personnalisée.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7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10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les modèles choisis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VGG16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Xception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Resnet50V2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InceptionResnetV2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EfficientNetV2L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ConvNeXtXLarge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1"/>
          <p:cNvSpPr/>
          <p:nvPr/>
        </p:nvSpPr>
        <p:spPr>
          <a:xfrm>
            <a:off x="1044000" y="1095120"/>
            <a:ext cx="74152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457280" y="1512000"/>
            <a:ext cx="6584400" cy="36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2"/>
          <p:cNvSpPr/>
          <p:nvPr/>
        </p:nvSpPr>
        <p:spPr>
          <a:xfrm>
            <a:off x="1044000" y="1095120"/>
            <a:ext cx="74152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313280" y="1512000"/>
            <a:ext cx="682200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3"/>
          <p:cNvSpPr/>
          <p:nvPr/>
        </p:nvSpPr>
        <p:spPr>
          <a:xfrm>
            <a:off x="1121760" y="1748880"/>
            <a:ext cx="68209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Rappel de la problématique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</a:t>
            </a: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 de la 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modélisation</a:t>
            </a: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 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personnelle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 de la modélisation à partir de modèles pré-entraînés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Noto Sans CJK SC"/>
              </a:rPr>
              <a:t>Présentation d’une simulation de prédictions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Discussion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4"/>
          <p:cNvSpPr/>
          <p:nvPr/>
        </p:nvSpPr>
        <p:spPr>
          <a:xfrm>
            <a:off x="1080000" y="1080000"/>
            <a:ext cx="385236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Plan de la présentation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3"/>
          <p:cNvSpPr/>
          <p:nvPr/>
        </p:nvSpPr>
        <p:spPr>
          <a:xfrm>
            <a:off x="1044000" y="1095120"/>
            <a:ext cx="74152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à partir de modèles pré-entraînés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349280" y="1538640"/>
            <a:ext cx="6756480" cy="371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53"/>
          <p:cNvSpPr/>
          <p:nvPr/>
        </p:nvSpPr>
        <p:spPr>
          <a:xfrm>
            <a:off x="1080000" y="1080000"/>
            <a:ext cx="84470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Liberation Sans;Arial"/>
                <a:ea typeface="DejaVu Sans"/>
              </a:rPr>
              <a:t>Simulation de prédictions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8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notebook va charger le set de données de Stanford et choisir dix images aléatoirement.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meilleur modèle pré-entraîné va ensuite prédire quelle race de chien ces images contiennent pour comparaison.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23"/>
          <p:cNvSpPr/>
          <p:nvPr/>
        </p:nvSpPr>
        <p:spPr>
          <a:xfrm>
            <a:off x="1080000" y="1080000"/>
            <a:ext cx="84470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Liberation Sans;Arial"/>
                <a:ea typeface="DejaVu Sans"/>
              </a:rPr>
              <a:t>Discussion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2"/>
          <p:cNvSpPr/>
          <p:nvPr/>
        </p:nvSpPr>
        <p:spPr>
          <a:xfrm>
            <a:off x="1080000" y="1080000"/>
            <a:ext cx="44884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Rappel de la problématique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1"/>
          <p:cNvSpPr/>
          <p:nvPr/>
        </p:nvSpPr>
        <p:spPr>
          <a:xfrm>
            <a:off x="1086120" y="1609560"/>
            <a:ext cx="7720920" cy="32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Pour aider une association locale de protection des animaux un modèle permettant de déterminer la race d’un chien sur une image va être entraîné.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Deux modèles vont être utilisés: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réseau CNN propre à ce projet.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modèle pré-entraîné qui sera adapté à notre problème.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8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9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 set de données contient 20’580 images de 120 races de chien.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Les différentes étapes de préparation des données sont: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Redimensionnement des images en 224x224, un standard pour les images utilisées en ML qui est utilisé notamment par les modèles pré-entraînés.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Passage au gris vu que la couleur n’apporte pas beaucoup d’information pour la détection des races de chien.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Débruitage des images pour réduire l’impact du bruit sur le modèle et améliorer la qualité des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Égalisation de l’histogramme de l’image pour améliorer son contraste et rendre ses fonctionnalités plus visibles.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29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77280" y="1821600"/>
            <a:ext cx="5922000" cy="325332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6480000" y="2570760"/>
            <a:ext cx="2339280" cy="138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30"/>
          <p:cNvSpPr/>
          <p:nvPr/>
        </p:nvSpPr>
        <p:spPr>
          <a:xfrm>
            <a:off x="1044000" y="1095120"/>
            <a:ext cx="72352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605960" y="1620000"/>
            <a:ext cx="6061320" cy="38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31"/>
          <p:cNvSpPr/>
          <p:nvPr/>
        </p:nvSpPr>
        <p:spPr>
          <a:xfrm>
            <a:off x="1044000" y="1095120"/>
            <a:ext cx="72352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Exploration et préparation du jeu de données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620000" y="1548720"/>
            <a:ext cx="6119280" cy="38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39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41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Seulement trois races de chien seront utilisées vu les ressources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requises.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La préparation des images hors dimensionnement 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n’influencent pas les résultats.</a:t>
            </a:r>
            <a:br>
              <a:rPr sz="1800"/>
            </a:br>
            <a:r>
              <a:rPr b="0" lang="fr-CH" sz="1800" spc="-1" strike="noStrike">
                <a:solidFill>
                  <a:srgbClr val="808080"/>
                </a:solidFill>
                <a:latin typeface="Noto Sans"/>
              </a:rPr>
              <a:t> 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Voici l’architecture du réseau CNN personnel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première couche Input avec les dimensions de mes images.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Nos couches d’augmentation des données, elles vont permettre de réduire l’overfitting et d’améliorer les performances de notre modèle 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flip horizontal aléatoire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rotation aléatoire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4"/>
          <p:cNvSpPr/>
          <p:nvPr/>
        </p:nvSpPr>
        <p:spPr>
          <a:xfrm>
            <a:off x="1044000" y="1095120"/>
            <a:ext cx="81331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Modélisation personnelle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15"/>
          <p:cNvSpPr/>
          <p:nvPr/>
        </p:nvSpPr>
        <p:spPr>
          <a:xfrm>
            <a:off x="1086120" y="1635120"/>
            <a:ext cx="772092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 bloc répété des couches intermédiaires: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Conv2D avec un nombre grandissant de filtres. Elle va apprendre à détecter les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features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des images.Une couche BatchNormalization qui va normaliser les valeurs entrantes permettant un apprentissage plus rapide et un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overfitting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réduit.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Activation de type «relu» qui va mettre les neurones négatifs à 0 et rend notre modèle non-linéaire pour qu’il puisse apprendre des patterns plus complexes.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Une couche MaxPooling2D qui réduit les dimensions spatiales des </a:t>
            </a:r>
            <a:r>
              <a:rPr b="0" i="1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features</a:t>
            </a:r>
            <a:r>
              <a:rPr b="0" lang="fr-CH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et donc les ressources nécessaire à entraîner notre modèle.</a:t>
            </a: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2024-05-20T12:52:13Z</dcterms:created>
  <dc:creator/>
  <dc:description/>
  <dc:language>de-DE</dc:language>
  <cp:lastModifiedBy/>
  <dcterms:modified xsi:type="dcterms:W3CDTF">2024-09-30T10:33:24Z</dcterms:modified>
  <cp:revision>453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