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65600" cy="154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66320" cy="4100400"/>
            <a:chOff x="0" y="0"/>
            <a:chExt cx="10066320" cy="41004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66320" cy="41004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40080" cy="6256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65760" cy="18144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65760" cy="18144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51360" cy="3513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48640" cy="9000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991440" cy="442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094560" cy="991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48640" cy="991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40080" cy="4428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48640" cy="16315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34240" cy="808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70960" cy="14486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59920" cy="9914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68480" cy="9000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51360" cy="10828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51360" cy="15400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51360" cy="3513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 rot="18876000">
            <a:off x="8635320" y="-391320"/>
            <a:ext cx="2881080" cy="28810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 rot="18876000">
            <a:off x="8655480" y="3983040"/>
            <a:ext cx="2881080" cy="28810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 rot="18964800">
            <a:off x="984240" y="5915520"/>
            <a:ext cx="2574360" cy="717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 rot="18964800">
            <a:off x="-1292400" y="5513400"/>
            <a:ext cx="2574360" cy="717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 rot="18964800">
            <a:off x="3672360" y="339120"/>
            <a:ext cx="3443400" cy="907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 rot="18964800">
            <a:off x="1436040" y="-744480"/>
            <a:ext cx="2574360" cy="717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 rot="18964800">
            <a:off x="-723240" y="3294720"/>
            <a:ext cx="2574360" cy="498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51520"/>
            <a:ext cx="1266120" cy="900360"/>
            <a:chOff x="8540280" y="5051520"/>
            <a:chExt cx="1266120" cy="90036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51520"/>
              <a:ext cx="1266120" cy="900360"/>
              <a:chOff x="8540280" y="5051520"/>
              <a:chExt cx="1266120" cy="90036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17280"/>
                <a:ext cx="168480" cy="1684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17280"/>
                <a:ext cx="168480" cy="1684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17280"/>
                <a:ext cx="168480" cy="1684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17640"/>
                <a:ext cx="168480" cy="1684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51520"/>
                <a:ext cx="168480" cy="1684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51520"/>
                <a:ext cx="168480" cy="1684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51880"/>
                <a:ext cx="168480" cy="1684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51520"/>
                <a:ext cx="168480" cy="1684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83040"/>
                <a:ext cx="168480" cy="1684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83400"/>
                <a:ext cx="168480" cy="1684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83040"/>
                <a:ext cx="168480" cy="1684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83040"/>
                <a:ext cx="168480" cy="1684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60638" sy="6063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11680" cy="29116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74680" cy="11739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25680" cy="6256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11600" cy="41310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186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000" strike="noStrike" u="none">
                <a:solidFill>
                  <a:srgbClr val="000000"/>
                </a:solidFill>
                <a:uFillTx/>
                <a:latin typeface="Lato"/>
                <a:ea typeface="Noto Sans CJK SC"/>
              </a:rPr>
              <a:t>Illustrations  by </a:t>
            </a:r>
            <a:r>
              <a:rPr b="0" lang="de-DE" sz="1000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de-DE" sz="1000" strike="noStrike" u="none">
                <a:solidFill>
                  <a:srgbClr val="000000"/>
                </a:solidFill>
                <a:uFillTx/>
                <a:latin typeface="Lato"/>
                <a:ea typeface="Noto Sans CJK SC"/>
              </a:rPr>
              <a:t> on </a:t>
            </a:r>
            <a:r>
              <a:rPr b="0" lang="de-DE" sz="1000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fr-CH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/>
          <p:cNvGrpSpPr/>
          <p:nvPr/>
        </p:nvGrpSpPr>
        <p:grpSpPr>
          <a:xfrm>
            <a:off x="7406640" y="3566160"/>
            <a:ext cx="2363040" cy="4283280"/>
            <a:chOff x="7406640" y="3566160"/>
            <a:chExt cx="2363040" cy="4283280"/>
          </a:xfrm>
        </p:grpSpPr>
        <p:sp>
          <p:nvSpPr>
            <p:cNvPr id="44" name=""/>
            <p:cNvSpPr/>
            <p:nvPr/>
          </p:nvSpPr>
          <p:spPr>
            <a:xfrm>
              <a:off x="8138160" y="4754880"/>
              <a:ext cx="442800" cy="2545920"/>
            </a:xfrm>
            <a:prstGeom prst="rect">
              <a:avLst/>
            </a:prstGeom>
            <a:blipFill rotWithShape="0">
              <a:blip r:embed="rId2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961120" y="3566160"/>
              <a:ext cx="442800" cy="2545920"/>
            </a:xfrm>
            <a:prstGeom prst="rect">
              <a:avLst/>
            </a:prstGeom>
            <a:blipFill rotWithShape="0">
              <a:blip r:embed="rId3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503920" y="5120640"/>
              <a:ext cx="126576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321040" y="5303520"/>
              <a:ext cx="90000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869680" y="5486400"/>
              <a:ext cx="90000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6640" y="5303520"/>
              <a:ext cx="442800" cy="2545920"/>
            </a:xfrm>
            <a:prstGeom prst="rect">
              <a:avLst/>
            </a:prstGeom>
            <a:blipFill rotWithShape="0">
              <a:blip r:embed="rId4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50" name=""/>
          <p:cNvSpPr/>
          <p:nvPr/>
        </p:nvSpPr>
        <p:spPr>
          <a:xfrm flipH="1" flipV="1">
            <a:off x="1433880" y="-1568880"/>
            <a:ext cx="442800" cy="2545920"/>
          </a:xfrm>
          <a:prstGeom prst="rect">
            <a:avLst/>
          </a:prstGeom>
          <a:blipFill rotWithShape="0">
            <a:blip r:embed="rId5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610920" y="-365400"/>
            <a:ext cx="442800" cy="2545920"/>
          </a:xfrm>
          <a:prstGeom prst="rect">
            <a:avLst/>
          </a:prstGeom>
          <a:blipFill rotWithShape="0">
            <a:blip r:embed="rId6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59920" y="534240"/>
            <a:ext cx="126576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808560" y="351360"/>
            <a:ext cx="90000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59920" y="168480"/>
            <a:ext cx="90000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2180160" y="-2117520"/>
            <a:ext cx="442800" cy="2545920"/>
          </a:xfrm>
          <a:prstGeom prst="rect">
            <a:avLst/>
          </a:prstGeom>
          <a:blipFill rotWithShape="0">
            <a:blip r:embed="rId7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3474720" y="2560320"/>
            <a:ext cx="2728800" cy="272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"/>
          <p:cNvGrpSpPr/>
          <p:nvPr/>
        </p:nvGrpSpPr>
        <p:grpSpPr>
          <a:xfrm>
            <a:off x="7406640" y="3566160"/>
            <a:ext cx="2363040" cy="4283280"/>
            <a:chOff x="7406640" y="3566160"/>
            <a:chExt cx="2363040" cy="4283280"/>
          </a:xfrm>
        </p:grpSpPr>
        <p:sp>
          <p:nvSpPr>
            <p:cNvPr id="61" name=""/>
            <p:cNvSpPr/>
            <p:nvPr/>
          </p:nvSpPr>
          <p:spPr>
            <a:xfrm>
              <a:off x="8138160" y="4754880"/>
              <a:ext cx="442800" cy="2545920"/>
            </a:xfrm>
            <a:prstGeom prst="rect">
              <a:avLst/>
            </a:prstGeom>
            <a:blipFill rotWithShape="0">
              <a:blip r:embed="rId2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8961120" y="3566160"/>
              <a:ext cx="442800" cy="2545920"/>
            </a:xfrm>
            <a:prstGeom prst="rect">
              <a:avLst/>
            </a:prstGeom>
            <a:blipFill rotWithShape="0">
              <a:blip r:embed="rId3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8503920" y="5120640"/>
              <a:ext cx="126576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8321040" y="5303520"/>
              <a:ext cx="90000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8869680" y="5486400"/>
              <a:ext cx="900000" cy="770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7406640" y="5303520"/>
              <a:ext cx="442800" cy="2545920"/>
            </a:xfrm>
            <a:prstGeom prst="rect">
              <a:avLst/>
            </a:prstGeom>
            <a:blipFill rotWithShape="0">
              <a:blip r:embed="rId4"/>
              <a:srcRect/>
              <a:tile tx="0" ty="0" sx="60638" sy="6063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67" name=""/>
          <p:cNvSpPr/>
          <p:nvPr/>
        </p:nvSpPr>
        <p:spPr>
          <a:xfrm flipH="1" flipV="1">
            <a:off x="1433880" y="-1568880"/>
            <a:ext cx="442800" cy="2545920"/>
          </a:xfrm>
          <a:prstGeom prst="rect">
            <a:avLst/>
          </a:prstGeom>
          <a:blipFill rotWithShape="0">
            <a:blip r:embed="rId5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 flipH="1" flipV="1">
            <a:off x="610920" y="-365400"/>
            <a:ext cx="442800" cy="2545920"/>
          </a:xfrm>
          <a:prstGeom prst="rect">
            <a:avLst/>
          </a:prstGeom>
          <a:blipFill rotWithShape="0">
            <a:blip r:embed="rId6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 flipH="1" flipV="1">
            <a:off x="259920" y="534240"/>
            <a:ext cx="126576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 flipH="1" flipV="1">
            <a:off x="808560" y="351360"/>
            <a:ext cx="90000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 flipH="1" flipV="1">
            <a:off x="259920" y="168480"/>
            <a:ext cx="900000" cy="770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 flipV="1">
            <a:off x="2180160" y="-2117520"/>
            <a:ext cx="442800" cy="2545920"/>
          </a:xfrm>
          <a:prstGeom prst="rect">
            <a:avLst/>
          </a:prstGeom>
          <a:blipFill rotWithShape="0">
            <a:blip r:embed="rId7"/>
            <a:srcRect/>
            <a:tile tx="0" ty="0" sx="60638" sy="6063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3474720" y="2560320"/>
            <a:ext cx="2728800" cy="272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8"/>
    <p:sldLayoutId id="2147483656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822960" y="2468880"/>
            <a:ext cx="1448640" cy="14486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4480560" y="1554480"/>
            <a:ext cx="1448640" cy="14486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6583680" y="3108960"/>
            <a:ext cx="1448640" cy="14486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554480" y="4114800"/>
            <a:ext cx="900000" cy="642960"/>
          </a:xfrm>
          <a:custGeom>
            <a:avLst/>
            <a:gdLst>
              <a:gd name="textAreaLeft" fmla="*/ 0 w 900000"/>
              <a:gd name="textAreaRight" fmla="*/ 914400 w 900000"/>
              <a:gd name="textAreaTop" fmla="*/ 0 h 642960"/>
              <a:gd name="textAreaBottom" fmla="*/ 657360 h 64296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3657600" y="1188720"/>
            <a:ext cx="808560" cy="625680"/>
          </a:xfrm>
          <a:custGeom>
            <a:avLst/>
            <a:gdLst>
              <a:gd name="textAreaLeft" fmla="*/ 0 w 808560"/>
              <a:gd name="textAreaRight" fmla="*/ 822960 w 808560"/>
              <a:gd name="textAreaTop" fmla="*/ 0 h 625680"/>
              <a:gd name="textAreaBottom" fmla="*/ 640080 h 62568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7955280" y="2011680"/>
            <a:ext cx="1449720" cy="1174320"/>
          </a:xfrm>
          <a:custGeom>
            <a:avLst/>
            <a:gdLst>
              <a:gd name="textAreaLeft" fmla="*/ 0 w 1449720"/>
              <a:gd name="textAreaRight" fmla="*/ 1464120 w 1449720"/>
              <a:gd name="textAreaTop" fmla="*/ 0 h 1174320"/>
              <a:gd name="textAreaBottom" fmla="*/ 1188720 h 117432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2468880" y="822960"/>
            <a:ext cx="1396080" cy="1357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3931920" y="4663440"/>
            <a:ext cx="167040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8412480" y="1280160"/>
            <a:ext cx="1082880" cy="991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2103480" y="3658320"/>
            <a:ext cx="163152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823320" y="-273240"/>
            <a:ext cx="2180160" cy="218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7955640" y="3109680"/>
            <a:ext cx="2180160" cy="218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9601560" y="915120"/>
            <a:ext cx="163152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91" name=""/>
          <p:cNvGrpSpPr/>
          <p:nvPr/>
        </p:nvGrpSpPr>
        <p:grpSpPr>
          <a:xfrm>
            <a:off x="3907440" y="748800"/>
            <a:ext cx="2422080" cy="4324680"/>
            <a:chOff x="3907440" y="748800"/>
            <a:chExt cx="2422080" cy="4324680"/>
          </a:xfrm>
        </p:grpSpPr>
        <p:sp>
          <p:nvSpPr>
            <p:cNvPr id="92" name=""/>
            <p:cNvSpPr/>
            <p:nvPr/>
          </p:nvSpPr>
          <p:spPr>
            <a:xfrm flipH="1" flipV="1" rot="5330400">
              <a:off x="4844880" y="334944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 flipV="1" rot="5330400">
              <a:off x="4014360" y="231120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 flipV="1" rot="5330400">
              <a:off x="4911480" y="204696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 flipV="1" rot="5330400">
              <a:off x="3968280" y="95328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 flipV="1" rot="5330400">
              <a:off x="4902480" y="71532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330400">
              <a:off x="4023000" y="3653640"/>
              <a:ext cx="1357200" cy="14518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6411960" y="1300320"/>
            <a:ext cx="847440" cy="1684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5813280" y="3854880"/>
            <a:ext cx="847440" cy="1684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7589520" y="2560320"/>
            <a:ext cx="2180160" cy="218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3200400" y="731520"/>
            <a:ext cx="167040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424160" y="3489120"/>
            <a:ext cx="167040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00920" y="1900080"/>
            <a:ext cx="1387800" cy="1834560"/>
          </a:xfrm>
          <a:custGeom>
            <a:avLst/>
            <a:gdLst>
              <a:gd name="textAreaLeft" fmla="*/ 0 w 1387800"/>
              <a:gd name="textAreaRight" fmla="*/ 1402200 w 1387800"/>
              <a:gd name="textAreaTop" fmla="*/ 0 h 1834560"/>
              <a:gd name="textAreaBottom" fmla="*/ 1848960 h 183456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931920" y="2011680"/>
            <a:ext cx="961560" cy="1357200"/>
          </a:xfrm>
          <a:custGeom>
            <a:avLst/>
            <a:gdLst>
              <a:gd name="textAreaLeft" fmla="*/ 0 w 961560"/>
              <a:gd name="textAreaRight" fmla="*/ 975960 w 961560"/>
              <a:gd name="textAreaTop" fmla="*/ 0 h 1357200"/>
              <a:gd name="textAreaBottom" fmla="*/ 1371600 h 135720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724880" y="2103120"/>
            <a:ext cx="764640" cy="1448640"/>
          </a:xfrm>
          <a:custGeom>
            <a:avLst/>
            <a:gdLst>
              <a:gd name="textAreaLeft" fmla="*/ 0 w 764640"/>
              <a:gd name="textAreaRight" fmla="*/ 779040 w 764640"/>
              <a:gd name="textAreaTop" fmla="*/ 0 h 1448640"/>
              <a:gd name="textAreaBottom" fmla="*/ 1463040 h 144864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1424160" y="4754880"/>
            <a:ext cx="847440" cy="1684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2887200" y="1300320"/>
            <a:ext cx="847440" cy="1684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"/>
          <p:cNvGrpSpPr/>
          <p:nvPr/>
        </p:nvGrpSpPr>
        <p:grpSpPr>
          <a:xfrm>
            <a:off x="3570480" y="1225440"/>
            <a:ext cx="5106240" cy="2911680"/>
            <a:chOff x="3570480" y="1225440"/>
            <a:chExt cx="5106240" cy="2911680"/>
          </a:xfrm>
        </p:grpSpPr>
        <p:sp>
          <p:nvSpPr>
            <p:cNvPr id="109" name=""/>
            <p:cNvSpPr/>
            <p:nvPr/>
          </p:nvSpPr>
          <p:spPr>
            <a:xfrm>
              <a:off x="3570480" y="1528200"/>
              <a:ext cx="4912920" cy="26089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3763800" y="1225440"/>
              <a:ext cx="4912920" cy="260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11" name=""/>
          <p:cNvGrpSpPr/>
          <p:nvPr/>
        </p:nvGrpSpPr>
        <p:grpSpPr>
          <a:xfrm>
            <a:off x="-2066760" y="-402120"/>
            <a:ext cx="4905000" cy="8506800"/>
            <a:chOff x="-2066760" y="-402120"/>
            <a:chExt cx="4905000" cy="8506800"/>
          </a:xfrm>
        </p:grpSpPr>
        <p:sp>
          <p:nvSpPr>
            <p:cNvPr id="112" name=""/>
            <p:cNvSpPr/>
            <p:nvPr/>
          </p:nvSpPr>
          <p:spPr>
            <a:xfrm>
              <a:off x="-893160" y="44866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rot="5358000">
              <a:off x="-870480" y="51390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-228960" y="51616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rot="5358000">
              <a:off x="-203760" y="4488840"/>
              <a:ext cx="1054080" cy="752040"/>
            </a:xfrm>
            <a:custGeom>
              <a:avLst/>
              <a:gdLst>
                <a:gd name="textAreaLeft" fmla="*/ 276840 w 1054080"/>
                <a:gd name="textAreaRight" fmla="*/ 791640 w 105408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-228960" y="38260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 rot="5358000">
              <a:off x="-1559160" y="44802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rot="5358000">
              <a:off x="-2211480" y="515628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rot="5358000">
              <a:off x="-870120" y="38070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-195120" y="314028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55040" y="44776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rot="5358000">
              <a:off x="483120" y="38070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1158840" y="51706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-1561680" y="516276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474120" y="515628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 rot="16242000">
              <a:off x="-219960" y="1779480"/>
              <a:ext cx="1054440" cy="752040"/>
            </a:xfrm>
            <a:custGeom>
              <a:avLst/>
              <a:gdLst>
                <a:gd name="textAreaLeft" fmla="*/ 269640 w 1054440"/>
                <a:gd name="textAreaRight" fmla="*/ 78444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 rot="16242000">
              <a:off x="417600" y="2455560"/>
              <a:ext cx="1054440" cy="752040"/>
            </a:xfrm>
            <a:custGeom>
              <a:avLst/>
              <a:gdLst>
                <a:gd name="textAreaLeft" fmla="*/ 269640 w 1054440"/>
                <a:gd name="textAreaRight" fmla="*/ 78444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-261000" y="2462040"/>
              <a:ext cx="1058760" cy="752040"/>
            </a:xfrm>
            <a:custGeom>
              <a:avLst/>
              <a:gdLst>
                <a:gd name="textAreaLeft" fmla="*/ 285480 w 1058760"/>
                <a:gd name="textAreaRight" fmla="*/ 8020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107720" y="11350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rot="5358000">
              <a:off x="1115640" y="17874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 rot="5358000">
              <a:off x="426960" y="112860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439200" y="181116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423720" y="45108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219600" y="42444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358000">
              <a:off x="447480" y="-24624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1779480" y="179460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106280" y="-25704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-908280" y="179064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218880" y="581076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427320" y="585396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60638" sy="6063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-236880" y="649404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358000">
              <a:off x="-902880" y="648756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-230400" y="7197120"/>
              <a:ext cx="1054080" cy="752040"/>
            </a:xfrm>
            <a:custGeom>
              <a:avLst/>
              <a:gdLst>
                <a:gd name="textAreaLeft" fmla="*/ 276840 w 1054080"/>
                <a:gd name="textAreaRight" fmla="*/ 791640 w 105408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rot="5358000">
              <a:off x="439200" y="6504120"/>
              <a:ext cx="1054440" cy="752040"/>
            </a:xfrm>
            <a:custGeom>
              <a:avLst/>
              <a:gdLst>
                <a:gd name="textAreaLeft" fmla="*/ 277200 w 1054440"/>
                <a:gd name="textAreaRight" fmla="*/ 792000 w 105444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103400" y="6530040"/>
              <a:ext cx="1058760" cy="752040"/>
            </a:xfrm>
            <a:custGeom>
              <a:avLst/>
              <a:gdLst>
                <a:gd name="textAreaLeft" fmla="*/ 278280 w 1058760"/>
                <a:gd name="textAreaRight" fmla="*/ 794880 w 1058760"/>
                <a:gd name="textAreaTop" fmla="*/ 258840 h 752040"/>
                <a:gd name="textAreaBottom" fmla="*/ 507600 h 75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46" name=""/>
          <p:cNvSpPr/>
          <p:nvPr/>
        </p:nvSpPr>
        <p:spPr>
          <a:xfrm>
            <a:off x="3844800" y="1408320"/>
            <a:ext cx="1082880" cy="12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“</a:t>
            </a:r>
            <a:endParaRPr b="0" lang="fr-CH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868160" y="3039840"/>
            <a:ext cx="108288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7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”</a:t>
            </a:r>
            <a:endParaRPr b="0" lang="fr-CH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8538120" y="3877200"/>
            <a:ext cx="961560" cy="1357200"/>
          </a:xfrm>
          <a:custGeom>
            <a:avLst/>
            <a:gdLst>
              <a:gd name="textAreaLeft" fmla="*/ 0 w 961560"/>
              <a:gd name="textAreaRight" fmla="*/ 975960 w 961560"/>
              <a:gd name="textAreaTop" fmla="*/ 0 h 1357200"/>
              <a:gd name="textAreaBottom" fmla="*/ 1371600 h 135720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7372080" y="4974480"/>
            <a:ext cx="1670400" cy="1631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7868160" y="-329040"/>
            <a:ext cx="1997280" cy="1997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2982960" y="3757320"/>
            <a:ext cx="1030320" cy="288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8266320" y="4115520"/>
            <a:ext cx="1905840" cy="19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7717680" y="-548280"/>
            <a:ext cx="1905840" cy="19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154" name=""/>
          <p:cNvGrpSpPr/>
          <p:nvPr/>
        </p:nvGrpSpPr>
        <p:grpSpPr>
          <a:xfrm>
            <a:off x="-133200" y="-281880"/>
            <a:ext cx="887040" cy="1252440"/>
            <a:chOff x="-133200" y="-281880"/>
            <a:chExt cx="887040" cy="1252440"/>
          </a:xfrm>
        </p:grpSpPr>
        <p:sp>
          <p:nvSpPr>
            <p:cNvPr id="155" name=""/>
            <p:cNvSpPr/>
            <p:nvPr/>
          </p:nvSpPr>
          <p:spPr>
            <a:xfrm flipV="1" rot="5395800">
              <a:off x="219240" y="801000"/>
              <a:ext cx="168480" cy="168480"/>
            </a:xfrm>
            <a:prstGeom prst="ellipse">
              <a:avLst/>
            </a:prstGeom>
            <a:blipFill rotWithShape="0">
              <a:blip r:embed="rId2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218880" y="435240"/>
              <a:ext cx="168480" cy="168480"/>
            </a:xfrm>
            <a:prstGeom prst="ellipse">
              <a:avLst/>
            </a:prstGeom>
            <a:blipFill rotWithShape="0">
              <a:blip r:embed="rId3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218520" y="69840"/>
              <a:ext cx="168480" cy="168480"/>
            </a:xfrm>
            <a:prstGeom prst="ellipse">
              <a:avLst/>
            </a:prstGeom>
            <a:blipFill rotWithShape="0">
              <a:blip r:embed="rId4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V="1" rot="5395800">
              <a:off x="217800" y="-281520"/>
              <a:ext cx="168480" cy="168480"/>
            </a:xfrm>
            <a:prstGeom prst="ellipse">
              <a:avLst/>
            </a:prstGeom>
            <a:blipFill rotWithShape="0">
              <a:blip r:embed="rId5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V="1" rot="5395800">
              <a:off x="583920" y="-281880"/>
              <a:ext cx="168480" cy="168480"/>
            </a:xfrm>
            <a:prstGeom prst="ellipse">
              <a:avLst/>
            </a:prstGeom>
            <a:blipFill rotWithShape="0">
              <a:blip r:embed="rId6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584280" y="69120"/>
              <a:ext cx="168480" cy="168480"/>
            </a:xfrm>
            <a:prstGeom prst="ellipse">
              <a:avLst/>
            </a:prstGeom>
            <a:blipFill rotWithShape="0">
              <a:blip r:embed="rId7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 rot="5395800">
              <a:off x="584280" y="434880"/>
              <a:ext cx="168480" cy="168480"/>
            </a:xfrm>
            <a:prstGeom prst="ellipse">
              <a:avLst/>
            </a:prstGeom>
            <a:blipFill rotWithShape="0">
              <a:blip r:embed="rId8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 rot="5395800">
              <a:off x="585000" y="801000"/>
              <a:ext cx="168480" cy="168480"/>
            </a:xfrm>
            <a:prstGeom prst="ellipse">
              <a:avLst/>
            </a:prstGeom>
            <a:blipFill rotWithShape="0">
              <a:blip r:embed="rId9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flipV="1" rot="5395800">
              <a:off x="-131760" y="801360"/>
              <a:ext cx="168480" cy="168480"/>
            </a:xfrm>
            <a:prstGeom prst="ellipse">
              <a:avLst/>
            </a:prstGeom>
            <a:blipFill rotWithShape="0">
              <a:blip r:embed="rId10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flipV="1" rot="5395800">
              <a:off x="-132480" y="435960"/>
              <a:ext cx="168480" cy="168480"/>
            </a:xfrm>
            <a:prstGeom prst="ellipse">
              <a:avLst/>
            </a:prstGeom>
            <a:blipFill rotWithShape="0">
              <a:blip r:embed="rId11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flipV="1" rot="5395800">
              <a:off x="-132480" y="69840"/>
              <a:ext cx="168480" cy="168480"/>
            </a:xfrm>
            <a:prstGeom prst="ellipse">
              <a:avLst/>
            </a:prstGeom>
            <a:blipFill rotWithShape="0">
              <a:blip r:embed="rId12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 rot="5395800">
              <a:off x="-132840" y="-281160"/>
              <a:ext cx="168480" cy="168480"/>
            </a:xfrm>
            <a:prstGeom prst="ellipse">
              <a:avLst/>
            </a:prstGeom>
            <a:blipFill rotWithShape="0">
              <a:blip r:embed="rId13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67" name=""/>
          <p:cNvGrpSpPr/>
          <p:nvPr/>
        </p:nvGrpSpPr>
        <p:grpSpPr>
          <a:xfrm>
            <a:off x="9545040" y="4645800"/>
            <a:ext cx="901440" cy="1266840"/>
            <a:chOff x="9545040" y="4645800"/>
            <a:chExt cx="901440" cy="1266840"/>
          </a:xfrm>
        </p:grpSpPr>
        <p:sp>
          <p:nvSpPr>
            <p:cNvPr id="168" name=""/>
            <p:cNvSpPr/>
            <p:nvPr/>
          </p:nvSpPr>
          <p:spPr>
            <a:xfrm flipV="1" rot="5395800">
              <a:off x="9911880" y="5743080"/>
              <a:ext cx="168480" cy="168480"/>
            </a:xfrm>
            <a:prstGeom prst="ellipse">
              <a:avLst/>
            </a:prstGeom>
            <a:blipFill rotWithShape="0">
              <a:blip r:embed="rId14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V="1" rot="5395800">
              <a:off x="9911520" y="5377320"/>
              <a:ext cx="168480" cy="168480"/>
            </a:xfrm>
            <a:prstGeom prst="ellipse">
              <a:avLst/>
            </a:prstGeom>
            <a:blipFill rotWithShape="0">
              <a:blip r:embed="rId15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V="1" rot="5395800">
              <a:off x="9911160" y="5011920"/>
              <a:ext cx="168480" cy="168480"/>
            </a:xfrm>
            <a:prstGeom prst="ellipse">
              <a:avLst/>
            </a:prstGeom>
            <a:blipFill rotWithShape="0">
              <a:blip r:embed="rId16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V="1" rot="5395800">
              <a:off x="9910440" y="4645800"/>
              <a:ext cx="168480" cy="168480"/>
            </a:xfrm>
            <a:prstGeom prst="ellipse">
              <a:avLst/>
            </a:prstGeom>
            <a:blipFill rotWithShape="0">
              <a:blip r:embed="rId17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V="1" rot="5395800">
              <a:off x="10276560" y="4645440"/>
              <a:ext cx="168480" cy="168480"/>
            </a:xfrm>
            <a:prstGeom prst="ellipse">
              <a:avLst/>
            </a:prstGeom>
            <a:blipFill rotWithShape="0">
              <a:blip r:embed="rId18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395800">
              <a:off x="10276920" y="5011200"/>
              <a:ext cx="168480" cy="168480"/>
            </a:xfrm>
            <a:prstGeom prst="ellipse">
              <a:avLst/>
            </a:prstGeom>
            <a:blipFill rotWithShape="0">
              <a:blip r:embed="rId19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95800">
              <a:off x="10276920" y="5376960"/>
              <a:ext cx="168480" cy="168480"/>
            </a:xfrm>
            <a:prstGeom prst="ellipse">
              <a:avLst/>
            </a:prstGeom>
            <a:blipFill rotWithShape="0">
              <a:blip r:embed="rId20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95800">
              <a:off x="10277640" y="5743080"/>
              <a:ext cx="168480" cy="168480"/>
            </a:xfrm>
            <a:prstGeom prst="ellipse">
              <a:avLst/>
            </a:prstGeom>
            <a:blipFill rotWithShape="0">
              <a:blip r:embed="rId21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9546120" y="5743440"/>
              <a:ext cx="168480" cy="168480"/>
            </a:xfrm>
            <a:prstGeom prst="ellipse">
              <a:avLst/>
            </a:prstGeom>
            <a:blipFill rotWithShape="0">
              <a:blip r:embed="rId22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9545400" y="5378040"/>
              <a:ext cx="168480" cy="168480"/>
            </a:xfrm>
            <a:prstGeom prst="ellipse">
              <a:avLst/>
            </a:prstGeom>
            <a:blipFill rotWithShape="0">
              <a:blip r:embed="rId23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9545400" y="5011920"/>
              <a:ext cx="168480" cy="168480"/>
            </a:xfrm>
            <a:prstGeom prst="ellipse">
              <a:avLst/>
            </a:prstGeom>
            <a:blipFill rotWithShape="0">
              <a:blip r:embed="rId24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9545040" y="4646160"/>
              <a:ext cx="168480" cy="168480"/>
            </a:xfrm>
            <a:prstGeom prst="ellipse">
              <a:avLst/>
            </a:prstGeom>
            <a:blipFill rotWithShape="0">
              <a:blip r:embed="rId25"/>
              <a:srcRect/>
              <a:tile tx="0" ty="0" sx="60638" sy="6063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80" name=""/>
          <p:cNvSpPr/>
          <p:nvPr/>
        </p:nvSpPr>
        <p:spPr>
          <a:xfrm>
            <a:off x="-146160" y="3109320"/>
            <a:ext cx="1905840" cy="19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openclassrooms.com/fr/paths/794/projects/1512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540000" y="4140000"/>
            <a:ext cx="6465600" cy="14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de-DE" sz="2800" strike="noStrike" u="none">
                <a:solidFill>
                  <a:srgbClr val="0000ee"/>
                </a:solidFill>
                <a:uFillTx/>
                <a:latin typeface="Noto Sans"/>
                <a:ea typeface="DejaVu Sans"/>
                <a:hlinkClick r:id="rId1"/>
              </a:rPr>
              <a:t>Développez une preuve de concept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315200" y="4629240"/>
            <a:ext cx="236304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3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Xavier Barrelet</a:t>
            </a:r>
            <a:endParaRPr b="0" lang="fr-CH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04 novembre 2024</a:t>
            </a:r>
            <a:endParaRPr b="0" lang="fr-CH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5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TextShape 16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couches créant les segments des images, ces patches sont de taille 16x16.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Une couche ajoutant les positions respectives de chaque segment.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blocs de couches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utilisant le mécanisme d’attention. Ils comportent aussi les couches de MLP permettant d’apprendre des transformations plus complexes via l’activation GELU.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7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TextShape 18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Des couches pour condenser les informations apprises des couches précédentes et les préparer pour la classification.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couches de classifications qui vont déterminer la probabilité d’appartenir à chaque race de chien.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deux modèles CNN et VIT vont être entraîné de la même façon.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L’entraînement utilise les mécanismes de ReduceLROnPlateau et d’EarlyStopping.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9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633132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20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659960" y="1620000"/>
            <a:ext cx="6296040" cy="36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21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623304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23"/>
          <p:cNvSpPr/>
          <p:nvPr/>
        </p:nvSpPr>
        <p:spPr>
          <a:xfrm>
            <a:off x="1080000" y="1080000"/>
            <a:ext cx="84459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Liberation Sans;Arial"/>
                <a:ea typeface="DejaVu Sans"/>
              </a:rPr>
              <a:t>Démonstration du dashboard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TextShape 24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https://project-7-dashboard.streamlit.app/</a:t>
            </a:r>
            <a:endParaRPr b="0" lang="fr-CH" sz="1800" strike="noStrike" u="none">
              <a:solidFill>
                <a:srgbClr val="7a7e85"/>
              </a:solidFill>
              <a:uFillTx/>
              <a:latin typeface="JetBrains Mono"/>
              <a:ea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22"/>
          <p:cNvSpPr/>
          <p:nvPr/>
        </p:nvSpPr>
        <p:spPr>
          <a:xfrm>
            <a:off x="1080000" y="1080000"/>
            <a:ext cx="84459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Liberation Sans;Arial"/>
                <a:ea typeface="DejaVu Sans"/>
              </a:rPr>
              <a:t>Discussion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3"/>
          <p:cNvSpPr/>
          <p:nvPr/>
        </p:nvSpPr>
        <p:spPr>
          <a:xfrm>
            <a:off x="1121760" y="1748880"/>
            <a:ext cx="68198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Présentation de la démarche mise en oeuvre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Noto Sans CJK SC"/>
              </a:rPr>
              <a:t>Démonstration du dashboard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Discussion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TextShape 4"/>
          <p:cNvSpPr/>
          <p:nvPr/>
        </p:nvSpPr>
        <p:spPr>
          <a:xfrm>
            <a:off x="1080000" y="1080000"/>
            <a:ext cx="38512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Plan de la présentation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/>
          <p:nvPr/>
        </p:nvSpPr>
        <p:spPr>
          <a:xfrm>
            <a:off x="1080000" y="1080000"/>
            <a:ext cx="791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TextShape 1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Reprise du projet précédent: Classez des images à l'aide d'algorithmes de Deep Learning.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 dataset est le même Stanford Dogs Dataset avec seulement 10 races de chiens. Il comporte 1894 images.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5"/>
          <p:cNvSpPr/>
          <p:nvPr/>
        </p:nvSpPr>
        <p:spPr>
          <a:xfrm>
            <a:off x="1080000" y="1080000"/>
            <a:ext cx="77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 - dataset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409800" y="2700000"/>
            <a:ext cx="2049840" cy="154080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24640" y="1705680"/>
            <a:ext cx="5895000" cy="33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6"/>
          <p:cNvSpPr/>
          <p:nvPr/>
        </p:nvSpPr>
        <p:spPr>
          <a:xfrm>
            <a:off x="1080000" y="1080000"/>
            <a:ext cx="77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TextShape 7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 modèle personnalisé CNN avait déjà été entraîné lors du dernier projet.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Ajout d’un modèle personnalisé VIT pour comparaison au CNN existant.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8"/>
          <p:cNvSpPr/>
          <p:nvPr/>
        </p:nvSpPr>
        <p:spPr>
          <a:xfrm>
            <a:off x="1080000" y="1080000"/>
            <a:ext cx="629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TextShape 9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Deux études ont été utilisées pour la conception du nouveau modèle: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« Attention Is All You Need »: Ce document présente l’architecture de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qui utilise le mécanisme d’attention.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« An Image is Worth 16x16 Words: Transformers for Image Recognition at Scale »: Ce document présente l’utilisation des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pour la classification d’images.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2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TextShape 13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 mécanisme d’attention dans le contexte de la classification d’images permet au modèle de se concentrer sur les parties pertinentes d’une image pendant son traitement.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images vont être divisées en segments/patches et ce mécanisme va attribuer un poids d’attention pour chacun. La position respective de chaque segment est également encodée.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Pour notre cas le mécanisme pourrait attribuer un poids supérieur aux segments des oreilles par exemple.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Ce mécanisme représente la base de l’architecture des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0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592000" y="1584000"/>
            <a:ext cx="4859640" cy="36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1"/>
          <p:cNvSpPr/>
          <p:nvPr/>
        </p:nvSpPr>
        <p:spPr>
          <a:xfrm>
            <a:off x="1080000" y="1080000"/>
            <a:ext cx="86396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TextShape 14"/>
          <p:cNvSpPr/>
          <p:nvPr/>
        </p:nvSpPr>
        <p:spPr>
          <a:xfrm>
            <a:off x="1086120" y="1609560"/>
            <a:ext cx="7719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Voici l’architecture du modèle VIT: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Une couche Input de dimensions 300x300.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Quelques augmentations légères de données: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Rotation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Translation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Flip horizontal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Changement de contraste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Zoom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Changement d’éclairage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2024-05-20T12:52:13Z</dcterms:created>
  <dc:creator/>
  <dc:description/>
  <dc:language>de-DE</dc:language>
  <cp:lastModifiedBy/>
  <dcterms:modified xsi:type="dcterms:W3CDTF">2024-10-30T09:46:13Z</dcterms:modified>
  <cp:revision>478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