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65240" cy="1540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65960" cy="4100040"/>
            <a:chOff x="0" y="0"/>
            <a:chExt cx="10065960" cy="410004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65960" cy="41000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39720" cy="6253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65400" cy="18140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65400" cy="18140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51000" cy="3510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48280" cy="8996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991080" cy="442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094200" cy="991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48280" cy="9910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39720" cy="4424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48280" cy="16311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33880" cy="8082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70600" cy="14482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59560" cy="9910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68120" cy="8996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51000" cy="10825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51000" cy="15397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51000" cy="3510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CH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CH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8266320" y="4115520"/>
            <a:ext cx="1905480" cy="19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7717680" y="-548280"/>
            <a:ext cx="1905480" cy="19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grpSp>
        <p:nvGrpSpPr>
          <p:cNvPr id="171" name=""/>
          <p:cNvGrpSpPr/>
          <p:nvPr/>
        </p:nvGrpSpPr>
        <p:grpSpPr>
          <a:xfrm>
            <a:off x="-132840" y="-281520"/>
            <a:ext cx="886320" cy="1251720"/>
            <a:chOff x="-132840" y="-281520"/>
            <a:chExt cx="886320" cy="1251720"/>
          </a:xfrm>
        </p:grpSpPr>
        <p:sp>
          <p:nvSpPr>
            <p:cNvPr id="172" name=""/>
            <p:cNvSpPr/>
            <p:nvPr/>
          </p:nvSpPr>
          <p:spPr>
            <a:xfrm flipV="1" rot="5395800">
              <a:off x="219240" y="801360"/>
              <a:ext cx="168120" cy="168120"/>
            </a:xfrm>
            <a:prstGeom prst="ellipse">
              <a:avLst/>
            </a:prstGeom>
            <a:blipFill rotWithShape="0">
              <a:blip r:embed="rId2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V="1" rot="5395800">
              <a:off x="218880" y="435600"/>
              <a:ext cx="168120" cy="168120"/>
            </a:xfrm>
            <a:prstGeom prst="ellipse">
              <a:avLst/>
            </a:prstGeom>
            <a:blipFill rotWithShape="0">
              <a:blip r:embed="rId3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V="1" rot="5395800">
              <a:off x="218520" y="70200"/>
              <a:ext cx="168120" cy="168120"/>
            </a:xfrm>
            <a:prstGeom prst="ellipse">
              <a:avLst/>
            </a:prstGeom>
            <a:blipFill rotWithShape="0">
              <a:blip r:embed="rId4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5" name=""/>
            <p:cNvSpPr/>
            <p:nvPr/>
          </p:nvSpPr>
          <p:spPr>
            <a:xfrm flipV="1" rot="5395800">
              <a:off x="217800" y="-280800"/>
              <a:ext cx="168120" cy="168120"/>
            </a:xfrm>
            <a:prstGeom prst="ellipse">
              <a:avLst/>
            </a:prstGeom>
            <a:blipFill rotWithShape="0">
              <a:blip r:embed="rId5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V="1" rot="5395800">
              <a:off x="583920" y="-281160"/>
              <a:ext cx="168120" cy="168120"/>
            </a:xfrm>
            <a:prstGeom prst="ellipse">
              <a:avLst/>
            </a:prstGeom>
            <a:blipFill rotWithShape="0">
              <a:blip r:embed="rId6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395800">
              <a:off x="584280" y="69480"/>
              <a:ext cx="168120" cy="168120"/>
            </a:xfrm>
            <a:prstGeom prst="ellipse">
              <a:avLst/>
            </a:prstGeom>
            <a:blipFill rotWithShape="0">
              <a:blip r:embed="rId7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395800">
              <a:off x="584280" y="435240"/>
              <a:ext cx="168120" cy="168120"/>
            </a:xfrm>
            <a:prstGeom prst="ellipse">
              <a:avLst/>
            </a:prstGeom>
            <a:blipFill rotWithShape="0">
              <a:blip r:embed="rId8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95800">
              <a:off x="585000" y="801360"/>
              <a:ext cx="168120" cy="168120"/>
            </a:xfrm>
            <a:prstGeom prst="ellipse">
              <a:avLst/>
            </a:prstGeom>
            <a:blipFill rotWithShape="0">
              <a:blip r:embed="rId9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95800">
              <a:off x="-131400" y="801720"/>
              <a:ext cx="168120" cy="168120"/>
            </a:xfrm>
            <a:prstGeom prst="ellipse">
              <a:avLst/>
            </a:prstGeom>
            <a:blipFill rotWithShape="0">
              <a:blip r:embed="rId10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-132120" y="436320"/>
              <a:ext cx="168120" cy="168120"/>
            </a:xfrm>
            <a:prstGeom prst="ellipse">
              <a:avLst/>
            </a:prstGeom>
            <a:blipFill rotWithShape="0">
              <a:blip r:embed="rId11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-132120" y="70200"/>
              <a:ext cx="168120" cy="168120"/>
            </a:xfrm>
            <a:prstGeom prst="ellipse">
              <a:avLst/>
            </a:prstGeom>
            <a:blipFill rotWithShape="0">
              <a:blip r:embed="rId12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5800">
              <a:off x="-132480" y="-280440"/>
              <a:ext cx="168120" cy="168120"/>
            </a:xfrm>
            <a:prstGeom prst="ellipse">
              <a:avLst/>
            </a:prstGeom>
            <a:blipFill rotWithShape="0">
              <a:blip r:embed="rId13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84" name=""/>
          <p:cNvGrpSpPr/>
          <p:nvPr/>
        </p:nvGrpSpPr>
        <p:grpSpPr>
          <a:xfrm>
            <a:off x="9545040" y="4645800"/>
            <a:ext cx="901080" cy="1266480"/>
            <a:chOff x="9545040" y="4645800"/>
            <a:chExt cx="901080" cy="1266480"/>
          </a:xfrm>
        </p:grpSpPr>
        <p:sp>
          <p:nvSpPr>
            <p:cNvPr id="185" name=""/>
            <p:cNvSpPr/>
            <p:nvPr/>
          </p:nvSpPr>
          <p:spPr>
            <a:xfrm flipV="1" rot="5395800">
              <a:off x="9911880" y="5743440"/>
              <a:ext cx="168120" cy="168120"/>
            </a:xfrm>
            <a:prstGeom prst="ellipse">
              <a:avLst/>
            </a:prstGeom>
            <a:blipFill rotWithShape="0">
              <a:blip r:embed="rId14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395800">
              <a:off x="9911520" y="5377680"/>
              <a:ext cx="168120" cy="168120"/>
            </a:xfrm>
            <a:prstGeom prst="ellipse">
              <a:avLst/>
            </a:prstGeom>
            <a:blipFill rotWithShape="0">
              <a:blip r:embed="rId15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5800">
              <a:off x="9911160" y="5012280"/>
              <a:ext cx="168120" cy="168120"/>
            </a:xfrm>
            <a:prstGeom prst="ellipse">
              <a:avLst/>
            </a:prstGeom>
            <a:blipFill rotWithShape="0">
              <a:blip r:embed="rId16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5800">
              <a:off x="9910440" y="4646160"/>
              <a:ext cx="168120" cy="168120"/>
            </a:xfrm>
            <a:prstGeom prst="ellipse">
              <a:avLst/>
            </a:prstGeom>
            <a:blipFill rotWithShape="0">
              <a:blip r:embed="rId17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V="1" rot="5395800">
              <a:off x="10276560" y="4645800"/>
              <a:ext cx="168120" cy="168120"/>
            </a:xfrm>
            <a:prstGeom prst="ellipse">
              <a:avLst/>
            </a:prstGeom>
            <a:blipFill rotWithShape="0">
              <a:blip r:embed="rId18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flipV="1" rot="5395800">
              <a:off x="10276920" y="5011560"/>
              <a:ext cx="168120" cy="168120"/>
            </a:xfrm>
            <a:prstGeom prst="ellipse">
              <a:avLst/>
            </a:prstGeom>
            <a:blipFill rotWithShape="0">
              <a:blip r:embed="rId19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91" name=""/>
            <p:cNvSpPr/>
            <p:nvPr/>
          </p:nvSpPr>
          <p:spPr>
            <a:xfrm flipV="1" rot="5395800">
              <a:off x="10276920" y="5377320"/>
              <a:ext cx="168120" cy="168120"/>
            </a:xfrm>
            <a:prstGeom prst="ellipse">
              <a:avLst/>
            </a:prstGeom>
            <a:blipFill rotWithShape="0">
              <a:blip r:embed="rId20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92" name=""/>
            <p:cNvSpPr/>
            <p:nvPr/>
          </p:nvSpPr>
          <p:spPr>
            <a:xfrm flipV="1" rot="5395800">
              <a:off x="10277640" y="5743440"/>
              <a:ext cx="168120" cy="168120"/>
            </a:xfrm>
            <a:prstGeom prst="ellipse">
              <a:avLst/>
            </a:prstGeom>
            <a:blipFill rotWithShape="0">
              <a:blip r:embed="rId21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93" name=""/>
            <p:cNvSpPr/>
            <p:nvPr/>
          </p:nvSpPr>
          <p:spPr>
            <a:xfrm flipV="1" rot="5395800">
              <a:off x="9546120" y="5743800"/>
              <a:ext cx="168120" cy="168120"/>
            </a:xfrm>
            <a:prstGeom prst="ellipse">
              <a:avLst/>
            </a:prstGeom>
            <a:blipFill rotWithShape="0">
              <a:blip r:embed="rId22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94" name=""/>
            <p:cNvSpPr/>
            <p:nvPr/>
          </p:nvSpPr>
          <p:spPr>
            <a:xfrm flipV="1" rot="5395800">
              <a:off x="9545400" y="5378400"/>
              <a:ext cx="168120" cy="168120"/>
            </a:xfrm>
            <a:prstGeom prst="ellipse">
              <a:avLst/>
            </a:prstGeom>
            <a:blipFill rotWithShape="0">
              <a:blip r:embed="rId23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95" name=""/>
            <p:cNvSpPr/>
            <p:nvPr/>
          </p:nvSpPr>
          <p:spPr>
            <a:xfrm flipV="1" rot="5395800">
              <a:off x="9545400" y="5012280"/>
              <a:ext cx="168120" cy="168120"/>
            </a:xfrm>
            <a:prstGeom prst="ellipse">
              <a:avLst/>
            </a:prstGeom>
            <a:blipFill rotWithShape="0">
              <a:blip r:embed="rId24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96" name=""/>
            <p:cNvSpPr/>
            <p:nvPr/>
          </p:nvSpPr>
          <p:spPr>
            <a:xfrm flipV="1" rot="5395800">
              <a:off x="9545040" y="4646520"/>
              <a:ext cx="168120" cy="168120"/>
            </a:xfrm>
            <a:prstGeom prst="ellipse">
              <a:avLst/>
            </a:prstGeom>
            <a:blipFill rotWithShape="0">
              <a:blip r:embed="rId25"/>
              <a:srcRect/>
              <a:tile tx="0" ty="0" sx="60283" sy="6028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97" name=""/>
          <p:cNvSpPr/>
          <p:nvPr/>
        </p:nvSpPr>
        <p:spPr>
          <a:xfrm>
            <a:off x="-146160" y="3109320"/>
            <a:ext cx="1905480" cy="19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 rot="18876000">
            <a:off x="8635320" y="-390960"/>
            <a:ext cx="2880720" cy="28807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rot="18876000">
            <a:off x="8655480" y="3983040"/>
            <a:ext cx="2880720" cy="28807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rot="18964800">
            <a:off x="983880" y="5915520"/>
            <a:ext cx="2574000" cy="716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 rot="18964800">
            <a:off x="-1292400" y="5513400"/>
            <a:ext cx="2574000" cy="716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 rot="18964800">
            <a:off x="3672000" y="339120"/>
            <a:ext cx="3443040" cy="907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 rot="18964800">
            <a:off x="1435680" y="-744120"/>
            <a:ext cx="2574000" cy="7167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 rot="18964800">
            <a:off x="-722880" y="3294720"/>
            <a:ext cx="2574000" cy="4982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>
            <a:off x="8540280" y="5051160"/>
            <a:ext cx="1265760" cy="900000"/>
            <a:chOff x="8540280" y="5051160"/>
            <a:chExt cx="1265760" cy="900000"/>
          </a:xfrm>
        </p:grpSpPr>
        <p:grpSp>
          <p:nvGrpSpPr>
            <p:cNvPr id="25" name=""/>
            <p:cNvGrpSpPr/>
            <p:nvPr/>
          </p:nvGrpSpPr>
          <p:grpSpPr>
            <a:xfrm>
              <a:off x="8540280" y="5051160"/>
              <a:ext cx="1265760" cy="900000"/>
              <a:chOff x="8540280" y="5051160"/>
              <a:chExt cx="1265760" cy="900000"/>
            </a:xfrm>
          </p:grpSpPr>
          <p:sp>
            <p:nvSpPr>
              <p:cNvPr id="26" name=""/>
              <p:cNvSpPr/>
              <p:nvPr/>
            </p:nvSpPr>
            <p:spPr>
              <a:xfrm flipV="1" rot="21598800">
                <a:off x="9637560" y="5416560"/>
                <a:ext cx="168120" cy="1681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7" name=""/>
              <p:cNvSpPr/>
              <p:nvPr/>
            </p:nvSpPr>
            <p:spPr>
              <a:xfrm flipV="1" rot="21598800">
                <a:off x="9271800" y="5416560"/>
                <a:ext cx="168120" cy="1681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8" name=""/>
              <p:cNvSpPr/>
              <p:nvPr/>
            </p:nvSpPr>
            <p:spPr>
              <a:xfrm flipV="1" rot="21598800">
                <a:off x="8906400" y="5416560"/>
                <a:ext cx="168120" cy="1681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9" name=""/>
              <p:cNvSpPr/>
              <p:nvPr/>
            </p:nvSpPr>
            <p:spPr>
              <a:xfrm flipV="1" rot="21598800">
                <a:off x="8540280" y="5416920"/>
                <a:ext cx="168120" cy="1681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 flipV="1" rot="21598800">
                <a:off x="8540280" y="5050800"/>
                <a:ext cx="168120" cy="1681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 flipV="1" rot="21598800">
                <a:off x="8906040" y="5050800"/>
                <a:ext cx="168120" cy="1681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051160"/>
                <a:ext cx="168120" cy="1681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9637920" y="5050800"/>
                <a:ext cx="168120" cy="1681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9637560" y="5782320"/>
                <a:ext cx="168120" cy="1681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9272160" y="5782680"/>
                <a:ext cx="168120" cy="1681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782320"/>
                <a:ext cx="168120" cy="1681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8540280" y="5782320"/>
                <a:ext cx="168120" cy="1681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60283" sy="6028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8" name=""/>
          <p:cNvSpPr/>
          <p:nvPr/>
        </p:nvSpPr>
        <p:spPr>
          <a:xfrm>
            <a:off x="1499760" y="1774080"/>
            <a:ext cx="2911320" cy="29113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1225080" y="1134360"/>
            <a:ext cx="1174320" cy="11736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3420000" y="4242960"/>
            <a:ext cx="625320" cy="6253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11240" cy="41306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4846320" y="4846320"/>
            <a:ext cx="211824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000" strike="noStrike" u="none">
                <a:solidFill>
                  <a:srgbClr val="000000"/>
                </a:solidFill>
                <a:uFillTx/>
                <a:latin typeface="Lato"/>
                <a:ea typeface="Noto Sans CJK SC"/>
              </a:rPr>
              <a:t>Illustrations  by </a:t>
            </a:r>
            <a:r>
              <a:rPr b="0" lang="de-DE" sz="1000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de-DE" sz="1000" strike="noStrike" u="none">
                <a:solidFill>
                  <a:srgbClr val="000000"/>
                </a:solidFill>
                <a:uFillTx/>
                <a:latin typeface="Lato"/>
                <a:ea typeface="Noto Sans CJK SC"/>
              </a:rPr>
              <a:t> on </a:t>
            </a:r>
            <a:r>
              <a:rPr b="0" lang="de-DE" sz="1000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fr-CH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"/>
          <p:cNvGrpSpPr/>
          <p:nvPr/>
        </p:nvGrpSpPr>
        <p:grpSpPr>
          <a:xfrm>
            <a:off x="7406640" y="3566160"/>
            <a:ext cx="2362680" cy="4282920"/>
            <a:chOff x="7406640" y="3566160"/>
            <a:chExt cx="2362680" cy="4282920"/>
          </a:xfrm>
        </p:grpSpPr>
        <p:sp>
          <p:nvSpPr>
            <p:cNvPr id="44" name=""/>
            <p:cNvSpPr/>
            <p:nvPr/>
          </p:nvSpPr>
          <p:spPr>
            <a:xfrm>
              <a:off x="8138160" y="4754880"/>
              <a:ext cx="442440" cy="2545560"/>
            </a:xfrm>
            <a:prstGeom prst="rect">
              <a:avLst/>
            </a:prstGeom>
            <a:blipFill rotWithShape="0">
              <a:blip r:embed="rId2"/>
              <a:srcRect/>
              <a:tile tx="0" ty="0" sx="60283" sy="6028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8961120" y="3566160"/>
              <a:ext cx="442440" cy="2545560"/>
            </a:xfrm>
            <a:prstGeom prst="rect">
              <a:avLst/>
            </a:prstGeom>
            <a:blipFill rotWithShape="0">
              <a:blip r:embed="rId3"/>
              <a:srcRect/>
              <a:tile tx="0" ty="0" sx="60283" sy="6028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503920" y="5120640"/>
              <a:ext cx="1265400" cy="766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8321040" y="5303520"/>
              <a:ext cx="899640" cy="766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8869680" y="5486400"/>
              <a:ext cx="899640" cy="766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7406640" y="5303520"/>
              <a:ext cx="442440" cy="2545560"/>
            </a:xfrm>
            <a:prstGeom prst="rect">
              <a:avLst/>
            </a:prstGeom>
            <a:blipFill rotWithShape="0">
              <a:blip r:embed="rId4"/>
              <a:srcRect/>
              <a:tile tx="0" ty="0" sx="60283" sy="6028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50" name=""/>
          <p:cNvSpPr/>
          <p:nvPr/>
        </p:nvSpPr>
        <p:spPr>
          <a:xfrm flipH="1" flipV="1">
            <a:off x="1432800" y="-1569600"/>
            <a:ext cx="442440" cy="2545560"/>
          </a:xfrm>
          <a:prstGeom prst="rect">
            <a:avLst/>
          </a:prstGeom>
          <a:blipFill rotWithShape="0">
            <a:blip r:embed="rId5"/>
            <a:srcRect/>
            <a:tile tx="0" ty="0" sx="60283" sy="6028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 flipV="1">
            <a:off x="609840" y="-365760"/>
            <a:ext cx="442440" cy="2545560"/>
          </a:xfrm>
          <a:prstGeom prst="rect">
            <a:avLst/>
          </a:prstGeom>
          <a:blipFill rotWithShape="0">
            <a:blip r:embed="rId6"/>
            <a:srcRect/>
            <a:tile tx="0" ty="0" sx="60283" sy="6028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 flipH="1" flipV="1">
            <a:off x="259200" y="533520"/>
            <a:ext cx="1265400" cy="766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807840" y="350640"/>
            <a:ext cx="899640" cy="766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 flipV="1">
            <a:off x="259200" y="167760"/>
            <a:ext cx="899640" cy="766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 flipV="1">
            <a:off x="2179440" y="-2118240"/>
            <a:ext cx="442440" cy="2545560"/>
          </a:xfrm>
          <a:prstGeom prst="rect">
            <a:avLst/>
          </a:prstGeom>
          <a:blipFill rotWithShape="0">
            <a:blip r:embed="rId7"/>
            <a:srcRect/>
            <a:tile tx="0" ty="0" sx="60283" sy="6028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3474720" y="2560320"/>
            <a:ext cx="2728440" cy="27284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CH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"/>
          <p:cNvGrpSpPr/>
          <p:nvPr/>
        </p:nvGrpSpPr>
        <p:grpSpPr>
          <a:xfrm>
            <a:off x="7406640" y="3566160"/>
            <a:ext cx="2362680" cy="4282920"/>
            <a:chOff x="7406640" y="3566160"/>
            <a:chExt cx="2362680" cy="4282920"/>
          </a:xfrm>
        </p:grpSpPr>
        <p:sp>
          <p:nvSpPr>
            <p:cNvPr id="61" name=""/>
            <p:cNvSpPr/>
            <p:nvPr/>
          </p:nvSpPr>
          <p:spPr>
            <a:xfrm>
              <a:off x="8138160" y="4754880"/>
              <a:ext cx="442440" cy="2545560"/>
            </a:xfrm>
            <a:prstGeom prst="rect">
              <a:avLst/>
            </a:prstGeom>
            <a:blipFill rotWithShape="0">
              <a:blip r:embed="rId2"/>
              <a:srcRect/>
              <a:tile tx="0" ty="0" sx="60283" sy="6028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8961120" y="3566160"/>
              <a:ext cx="442440" cy="2545560"/>
            </a:xfrm>
            <a:prstGeom prst="rect">
              <a:avLst/>
            </a:prstGeom>
            <a:blipFill rotWithShape="0">
              <a:blip r:embed="rId3"/>
              <a:srcRect/>
              <a:tile tx="0" ty="0" sx="60283" sy="6028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8503920" y="5120640"/>
              <a:ext cx="1265400" cy="766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8321040" y="5303520"/>
              <a:ext cx="899640" cy="766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8869680" y="5486400"/>
              <a:ext cx="899640" cy="766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7406640" y="5303520"/>
              <a:ext cx="442440" cy="2545560"/>
            </a:xfrm>
            <a:prstGeom prst="rect">
              <a:avLst/>
            </a:prstGeom>
            <a:blipFill rotWithShape="0">
              <a:blip r:embed="rId4"/>
              <a:srcRect/>
              <a:tile tx="0" ty="0" sx="60283" sy="6028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67" name=""/>
          <p:cNvSpPr/>
          <p:nvPr/>
        </p:nvSpPr>
        <p:spPr>
          <a:xfrm flipH="1" flipV="1">
            <a:off x="1432800" y="-1569600"/>
            <a:ext cx="442440" cy="2545560"/>
          </a:xfrm>
          <a:prstGeom prst="rect">
            <a:avLst/>
          </a:prstGeom>
          <a:blipFill rotWithShape="0">
            <a:blip r:embed="rId5"/>
            <a:srcRect/>
            <a:tile tx="0" ty="0" sx="60283" sy="6028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 flipH="1" flipV="1">
            <a:off x="609840" y="-365760"/>
            <a:ext cx="442440" cy="2545560"/>
          </a:xfrm>
          <a:prstGeom prst="rect">
            <a:avLst/>
          </a:prstGeom>
          <a:blipFill rotWithShape="0">
            <a:blip r:embed="rId6"/>
            <a:srcRect/>
            <a:tile tx="0" ty="0" sx="60283" sy="6028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 flipH="1" flipV="1">
            <a:off x="259200" y="533520"/>
            <a:ext cx="1265400" cy="766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 flipH="1" flipV="1">
            <a:off x="807840" y="350640"/>
            <a:ext cx="899640" cy="766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 flipH="1" flipV="1">
            <a:off x="259200" y="167760"/>
            <a:ext cx="899640" cy="766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 flipH="1" flipV="1">
            <a:off x="2179440" y="-2118240"/>
            <a:ext cx="442440" cy="2545560"/>
          </a:xfrm>
          <a:prstGeom prst="rect">
            <a:avLst/>
          </a:prstGeom>
          <a:blipFill rotWithShape="0">
            <a:blip r:embed="rId7"/>
            <a:srcRect/>
            <a:tile tx="0" ty="0" sx="60283" sy="6028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3474720" y="2560320"/>
            <a:ext cx="2728440" cy="27284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CH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"/>
          <p:cNvGrpSpPr/>
          <p:nvPr/>
        </p:nvGrpSpPr>
        <p:grpSpPr>
          <a:xfrm>
            <a:off x="7406640" y="3566160"/>
            <a:ext cx="2362680" cy="4282920"/>
            <a:chOff x="7406640" y="3566160"/>
            <a:chExt cx="2362680" cy="4282920"/>
          </a:xfrm>
        </p:grpSpPr>
        <p:sp>
          <p:nvSpPr>
            <p:cNvPr id="78" name=""/>
            <p:cNvSpPr/>
            <p:nvPr/>
          </p:nvSpPr>
          <p:spPr>
            <a:xfrm>
              <a:off x="8138160" y="4754880"/>
              <a:ext cx="442440" cy="2545560"/>
            </a:xfrm>
            <a:prstGeom prst="rect">
              <a:avLst/>
            </a:prstGeom>
            <a:blipFill rotWithShape="0">
              <a:blip r:embed="rId2"/>
              <a:srcRect/>
              <a:tile tx="0" ty="0" sx="60283" sy="6028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8961120" y="3566160"/>
              <a:ext cx="442440" cy="2545560"/>
            </a:xfrm>
            <a:prstGeom prst="rect">
              <a:avLst/>
            </a:prstGeom>
            <a:blipFill rotWithShape="0">
              <a:blip r:embed="rId3"/>
              <a:srcRect/>
              <a:tile tx="0" ty="0" sx="60283" sy="6028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503920" y="5120640"/>
              <a:ext cx="1265400" cy="766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321040" y="5303520"/>
              <a:ext cx="899640" cy="766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869680" y="5486400"/>
              <a:ext cx="899640" cy="766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7406640" y="5303520"/>
              <a:ext cx="442440" cy="2545560"/>
            </a:xfrm>
            <a:prstGeom prst="rect">
              <a:avLst/>
            </a:prstGeom>
            <a:blipFill rotWithShape="0">
              <a:blip r:embed="rId4"/>
              <a:srcRect/>
              <a:tile tx="0" ty="0" sx="60283" sy="6028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84" name=""/>
          <p:cNvSpPr/>
          <p:nvPr/>
        </p:nvSpPr>
        <p:spPr>
          <a:xfrm flipH="1" flipV="1">
            <a:off x="1432800" y="-1569600"/>
            <a:ext cx="442440" cy="2545560"/>
          </a:xfrm>
          <a:prstGeom prst="rect">
            <a:avLst/>
          </a:prstGeom>
          <a:blipFill rotWithShape="0">
            <a:blip r:embed="rId5"/>
            <a:srcRect/>
            <a:tile tx="0" ty="0" sx="60283" sy="6028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 flipH="1" flipV="1">
            <a:off x="609840" y="-365760"/>
            <a:ext cx="442440" cy="2545560"/>
          </a:xfrm>
          <a:prstGeom prst="rect">
            <a:avLst/>
          </a:prstGeom>
          <a:blipFill rotWithShape="0">
            <a:blip r:embed="rId6"/>
            <a:srcRect/>
            <a:tile tx="0" ty="0" sx="60283" sy="6028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 flipH="1" flipV="1">
            <a:off x="259200" y="533520"/>
            <a:ext cx="1265400" cy="766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 flipH="1" flipV="1">
            <a:off x="807840" y="350640"/>
            <a:ext cx="899640" cy="766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 flipH="1" flipV="1">
            <a:off x="259200" y="167760"/>
            <a:ext cx="899640" cy="766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8520" bIns="3852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 flipH="1" flipV="1">
            <a:off x="2179440" y="-2118240"/>
            <a:ext cx="442440" cy="2545560"/>
          </a:xfrm>
          <a:prstGeom prst="rect">
            <a:avLst/>
          </a:prstGeom>
          <a:blipFill rotWithShape="0">
            <a:blip r:embed="rId7"/>
            <a:srcRect/>
            <a:tile tx="0" ty="0" sx="60283" sy="6028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3474720" y="2560320"/>
            <a:ext cx="2728440" cy="27284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CH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fr-CH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fr-CH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fr-CH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fr-CH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8"/>
    <p:sldLayoutId id="2147483658" r:id="rId9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822960" y="2468880"/>
            <a:ext cx="1448280" cy="14482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4480560" y="1554480"/>
            <a:ext cx="1448280" cy="14482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6583680" y="3108960"/>
            <a:ext cx="1448280" cy="14482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1554480" y="4114800"/>
            <a:ext cx="899640" cy="642600"/>
          </a:xfrm>
          <a:custGeom>
            <a:avLst/>
            <a:gdLst>
              <a:gd name="textAreaLeft" fmla="*/ 0 w 899640"/>
              <a:gd name="textAreaRight" fmla="*/ 914400 w 899640"/>
              <a:gd name="textAreaTop" fmla="*/ 0 h 642600"/>
              <a:gd name="textAreaBottom" fmla="*/ 657360 h 6426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3657600" y="1188720"/>
            <a:ext cx="808200" cy="625320"/>
          </a:xfrm>
          <a:custGeom>
            <a:avLst/>
            <a:gdLst>
              <a:gd name="textAreaLeft" fmla="*/ 0 w 808200"/>
              <a:gd name="textAreaRight" fmla="*/ 822960 w 808200"/>
              <a:gd name="textAreaTop" fmla="*/ 0 h 625320"/>
              <a:gd name="textAreaBottom" fmla="*/ 640080 h 6253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7955280" y="2011680"/>
            <a:ext cx="1449360" cy="1173960"/>
          </a:xfrm>
          <a:custGeom>
            <a:avLst/>
            <a:gdLst>
              <a:gd name="textAreaLeft" fmla="*/ 0 w 1449360"/>
              <a:gd name="textAreaRight" fmla="*/ 1464120 w 1449360"/>
              <a:gd name="textAreaTop" fmla="*/ 0 h 1173960"/>
              <a:gd name="textAreaBottom" fmla="*/ 1188720 h 11739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2468880" y="822960"/>
            <a:ext cx="1395720" cy="1356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3931920" y="4663440"/>
            <a:ext cx="1670040" cy="1631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8412480" y="1280160"/>
            <a:ext cx="1082520" cy="9910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2103480" y="3658320"/>
            <a:ext cx="1631160" cy="1631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823320" y="-273240"/>
            <a:ext cx="2179800" cy="2179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7955640" y="3109680"/>
            <a:ext cx="2179800" cy="2179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9601560" y="915120"/>
            <a:ext cx="1631160" cy="1631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grpSp>
        <p:nvGrpSpPr>
          <p:cNvPr id="108" name=""/>
          <p:cNvGrpSpPr/>
          <p:nvPr/>
        </p:nvGrpSpPr>
        <p:grpSpPr>
          <a:xfrm>
            <a:off x="3907440" y="748080"/>
            <a:ext cx="2421720" cy="4324320"/>
            <a:chOff x="3907440" y="748080"/>
            <a:chExt cx="2421720" cy="4324320"/>
          </a:xfrm>
        </p:grpSpPr>
        <p:sp>
          <p:nvSpPr>
            <p:cNvPr id="109" name=""/>
            <p:cNvSpPr/>
            <p:nvPr/>
          </p:nvSpPr>
          <p:spPr>
            <a:xfrm flipH="1" flipV="1" rot="5330400">
              <a:off x="4844520" y="3349080"/>
              <a:ext cx="1356840" cy="145152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 flipV="1" rot="5330400">
              <a:off x="4014000" y="2310840"/>
              <a:ext cx="1356840" cy="145152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1" name=""/>
            <p:cNvSpPr/>
            <p:nvPr/>
          </p:nvSpPr>
          <p:spPr>
            <a:xfrm flipH="1" flipV="1" rot="5330400">
              <a:off x="4911120" y="2046600"/>
              <a:ext cx="1356840" cy="145152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 flipH="1" flipV="1" rot="5330400">
              <a:off x="3967920" y="952920"/>
              <a:ext cx="1356840" cy="145152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 flipH="1" flipV="1" rot="5330400">
              <a:off x="4902120" y="714960"/>
              <a:ext cx="1356840" cy="145152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14" name=""/>
            <p:cNvSpPr/>
            <p:nvPr/>
          </p:nvSpPr>
          <p:spPr>
            <a:xfrm flipH="1" flipV="1" rot="5330400">
              <a:off x="4022640" y="3653280"/>
              <a:ext cx="1356840" cy="145152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6411960" y="1300320"/>
            <a:ext cx="847080" cy="1681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5813280" y="3854880"/>
            <a:ext cx="847080" cy="1681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7589520" y="2560320"/>
            <a:ext cx="2179800" cy="2179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3200400" y="731520"/>
            <a:ext cx="1670040" cy="1631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1424160" y="3489120"/>
            <a:ext cx="1670040" cy="1631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700920" y="1900080"/>
            <a:ext cx="1387440" cy="1834200"/>
          </a:xfrm>
          <a:custGeom>
            <a:avLst/>
            <a:gdLst>
              <a:gd name="textAreaLeft" fmla="*/ 0 w 1387440"/>
              <a:gd name="textAreaRight" fmla="*/ 1402200 w 1387440"/>
              <a:gd name="textAreaTop" fmla="*/ 0 h 1834200"/>
              <a:gd name="textAreaBottom" fmla="*/ 1848960 h 18342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3931920" y="2011680"/>
            <a:ext cx="961200" cy="1356840"/>
          </a:xfrm>
          <a:custGeom>
            <a:avLst/>
            <a:gdLst>
              <a:gd name="textAreaLeft" fmla="*/ 0 w 961200"/>
              <a:gd name="textAreaRight" fmla="*/ 975960 w 961200"/>
              <a:gd name="textAreaTop" fmla="*/ 0 h 1356840"/>
              <a:gd name="textAreaBottom" fmla="*/ 1371600 h 13568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7724880" y="2103120"/>
            <a:ext cx="764280" cy="1448280"/>
          </a:xfrm>
          <a:custGeom>
            <a:avLst/>
            <a:gdLst>
              <a:gd name="textAreaLeft" fmla="*/ 0 w 764280"/>
              <a:gd name="textAreaRight" fmla="*/ 779040 w 764280"/>
              <a:gd name="textAreaTop" fmla="*/ 0 h 1448280"/>
              <a:gd name="textAreaBottom" fmla="*/ 1463040 h 14482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1424160" y="4754880"/>
            <a:ext cx="847080" cy="1681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2887200" y="1300320"/>
            <a:ext cx="847080" cy="1681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>
            <a:off x="3570480" y="1225440"/>
            <a:ext cx="5105880" cy="2911320"/>
            <a:chOff x="3570480" y="1225440"/>
            <a:chExt cx="5105880" cy="2911320"/>
          </a:xfrm>
        </p:grpSpPr>
        <p:sp>
          <p:nvSpPr>
            <p:cNvPr id="126" name=""/>
            <p:cNvSpPr/>
            <p:nvPr/>
          </p:nvSpPr>
          <p:spPr>
            <a:xfrm>
              <a:off x="3570480" y="1528200"/>
              <a:ext cx="4912560" cy="26085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3763800" y="1225440"/>
              <a:ext cx="4912560" cy="260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28" name=""/>
          <p:cNvGrpSpPr/>
          <p:nvPr/>
        </p:nvGrpSpPr>
        <p:grpSpPr>
          <a:xfrm>
            <a:off x="-2066400" y="-402120"/>
            <a:ext cx="4904280" cy="8506440"/>
            <a:chOff x="-2066400" y="-402120"/>
            <a:chExt cx="4904280" cy="8506440"/>
          </a:xfrm>
        </p:grpSpPr>
        <p:sp>
          <p:nvSpPr>
            <p:cNvPr id="129" name=""/>
            <p:cNvSpPr/>
            <p:nvPr/>
          </p:nvSpPr>
          <p:spPr>
            <a:xfrm>
              <a:off x="-893160" y="448668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0" name=""/>
            <p:cNvSpPr/>
            <p:nvPr/>
          </p:nvSpPr>
          <p:spPr>
            <a:xfrm rot="5358000">
              <a:off x="-870120" y="513864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-228960" y="516168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2" name=""/>
            <p:cNvSpPr/>
            <p:nvPr/>
          </p:nvSpPr>
          <p:spPr>
            <a:xfrm rot="5358000">
              <a:off x="-203040" y="4488840"/>
              <a:ext cx="1053720" cy="751680"/>
            </a:xfrm>
            <a:custGeom>
              <a:avLst/>
              <a:gdLst>
                <a:gd name="textAreaLeft" fmla="*/ 276840 w 1053720"/>
                <a:gd name="textAreaRight" fmla="*/ 791640 w 105372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-228960" y="382608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60283" sy="6028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rot="5358000">
              <a:off x="-1558800" y="447984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60283" sy="6028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5" name=""/>
            <p:cNvSpPr/>
            <p:nvPr/>
          </p:nvSpPr>
          <p:spPr>
            <a:xfrm rot="5358000">
              <a:off x="-2211120" y="515592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rot="5358000">
              <a:off x="-869760" y="380664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rot="5358000">
              <a:off x="-194760" y="313992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455040" y="447768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rot="5358000">
              <a:off x="483120" y="380664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1158840" y="517068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-1561680" y="516276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rot="5358000">
              <a:off x="474120" y="515592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 rot="16242000">
              <a:off x="-219600" y="1779120"/>
              <a:ext cx="1054080" cy="751680"/>
            </a:xfrm>
            <a:custGeom>
              <a:avLst/>
              <a:gdLst>
                <a:gd name="textAreaLeft" fmla="*/ 269640 w 1054080"/>
                <a:gd name="textAreaRight" fmla="*/ 78444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 rot="16242000">
              <a:off x="417600" y="2455200"/>
              <a:ext cx="1054080" cy="751680"/>
            </a:xfrm>
            <a:custGeom>
              <a:avLst/>
              <a:gdLst>
                <a:gd name="textAreaLeft" fmla="*/ 269640 w 1054080"/>
                <a:gd name="textAreaRight" fmla="*/ 78444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H="1">
              <a:off x="-261000" y="2462040"/>
              <a:ext cx="1058400" cy="751680"/>
            </a:xfrm>
            <a:custGeom>
              <a:avLst/>
              <a:gdLst>
                <a:gd name="textAreaLeft" fmla="*/ 285840 w 1058400"/>
                <a:gd name="textAreaRight" fmla="*/ 80244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1107720" y="113508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rot="5358000">
              <a:off x="1115640" y="178704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rot="5358000">
              <a:off x="426960" y="112824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60283" sy="6028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439200" y="181116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423720" y="45108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rot="5358000">
              <a:off x="-219240" y="42408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rot="5358000">
              <a:off x="447480" y="-24624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1779480" y="179460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1106280" y="-25704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60283" sy="6028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-908280" y="179064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60283" sy="6028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rot="5358000">
              <a:off x="-218520" y="581040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427320" y="585396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60283" sy="6028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-236880" y="649404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rot="5358000">
              <a:off x="-902520" y="648720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rot="5358000">
              <a:off x="-229680" y="7197120"/>
              <a:ext cx="1053720" cy="751680"/>
            </a:xfrm>
            <a:custGeom>
              <a:avLst/>
              <a:gdLst>
                <a:gd name="textAreaLeft" fmla="*/ 276840 w 1053720"/>
                <a:gd name="textAreaRight" fmla="*/ 791640 w 105372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rot="5358000">
              <a:off x="439200" y="6503760"/>
              <a:ext cx="1054080" cy="751680"/>
            </a:xfrm>
            <a:custGeom>
              <a:avLst/>
              <a:gdLst>
                <a:gd name="textAreaLeft" fmla="*/ 277200 w 1054080"/>
                <a:gd name="textAreaRight" fmla="*/ 792000 w 105408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1103400" y="6530040"/>
              <a:ext cx="1058400" cy="751680"/>
            </a:xfrm>
            <a:custGeom>
              <a:avLst/>
              <a:gdLst>
                <a:gd name="textAreaLeft" fmla="*/ 278280 w 1058400"/>
                <a:gd name="textAreaRight" fmla="*/ 794880 w 1058400"/>
                <a:gd name="textAreaTop" fmla="*/ 258840 h 751680"/>
                <a:gd name="textAreaBottom" fmla="*/ 507600 h 751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63" name=""/>
          <p:cNvSpPr/>
          <p:nvPr/>
        </p:nvSpPr>
        <p:spPr>
          <a:xfrm>
            <a:off x="3844800" y="1408320"/>
            <a:ext cx="1082520" cy="12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8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“</a:t>
            </a:r>
            <a:endParaRPr b="0" lang="fr-CH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868160" y="3039840"/>
            <a:ext cx="108252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7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”</a:t>
            </a:r>
            <a:endParaRPr b="0" lang="fr-CH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538120" y="3877200"/>
            <a:ext cx="961200" cy="1356840"/>
          </a:xfrm>
          <a:custGeom>
            <a:avLst/>
            <a:gdLst>
              <a:gd name="textAreaLeft" fmla="*/ 0 w 961200"/>
              <a:gd name="textAreaRight" fmla="*/ 975960 w 961200"/>
              <a:gd name="textAreaTop" fmla="*/ 0 h 1356840"/>
              <a:gd name="textAreaBottom" fmla="*/ 1371600 h 13568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7372080" y="4974480"/>
            <a:ext cx="1670040" cy="1631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7868160" y="-329040"/>
            <a:ext cx="1996920" cy="1996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2982960" y="3757320"/>
            <a:ext cx="1029960" cy="2880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openclassrooms.com/fr/paths/794/projects/1512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540000" y="4140000"/>
            <a:ext cx="6465240" cy="14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de-DE" sz="2800" strike="noStrike" u="none">
                <a:solidFill>
                  <a:srgbClr val="0000ee"/>
                </a:solidFill>
                <a:uFillTx/>
                <a:latin typeface="Noto Sans"/>
                <a:ea typeface="DejaVu Sans"/>
                <a:hlinkClick r:id="rId1"/>
              </a:rPr>
              <a:t>Développez une preuve de concept</a:t>
            </a:r>
            <a:endParaRPr b="0" lang="fr-CH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fr-CH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7315200" y="4629240"/>
            <a:ext cx="2362680" cy="4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3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Xavier Barrelet</a:t>
            </a:r>
            <a:endParaRPr b="0" lang="fr-CH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04 novembre 2024</a:t>
            </a:r>
            <a:endParaRPr b="0" lang="fr-CH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de-DE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5"/>
          <p:cNvSpPr/>
          <p:nvPr/>
        </p:nvSpPr>
        <p:spPr>
          <a:xfrm>
            <a:off x="1080000" y="1080000"/>
            <a:ext cx="86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TextShape 16"/>
          <p:cNvSpPr/>
          <p:nvPr/>
        </p:nvSpPr>
        <p:spPr>
          <a:xfrm>
            <a:off x="1086120" y="1609560"/>
            <a:ext cx="7719480" cy="32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couches créant les segments des images, ces patches sont de taille 16x16.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Une couche ajoutant les positions respectives de chaque segment.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blocs de couches </a:t>
            </a:r>
            <a:r>
              <a:rPr b="0" i="1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transformers</a:t>
            </a: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 utilisant le mécanisme d’attention. Ils comportent aussi les couches de MLP permettant d’apprendre des transformations plus complexes via l’activation GELU.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7"/>
          <p:cNvSpPr/>
          <p:nvPr/>
        </p:nvSpPr>
        <p:spPr>
          <a:xfrm>
            <a:off x="1080000" y="1080000"/>
            <a:ext cx="86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TextShape 18"/>
          <p:cNvSpPr/>
          <p:nvPr/>
        </p:nvSpPr>
        <p:spPr>
          <a:xfrm>
            <a:off x="1086120" y="1609560"/>
            <a:ext cx="7719480" cy="32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Des couches pour condenser les informations apprises des couches précédentes et les préparer pour la classification.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couches de classifications qui vont déterminer la probabilité d’appartenir à chaque race de chien.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deux modèles CNN et VIT vont être entraîné de la même façon.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L’entraînement utilise les mécanismes de ReduceLROnPlateau et d’EarlyStopping.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9"/>
          <p:cNvSpPr/>
          <p:nvPr/>
        </p:nvSpPr>
        <p:spPr>
          <a:xfrm>
            <a:off x="1080000" y="1080000"/>
            <a:ext cx="86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résultats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620000" y="1620000"/>
            <a:ext cx="6330960" cy="36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20"/>
          <p:cNvSpPr/>
          <p:nvPr/>
        </p:nvSpPr>
        <p:spPr>
          <a:xfrm>
            <a:off x="1080000" y="1080000"/>
            <a:ext cx="86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résultats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659960" y="1620000"/>
            <a:ext cx="6295680" cy="363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21"/>
          <p:cNvSpPr/>
          <p:nvPr/>
        </p:nvSpPr>
        <p:spPr>
          <a:xfrm>
            <a:off x="1080000" y="1080000"/>
            <a:ext cx="86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résultats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620000" y="1620000"/>
            <a:ext cx="623268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25"/>
          <p:cNvSpPr/>
          <p:nvPr/>
        </p:nvSpPr>
        <p:spPr>
          <a:xfrm>
            <a:off x="1080000" y="1080000"/>
            <a:ext cx="86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TextShape 26"/>
          <p:cNvSpPr/>
          <p:nvPr/>
        </p:nvSpPr>
        <p:spPr>
          <a:xfrm>
            <a:off x="1086120" y="1609560"/>
            <a:ext cx="7719480" cy="32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 temps d’entraînement est considérablement réduit.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modèles VIT nécessitent beaucoup de données pour être performants, le dataset utilisé dans notre cas n’était clairement pas assez grand.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Possibilités d’amélioration: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Utilisation de modèles pré-entraînés avec du transfert d’apprentissage.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Utiliser une architecture plus récente telle que les modèles DeiT (Data-efficient Image Transformer, le modèle utilise </a:t>
            </a:r>
            <a:br>
              <a:rPr sz="1800"/>
            </a:b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un modèle plus important comme «teacher»)  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23"/>
          <p:cNvSpPr/>
          <p:nvPr/>
        </p:nvSpPr>
        <p:spPr>
          <a:xfrm>
            <a:off x="1080000" y="1080000"/>
            <a:ext cx="844560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Liberation Sans;Arial"/>
                <a:ea typeface="DejaVu Sans"/>
              </a:rPr>
              <a:t>Démonstration du dashboard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TextShape 24"/>
          <p:cNvSpPr/>
          <p:nvPr/>
        </p:nvSpPr>
        <p:spPr>
          <a:xfrm>
            <a:off x="1086120" y="1609560"/>
            <a:ext cx="7719480" cy="32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https://project-7-dashboard.streamlit.app/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22"/>
          <p:cNvSpPr/>
          <p:nvPr/>
        </p:nvSpPr>
        <p:spPr>
          <a:xfrm>
            <a:off x="1080000" y="1080000"/>
            <a:ext cx="844560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Liberation Sans;Arial"/>
                <a:ea typeface="DejaVu Sans"/>
              </a:rPr>
              <a:t>Discussion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3"/>
          <p:cNvSpPr/>
          <p:nvPr/>
        </p:nvSpPr>
        <p:spPr>
          <a:xfrm>
            <a:off x="1121760" y="1748880"/>
            <a:ext cx="681948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Présentation de votre plan prévisionnel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Présentation de la démarche mise en oeuvre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trike="noStrike" u="none">
                <a:solidFill>
                  <a:srgbClr val="808080"/>
                </a:solidFill>
                <a:uFillTx/>
                <a:latin typeface="Noto Sans"/>
                <a:ea typeface="Noto Sans CJK SC"/>
              </a:rPr>
              <a:t>Démonstration du dashboard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Discussion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TextShape 4"/>
          <p:cNvSpPr/>
          <p:nvPr/>
        </p:nvSpPr>
        <p:spPr>
          <a:xfrm>
            <a:off x="1080000" y="1080000"/>
            <a:ext cx="385092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Plan de la présentation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2"/>
          <p:cNvSpPr/>
          <p:nvPr/>
        </p:nvSpPr>
        <p:spPr>
          <a:xfrm>
            <a:off x="1080000" y="1080000"/>
            <a:ext cx="791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votre plan prévisionnel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TextShape 1"/>
          <p:cNvSpPr/>
          <p:nvPr/>
        </p:nvSpPr>
        <p:spPr>
          <a:xfrm>
            <a:off x="1086120" y="1609560"/>
            <a:ext cx="7719480" cy="32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Reprise du projet précédent: Classez des images à l'aide d'algorithmes de Deep Learning.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 dataset est le même Stanford Dogs Dataset avec seulement 10 races de chiens. Il comporte 1894 images.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5"/>
          <p:cNvSpPr/>
          <p:nvPr/>
        </p:nvSpPr>
        <p:spPr>
          <a:xfrm>
            <a:off x="1080000" y="1080000"/>
            <a:ext cx="77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votre plan prévisionnel - dataset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6409800" y="2700000"/>
            <a:ext cx="2049480" cy="154044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4640" y="1705680"/>
            <a:ext cx="5894640" cy="333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6"/>
          <p:cNvSpPr/>
          <p:nvPr/>
        </p:nvSpPr>
        <p:spPr>
          <a:xfrm>
            <a:off x="1080000" y="1080000"/>
            <a:ext cx="77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votre plan prévisionnel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TextShape 7"/>
          <p:cNvSpPr/>
          <p:nvPr/>
        </p:nvSpPr>
        <p:spPr>
          <a:xfrm>
            <a:off x="1086120" y="1609560"/>
            <a:ext cx="7719480" cy="32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Un modèle personnalisé CNN avait déjà été entraîné lors du dernier projet.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Ajout d’un modèle personnalisé VIT (</a:t>
            </a:r>
            <a:r>
              <a:rPr b="0" i="1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Vision Transformer</a:t>
            </a: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) pour comparaison au CNN existant. Il devrait produire des performances similaires pour un temps d’apprentissage considérablement réduit.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8"/>
          <p:cNvSpPr/>
          <p:nvPr/>
        </p:nvSpPr>
        <p:spPr>
          <a:xfrm>
            <a:off x="1080000" y="1080000"/>
            <a:ext cx="629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votre plan prévisionnel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TextShape 9"/>
          <p:cNvSpPr/>
          <p:nvPr/>
        </p:nvSpPr>
        <p:spPr>
          <a:xfrm>
            <a:off x="1086120" y="1609560"/>
            <a:ext cx="7719480" cy="32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Deux études ont été utilisées pour la conception du nouveau modèle: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« Attention Is All You Need »: Ce document présente l’architecture de </a:t>
            </a:r>
            <a:r>
              <a:rPr b="0" i="1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transformers</a:t>
            </a: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 qui utilise le mécanisme d’attention.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« An Image is Worth 16x16 Words: Transformers for Image Recognition at Scale »: Ce document présente l’utilisation des </a:t>
            </a:r>
            <a:r>
              <a:rPr b="0" i="1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transformers</a:t>
            </a: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 pour la classification d’images.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2"/>
          <p:cNvSpPr/>
          <p:nvPr/>
        </p:nvSpPr>
        <p:spPr>
          <a:xfrm>
            <a:off x="1080000" y="1080000"/>
            <a:ext cx="86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TextShape 13"/>
          <p:cNvSpPr/>
          <p:nvPr/>
        </p:nvSpPr>
        <p:spPr>
          <a:xfrm>
            <a:off x="1086120" y="1609560"/>
            <a:ext cx="7719480" cy="32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 mécanisme d’attention dans le contexte de la classification d’images permet au modèle de se concentrer sur les parties pertinentes d’une image pendant son traitement.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Les images vont être divisées en segments/patches et ce mécanisme va attribuer un poids d’attention pour chacun. La position respective de chaque segment est également encodée.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Pour notre cas le mécanisme pourrait attribuer un poids supérieur aux segments des oreilles par exemple.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Ce mécanisme représente la base de l’architecture des </a:t>
            </a:r>
            <a:r>
              <a:rPr b="0" i="1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transformers</a:t>
            </a: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0"/>
          <p:cNvSpPr/>
          <p:nvPr/>
        </p:nvSpPr>
        <p:spPr>
          <a:xfrm>
            <a:off x="1080000" y="1080000"/>
            <a:ext cx="86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592000" y="1584000"/>
            <a:ext cx="4859280" cy="367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1"/>
          <p:cNvSpPr/>
          <p:nvPr/>
        </p:nvSpPr>
        <p:spPr>
          <a:xfrm>
            <a:off x="1080000" y="1080000"/>
            <a:ext cx="86392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rPr>
              <a:t>Présentation de la démarche mise en oeuvre - concept</a:t>
            </a:r>
            <a:endParaRPr b="0" lang="fr-CH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TextShape 14"/>
          <p:cNvSpPr/>
          <p:nvPr/>
        </p:nvSpPr>
        <p:spPr>
          <a:xfrm>
            <a:off x="1086120" y="1609560"/>
            <a:ext cx="7719480" cy="32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Voici l’architecture du modèle VIT personnalisé: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Une couche Input de dimensions 300x300.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Quelques augmentations légères de données: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Rotation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Translation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Flip horizontal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Changement de contraste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Zoom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808080"/>
                </a:solidFill>
                <a:uFillTx/>
                <a:latin typeface="Noto Sans"/>
                <a:ea typeface="DejaVu Sans"/>
              </a:rPr>
              <a:t>Changement d’éclairage aléatoire</a:t>
            </a:r>
            <a:endParaRPr b="0" lang="fr-CH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2024-05-20T12:52:13Z</dcterms:created>
  <dc:creator/>
  <dc:description/>
  <dc:language>de-DE</dc:language>
  <cp:lastModifiedBy/>
  <dcterms:modified xsi:type="dcterms:W3CDTF">2024-10-31T14:54:33Z</dcterms:modified>
  <cp:revision>484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