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jpeg" ContentType="image/jpeg"/>
  <Override PartName="/ppt/media/image4.png" ContentType="image/png"/>
  <Override PartName="/ppt/media/image5.png" ContentType="image/png"/>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5" r:id="rId10"/>
    <p:sldMasterId id="2147483667" r:id="rId11"/>
    <p:sldMasterId id="2147483669" r:id="rId12"/>
    <p:sldMasterId id="2147483671" r:id="rId13"/>
    <p:sldMasterId id="2147483673" r:id="rId14"/>
    <p:sldMasterId id="2147483675"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ontent 1">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1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2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4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8.xml"/><Relationship Id="rId9"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64160" cy="153936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nvGrpSpPr>
          <p:cNvPr id="1" name=""/>
          <p:cNvGrpSpPr/>
          <p:nvPr/>
        </p:nvGrpSpPr>
        <p:grpSpPr>
          <a:xfrm>
            <a:off x="0" y="0"/>
            <a:ext cx="10064880" cy="4098960"/>
            <a:chOff x="0" y="0"/>
            <a:chExt cx="10064880" cy="4098960"/>
          </a:xfrm>
        </p:grpSpPr>
        <p:sp>
          <p:nvSpPr>
            <p:cNvPr id="2" name=""/>
            <p:cNvSpPr/>
            <p:nvPr/>
          </p:nvSpPr>
          <p:spPr>
            <a:xfrm>
              <a:off x="0" y="0"/>
              <a:ext cx="10064880" cy="40989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 name=""/>
            <p:cNvSpPr/>
            <p:nvPr/>
          </p:nvSpPr>
          <p:spPr>
            <a:xfrm>
              <a:off x="0" y="1280160"/>
              <a:ext cx="1538640" cy="62424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Noto Sans"/>
                <a:ea typeface="DejaVu Sans"/>
              </a:endParaRPr>
            </a:p>
          </p:txBody>
        </p:sp>
        <p:sp>
          <p:nvSpPr>
            <p:cNvPr id="4" name=""/>
            <p:cNvSpPr/>
            <p:nvPr/>
          </p:nvSpPr>
          <p:spPr>
            <a:xfrm>
              <a:off x="914400" y="1920240"/>
              <a:ext cx="1264320" cy="18129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 name=""/>
            <p:cNvSpPr/>
            <p:nvPr/>
          </p:nvSpPr>
          <p:spPr>
            <a:xfrm>
              <a:off x="2194560" y="548640"/>
              <a:ext cx="1264320" cy="181296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 name=""/>
            <p:cNvSpPr/>
            <p:nvPr/>
          </p:nvSpPr>
          <p:spPr>
            <a:xfrm>
              <a:off x="3474720" y="1188720"/>
              <a:ext cx="349920" cy="3499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 name=""/>
            <p:cNvSpPr/>
            <p:nvPr/>
          </p:nvSpPr>
          <p:spPr>
            <a:xfrm>
              <a:off x="4206240" y="0"/>
              <a:ext cx="1447200" cy="89856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 name=""/>
            <p:cNvSpPr/>
            <p:nvPr/>
          </p:nvSpPr>
          <p:spPr>
            <a:xfrm>
              <a:off x="4663440" y="914400"/>
              <a:ext cx="990000" cy="44136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 name=""/>
            <p:cNvSpPr/>
            <p:nvPr/>
          </p:nvSpPr>
          <p:spPr>
            <a:xfrm>
              <a:off x="3474720" y="1737360"/>
              <a:ext cx="3093120" cy="9900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 name=""/>
            <p:cNvSpPr/>
            <p:nvPr/>
          </p:nvSpPr>
          <p:spPr>
            <a:xfrm>
              <a:off x="4114800" y="2743200"/>
              <a:ext cx="1447200" cy="9900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 name=""/>
            <p:cNvSpPr/>
            <p:nvPr/>
          </p:nvSpPr>
          <p:spPr>
            <a:xfrm>
              <a:off x="6583680" y="1463040"/>
              <a:ext cx="1538640" cy="44136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 name=""/>
            <p:cNvSpPr/>
            <p:nvPr/>
          </p:nvSpPr>
          <p:spPr>
            <a:xfrm>
              <a:off x="7315200" y="1920240"/>
              <a:ext cx="1447200" cy="163008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 name=""/>
            <p:cNvSpPr/>
            <p:nvPr/>
          </p:nvSpPr>
          <p:spPr>
            <a:xfrm>
              <a:off x="2743200" y="2377440"/>
              <a:ext cx="532800" cy="8071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 name=""/>
            <p:cNvSpPr/>
            <p:nvPr/>
          </p:nvSpPr>
          <p:spPr>
            <a:xfrm>
              <a:off x="8595360" y="0"/>
              <a:ext cx="1469520" cy="144720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 name=""/>
            <p:cNvSpPr/>
            <p:nvPr/>
          </p:nvSpPr>
          <p:spPr>
            <a:xfrm>
              <a:off x="6766560" y="0"/>
              <a:ext cx="258480" cy="99000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6" name=""/>
            <p:cNvSpPr/>
            <p:nvPr/>
          </p:nvSpPr>
          <p:spPr>
            <a:xfrm>
              <a:off x="1554480" y="0"/>
              <a:ext cx="167040" cy="89856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 name=""/>
            <p:cNvSpPr/>
            <p:nvPr/>
          </p:nvSpPr>
          <p:spPr>
            <a:xfrm>
              <a:off x="0" y="3017520"/>
              <a:ext cx="349920" cy="10814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 name=""/>
            <p:cNvSpPr/>
            <p:nvPr/>
          </p:nvSpPr>
          <p:spPr>
            <a:xfrm>
              <a:off x="9601200" y="2560320"/>
              <a:ext cx="349920" cy="153864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 name=""/>
            <p:cNvSpPr/>
            <p:nvPr/>
          </p:nvSpPr>
          <p:spPr>
            <a:xfrm>
              <a:off x="8778240" y="1828800"/>
              <a:ext cx="349920" cy="3499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2103480" y="3658320"/>
            <a:ext cx="163008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56" name=""/>
          <p:cNvSpPr/>
          <p:nvPr/>
        </p:nvSpPr>
        <p:spPr>
          <a:xfrm>
            <a:off x="823320" y="-273240"/>
            <a:ext cx="2178720" cy="2178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57" name=""/>
          <p:cNvSpPr/>
          <p:nvPr/>
        </p:nvSpPr>
        <p:spPr>
          <a:xfrm>
            <a:off x="7955640" y="3109680"/>
            <a:ext cx="2178720" cy="2178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58" name=""/>
          <p:cNvSpPr/>
          <p:nvPr/>
        </p:nvSpPr>
        <p:spPr>
          <a:xfrm>
            <a:off x="9601560" y="915120"/>
            <a:ext cx="163008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159" name=""/>
          <p:cNvGrpSpPr/>
          <p:nvPr/>
        </p:nvGrpSpPr>
        <p:grpSpPr>
          <a:xfrm>
            <a:off x="3907440" y="745920"/>
            <a:ext cx="2420640" cy="4323240"/>
            <a:chOff x="3907440" y="745920"/>
            <a:chExt cx="2420640" cy="4323240"/>
          </a:xfrm>
        </p:grpSpPr>
        <p:sp>
          <p:nvSpPr>
            <p:cNvPr id="160" name=""/>
            <p:cNvSpPr/>
            <p:nvPr/>
          </p:nvSpPr>
          <p:spPr>
            <a:xfrm flipH="1" flipV="1" rot="5330400">
              <a:off x="4844880" y="3346560"/>
              <a:ext cx="1355760" cy="14504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1" name=""/>
            <p:cNvSpPr/>
            <p:nvPr/>
          </p:nvSpPr>
          <p:spPr>
            <a:xfrm flipH="1" flipV="1" rot="5330400">
              <a:off x="4014360" y="2308320"/>
              <a:ext cx="1355760" cy="14504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2" name=""/>
            <p:cNvSpPr/>
            <p:nvPr/>
          </p:nvSpPr>
          <p:spPr>
            <a:xfrm flipH="1" flipV="1" rot="5330400">
              <a:off x="4911480" y="2044080"/>
              <a:ext cx="1355760" cy="14504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3" name=""/>
            <p:cNvSpPr/>
            <p:nvPr/>
          </p:nvSpPr>
          <p:spPr>
            <a:xfrm flipH="1" flipV="1" rot="5330400">
              <a:off x="3968280" y="950400"/>
              <a:ext cx="1355760" cy="14504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4" name=""/>
            <p:cNvSpPr/>
            <p:nvPr/>
          </p:nvSpPr>
          <p:spPr>
            <a:xfrm flipH="1" flipV="1" rot="5330400">
              <a:off x="4902480" y="712440"/>
              <a:ext cx="1355760" cy="14504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Arial"/>
                <a:ea typeface="DejaVu Sans"/>
              </a:endParaRPr>
            </a:p>
          </p:txBody>
        </p:sp>
        <p:sp>
          <p:nvSpPr>
            <p:cNvPr id="165" name=""/>
            <p:cNvSpPr/>
            <p:nvPr/>
          </p:nvSpPr>
          <p:spPr>
            <a:xfrm flipH="1" flipV="1" rot="5330400">
              <a:off x="4023000" y="3650760"/>
              <a:ext cx="1355760" cy="14504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6411960" y="1300320"/>
            <a:ext cx="846000" cy="167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7" name=""/>
          <p:cNvSpPr/>
          <p:nvPr/>
        </p:nvSpPr>
        <p:spPr>
          <a:xfrm>
            <a:off x="5813280" y="3854880"/>
            <a:ext cx="846000" cy="167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8" name=""/>
          <p:cNvSpPr/>
          <p:nvPr/>
        </p:nvSpPr>
        <p:spPr>
          <a:xfrm>
            <a:off x="7589520" y="2560320"/>
            <a:ext cx="2178720" cy="2178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69" name=""/>
          <p:cNvSpPr/>
          <p:nvPr/>
        </p:nvSpPr>
        <p:spPr>
          <a:xfrm>
            <a:off x="3200400" y="731520"/>
            <a:ext cx="166896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70" name=""/>
          <p:cNvSpPr/>
          <p:nvPr/>
        </p:nvSpPr>
        <p:spPr>
          <a:xfrm>
            <a:off x="1424160" y="3489120"/>
            <a:ext cx="166896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71" name=""/>
          <p:cNvSpPr/>
          <p:nvPr/>
        </p:nvSpPr>
        <p:spPr>
          <a:xfrm>
            <a:off x="700920" y="1900080"/>
            <a:ext cx="1386360" cy="1833120"/>
          </a:xfrm>
          <a:custGeom>
            <a:avLst/>
            <a:gdLst>
              <a:gd name="textAreaLeft" fmla="*/ 0 w 1386360"/>
              <a:gd name="textAreaRight" fmla="*/ 1402200 w 1386360"/>
              <a:gd name="textAreaTop" fmla="*/ 0 h 1833120"/>
              <a:gd name="textAreaBottom" fmla="*/ 1848960 h 183312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72" name=""/>
          <p:cNvSpPr/>
          <p:nvPr/>
        </p:nvSpPr>
        <p:spPr>
          <a:xfrm>
            <a:off x="3931920" y="2011680"/>
            <a:ext cx="960120" cy="1355760"/>
          </a:xfrm>
          <a:custGeom>
            <a:avLst/>
            <a:gdLst>
              <a:gd name="textAreaLeft" fmla="*/ 0 w 960120"/>
              <a:gd name="textAreaRight" fmla="*/ 975960 w 960120"/>
              <a:gd name="textAreaTop" fmla="*/ 0 h 1355760"/>
              <a:gd name="textAreaBottom" fmla="*/ 1371600 h 135576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73" name=""/>
          <p:cNvSpPr/>
          <p:nvPr/>
        </p:nvSpPr>
        <p:spPr>
          <a:xfrm>
            <a:off x="7724880" y="2103120"/>
            <a:ext cx="763200" cy="1447200"/>
          </a:xfrm>
          <a:custGeom>
            <a:avLst/>
            <a:gdLst>
              <a:gd name="textAreaLeft" fmla="*/ 0 w 763200"/>
              <a:gd name="textAreaRight" fmla="*/ 779040 w 763200"/>
              <a:gd name="textAreaTop" fmla="*/ 0 h 1447200"/>
              <a:gd name="textAreaBottom" fmla="*/ 1463040 h 144720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74" name=""/>
          <p:cNvSpPr/>
          <p:nvPr/>
        </p:nvSpPr>
        <p:spPr>
          <a:xfrm>
            <a:off x="1424160" y="4754880"/>
            <a:ext cx="846000" cy="167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75" name=""/>
          <p:cNvSpPr/>
          <p:nvPr/>
        </p:nvSpPr>
        <p:spPr>
          <a:xfrm>
            <a:off x="2887200" y="1300320"/>
            <a:ext cx="846000" cy="167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6" name=""/>
          <p:cNvGrpSpPr/>
          <p:nvPr/>
        </p:nvGrpSpPr>
        <p:grpSpPr>
          <a:xfrm>
            <a:off x="3570480" y="1225440"/>
            <a:ext cx="5104800" cy="2910240"/>
            <a:chOff x="3570480" y="1225440"/>
            <a:chExt cx="5104800" cy="2910240"/>
          </a:xfrm>
        </p:grpSpPr>
        <p:sp>
          <p:nvSpPr>
            <p:cNvPr id="177" name=""/>
            <p:cNvSpPr/>
            <p:nvPr/>
          </p:nvSpPr>
          <p:spPr>
            <a:xfrm>
              <a:off x="3570480" y="1528200"/>
              <a:ext cx="4911480" cy="26074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78" name=""/>
            <p:cNvSpPr/>
            <p:nvPr/>
          </p:nvSpPr>
          <p:spPr>
            <a:xfrm>
              <a:off x="3763800" y="1225440"/>
              <a:ext cx="4911480" cy="260748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179" name=""/>
          <p:cNvGrpSpPr/>
          <p:nvPr/>
        </p:nvGrpSpPr>
        <p:grpSpPr>
          <a:xfrm>
            <a:off x="-2065320" y="-402120"/>
            <a:ext cx="4902120" cy="8505360"/>
            <a:chOff x="-2065320" y="-402120"/>
            <a:chExt cx="4902120" cy="8505360"/>
          </a:xfrm>
        </p:grpSpPr>
        <p:sp>
          <p:nvSpPr>
            <p:cNvPr id="180" name=""/>
            <p:cNvSpPr/>
            <p:nvPr/>
          </p:nvSpPr>
          <p:spPr>
            <a:xfrm>
              <a:off x="-893160" y="44866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1" name=""/>
            <p:cNvSpPr/>
            <p:nvPr/>
          </p:nvSpPr>
          <p:spPr>
            <a:xfrm rot="5358000">
              <a:off x="-869040" y="51375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82" name=""/>
            <p:cNvSpPr/>
            <p:nvPr/>
          </p:nvSpPr>
          <p:spPr>
            <a:xfrm>
              <a:off x="-228960" y="51616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3" name=""/>
            <p:cNvSpPr/>
            <p:nvPr/>
          </p:nvSpPr>
          <p:spPr>
            <a:xfrm rot="5358000">
              <a:off x="-200880" y="4488840"/>
              <a:ext cx="1052640" cy="750600"/>
            </a:xfrm>
            <a:custGeom>
              <a:avLst/>
              <a:gdLst>
                <a:gd name="textAreaLeft" fmla="*/ 276840 w 1052640"/>
                <a:gd name="textAreaRight" fmla="*/ 791640 w 105264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84" name=""/>
            <p:cNvSpPr/>
            <p:nvPr/>
          </p:nvSpPr>
          <p:spPr>
            <a:xfrm>
              <a:off x="-228960" y="38260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5" name=""/>
            <p:cNvSpPr/>
            <p:nvPr/>
          </p:nvSpPr>
          <p:spPr>
            <a:xfrm rot="5358000">
              <a:off x="-1557720" y="44787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6" name=""/>
            <p:cNvSpPr/>
            <p:nvPr/>
          </p:nvSpPr>
          <p:spPr>
            <a:xfrm rot="5358000">
              <a:off x="-2210040" y="515484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7" name=""/>
            <p:cNvSpPr/>
            <p:nvPr/>
          </p:nvSpPr>
          <p:spPr>
            <a:xfrm rot="5358000">
              <a:off x="-868680" y="38055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8" name=""/>
            <p:cNvSpPr/>
            <p:nvPr/>
          </p:nvSpPr>
          <p:spPr>
            <a:xfrm rot="5358000">
              <a:off x="-193680" y="313884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89" name=""/>
            <p:cNvSpPr/>
            <p:nvPr/>
          </p:nvSpPr>
          <p:spPr>
            <a:xfrm>
              <a:off x="455040" y="44776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0" name=""/>
            <p:cNvSpPr/>
            <p:nvPr/>
          </p:nvSpPr>
          <p:spPr>
            <a:xfrm rot="5358000">
              <a:off x="483120" y="38055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1" name=""/>
            <p:cNvSpPr/>
            <p:nvPr/>
          </p:nvSpPr>
          <p:spPr>
            <a:xfrm>
              <a:off x="1158840" y="51706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2" name=""/>
            <p:cNvSpPr/>
            <p:nvPr/>
          </p:nvSpPr>
          <p:spPr>
            <a:xfrm>
              <a:off x="-1561680" y="516276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3" name=""/>
            <p:cNvSpPr/>
            <p:nvPr/>
          </p:nvSpPr>
          <p:spPr>
            <a:xfrm rot="5358000">
              <a:off x="474120" y="515484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4" name=""/>
            <p:cNvSpPr/>
            <p:nvPr/>
          </p:nvSpPr>
          <p:spPr>
            <a:xfrm flipH="1" rot="16242000">
              <a:off x="-219600" y="1778040"/>
              <a:ext cx="1053000" cy="750600"/>
            </a:xfrm>
            <a:custGeom>
              <a:avLst/>
              <a:gdLst>
                <a:gd name="textAreaLeft" fmla="*/ 268920 w 1053000"/>
                <a:gd name="textAreaRight" fmla="*/ 78372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95" name=""/>
            <p:cNvSpPr/>
            <p:nvPr/>
          </p:nvSpPr>
          <p:spPr>
            <a:xfrm flipH="1" rot="16242000">
              <a:off x="416520" y="2454120"/>
              <a:ext cx="1053000" cy="750600"/>
            </a:xfrm>
            <a:custGeom>
              <a:avLst/>
              <a:gdLst>
                <a:gd name="textAreaLeft" fmla="*/ 268920 w 1053000"/>
                <a:gd name="textAreaRight" fmla="*/ 78372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6" name=""/>
            <p:cNvSpPr/>
            <p:nvPr/>
          </p:nvSpPr>
          <p:spPr>
            <a:xfrm flipH="1">
              <a:off x="-262440" y="2462040"/>
              <a:ext cx="1057320" cy="750600"/>
            </a:xfrm>
            <a:custGeom>
              <a:avLst/>
              <a:gdLst>
                <a:gd name="textAreaLeft" fmla="*/ 286200 w 1057320"/>
                <a:gd name="textAreaRight" fmla="*/ 80280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7" name=""/>
            <p:cNvSpPr/>
            <p:nvPr/>
          </p:nvSpPr>
          <p:spPr>
            <a:xfrm>
              <a:off x="1107720" y="11350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98" name=""/>
            <p:cNvSpPr/>
            <p:nvPr/>
          </p:nvSpPr>
          <p:spPr>
            <a:xfrm rot="5358000">
              <a:off x="1115640" y="17859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99" name=""/>
            <p:cNvSpPr/>
            <p:nvPr/>
          </p:nvSpPr>
          <p:spPr>
            <a:xfrm rot="5358000">
              <a:off x="426960" y="112716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0" name=""/>
            <p:cNvSpPr/>
            <p:nvPr/>
          </p:nvSpPr>
          <p:spPr>
            <a:xfrm>
              <a:off x="439200" y="181116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1" name=""/>
            <p:cNvSpPr/>
            <p:nvPr/>
          </p:nvSpPr>
          <p:spPr>
            <a:xfrm>
              <a:off x="423720" y="45108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2" name=""/>
            <p:cNvSpPr/>
            <p:nvPr/>
          </p:nvSpPr>
          <p:spPr>
            <a:xfrm rot="5358000">
              <a:off x="-218160" y="42300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3" name=""/>
            <p:cNvSpPr/>
            <p:nvPr/>
          </p:nvSpPr>
          <p:spPr>
            <a:xfrm rot="5358000">
              <a:off x="447480" y="-24624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4" name=""/>
            <p:cNvSpPr/>
            <p:nvPr/>
          </p:nvSpPr>
          <p:spPr>
            <a:xfrm>
              <a:off x="1779480" y="179460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5" name=""/>
            <p:cNvSpPr/>
            <p:nvPr/>
          </p:nvSpPr>
          <p:spPr>
            <a:xfrm>
              <a:off x="1106280" y="-25704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6" name=""/>
            <p:cNvSpPr/>
            <p:nvPr/>
          </p:nvSpPr>
          <p:spPr>
            <a:xfrm>
              <a:off x="-908280" y="179064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7" name=""/>
            <p:cNvSpPr/>
            <p:nvPr/>
          </p:nvSpPr>
          <p:spPr>
            <a:xfrm rot="5358000">
              <a:off x="-217440" y="580932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8" name=""/>
            <p:cNvSpPr/>
            <p:nvPr/>
          </p:nvSpPr>
          <p:spPr>
            <a:xfrm>
              <a:off x="427320" y="585396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59219" sy="5921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09" name=""/>
            <p:cNvSpPr/>
            <p:nvPr/>
          </p:nvSpPr>
          <p:spPr>
            <a:xfrm>
              <a:off x="-236880" y="649404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10" name=""/>
            <p:cNvSpPr/>
            <p:nvPr/>
          </p:nvSpPr>
          <p:spPr>
            <a:xfrm rot="5358000">
              <a:off x="-901440" y="648612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11" name=""/>
            <p:cNvSpPr/>
            <p:nvPr/>
          </p:nvSpPr>
          <p:spPr>
            <a:xfrm rot="5358000">
              <a:off x="-227520" y="7197120"/>
              <a:ext cx="1052640" cy="750600"/>
            </a:xfrm>
            <a:custGeom>
              <a:avLst/>
              <a:gdLst>
                <a:gd name="textAreaLeft" fmla="*/ 276840 w 1052640"/>
                <a:gd name="textAreaRight" fmla="*/ 791640 w 105264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212" name=""/>
            <p:cNvSpPr/>
            <p:nvPr/>
          </p:nvSpPr>
          <p:spPr>
            <a:xfrm rot="5358000">
              <a:off x="439200" y="6502680"/>
              <a:ext cx="1053000" cy="750600"/>
            </a:xfrm>
            <a:custGeom>
              <a:avLst/>
              <a:gdLst>
                <a:gd name="textAreaLeft" fmla="*/ 277200 w 1053000"/>
                <a:gd name="textAreaRight" fmla="*/ 792000 w 105300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213" name=""/>
            <p:cNvSpPr/>
            <p:nvPr/>
          </p:nvSpPr>
          <p:spPr>
            <a:xfrm>
              <a:off x="1103400" y="6530040"/>
              <a:ext cx="1057320" cy="750600"/>
            </a:xfrm>
            <a:custGeom>
              <a:avLst/>
              <a:gdLst>
                <a:gd name="textAreaLeft" fmla="*/ 278280 w 1057320"/>
                <a:gd name="textAreaRight" fmla="*/ 794880 w 1057320"/>
                <a:gd name="textAreaTop" fmla="*/ 258840 h 750600"/>
                <a:gd name="textAreaBottom" fmla="*/ 507600 h 750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grpSp>
      <p:sp>
        <p:nvSpPr>
          <p:cNvPr id="214" name=""/>
          <p:cNvSpPr/>
          <p:nvPr/>
        </p:nvSpPr>
        <p:spPr>
          <a:xfrm>
            <a:off x="3844800" y="1408320"/>
            <a:ext cx="1081440" cy="120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trike="noStrike" u="none">
                <a:solidFill>
                  <a:srgbClr val="000000"/>
                </a:solidFill>
                <a:uFillTx/>
                <a:latin typeface="Arial"/>
                <a:ea typeface="DejaVu Sans"/>
              </a:rPr>
              <a:t>“</a:t>
            </a:r>
            <a:endParaRPr b="0" lang="fr-CH" sz="8000" strike="noStrike" u="none">
              <a:solidFill>
                <a:srgbClr val="000000"/>
              </a:solidFill>
              <a:uFillTx/>
              <a:latin typeface="Arial"/>
            </a:endParaRPr>
          </a:p>
        </p:txBody>
      </p:sp>
      <p:sp>
        <p:nvSpPr>
          <p:cNvPr id="215" name=""/>
          <p:cNvSpPr/>
          <p:nvPr/>
        </p:nvSpPr>
        <p:spPr>
          <a:xfrm>
            <a:off x="7868160" y="3039840"/>
            <a:ext cx="1081440" cy="109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trike="noStrike" u="none">
                <a:solidFill>
                  <a:srgbClr val="000000"/>
                </a:solidFill>
                <a:uFillTx/>
                <a:latin typeface="Arial"/>
                <a:ea typeface="DejaVu Sans"/>
              </a:rPr>
              <a:t>”</a:t>
            </a:r>
            <a:endParaRPr b="0" lang="fr-CH" sz="7200" strike="noStrike" u="none">
              <a:solidFill>
                <a:srgbClr val="000000"/>
              </a:solidFill>
              <a:uFillTx/>
              <a:latin typeface="Arial"/>
            </a:endParaRPr>
          </a:p>
        </p:txBody>
      </p:sp>
      <p:sp>
        <p:nvSpPr>
          <p:cNvPr id="216" name=""/>
          <p:cNvSpPr/>
          <p:nvPr/>
        </p:nvSpPr>
        <p:spPr>
          <a:xfrm>
            <a:off x="8538120" y="3877200"/>
            <a:ext cx="960120" cy="1355760"/>
          </a:xfrm>
          <a:custGeom>
            <a:avLst/>
            <a:gdLst>
              <a:gd name="textAreaLeft" fmla="*/ 0 w 960120"/>
              <a:gd name="textAreaRight" fmla="*/ 975960 w 960120"/>
              <a:gd name="textAreaTop" fmla="*/ 0 h 1355760"/>
              <a:gd name="textAreaBottom" fmla="*/ 1371600 h 135576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217" name=""/>
          <p:cNvSpPr/>
          <p:nvPr/>
        </p:nvSpPr>
        <p:spPr>
          <a:xfrm>
            <a:off x="7372080" y="4974480"/>
            <a:ext cx="166896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8" name=""/>
          <p:cNvSpPr/>
          <p:nvPr/>
        </p:nvSpPr>
        <p:spPr>
          <a:xfrm>
            <a:off x="7868160" y="-329040"/>
            <a:ext cx="1995840" cy="199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9" name=""/>
          <p:cNvSpPr/>
          <p:nvPr/>
        </p:nvSpPr>
        <p:spPr>
          <a:xfrm>
            <a:off x="2982960" y="3757320"/>
            <a:ext cx="1028880" cy="2869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2"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p:nvPr/>
        </p:nvSpPr>
        <p:spPr>
          <a:xfrm>
            <a:off x="8266320" y="4115520"/>
            <a:ext cx="1904400" cy="1904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1" name=""/>
          <p:cNvSpPr/>
          <p:nvPr/>
        </p:nvSpPr>
        <p:spPr>
          <a:xfrm>
            <a:off x="7717680" y="-548280"/>
            <a:ext cx="1904400" cy="1904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222" name=""/>
          <p:cNvGrpSpPr/>
          <p:nvPr/>
        </p:nvGrpSpPr>
        <p:grpSpPr>
          <a:xfrm>
            <a:off x="-131760" y="-280440"/>
            <a:ext cx="884160" cy="1249560"/>
            <a:chOff x="-131760" y="-280440"/>
            <a:chExt cx="884160" cy="1249560"/>
          </a:xfrm>
        </p:grpSpPr>
        <p:sp>
          <p:nvSpPr>
            <p:cNvPr id="223" name=""/>
            <p:cNvSpPr/>
            <p:nvPr/>
          </p:nvSpPr>
          <p:spPr>
            <a:xfrm flipV="1" rot="5395800">
              <a:off x="219240" y="801000"/>
              <a:ext cx="167040" cy="167040"/>
            </a:xfrm>
            <a:prstGeom prst="ellipse">
              <a:avLst/>
            </a:prstGeom>
            <a:blipFill rotWithShape="0">
              <a:blip r:embed="rId2"/>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4" name=""/>
            <p:cNvSpPr/>
            <p:nvPr/>
          </p:nvSpPr>
          <p:spPr>
            <a:xfrm flipV="1" rot="5395800">
              <a:off x="218880" y="435240"/>
              <a:ext cx="167040" cy="167040"/>
            </a:xfrm>
            <a:prstGeom prst="ellipse">
              <a:avLst/>
            </a:prstGeom>
            <a:blipFill rotWithShape="0">
              <a:blip r:embed="rId3"/>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5" name=""/>
            <p:cNvSpPr/>
            <p:nvPr/>
          </p:nvSpPr>
          <p:spPr>
            <a:xfrm flipV="1" rot="5395800">
              <a:off x="218520" y="69840"/>
              <a:ext cx="167040" cy="167040"/>
            </a:xfrm>
            <a:prstGeom prst="ellipse">
              <a:avLst/>
            </a:prstGeom>
            <a:blipFill rotWithShape="0">
              <a:blip r:embed="rId4"/>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6" name=""/>
            <p:cNvSpPr/>
            <p:nvPr/>
          </p:nvSpPr>
          <p:spPr>
            <a:xfrm flipV="1" rot="5395800">
              <a:off x="217800" y="-280080"/>
              <a:ext cx="167040" cy="167040"/>
            </a:xfrm>
            <a:prstGeom prst="ellipse">
              <a:avLst/>
            </a:prstGeom>
            <a:blipFill rotWithShape="0">
              <a:blip r:embed="rId5"/>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7" name=""/>
            <p:cNvSpPr/>
            <p:nvPr/>
          </p:nvSpPr>
          <p:spPr>
            <a:xfrm flipV="1" rot="5395800">
              <a:off x="583920" y="-280440"/>
              <a:ext cx="167040" cy="167040"/>
            </a:xfrm>
            <a:prstGeom prst="ellipse">
              <a:avLst/>
            </a:prstGeom>
            <a:blipFill rotWithShape="0">
              <a:blip r:embed="rId6"/>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8" name=""/>
            <p:cNvSpPr/>
            <p:nvPr/>
          </p:nvSpPr>
          <p:spPr>
            <a:xfrm flipV="1" rot="5395800">
              <a:off x="584280" y="69120"/>
              <a:ext cx="167040" cy="167040"/>
            </a:xfrm>
            <a:prstGeom prst="ellipse">
              <a:avLst/>
            </a:prstGeom>
            <a:blipFill rotWithShape="0">
              <a:blip r:embed="rId7"/>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9" name=""/>
            <p:cNvSpPr/>
            <p:nvPr/>
          </p:nvSpPr>
          <p:spPr>
            <a:xfrm flipV="1" rot="5395800">
              <a:off x="584280" y="434880"/>
              <a:ext cx="167040" cy="167040"/>
            </a:xfrm>
            <a:prstGeom prst="ellipse">
              <a:avLst/>
            </a:prstGeom>
            <a:blipFill rotWithShape="0">
              <a:blip r:embed="rId8"/>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0" name=""/>
            <p:cNvSpPr/>
            <p:nvPr/>
          </p:nvSpPr>
          <p:spPr>
            <a:xfrm flipV="1" rot="5395800">
              <a:off x="585000" y="801000"/>
              <a:ext cx="167040" cy="167040"/>
            </a:xfrm>
            <a:prstGeom prst="ellipse">
              <a:avLst/>
            </a:prstGeom>
            <a:blipFill rotWithShape="0">
              <a:blip r:embed="rId9"/>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1" name=""/>
            <p:cNvSpPr/>
            <p:nvPr/>
          </p:nvSpPr>
          <p:spPr>
            <a:xfrm flipV="1" rot="5395800">
              <a:off x="-130320" y="801360"/>
              <a:ext cx="167040" cy="167040"/>
            </a:xfrm>
            <a:prstGeom prst="ellipse">
              <a:avLst/>
            </a:prstGeom>
            <a:blipFill rotWithShape="0">
              <a:blip r:embed="rId10"/>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2" name=""/>
            <p:cNvSpPr/>
            <p:nvPr/>
          </p:nvSpPr>
          <p:spPr>
            <a:xfrm flipV="1" rot="5395800">
              <a:off x="-131040" y="435960"/>
              <a:ext cx="167040" cy="167040"/>
            </a:xfrm>
            <a:prstGeom prst="ellipse">
              <a:avLst/>
            </a:prstGeom>
            <a:blipFill rotWithShape="0">
              <a:blip r:embed="rId11"/>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3" name=""/>
            <p:cNvSpPr/>
            <p:nvPr/>
          </p:nvSpPr>
          <p:spPr>
            <a:xfrm flipV="1" rot="5395800">
              <a:off x="-131040" y="69840"/>
              <a:ext cx="167040" cy="167040"/>
            </a:xfrm>
            <a:prstGeom prst="ellipse">
              <a:avLst/>
            </a:prstGeom>
            <a:blipFill rotWithShape="0">
              <a:blip r:embed="rId12"/>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4" name=""/>
            <p:cNvSpPr/>
            <p:nvPr/>
          </p:nvSpPr>
          <p:spPr>
            <a:xfrm flipV="1" rot="5395800">
              <a:off x="-131400" y="-279720"/>
              <a:ext cx="167040" cy="167040"/>
            </a:xfrm>
            <a:prstGeom prst="ellipse">
              <a:avLst/>
            </a:prstGeom>
            <a:blipFill rotWithShape="0">
              <a:blip r:embed="rId13"/>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235" name=""/>
          <p:cNvGrpSpPr/>
          <p:nvPr/>
        </p:nvGrpSpPr>
        <p:grpSpPr>
          <a:xfrm>
            <a:off x="9545040" y="4645800"/>
            <a:ext cx="900000" cy="1265400"/>
            <a:chOff x="9545040" y="4645800"/>
            <a:chExt cx="900000" cy="1265400"/>
          </a:xfrm>
        </p:grpSpPr>
        <p:sp>
          <p:nvSpPr>
            <p:cNvPr id="236" name=""/>
            <p:cNvSpPr/>
            <p:nvPr/>
          </p:nvSpPr>
          <p:spPr>
            <a:xfrm flipV="1" rot="5395800">
              <a:off x="9911880" y="5743080"/>
              <a:ext cx="167040" cy="167040"/>
            </a:xfrm>
            <a:prstGeom prst="ellipse">
              <a:avLst/>
            </a:prstGeom>
            <a:blipFill rotWithShape="0">
              <a:blip r:embed="rId14"/>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7" name=""/>
            <p:cNvSpPr/>
            <p:nvPr/>
          </p:nvSpPr>
          <p:spPr>
            <a:xfrm flipV="1" rot="5395800">
              <a:off x="9911520" y="5377320"/>
              <a:ext cx="167040" cy="167040"/>
            </a:xfrm>
            <a:prstGeom prst="ellipse">
              <a:avLst/>
            </a:prstGeom>
            <a:blipFill rotWithShape="0">
              <a:blip r:embed="rId15"/>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8" name=""/>
            <p:cNvSpPr/>
            <p:nvPr/>
          </p:nvSpPr>
          <p:spPr>
            <a:xfrm flipV="1" rot="5395800">
              <a:off x="9911160" y="5011920"/>
              <a:ext cx="167040" cy="167040"/>
            </a:xfrm>
            <a:prstGeom prst="ellipse">
              <a:avLst/>
            </a:prstGeom>
            <a:blipFill rotWithShape="0">
              <a:blip r:embed="rId16"/>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39" name=""/>
            <p:cNvSpPr/>
            <p:nvPr/>
          </p:nvSpPr>
          <p:spPr>
            <a:xfrm flipV="1" rot="5395800">
              <a:off x="9910440" y="4645800"/>
              <a:ext cx="167040" cy="167040"/>
            </a:xfrm>
            <a:prstGeom prst="ellipse">
              <a:avLst/>
            </a:prstGeom>
            <a:blipFill rotWithShape="0">
              <a:blip r:embed="rId17"/>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0" name=""/>
            <p:cNvSpPr/>
            <p:nvPr/>
          </p:nvSpPr>
          <p:spPr>
            <a:xfrm flipV="1" rot="5395800">
              <a:off x="10276560" y="4645440"/>
              <a:ext cx="167040" cy="167040"/>
            </a:xfrm>
            <a:prstGeom prst="ellipse">
              <a:avLst/>
            </a:prstGeom>
            <a:blipFill rotWithShape="0">
              <a:blip r:embed="rId18"/>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1" name=""/>
            <p:cNvSpPr/>
            <p:nvPr/>
          </p:nvSpPr>
          <p:spPr>
            <a:xfrm flipV="1" rot="5395800">
              <a:off x="10276920" y="5011200"/>
              <a:ext cx="167040" cy="167040"/>
            </a:xfrm>
            <a:prstGeom prst="ellipse">
              <a:avLst/>
            </a:prstGeom>
            <a:blipFill rotWithShape="0">
              <a:blip r:embed="rId19"/>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2" name=""/>
            <p:cNvSpPr/>
            <p:nvPr/>
          </p:nvSpPr>
          <p:spPr>
            <a:xfrm flipV="1" rot="5395800">
              <a:off x="10276920" y="5376960"/>
              <a:ext cx="167040" cy="167040"/>
            </a:xfrm>
            <a:prstGeom prst="ellipse">
              <a:avLst/>
            </a:prstGeom>
            <a:blipFill rotWithShape="0">
              <a:blip r:embed="rId20"/>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3" name=""/>
            <p:cNvSpPr/>
            <p:nvPr/>
          </p:nvSpPr>
          <p:spPr>
            <a:xfrm flipV="1" rot="5395800">
              <a:off x="10277640" y="5743080"/>
              <a:ext cx="167040" cy="167040"/>
            </a:xfrm>
            <a:prstGeom prst="ellipse">
              <a:avLst/>
            </a:prstGeom>
            <a:blipFill rotWithShape="0">
              <a:blip r:embed="rId21"/>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4" name=""/>
            <p:cNvSpPr/>
            <p:nvPr/>
          </p:nvSpPr>
          <p:spPr>
            <a:xfrm flipV="1" rot="5395800">
              <a:off x="9546120" y="5743440"/>
              <a:ext cx="167040" cy="167040"/>
            </a:xfrm>
            <a:prstGeom prst="ellipse">
              <a:avLst/>
            </a:prstGeom>
            <a:blipFill rotWithShape="0">
              <a:blip r:embed="rId22"/>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5" name=""/>
            <p:cNvSpPr/>
            <p:nvPr/>
          </p:nvSpPr>
          <p:spPr>
            <a:xfrm flipV="1" rot="5395800">
              <a:off x="9545400" y="5378040"/>
              <a:ext cx="167040" cy="167040"/>
            </a:xfrm>
            <a:prstGeom prst="ellipse">
              <a:avLst/>
            </a:prstGeom>
            <a:blipFill rotWithShape="0">
              <a:blip r:embed="rId23"/>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6" name=""/>
            <p:cNvSpPr/>
            <p:nvPr/>
          </p:nvSpPr>
          <p:spPr>
            <a:xfrm flipV="1" rot="5395800">
              <a:off x="9545400" y="5011920"/>
              <a:ext cx="167040" cy="167040"/>
            </a:xfrm>
            <a:prstGeom prst="ellipse">
              <a:avLst/>
            </a:prstGeom>
            <a:blipFill rotWithShape="0">
              <a:blip r:embed="rId24"/>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47" name=""/>
            <p:cNvSpPr/>
            <p:nvPr/>
          </p:nvSpPr>
          <p:spPr>
            <a:xfrm flipV="1" rot="5395800">
              <a:off x="9545040" y="4646160"/>
              <a:ext cx="167040" cy="167040"/>
            </a:xfrm>
            <a:prstGeom prst="ellipse">
              <a:avLst/>
            </a:prstGeom>
            <a:blipFill rotWithShape="0">
              <a:blip r:embed="rId25"/>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
        <p:nvSpPr>
          <p:cNvPr id="248" name=""/>
          <p:cNvSpPr/>
          <p:nvPr/>
        </p:nvSpPr>
        <p:spPr>
          <a:xfrm>
            <a:off x="-146160" y="3109320"/>
            <a:ext cx="1904400" cy="1904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4" r:id="rId2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
          <p:cNvSpPr/>
          <p:nvPr/>
        </p:nvSpPr>
        <p:spPr>
          <a:xfrm rot="18876000">
            <a:off x="8634240" y="-389520"/>
            <a:ext cx="2879640" cy="28796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0" name=""/>
          <p:cNvSpPr/>
          <p:nvPr/>
        </p:nvSpPr>
        <p:spPr>
          <a:xfrm rot="18876000">
            <a:off x="8654400" y="3983400"/>
            <a:ext cx="2879640" cy="28796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1" name=""/>
          <p:cNvSpPr/>
          <p:nvPr/>
        </p:nvSpPr>
        <p:spPr>
          <a:xfrm rot="18964800">
            <a:off x="983520" y="5915520"/>
            <a:ext cx="2572920" cy="715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2" name=""/>
          <p:cNvSpPr/>
          <p:nvPr/>
        </p:nvSpPr>
        <p:spPr>
          <a:xfrm rot="18964800">
            <a:off x="-1291680" y="5513400"/>
            <a:ext cx="2572920" cy="715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3" name=""/>
          <p:cNvSpPr/>
          <p:nvPr/>
        </p:nvSpPr>
        <p:spPr>
          <a:xfrm rot="18964800">
            <a:off x="3671280" y="339120"/>
            <a:ext cx="3441960" cy="9064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4" name=""/>
          <p:cNvSpPr/>
          <p:nvPr/>
        </p:nvSpPr>
        <p:spPr>
          <a:xfrm rot="18964800">
            <a:off x="1435320" y="-743040"/>
            <a:ext cx="2572920" cy="715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55" name=""/>
          <p:cNvSpPr/>
          <p:nvPr/>
        </p:nvSpPr>
        <p:spPr>
          <a:xfrm rot="18964800">
            <a:off x="-722880" y="3294720"/>
            <a:ext cx="2572920" cy="497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0080"/>
            <a:ext cx="1264680" cy="898920"/>
            <a:chOff x="8540280" y="5050080"/>
            <a:chExt cx="1264680" cy="898920"/>
          </a:xfrm>
        </p:grpSpPr>
        <p:grpSp>
          <p:nvGrpSpPr>
            <p:cNvPr id="25" name=""/>
            <p:cNvGrpSpPr/>
            <p:nvPr/>
          </p:nvGrpSpPr>
          <p:grpSpPr>
            <a:xfrm>
              <a:off x="8540280" y="5050080"/>
              <a:ext cx="1264680" cy="898920"/>
              <a:chOff x="8540280" y="5050080"/>
              <a:chExt cx="1264680" cy="898920"/>
            </a:xfrm>
          </p:grpSpPr>
          <p:sp>
            <p:nvSpPr>
              <p:cNvPr id="26" name=""/>
              <p:cNvSpPr/>
              <p:nvPr/>
            </p:nvSpPr>
            <p:spPr>
              <a:xfrm flipV="1" rot="21598800">
                <a:off x="9637560" y="5415840"/>
                <a:ext cx="167040" cy="167040"/>
              </a:xfrm>
              <a:prstGeom prst="ellipse">
                <a:avLst/>
              </a:prstGeom>
              <a:blipFill rotWithShape="0">
                <a:blip r:embed="rId2"/>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 name=""/>
              <p:cNvSpPr/>
              <p:nvPr/>
            </p:nvSpPr>
            <p:spPr>
              <a:xfrm flipV="1" rot="21598800">
                <a:off x="9271800" y="5415840"/>
                <a:ext cx="167040" cy="167040"/>
              </a:xfrm>
              <a:prstGeom prst="ellipse">
                <a:avLst/>
              </a:prstGeom>
              <a:blipFill rotWithShape="0">
                <a:blip r:embed="rId3"/>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 name=""/>
              <p:cNvSpPr/>
              <p:nvPr/>
            </p:nvSpPr>
            <p:spPr>
              <a:xfrm flipV="1" rot="21598800">
                <a:off x="8906400" y="5415840"/>
                <a:ext cx="167040" cy="167040"/>
              </a:xfrm>
              <a:prstGeom prst="ellipse">
                <a:avLst/>
              </a:prstGeom>
              <a:blipFill rotWithShape="0">
                <a:blip r:embed="rId4"/>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 name=""/>
              <p:cNvSpPr/>
              <p:nvPr/>
            </p:nvSpPr>
            <p:spPr>
              <a:xfrm flipV="1" rot="21598800">
                <a:off x="8540280" y="5416200"/>
                <a:ext cx="167040" cy="167040"/>
              </a:xfrm>
              <a:prstGeom prst="ellipse">
                <a:avLst/>
              </a:prstGeom>
              <a:blipFill rotWithShape="0">
                <a:blip r:embed="rId5"/>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0" name=""/>
              <p:cNvSpPr/>
              <p:nvPr/>
            </p:nvSpPr>
            <p:spPr>
              <a:xfrm flipV="1" rot="21598800">
                <a:off x="8540280" y="5050080"/>
                <a:ext cx="167040" cy="167040"/>
              </a:xfrm>
              <a:prstGeom prst="ellipse">
                <a:avLst/>
              </a:prstGeom>
              <a:blipFill rotWithShape="0">
                <a:blip r:embed="rId6"/>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1" name=""/>
              <p:cNvSpPr/>
              <p:nvPr/>
            </p:nvSpPr>
            <p:spPr>
              <a:xfrm flipV="1" rot="21598800">
                <a:off x="8906040" y="5050080"/>
                <a:ext cx="167040" cy="167040"/>
              </a:xfrm>
              <a:prstGeom prst="ellipse">
                <a:avLst/>
              </a:prstGeom>
              <a:blipFill rotWithShape="0">
                <a:blip r:embed="rId7"/>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2" name=""/>
              <p:cNvSpPr/>
              <p:nvPr/>
            </p:nvSpPr>
            <p:spPr>
              <a:xfrm flipV="1" rot="21598800">
                <a:off x="9271800" y="5050440"/>
                <a:ext cx="167040" cy="167040"/>
              </a:xfrm>
              <a:prstGeom prst="ellipse">
                <a:avLst/>
              </a:prstGeom>
              <a:blipFill rotWithShape="0">
                <a:blip r:embed="rId8"/>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3" name=""/>
              <p:cNvSpPr/>
              <p:nvPr/>
            </p:nvSpPr>
            <p:spPr>
              <a:xfrm flipV="1" rot="21598800">
                <a:off x="9637920" y="5050080"/>
                <a:ext cx="167040" cy="167040"/>
              </a:xfrm>
              <a:prstGeom prst="ellipse">
                <a:avLst/>
              </a:prstGeom>
              <a:blipFill rotWithShape="0">
                <a:blip r:embed="rId9"/>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 name=""/>
              <p:cNvSpPr/>
              <p:nvPr/>
            </p:nvSpPr>
            <p:spPr>
              <a:xfrm flipV="1" rot="21598800">
                <a:off x="9637560" y="5781600"/>
                <a:ext cx="167040" cy="167040"/>
              </a:xfrm>
              <a:prstGeom prst="ellipse">
                <a:avLst/>
              </a:prstGeom>
              <a:blipFill rotWithShape="0">
                <a:blip r:embed="rId10"/>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 name=""/>
              <p:cNvSpPr/>
              <p:nvPr/>
            </p:nvSpPr>
            <p:spPr>
              <a:xfrm flipV="1" rot="21598800">
                <a:off x="9272160" y="5781960"/>
                <a:ext cx="167040" cy="167040"/>
              </a:xfrm>
              <a:prstGeom prst="ellipse">
                <a:avLst/>
              </a:prstGeom>
              <a:blipFill rotWithShape="0">
                <a:blip r:embed="rId11"/>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 name=""/>
              <p:cNvSpPr/>
              <p:nvPr/>
            </p:nvSpPr>
            <p:spPr>
              <a:xfrm flipV="1" rot="21598800">
                <a:off x="8906040" y="5781600"/>
                <a:ext cx="167040" cy="167040"/>
              </a:xfrm>
              <a:prstGeom prst="ellipse">
                <a:avLst/>
              </a:prstGeom>
              <a:blipFill rotWithShape="0">
                <a:blip r:embed="rId12"/>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 name=""/>
              <p:cNvSpPr/>
              <p:nvPr/>
            </p:nvSpPr>
            <p:spPr>
              <a:xfrm flipV="1" rot="21598800">
                <a:off x="8540280" y="5781600"/>
                <a:ext cx="167040" cy="167040"/>
              </a:xfrm>
              <a:prstGeom prst="ellipse">
                <a:avLst/>
              </a:prstGeom>
              <a:blipFill rotWithShape="0">
                <a:blip r:embed="rId13"/>
                <a:srcRect/>
                <a:tile tx="0" ty="0" sx="59219" sy="5921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sp>
        <p:nvSpPr>
          <p:cNvPr id="38" name=""/>
          <p:cNvSpPr/>
          <p:nvPr/>
        </p:nvSpPr>
        <p:spPr>
          <a:xfrm>
            <a:off x="1499760" y="1774080"/>
            <a:ext cx="2910240" cy="2910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9" name=""/>
          <p:cNvSpPr/>
          <p:nvPr/>
        </p:nvSpPr>
        <p:spPr>
          <a:xfrm>
            <a:off x="1225080" y="1134360"/>
            <a:ext cx="1173240" cy="11725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0" name=""/>
          <p:cNvSpPr/>
          <p:nvPr/>
        </p:nvSpPr>
        <p:spPr>
          <a:xfrm>
            <a:off x="3420000" y="4242960"/>
            <a:ext cx="624240" cy="624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pic>
        <p:nvPicPr>
          <p:cNvPr id="41" name="" descr=""/>
          <p:cNvPicPr/>
          <p:nvPr/>
        </p:nvPicPr>
        <p:blipFill>
          <a:blip r:embed="rId14"/>
          <a:stretch/>
        </p:blipFill>
        <p:spPr>
          <a:xfrm>
            <a:off x="4349520" y="792360"/>
            <a:ext cx="5510160" cy="4129560"/>
          </a:xfrm>
          <a:prstGeom prst="rect">
            <a:avLst/>
          </a:prstGeom>
          <a:ln w="0">
            <a:noFill/>
          </a:ln>
        </p:spPr>
      </p:pic>
      <p:sp>
        <p:nvSpPr>
          <p:cNvPr id="42" name=""/>
          <p:cNvSpPr/>
          <p:nvPr/>
        </p:nvSpPr>
        <p:spPr>
          <a:xfrm>
            <a:off x="4846320" y="4846320"/>
            <a:ext cx="2117160" cy="226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trike="noStrike" u="none">
                <a:solidFill>
                  <a:srgbClr val="000000"/>
                </a:solidFill>
                <a:uFillTx/>
                <a:latin typeface="Lato"/>
                <a:ea typeface="Noto Sans CJK SC"/>
              </a:rPr>
              <a:t>Illustrations  by </a:t>
            </a:r>
            <a:r>
              <a:rPr b="0" lang="de-DE" sz="1000" strike="noStrike" u="sng">
                <a:solidFill>
                  <a:srgbClr val="0000ee"/>
                </a:solidFill>
                <a:uFillTx/>
                <a:latin typeface="Lato"/>
                <a:ea typeface="Noto Sans CJK SC"/>
                <a:hlinkClick r:id="rId15"/>
              </a:rPr>
              <a:t>Pixeltrue</a:t>
            </a:r>
            <a:r>
              <a:rPr b="0" lang="de-DE" sz="1000" strike="noStrike" u="none">
                <a:solidFill>
                  <a:srgbClr val="000000"/>
                </a:solidFill>
                <a:uFillTx/>
                <a:latin typeface="Lato"/>
                <a:ea typeface="Noto Sans CJK SC"/>
              </a:rPr>
              <a:t> on </a:t>
            </a:r>
            <a:r>
              <a:rPr b="0" lang="de-DE" sz="1000" strike="noStrike" u="sng">
                <a:solidFill>
                  <a:srgbClr val="0000ee"/>
                </a:solidFill>
                <a:uFillTx/>
                <a:latin typeface="Lato"/>
                <a:ea typeface="Noto Sans CJK SC"/>
                <a:hlinkClick r:id="rId16"/>
              </a:rPr>
              <a:t>icons8</a:t>
            </a:r>
            <a:endParaRPr b="0" lang="fr-CH" sz="1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61600" cy="4281840"/>
            <a:chOff x="7406640" y="3566160"/>
            <a:chExt cx="2361600" cy="4281840"/>
          </a:xfrm>
        </p:grpSpPr>
        <p:sp>
          <p:nvSpPr>
            <p:cNvPr id="44"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5"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6"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47"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48"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49"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50"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1"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2"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53"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54"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55"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6"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0" name=""/>
          <p:cNvGrpSpPr/>
          <p:nvPr/>
        </p:nvGrpSpPr>
        <p:grpSpPr>
          <a:xfrm>
            <a:off x="7406640" y="3566160"/>
            <a:ext cx="2361600" cy="4281840"/>
            <a:chOff x="7406640" y="3566160"/>
            <a:chExt cx="2361600" cy="4281840"/>
          </a:xfrm>
        </p:grpSpPr>
        <p:sp>
          <p:nvSpPr>
            <p:cNvPr id="61"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2"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3"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64"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65"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66"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67"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8"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9"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70"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71"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72"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3"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7" name=""/>
          <p:cNvGrpSpPr/>
          <p:nvPr/>
        </p:nvGrpSpPr>
        <p:grpSpPr>
          <a:xfrm>
            <a:off x="7406640" y="3566160"/>
            <a:ext cx="2361600" cy="4281840"/>
            <a:chOff x="7406640" y="3566160"/>
            <a:chExt cx="2361600" cy="4281840"/>
          </a:xfrm>
        </p:grpSpPr>
        <p:sp>
          <p:nvSpPr>
            <p:cNvPr id="78"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9"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0"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1"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2"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3"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84"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5"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6"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7"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8"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89"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0"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
          <p:cNvGrpSpPr/>
          <p:nvPr/>
        </p:nvGrpSpPr>
        <p:grpSpPr>
          <a:xfrm>
            <a:off x="7406640" y="3566160"/>
            <a:ext cx="2361600" cy="4281840"/>
            <a:chOff x="7406640" y="3566160"/>
            <a:chExt cx="2361600" cy="4281840"/>
          </a:xfrm>
        </p:grpSpPr>
        <p:sp>
          <p:nvSpPr>
            <p:cNvPr id="95"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6"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7"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98"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99"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00"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01"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2"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3"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04"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05"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06"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7"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8"/>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1" name=""/>
          <p:cNvGrpSpPr/>
          <p:nvPr/>
        </p:nvGrpSpPr>
        <p:grpSpPr>
          <a:xfrm>
            <a:off x="7406640" y="3566160"/>
            <a:ext cx="2361600" cy="4281840"/>
            <a:chOff x="7406640" y="3566160"/>
            <a:chExt cx="2361600" cy="4281840"/>
          </a:xfrm>
        </p:grpSpPr>
        <p:sp>
          <p:nvSpPr>
            <p:cNvPr id="112"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3"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4"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15"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16"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17"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18"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9"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0"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21"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22"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23"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4"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8" name=""/>
          <p:cNvGrpSpPr/>
          <p:nvPr/>
        </p:nvGrpSpPr>
        <p:grpSpPr>
          <a:xfrm>
            <a:off x="7406640" y="3566160"/>
            <a:ext cx="2361600" cy="4281840"/>
            <a:chOff x="7406640" y="3566160"/>
            <a:chExt cx="2361600" cy="4281840"/>
          </a:xfrm>
        </p:grpSpPr>
        <p:sp>
          <p:nvSpPr>
            <p:cNvPr id="129" name=""/>
            <p:cNvSpPr/>
            <p:nvPr/>
          </p:nvSpPr>
          <p:spPr>
            <a:xfrm>
              <a:off x="8138160" y="4754880"/>
              <a:ext cx="441360" cy="2544480"/>
            </a:xfrm>
            <a:prstGeom prst="rect">
              <a:avLst/>
            </a:prstGeom>
            <a:blipFill rotWithShape="0">
              <a:blip r:embed="rId2"/>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0" name=""/>
            <p:cNvSpPr/>
            <p:nvPr/>
          </p:nvSpPr>
          <p:spPr>
            <a:xfrm>
              <a:off x="8961120" y="3566160"/>
              <a:ext cx="441360" cy="2544480"/>
            </a:xfrm>
            <a:prstGeom prst="rect">
              <a:avLst/>
            </a:prstGeom>
            <a:blipFill rotWithShape="0">
              <a:blip r:embed="rId3"/>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1" name=""/>
            <p:cNvSpPr/>
            <p:nvPr/>
          </p:nvSpPr>
          <p:spPr>
            <a:xfrm>
              <a:off x="8503920" y="512064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32" name=""/>
            <p:cNvSpPr/>
            <p:nvPr/>
          </p:nvSpPr>
          <p:spPr>
            <a:xfrm>
              <a:off x="8321040" y="53035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33" name=""/>
            <p:cNvSpPr/>
            <p:nvPr/>
          </p:nvSpPr>
          <p:spPr>
            <a:xfrm>
              <a:off x="8869680" y="548640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34" name=""/>
            <p:cNvSpPr/>
            <p:nvPr/>
          </p:nvSpPr>
          <p:spPr>
            <a:xfrm>
              <a:off x="7406640" y="5303520"/>
              <a:ext cx="441360" cy="2544480"/>
            </a:xfrm>
            <a:prstGeom prst="rect">
              <a:avLst/>
            </a:prstGeom>
            <a:blipFill rotWithShape="0">
              <a:blip r:embed="rId4"/>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35" name=""/>
          <p:cNvSpPr/>
          <p:nvPr/>
        </p:nvSpPr>
        <p:spPr>
          <a:xfrm flipH="1" flipV="1">
            <a:off x="1431000" y="-1570320"/>
            <a:ext cx="441360" cy="2544480"/>
          </a:xfrm>
          <a:prstGeom prst="rect">
            <a:avLst/>
          </a:prstGeom>
          <a:blipFill rotWithShape="0">
            <a:blip r:embed="rId5"/>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6" name=""/>
          <p:cNvSpPr/>
          <p:nvPr/>
        </p:nvSpPr>
        <p:spPr>
          <a:xfrm flipH="1" flipV="1">
            <a:off x="608040" y="-365400"/>
            <a:ext cx="441360" cy="2544480"/>
          </a:xfrm>
          <a:prstGeom prst="rect">
            <a:avLst/>
          </a:prstGeom>
          <a:blipFill rotWithShape="0">
            <a:blip r:embed="rId6"/>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7" name=""/>
          <p:cNvSpPr/>
          <p:nvPr/>
        </p:nvSpPr>
        <p:spPr>
          <a:xfrm flipH="1" flipV="1">
            <a:off x="258480" y="532800"/>
            <a:ext cx="126432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38" name=""/>
          <p:cNvSpPr/>
          <p:nvPr/>
        </p:nvSpPr>
        <p:spPr>
          <a:xfrm flipH="1" flipV="1">
            <a:off x="807120" y="34992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39" name=""/>
          <p:cNvSpPr/>
          <p:nvPr/>
        </p:nvSpPr>
        <p:spPr>
          <a:xfrm flipH="1" flipV="1">
            <a:off x="258480" y="167040"/>
            <a:ext cx="898560" cy="75600"/>
          </a:xfrm>
          <a:prstGeom prst="rect">
            <a:avLst/>
          </a:prstGeom>
          <a:solidFill>
            <a:srgbClr val="cccccc">
              <a:alpha val="75000"/>
            </a:srgbClr>
          </a:solidFill>
          <a:ln w="0">
            <a:noFill/>
          </a:ln>
        </p:spPr>
        <p:style>
          <a:lnRef idx="0"/>
          <a:fillRef idx="0"/>
          <a:effectRef idx="0"/>
          <a:fontRef idx="minor"/>
        </p:style>
        <p:txBody>
          <a:bodyPr wrap="none" lIns="90000" rIns="90000" tIns="37800" bIns="37800" anchor="ctr">
            <a:noAutofit/>
          </a:bodyPr>
          <a:p>
            <a:pPr>
              <a:lnSpc>
                <a:spcPct val="100000"/>
              </a:lnSpc>
            </a:pPr>
            <a:endParaRPr b="0" lang="de-DE" sz="1800" strike="noStrike" u="none">
              <a:solidFill>
                <a:srgbClr val="000000"/>
              </a:solidFill>
              <a:uFillTx/>
              <a:latin typeface="Noto Sans"/>
              <a:ea typeface="DejaVu Sans"/>
            </a:endParaRPr>
          </a:p>
        </p:txBody>
      </p:sp>
      <p:sp>
        <p:nvSpPr>
          <p:cNvPr id="140" name=""/>
          <p:cNvSpPr/>
          <p:nvPr/>
        </p:nvSpPr>
        <p:spPr>
          <a:xfrm flipH="1" flipV="1">
            <a:off x="2178720" y="-2118960"/>
            <a:ext cx="441360" cy="2544480"/>
          </a:xfrm>
          <a:prstGeom prst="rect">
            <a:avLst/>
          </a:prstGeom>
          <a:blipFill rotWithShape="0">
            <a:blip r:embed="rId7"/>
            <a:srcRect/>
            <a:tile tx="0" ty="0" sx="59219" sy="5921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1" name=""/>
          <p:cNvSpPr/>
          <p:nvPr/>
        </p:nvSpPr>
        <p:spPr>
          <a:xfrm>
            <a:off x="3474720" y="2560320"/>
            <a:ext cx="2727360" cy="272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trike="noStrike" u="none">
                <a:solidFill>
                  <a:srgbClr val="000000"/>
                </a:solidFill>
                <a:uFillTx/>
                <a:latin typeface="Arial"/>
              </a:rPr>
              <a:t>Click to edit the title text format</a:t>
            </a:r>
            <a:endParaRPr b="0" lang="fr-CH" sz="4400" strike="noStrike" u="none">
              <a:solidFill>
                <a:srgbClr val="000000"/>
              </a:solidFill>
              <a:uFillTx/>
              <a:latin typeface="Arial"/>
            </a:endParaRPr>
          </a:p>
        </p:txBody>
      </p:sp>
      <p:sp>
        <p:nvSpPr>
          <p:cNvPr id="14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8"/>
    <p:sldLayoutId id="2147483664" r:id="rId9"/>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
          <p:cNvSpPr/>
          <p:nvPr/>
        </p:nvSpPr>
        <p:spPr>
          <a:xfrm>
            <a:off x="822960" y="2468880"/>
            <a:ext cx="1447200" cy="1447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7" name=""/>
          <p:cNvSpPr/>
          <p:nvPr/>
        </p:nvSpPr>
        <p:spPr>
          <a:xfrm>
            <a:off x="4480560" y="1554480"/>
            <a:ext cx="1447200" cy="1447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8" name=""/>
          <p:cNvSpPr/>
          <p:nvPr/>
        </p:nvSpPr>
        <p:spPr>
          <a:xfrm>
            <a:off x="6583680" y="3108960"/>
            <a:ext cx="1447200" cy="1447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9" name=""/>
          <p:cNvSpPr/>
          <p:nvPr/>
        </p:nvSpPr>
        <p:spPr>
          <a:xfrm>
            <a:off x="1554480" y="4114800"/>
            <a:ext cx="898560" cy="641520"/>
          </a:xfrm>
          <a:custGeom>
            <a:avLst/>
            <a:gdLst>
              <a:gd name="textAreaLeft" fmla="*/ 0 w 898560"/>
              <a:gd name="textAreaRight" fmla="*/ 914400 w 898560"/>
              <a:gd name="textAreaTop" fmla="*/ 0 h 641520"/>
              <a:gd name="textAreaBottom" fmla="*/ 657360 h 64152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50" name=""/>
          <p:cNvSpPr/>
          <p:nvPr/>
        </p:nvSpPr>
        <p:spPr>
          <a:xfrm>
            <a:off x="3657600" y="1188720"/>
            <a:ext cx="807120" cy="624240"/>
          </a:xfrm>
          <a:custGeom>
            <a:avLst/>
            <a:gdLst>
              <a:gd name="textAreaLeft" fmla="*/ 0 w 807120"/>
              <a:gd name="textAreaRight" fmla="*/ 822960 w 807120"/>
              <a:gd name="textAreaTop" fmla="*/ 0 h 624240"/>
              <a:gd name="textAreaBottom" fmla="*/ 640080 h 62424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51" name=""/>
          <p:cNvSpPr/>
          <p:nvPr/>
        </p:nvSpPr>
        <p:spPr>
          <a:xfrm>
            <a:off x="7955280" y="2011680"/>
            <a:ext cx="1448280" cy="1172880"/>
          </a:xfrm>
          <a:custGeom>
            <a:avLst/>
            <a:gdLst>
              <a:gd name="textAreaLeft" fmla="*/ 0 w 1448280"/>
              <a:gd name="textAreaRight" fmla="*/ 1464120 w 1448280"/>
              <a:gd name="textAreaTop" fmla="*/ 0 h 1172880"/>
              <a:gd name="textAreaBottom" fmla="*/ 1188720 h 117288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52" name=""/>
          <p:cNvSpPr/>
          <p:nvPr/>
        </p:nvSpPr>
        <p:spPr>
          <a:xfrm>
            <a:off x="2468880" y="822960"/>
            <a:ext cx="1394640" cy="1355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3" name=""/>
          <p:cNvSpPr/>
          <p:nvPr/>
        </p:nvSpPr>
        <p:spPr>
          <a:xfrm>
            <a:off x="3931920" y="4663440"/>
            <a:ext cx="1668960" cy="163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4" name=""/>
          <p:cNvSpPr/>
          <p:nvPr/>
        </p:nvSpPr>
        <p:spPr>
          <a:xfrm>
            <a:off x="8412480" y="1280160"/>
            <a:ext cx="1081440" cy="9900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
          <p:cNvSpPr/>
          <p:nvPr/>
        </p:nvSpPr>
        <p:spPr>
          <a:xfrm>
            <a:off x="180000" y="4140000"/>
            <a:ext cx="6824160" cy="1424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trike="noStrike" u="none">
                <a:solidFill>
                  <a:srgbClr val="000000"/>
                </a:solidFill>
                <a:uFillTx/>
                <a:latin typeface="Noto Sans"/>
                <a:ea typeface="DejaVu Sans"/>
              </a:rPr>
              <a:t>Réalisez un traitement dans un environnement Big Data sur le Cloud</a:t>
            </a:r>
            <a:endParaRPr b="0" lang="fr-CH" sz="2800" strike="noStrike" u="none">
              <a:solidFill>
                <a:srgbClr val="000000"/>
              </a:solidFill>
              <a:uFillTx/>
              <a:latin typeface="Arial"/>
            </a:endParaRPr>
          </a:p>
          <a:p>
            <a:pPr algn="r">
              <a:lnSpc>
                <a:spcPct val="100000"/>
              </a:lnSpc>
              <a:spcBef>
                <a:spcPts val="1191"/>
              </a:spcBef>
              <a:spcAft>
                <a:spcPts val="992"/>
              </a:spcAft>
            </a:pPr>
            <a:endParaRPr b="0" lang="fr-CH" sz="2800" strike="noStrike" u="none">
              <a:solidFill>
                <a:srgbClr val="000000"/>
              </a:solidFill>
              <a:uFillTx/>
              <a:latin typeface="Arial"/>
            </a:endParaRPr>
          </a:p>
        </p:txBody>
      </p:sp>
      <p:sp>
        <p:nvSpPr>
          <p:cNvPr id="257" name=""/>
          <p:cNvSpPr/>
          <p:nvPr/>
        </p:nvSpPr>
        <p:spPr>
          <a:xfrm>
            <a:off x="7315200" y="4629240"/>
            <a:ext cx="236160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trike="noStrike" u="none">
                <a:solidFill>
                  <a:srgbClr val="000000"/>
                </a:solidFill>
                <a:uFillTx/>
                <a:latin typeface="Noto Sans"/>
                <a:ea typeface="DejaVu Sans"/>
              </a:rPr>
              <a:t>Xavier Barrelet</a:t>
            </a:r>
            <a:endParaRPr b="0" lang="fr-CH" sz="1300" strike="noStrike" u="none">
              <a:solidFill>
                <a:srgbClr val="000000"/>
              </a:solidFill>
              <a:uFillTx/>
              <a:latin typeface="Arial"/>
            </a:endParaRPr>
          </a:p>
          <a:p>
            <a:pPr>
              <a:lnSpc>
                <a:spcPct val="100000"/>
              </a:lnSpc>
            </a:pPr>
            <a:r>
              <a:rPr b="0" lang="de-DE" sz="1050" strike="noStrike" u="none">
                <a:solidFill>
                  <a:srgbClr val="000000"/>
                </a:solidFill>
                <a:uFillTx/>
                <a:latin typeface="Noto Sans"/>
                <a:ea typeface="DejaVu Sans"/>
              </a:rPr>
              <a:t>13 novembre 2024</a:t>
            </a:r>
            <a:endParaRPr b="0" lang="fr-CH" sz="1050" strike="noStrike" u="none">
              <a:solidFill>
                <a:srgbClr val="000000"/>
              </a:solidFill>
              <a:uFillTx/>
              <a:latin typeface="Arial"/>
            </a:endParaRPr>
          </a:p>
        </p:txBody>
      </p:sp>
      <p:sp>
        <p:nvSpPr>
          <p:cNvPr id="258"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trike="noStrike" u="none">
              <a:solidFill>
                <a:srgbClr val="000000"/>
              </a:solidFill>
              <a:uFillTx/>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3"/>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l’environnement sur AWS</a:t>
            </a:r>
            <a:endParaRPr b="0" lang="fr-CH" sz="2400" strike="noStrike" u="none">
              <a:solidFill>
                <a:srgbClr val="000000"/>
              </a:solidFill>
              <a:uFillTx/>
              <a:latin typeface="Arial"/>
            </a:endParaRPr>
          </a:p>
        </p:txBody>
      </p:sp>
      <p:sp>
        <p:nvSpPr>
          <p:cNvPr id="276" name="TextShape 14"/>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Notre set de données et les données produites seront hébergées sur un espace de type </a:t>
            </a:r>
            <a:r>
              <a:rPr b="0" i="1" lang="fr-CH" sz="1800" strike="noStrike" u="none">
                <a:solidFill>
                  <a:srgbClr val="808080"/>
                </a:solidFill>
                <a:uFillTx/>
                <a:latin typeface="Noto Sans"/>
                <a:ea typeface="DejaVu Sans"/>
              </a:rPr>
              <a:t>S3</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 service </a:t>
            </a:r>
            <a:r>
              <a:rPr b="0" i="1" lang="fr-CH" sz="1800" strike="noStrike" u="none">
                <a:solidFill>
                  <a:srgbClr val="808080"/>
                </a:solidFill>
                <a:uFillTx/>
                <a:latin typeface="Noto Sans"/>
                <a:ea typeface="DejaVu Sans"/>
              </a:rPr>
              <a:t>Cloudwatch</a:t>
            </a:r>
            <a:r>
              <a:rPr b="0" lang="fr-CH" sz="1800" strike="noStrike" u="none">
                <a:solidFill>
                  <a:srgbClr val="808080"/>
                </a:solidFill>
                <a:uFillTx/>
                <a:latin typeface="Noto Sans"/>
                <a:ea typeface="DejaVu Sans"/>
              </a:rPr>
              <a:t> nous permettra de surveiller les ressources utilisées par chaque nœud afin de constater quand plus de données seront utilisées dans le futur combien de nœuds seront nécessaires.</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Pour respecter le RGPD chaque service sera instancié dans la région de Paris et le notebook sera exécuté directement sur Jupyter Hub.</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 cluster </a:t>
            </a:r>
            <a:r>
              <a:rPr b="0" i="1" lang="fr-CH" sz="1800" strike="noStrike" u="none">
                <a:solidFill>
                  <a:srgbClr val="808080"/>
                </a:solidFill>
                <a:uFillTx/>
                <a:latin typeface="Noto Sans"/>
                <a:ea typeface="DejaVu Sans"/>
              </a:rPr>
              <a:t>EMR</a:t>
            </a:r>
            <a:r>
              <a:rPr b="0" lang="fr-CH" sz="1800" strike="noStrike" u="none">
                <a:solidFill>
                  <a:srgbClr val="808080"/>
                </a:solidFill>
                <a:uFillTx/>
                <a:latin typeface="Noto Sans"/>
                <a:ea typeface="DejaVu Sans"/>
              </a:rPr>
              <a:t> est créé via un script Python pour simplifier le processus et le maintenir plus facilement. Explorons-le ensemble après le prochain diagramme.</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25"/>
          <p:cNvSpPr/>
          <p:nvPr/>
        </p:nvSpPr>
        <p:spPr>
          <a:xfrm>
            <a:off x="1080000" y="1080000"/>
            <a:ext cx="665964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l’environnement sur AWS</a:t>
            </a:r>
            <a:endParaRPr b="0" lang="fr-CH" sz="2400" strike="noStrike" u="none">
              <a:solidFill>
                <a:srgbClr val="000000"/>
              </a:solidFill>
              <a:uFillTx/>
              <a:latin typeface="Arial"/>
            </a:endParaRPr>
          </a:p>
        </p:txBody>
      </p:sp>
      <p:pic>
        <p:nvPicPr>
          <p:cNvPr id="278" name="" descr=""/>
          <p:cNvPicPr/>
          <p:nvPr/>
        </p:nvPicPr>
        <p:blipFill>
          <a:blip r:embed="rId1"/>
          <a:stretch/>
        </p:blipFill>
        <p:spPr>
          <a:xfrm>
            <a:off x="1826640" y="1473120"/>
            <a:ext cx="5373000" cy="4015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7"/>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traitement des images</a:t>
            </a:r>
            <a:endParaRPr b="0" lang="fr-CH" sz="2400" strike="noStrike" u="none">
              <a:solidFill>
                <a:srgbClr val="000000"/>
              </a:solidFill>
              <a:uFillTx/>
              <a:latin typeface="Arial"/>
            </a:endParaRPr>
          </a:p>
        </p:txBody>
      </p:sp>
      <p:sp>
        <p:nvSpPr>
          <p:cNvPr id="280" name="TextShape 18"/>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Différentes opérations vont être effectuées sur les images :</a:t>
            </a:r>
            <a:endParaRPr b="0" lang="fr-CH" sz="1800" strike="noStrike" u="none">
              <a:solidFill>
                <a:srgbClr val="000000"/>
              </a:solidFill>
              <a:uFillTx/>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images sont premièrement chargées en mémoire via Spark.</a:t>
            </a:r>
            <a:endParaRPr b="0" lang="fr-CH" sz="1800" strike="noStrike" u="none">
              <a:solidFill>
                <a:srgbClr val="000000"/>
              </a:solidFill>
              <a:uFillTx/>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Une colonne </a:t>
            </a:r>
            <a:r>
              <a:rPr b="0" i="1" lang="fr-CH" sz="1800" strike="noStrike" u="none">
                <a:solidFill>
                  <a:srgbClr val="808080"/>
                </a:solidFill>
                <a:uFillTx/>
                <a:latin typeface="Noto Sans"/>
                <a:ea typeface="DejaVu Sans"/>
              </a:rPr>
              <a:t>label </a:t>
            </a:r>
            <a:r>
              <a:rPr b="0" lang="fr-CH" sz="1800" strike="noStrike" u="none">
                <a:solidFill>
                  <a:srgbClr val="808080"/>
                </a:solidFill>
                <a:uFillTx/>
                <a:latin typeface="Noto Sans"/>
                <a:ea typeface="DejaVu Sans"/>
              </a:rPr>
              <a:t>est ajoutée au set de données.</a:t>
            </a:r>
            <a:endParaRPr b="0" lang="fr-CH" sz="1800" strike="noStrike" u="none">
              <a:solidFill>
                <a:srgbClr val="000000"/>
              </a:solidFill>
              <a:uFillTx/>
              <a:latin typeface="Arial"/>
            </a:endParaRPr>
          </a:p>
          <a:p>
            <a:pPr lvl="1" marL="432000" indent="-21600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vont être créées pour chaque image. Un modèle MobileNetV2 va récupérer les poids diffusés aux différents </a:t>
            </a:r>
            <a:r>
              <a:rPr b="0" i="1" lang="fr-CH" sz="1800" strike="noStrike" u="none">
                <a:solidFill>
                  <a:srgbClr val="808080"/>
                </a:solidFill>
                <a:uFillTx/>
                <a:latin typeface="Noto Sans"/>
                <a:ea typeface="DejaVu Sans"/>
              </a:rPr>
              <a:t>workers</a:t>
            </a:r>
            <a:r>
              <a:rPr b="0" lang="fr-CH" sz="1800" strike="noStrike" u="none">
                <a:solidFill>
                  <a:srgbClr val="808080"/>
                </a:solidFill>
                <a:uFillTx/>
                <a:latin typeface="Noto Sans"/>
                <a:ea typeface="DejaVu Sans"/>
              </a:rPr>
              <a:t> et s’occuper de générer ces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Elles sont ensuite directement converties en tant que </a:t>
            </a:r>
            <a:r>
              <a:rPr b="0" i="1" lang="fr-CH" sz="1800" strike="noStrike" u="none">
                <a:solidFill>
                  <a:srgbClr val="808080"/>
                </a:solidFill>
                <a:uFillTx/>
                <a:latin typeface="Noto Sans"/>
                <a:ea typeface="DejaVu Sans"/>
              </a:rPr>
              <a:t>Vectors.dense</a:t>
            </a:r>
            <a:r>
              <a:rPr b="0" lang="fr-CH" sz="1800" strike="noStrike" u="none">
                <a:solidFill>
                  <a:srgbClr val="808080"/>
                </a:solidFill>
                <a:uFillTx/>
                <a:latin typeface="Noto Sans"/>
                <a:ea typeface="DejaVu Sans"/>
              </a:rPr>
              <a:t> de Spark vu que toutes les opérations ultérieures nécessitent ce type de données.</a:t>
            </a:r>
            <a:endParaRPr b="0" lang="fr-CH" sz="1800" strike="noStrike" u="none">
              <a:solidFill>
                <a:srgbClr val="000000"/>
              </a:solidFill>
              <a:uFillTx/>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À ce stade l’emplacement (</a:t>
            </a:r>
            <a:r>
              <a:rPr b="0" i="1" lang="fr-CH" sz="1800" strike="noStrike" u="none">
                <a:solidFill>
                  <a:srgbClr val="808080"/>
                </a:solidFill>
                <a:uFillTx/>
                <a:latin typeface="Noto Sans"/>
                <a:ea typeface="DejaVu Sans"/>
              </a:rPr>
              <a:t>path</a:t>
            </a:r>
            <a:r>
              <a:rPr b="0" lang="fr-CH" sz="1800" strike="noStrike" u="none">
                <a:solidFill>
                  <a:srgbClr val="808080"/>
                </a:solidFill>
                <a:uFillTx/>
                <a:latin typeface="Noto Sans"/>
                <a:ea typeface="DejaVu Sans"/>
              </a:rPr>
              <a:t>) de chaque image, son label </a:t>
            </a:r>
            <a:br>
              <a:rPr sz="1800"/>
            </a:br>
            <a:r>
              <a:rPr b="0" lang="fr-CH" sz="1800" strike="noStrike" u="none">
                <a:solidFill>
                  <a:srgbClr val="808080"/>
                </a:solidFill>
                <a:uFillTx/>
                <a:latin typeface="Noto Sans"/>
                <a:ea typeface="DejaVu Sans"/>
              </a:rPr>
              <a:t>et ses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seront sauvées sur S3. Les cinq premiers </a:t>
            </a:r>
            <a:br>
              <a:rPr sz="1800"/>
            </a:br>
            <a:r>
              <a:rPr b="0" lang="fr-CH" sz="1800" strike="noStrike" u="none">
                <a:solidFill>
                  <a:srgbClr val="808080"/>
                </a:solidFill>
                <a:uFillTx/>
                <a:latin typeface="Noto Sans"/>
                <a:ea typeface="DejaVu Sans"/>
              </a:rPr>
              <a:t>éléments seront affichés dans le notebook.</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9"/>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traitement des images</a:t>
            </a:r>
            <a:endParaRPr b="0" lang="fr-CH" sz="2400" strike="noStrike" u="none">
              <a:solidFill>
                <a:srgbClr val="000000"/>
              </a:solidFill>
              <a:uFillTx/>
              <a:latin typeface="Arial"/>
            </a:endParaRPr>
          </a:p>
        </p:txBody>
      </p:sp>
      <p:sp>
        <p:nvSpPr>
          <p:cNvPr id="282" name="TextShape 20"/>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nouveau set de données est ensuite rechargé en mémoire.</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Une réduction des dimensions des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de type </a:t>
            </a:r>
            <a:r>
              <a:rPr b="0" i="1" lang="fr-CH" sz="1800" strike="noStrike" u="none">
                <a:solidFill>
                  <a:srgbClr val="808080"/>
                </a:solidFill>
                <a:uFillTx/>
                <a:latin typeface="Noto Sans"/>
                <a:ea typeface="DejaVu Sans"/>
              </a:rPr>
              <a:t>PCA</a:t>
            </a:r>
            <a:r>
              <a:rPr b="0" lang="fr-CH" sz="1800" strike="noStrike" u="none">
                <a:solidFill>
                  <a:srgbClr val="808080"/>
                </a:solidFill>
                <a:uFillTx/>
                <a:latin typeface="Noto Sans"/>
                <a:ea typeface="DejaVu Sans"/>
              </a:rPr>
              <a:t> est ensuite effectuée. Une variance totale de &gt;70 % nécessite ici 42 dimensions.</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set de données complété va être de nouveau sauvé sur S3, une fois dans le format </a:t>
            </a:r>
            <a:r>
              <a:rPr b="0" i="1" lang="fr-CH" sz="1800" strike="noStrike" u="none">
                <a:solidFill>
                  <a:srgbClr val="808080"/>
                </a:solidFill>
                <a:uFillTx/>
                <a:latin typeface="Noto Sans"/>
                <a:ea typeface="DejaVu Sans"/>
              </a:rPr>
              <a:t>parquet </a:t>
            </a:r>
            <a:r>
              <a:rPr b="0" lang="fr-CH" sz="1800" strike="noStrike" u="none">
                <a:solidFill>
                  <a:srgbClr val="808080"/>
                </a:solidFill>
                <a:uFillTx/>
                <a:latin typeface="Noto Sans"/>
                <a:ea typeface="DejaVu Sans"/>
              </a:rPr>
              <a:t>utilisé précédemment </a:t>
            </a:r>
            <a:r>
              <a:rPr b="0" lang="fr-CH" sz="1800" strike="noStrike" u="none">
                <a:solidFill>
                  <a:srgbClr val="808080"/>
                </a:solidFill>
                <a:uFillTx/>
                <a:latin typeface="Noto Sans"/>
                <a:ea typeface="DejaVu Sans"/>
              </a:rPr>
              <a:t>et une fois en format </a:t>
            </a:r>
            <a:r>
              <a:rPr b="0" i="1" lang="fr-CH" sz="1800" strike="noStrike" u="none">
                <a:solidFill>
                  <a:srgbClr val="808080"/>
                </a:solidFill>
                <a:uFillTx/>
                <a:latin typeface="Noto Sans"/>
                <a:ea typeface="DejaVu Sans"/>
              </a:rPr>
              <a:t>csv</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nouveau set de données sera une nouvelle fois rechargé en mémoire et ces cinq premiers éléments seront affichés.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22"/>
          <p:cNvSpPr/>
          <p:nvPr/>
        </p:nvSpPr>
        <p:spPr>
          <a:xfrm>
            <a:off x="1080000" y="1080000"/>
            <a:ext cx="844452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Liberation Sans;Arial"/>
                <a:ea typeface="DejaVu Sans"/>
              </a:rPr>
              <a:t>Démonstration d’exécution du script PySpark sur le cloud</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23"/>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1800" strike="noStrike" u="none">
                <a:solidFill>
                  <a:srgbClr val="000000"/>
                </a:solidFill>
                <a:uFillTx/>
                <a:latin typeface="Noto Sans"/>
                <a:ea typeface="DejaVu Sans"/>
              </a:rPr>
              <a:t>Synthèse et conclusion</a:t>
            </a:r>
            <a:endParaRPr b="0" lang="fr-CH" sz="1800" strike="noStrike" u="none">
              <a:solidFill>
                <a:srgbClr val="000000"/>
              </a:solidFill>
              <a:uFillTx/>
              <a:latin typeface="Arial"/>
            </a:endParaRPr>
          </a:p>
        </p:txBody>
      </p:sp>
      <p:sp>
        <p:nvSpPr>
          <p:cNvPr id="285" name="TextShape 24"/>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plateformes de </a:t>
            </a:r>
            <a:r>
              <a:rPr b="0" i="1" lang="fr-CH" sz="1800" strike="noStrike" u="none">
                <a:solidFill>
                  <a:srgbClr val="808080"/>
                </a:solidFill>
                <a:uFillTx/>
                <a:latin typeface="Noto Sans"/>
                <a:ea typeface="DejaVu Sans"/>
              </a:rPr>
              <a:t>cloud</a:t>
            </a:r>
            <a:r>
              <a:rPr b="0" lang="fr-CH" sz="1800" strike="noStrike" u="none">
                <a:solidFill>
                  <a:srgbClr val="808080"/>
                </a:solidFill>
                <a:uFillTx/>
                <a:latin typeface="Noto Sans"/>
                <a:ea typeface="DejaVu Sans"/>
              </a:rPr>
              <a:t> offrent maintenant beaucoup d’outils dans le domaine du </a:t>
            </a:r>
            <a:r>
              <a:rPr b="0" i="1" lang="fr-CH" sz="1800" strike="noStrike" u="none">
                <a:solidFill>
                  <a:srgbClr val="808080"/>
                </a:solidFill>
                <a:uFillTx/>
                <a:latin typeface="Noto Sans"/>
                <a:ea typeface="DejaVu Sans"/>
              </a:rPr>
              <a:t>ML</a:t>
            </a:r>
            <a:r>
              <a:rPr b="0" lang="fr-CH" sz="1800" strike="noStrike" u="none">
                <a:solidFill>
                  <a:srgbClr val="808080"/>
                </a:solidFill>
                <a:uFillTx/>
                <a:latin typeface="Noto Sans"/>
                <a:ea typeface="DejaVu Sans"/>
              </a:rPr>
              <a:t> qui simplifient grandement la tâche, même avec un énorme nombre de données.</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coûts devraient toujours être calculées néanmoins pour éviter de mauvaises surprises vu que les instances nécessaires au ML sont généralement très puissantes (encore plus avec des GPUs).</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Dans notre cas tout est prêt pour entraîné par transfert notre modèle sur le Cloud avec ces images pour réaliser notre moteur de classification des images de fruits, légumes et noix. </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21"/>
          <p:cNvSpPr/>
          <p:nvPr/>
        </p:nvSpPr>
        <p:spPr>
          <a:xfrm>
            <a:off x="1080000" y="1080000"/>
            <a:ext cx="8444520" cy="37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Liberation Sans;Arial"/>
                <a:ea typeface="DejaVu Sans"/>
              </a:rPr>
              <a:t>Discussion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3"/>
          <p:cNvSpPr/>
          <p:nvPr/>
        </p:nvSpPr>
        <p:spPr>
          <a:xfrm>
            <a:off x="1121760" y="1748880"/>
            <a:ext cx="7877520" cy="31060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Rappel de la problématique</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Présentation du jeu de données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Présentation de Spark et de l’environnement sur AWS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Noto Sans CJK SC"/>
              </a:rPr>
              <a:t>Présentation du traitement des images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Démonstration d’exécution du script PySpark sur le cloud</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Synthèse et conclusion</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Discussion</a:t>
            </a:r>
            <a:endParaRPr b="0" lang="fr-CH" sz="1800" strike="noStrike" u="none">
              <a:solidFill>
                <a:srgbClr val="000000"/>
              </a:solidFill>
              <a:uFillTx/>
              <a:latin typeface="Arial"/>
            </a:endParaRPr>
          </a:p>
        </p:txBody>
      </p:sp>
      <p:sp>
        <p:nvSpPr>
          <p:cNvPr id="260" name="TextShape 4"/>
          <p:cNvSpPr/>
          <p:nvPr/>
        </p:nvSpPr>
        <p:spPr>
          <a:xfrm>
            <a:off x="1080000" y="1080000"/>
            <a:ext cx="3849840" cy="37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Noto Sans"/>
                <a:ea typeface="DejaVu Sans"/>
              </a:rPr>
              <a:t>Plan de la présentation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2"/>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Rappel de la problématique</a:t>
            </a:r>
            <a:endParaRPr b="0" lang="fr-CH" sz="2400" strike="noStrike" u="none">
              <a:solidFill>
                <a:srgbClr val="000000"/>
              </a:solidFill>
              <a:uFillTx/>
              <a:latin typeface="Arial"/>
            </a:endParaRPr>
          </a:p>
        </p:txBody>
      </p:sp>
      <p:sp>
        <p:nvSpPr>
          <p:cNvPr id="262" name="TextShape 1"/>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La startup "Fruits!" cherche à préserver la biodiversité des fruits en développant des robots cueilleurs intelligents qui permettraient une approche innovante pour la récolte de chaque fruit.</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La première phase de leur objectif consiste à développer une application mobile qui permettrait aux utilisateurs de prendre en photo un fruit et d'obtenir des informations sur ce dernier.</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Dans l’optique de développer une première version du moteur de classification des images de fruits un notebook a été établi pour tester une première approche dans un environnement Big Data AWS EMR.</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5"/>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jeu de données</a:t>
            </a:r>
            <a:endParaRPr b="0" lang="fr-CH" sz="2400" strike="noStrike" u="none">
              <a:solidFill>
                <a:srgbClr val="000000"/>
              </a:solidFill>
              <a:uFillTx/>
              <a:latin typeface="Arial"/>
            </a:endParaRPr>
          </a:p>
        </p:txBody>
      </p:sp>
      <p:sp>
        <p:nvSpPr>
          <p:cNvPr id="264" name="TextShape 6"/>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 set de données contient des images de 141 fruits, légumes et noix. Il s’appelle «Fruits-360 dataset» et se trouve sur Kaggle.</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 set de Test contient 23’619 images et sera utilisé dans notre notebook. Le set de training disponible contient 70’491 images.</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Les images sont de dimensions 100x100 mais seront redimensionnées plus tard en 224x224 à cause du modèle MobileNetV2 utilisé.</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7"/>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jeu de données</a:t>
            </a:r>
            <a:endParaRPr b="0" lang="fr-CH" sz="2400" strike="noStrike" u="none">
              <a:solidFill>
                <a:srgbClr val="000000"/>
              </a:solidFill>
              <a:uFillTx/>
              <a:latin typeface="Arial"/>
            </a:endParaRPr>
          </a:p>
        </p:txBody>
      </p:sp>
      <p:pic>
        <p:nvPicPr>
          <p:cNvPr id="266" name="" descr=""/>
          <p:cNvPicPr/>
          <p:nvPr/>
        </p:nvPicPr>
        <p:blipFill>
          <a:blip r:embed="rId1"/>
          <a:stretch/>
        </p:blipFill>
        <p:spPr>
          <a:xfrm>
            <a:off x="593280" y="1596960"/>
            <a:ext cx="8262000" cy="3802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1"/>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sp>
        <p:nvSpPr>
          <p:cNvPr id="268" name="TextShape 12"/>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Apache Spark est un framework open-source permettant de traiter une quantité de données massive en utilisant le calcul distribué. Le but est d’utiliser plusieurs nœuds (node) d’un cluster pour diviser le temps d’exécution de requêtes en les distribuant sur ces nœuds.</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On va utiliser ici la librairie </a:t>
            </a:r>
            <a:r>
              <a:rPr b="0" i="1" lang="fr-CH" sz="1800" strike="noStrike" u="none">
                <a:solidFill>
                  <a:srgbClr val="808080"/>
                </a:solidFill>
                <a:uFillTx/>
                <a:latin typeface="Noto Sans"/>
                <a:ea typeface="DejaVu Sans"/>
              </a:rPr>
              <a:t>Pyspark </a:t>
            </a:r>
            <a:r>
              <a:rPr b="0" lang="fr-CH" sz="1800" strike="noStrike" u="none">
                <a:solidFill>
                  <a:srgbClr val="808080"/>
                </a:solidFill>
                <a:uFillTx/>
                <a:latin typeface="Noto Sans"/>
                <a:ea typeface="DejaVu Sans"/>
              </a:rPr>
              <a:t>qui va nous permettre d’interagir avec le cluster en Python via un objet de type </a:t>
            </a:r>
            <a:r>
              <a:rPr b="0" i="1" lang="fr-CH" sz="1800" strike="noStrike" u="none">
                <a:solidFill>
                  <a:srgbClr val="808080"/>
                </a:solidFill>
                <a:uFillTx/>
                <a:latin typeface="Noto Sans"/>
                <a:ea typeface="DejaVu Sans"/>
              </a:rPr>
              <a:t>SparkSession, </a:t>
            </a:r>
            <a:r>
              <a:rPr b="0" lang="fr-CH" sz="1800" strike="noStrike" u="none">
                <a:solidFill>
                  <a:srgbClr val="808080"/>
                </a:solidFill>
                <a:uFillTx/>
                <a:latin typeface="Noto Sans"/>
                <a:ea typeface="DejaVu Sans"/>
              </a:rPr>
              <a:t>aussi appelé le </a:t>
            </a:r>
            <a:r>
              <a:rPr b="0" i="1" lang="fr-CH" sz="1800" strike="noStrike" u="none">
                <a:solidFill>
                  <a:srgbClr val="808080"/>
                </a:solidFill>
                <a:uFillTx/>
                <a:latin typeface="Noto Sans"/>
                <a:ea typeface="DejaVu Sans"/>
              </a:rPr>
              <a:t>Driver. </a:t>
            </a:r>
            <a:r>
              <a:rPr b="0" lang="fr-CH" sz="1800" strike="noStrike" u="none">
                <a:solidFill>
                  <a:srgbClr val="808080"/>
                </a:solidFill>
                <a:uFillTx/>
                <a:latin typeface="Noto Sans"/>
                <a:ea typeface="DejaVu Sans"/>
              </a:rPr>
              <a:t>Ce dernier va nous permettre par exemple de charger notre set d’images en mémoire et d’interagir avec sur de multiple nœuds.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8"/>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sp>
        <p:nvSpPr>
          <p:cNvPr id="270" name="TextShape 9"/>
          <p:cNvSpPr/>
          <p:nvPr/>
        </p:nvSpPr>
        <p:spPr>
          <a:xfrm>
            <a:off x="1086120" y="1537560"/>
            <a:ext cx="7718400" cy="324180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cluster comporte deux types de nœuds  :</a:t>
            </a:r>
            <a:endParaRPr b="0" lang="fr-CH" sz="1800" strike="noStrike" u="none">
              <a:solidFill>
                <a:srgbClr val="000000"/>
              </a:solidFill>
              <a:uFillTx/>
              <a:latin typeface="Arial"/>
            </a:endParaRPr>
          </a:p>
          <a:p>
            <a:pPr lvl="2" marL="648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master</a:t>
            </a:r>
            <a:r>
              <a:rPr b="0" lang="fr-CH" sz="1800" strike="noStrike" u="none">
                <a:solidFill>
                  <a:srgbClr val="808080"/>
                </a:solidFill>
                <a:uFillTx/>
                <a:latin typeface="Noto Sans"/>
                <a:ea typeface="DejaVu Sans"/>
              </a:rPr>
              <a:t> hébergeant un cluster manager qui va s’occuper d’interagir avec les différents nœuds et de gérer leurs ressources. Il s’occupe également de répartir le travail entre les nœuds de type </a:t>
            </a:r>
            <a:r>
              <a:rPr b="0" i="1" lang="fr-CH" sz="1800" strike="noStrike" u="none">
                <a:solidFill>
                  <a:srgbClr val="808080"/>
                </a:solidFill>
                <a:uFillTx/>
                <a:latin typeface="Noto Sans"/>
                <a:ea typeface="DejaVu Sans"/>
              </a:rPr>
              <a:t>worker</a:t>
            </a:r>
            <a:r>
              <a:rPr b="0" lang="fr-CH" sz="1800" strike="noStrike" u="none">
                <a:solidFill>
                  <a:srgbClr val="808080"/>
                </a:solidFill>
                <a:uFillTx/>
                <a:latin typeface="Noto Sans"/>
                <a:ea typeface="DejaVu Sans"/>
              </a:rPr>
              <a:t>. On peut utiliser celui de Spark directement comme dans notre cas mais d’autres managers plus avancés sont disponibles comme Hadoop YARN ou Apache Mesos.</a:t>
            </a:r>
            <a:endParaRPr b="0" lang="fr-CH" sz="1800" strike="noStrike" u="none">
              <a:solidFill>
                <a:srgbClr val="000000"/>
              </a:solidFill>
              <a:uFillTx/>
              <a:latin typeface="Arial"/>
            </a:endParaRPr>
          </a:p>
          <a:p>
            <a:pPr lvl="2" marL="648000" indent="-21600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worker</a:t>
            </a:r>
            <a:r>
              <a:rPr b="0" lang="fr-CH" sz="1800" strike="noStrike" u="none">
                <a:solidFill>
                  <a:srgbClr val="808080"/>
                </a:solidFill>
                <a:uFillTx/>
                <a:latin typeface="Noto Sans"/>
                <a:ea typeface="DejaVu Sans"/>
              </a:rPr>
              <a:t> qui va héberger un exécuteur (</a:t>
            </a:r>
            <a:r>
              <a:rPr b="0" i="1" lang="fr-CH" sz="1800" strike="noStrike" u="none">
                <a:solidFill>
                  <a:srgbClr val="808080"/>
                </a:solidFill>
                <a:uFillTx/>
                <a:latin typeface="Noto Sans"/>
                <a:ea typeface="DejaVu Sans"/>
              </a:rPr>
              <a:t>executor</a:t>
            </a:r>
            <a:r>
              <a:rPr b="0" lang="fr-CH" sz="1800" strike="noStrike" u="none">
                <a:solidFill>
                  <a:srgbClr val="808080"/>
                </a:solidFill>
                <a:uFillTx/>
                <a:latin typeface="Noto Sans"/>
                <a:ea typeface="DejaVu Sans"/>
              </a:rPr>
              <a:t>) qui comme son nom l’indique va exécuter les tâches reçues du nœud </a:t>
            </a:r>
            <a:r>
              <a:rPr b="0" i="1" lang="fr-CH" sz="1800" strike="noStrike" u="none">
                <a:solidFill>
                  <a:srgbClr val="808080"/>
                </a:solidFill>
                <a:uFillTx/>
                <a:latin typeface="Noto Sans"/>
                <a:ea typeface="DejaVu Sans"/>
              </a:rPr>
              <a:t>master</a:t>
            </a:r>
            <a:r>
              <a:rPr b="0" lang="fr-CH" sz="1800" strike="noStrike" u="none">
                <a:solidFill>
                  <a:srgbClr val="808080"/>
                </a:solidFill>
                <a:uFillTx/>
                <a:latin typeface="Noto Sans"/>
                <a:ea typeface="DejaVu Sans"/>
              </a:rPr>
              <a:t>. </a:t>
            </a:r>
            <a:endParaRPr b="0" lang="fr-CH" sz="1800" strike="noStrike" u="none">
              <a:solidFill>
                <a:srgbClr val="000000"/>
              </a:solidFill>
              <a:uFillTx/>
              <a:latin typeface="Arial"/>
            </a:endParaRPr>
          </a:p>
          <a:p>
            <a:pPr algn="just">
              <a:lnSpc>
                <a:spcPct val="100000"/>
              </a:lnSpc>
              <a:spcBef>
                <a:spcPts val="907"/>
              </a:spcBef>
              <a:spcAft>
                <a:spcPts val="709"/>
              </a:spcAft>
            </a:pP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0"/>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pic>
        <p:nvPicPr>
          <p:cNvPr id="272" name="" descr=""/>
          <p:cNvPicPr/>
          <p:nvPr/>
        </p:nvPicPr>
        <p:blipFill>
          <a:blip r:embed="rId1"/>
          <a:stretch/>
        </p:blipFill>
        <p:spPr>
          <a:xfrm>
            <a:off x="2229120" y="1620000"/>
            <a:ext cx="4430160" cy="3835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5"/>
          <p:cNvSpPr/>
          <p:nvPr/>
        </p:nvSpPr>
        <p:spPr>
          <a:xfrm>
            <a:off x="1080000" y="1080000"/>
            <a:ext cx="7918200" cy="379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l’environnement sur AWS</a:t>
            </a:r>
            <a:endParaRPr b="0" lang="fr-CH" sz="2400" strike="noStrike" u="none">
              <a:solidFill>
                <a:srgbClr val="000000"/>
              </a:solidFill>
              <a:uFillTx/>
              <a:latin typeface="Arial"/>
            </a:endParaRPr>
          </a:p>
        </p:txBody>
      </p:sp>
      <p:sp>
        <p:nvSpPr>
          <p:cNvPr id="274" name="TextShape 16"/>
          <p:cNvSpPr/>
          <p:nvPr/>
        </p:nvSpPr>
        <p:spPr>
          <a:xfrm>
            <a:off x="1086120" y="1609560"/>
            <a:ext cx="7718400" cy="3241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Sur la plateforme </a:t>
            </a:r>
            <a:r>
              <a:rPr b="0" i="1" lang="fr-CH" sz="1800" strike="noStrike" u="none">
                <a:solidFill>
                  <a:srgbClr val="808080"/>
                </a:solidFill>
                <a:uFillTx/>
                <a:latin typeface="Noto Sans"/>
                <a:ea typeface="DejaVu Sans"/>
              </a:rPr>
              <a:t>AWS</a:t>
            </a:r>
            <a:r>
              <a:rPr b="0" lang="fr-CH" sz="1800" strike="noStrike" u="none">
                <a:solidFill>
                  <a:srgbClr val="808080"/>
                </a:solidFill>
                <a:uFillTx/>
                <a:latin typeface="Noto Sans"/>
                <a:ea typeface="DejaVu Sans"/>
              </a:rPr>
              <a:t> le service </a:t>
            </a:r>
            <a:r>
              <a:rPr b="0" i="1" lang="fr-CH" sz="1800" strike="noStrike" u="none">
                <a:solidFill>
                  <a:srgbClr val="808080"/>
                </a:solidFill>
                <a:uFillTx/>
                <a:latin typeface="Noto Sans"/>
                <a:ea typeface="DejaVu Sans"/>
              </a:rPr>
              <a:t>EMR</a:t>
            </a:r>
            <a:r>
              <a:rPr b="0" lang="fr-CH" sz="1800" strike="noStrike" u="none">
                <a:solidFill>
                  <a:srgbClr val="808080"/>
                </a:solidFill>
                <a:uFillTx/>
                <a:latin typeface="Noto Sans"/>
                <a:ea typeface="DejaVu Sans"/>
              </a:rPr>
              <a:t> va nous permettre d’héberger notre cluster </a:t>
            </a:r>
            <a:r>
              <a:rPr b="0" i="1" lang="fr-CH" sz="1800" strike="noStrike" u="none">
                <a:solidFill>
                  <a:srgbClr val="808080"/>
                </a:solidFill>
                <a:uFillTx/>
                <a:latin typeface="Noto Sans"/>
                <a:ea typeface="DejaVu Sans"/>
              </a:rPr>
              <a:t>Spark</a:t>
            </a:r>
            <a:r>
              <a:rPr b="0" lang="fr-CH" sz="1800" strike="noStrike" u="none">
                <a:solidFill>
                  <a:srgbClr val="808080"/>
                </a:solidFill>
                <a:uFillTx/>
                <a:latin typeface="Noto Sans"/>
                <a:ea typeface="DejaVu Sans"/>
              </a:rPr>
              <a:t> sans avoir à instancier et provisionner soi-même chaque nœud. Il va également instancier pour nous un </a:t>
            </a:r>
            <a:r>
              <a:rPr b="0" i="1" lang="fr-CH" sz="1800" strike="noStrike" u="none">
                <a:solidFill>
                  <a:srgbClr val="808080"/>
                </a:solidFill>
                <a:uFillTx/>
                <a:latin typeface="Noto Sans"/>
                <a:ea typeface="DejaVu Sans"/>
              </a:rPr>
              <a:t>Jupyter Hub</a:t>
            </a:r>
            <a:r>
              <a:rPr b="0" lang="fr-CH" sz="1800" strike="noStrike" u="none">
                <a:solidFill>
                  <a:srgbClr val="808080"/>
                </a:solidFill>
                <a:uFillTx/>
                <a:latin typeface="Noto Sans"/>
                <a:ea typeface="DejaVu Sans"/>
              </a:rPr>
              <a:t> qui va nous permettre de lancer notre notebook directement sur le cluster.</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Nous allons utiliser pour notre cas un seul nœud </a:t>
            </a:r>
            <a:r>
              <a:rPr b="0" i="1" lang="fr-CH" sz="1800" strike="noStrike" u="none">
                <a:solidFill>
                  <a:srgbClr val="808080"/>
                </a:solidFill>
                <a:uFillTx/>
                <a:latin typeface="Noto Sans"/>
                <a:ea typeface="DejaVu Sans"/>
              </a:rPr>
              <a:t>primary</a:t>
            </a:r>
            <a:r>
              <a:rPr b="0" lang="fr-CH" sz="1800" strike="noStrike" u="none">
                <a:solidFill>
                  <a:srgbClr val="808080"/>
                </a:solidFill>
                <a:uFillTx/>
                <a:latin typeface="Noto Sans"/>
                <a:ea typeface="DejaVu Sans"/>
              </a:rPr>
              <a:t>/</a:t>
            </a:r>
            <a:r>
              <a:rPr b="0" i="1" lang="fr-CH" sz="1800" strike="noStrike" u="none">
                <a:solidFill>
                  <a:srgbClr val="808080"/>
                </a:solidFill>
                <a:uFillTx/>
                <a:latin typeface="Noto Sans"/>
                <a:ea typeface="DejaVu Sans"/>
              </a:rPr>
              <a:t>master </a:t>
            </a:r>
            <a:r>
              <a:rPr b="0" lang="fr-CH" sz="1800" strike="noStrike" u="none">
                <a:solidFill>
                  <a:srgbClr val="808080"/>
                </a:solidFill>
                <a:uFillTx/>
                <a:latin typeface="Noto Sans"/>
                <a:ea typeface="DejaVu Sans"/>
              </a:rPr>
              <a:t>et trois nœuds de type </a:t>
            </a:r>
            <a:r>
              <a:rPr b="0" i="1" lang="fr-CH" sz="1800" strike="noStrike" u="none">
                <a:solidFill>
                  <a:srgbClr val="808080"/>
                </a:solidFill>
                <a:uFillTx/>
                <a:latin typeface="Noto Sans"/>
                <a:ea typeface="DejaVu Sans"/>
              </a:rPr>
              <a:t>core/worker</a:t>
            </a:r>
            <a:r>
              <a:rPr b="0" lang="fr-CH" sz="1800" strike="noStrike" u="none">
                <a:solidFill>
                  <a:srgbClr val="808080"/>
                </a:solidFill>
                <a:uFillTx/>
                <a:latin typeface="Noto Sans"/>
                <a:ea typeface="DejaVu Sans"/>
              </a:rPr>
              <a:t> pour le traitement des tâches. </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task</a:t>
            </a:r>
            <a:r>
              <a:rPr b="0" lang="fr-CH" sz="1800" strike="noStrike" u="none">
                <a:solidFill>
                  <a:srgbClr val="808080"/>
                </a:solidFill>
                <a:uFillTx/>
                <a:latin typeface="Noto Sans"/>
                <a:ea typeface="DejaVu Sans"/>
              </a:rPr>
              <a:t> est également disponible, il s’agit d’un </a:t>
            </a:r>
            <a:r>
              <a:rPr b="0" i="1" lang="fr-CH" sz="1800" strike="noStrike" u="none">
                <a:solidFill>
                  <a:srgbClr val="808080"/>
                </a:solidFill>
                <a:uFillTx/>
                <a:latin typeface="Noto Sans"/>
                <a:ea typeface="DejaVu Sans"/>
              </a:rPr>
              <a:t>core</a:t>
            </a:r>
            <a:r>
              <a:rPr b="0" lang="fr-CH" sz="1800" strike="noStrike" u="none">
                <a:solidFill>
                  <a:srgbClr val="808080"/>
                </a:solidFill>
                <a:uFillTx/>
                <a:latin typeface="Noto Sans"/>
                <a:ea typeface="DejaVu Sans"/>
              </a:rPr>
              <a:t> qui ne peut pas interagir avec le système de fichier distribué d’Hadoop </a:t>
            </a:r>
            <a:r>
              <a:rPr b="0" i="1" lang="fr-CH" sz="1800" strike="noStrike" u="none">
                <a:solidFill>
                  <a:srgbClr val="808080"/>
                </a:solidFill>
                <a:uFillTx/>
                <a:latin typeface="Noto Sans"/>
                <a:ea typeface="DejaVu Sans"/>
              </a:rPr>
              <a:t>HDFS</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3501</TotalTime>
  <Application>LibreOffice/24.8.2.1$Linux_X86_64 LibreOffice_project/480$Build-1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2024-11-08T15:16:18Z</dcterms:modified>
  <cp:revision>523</cp:revision>
  <dc:subject/>
  <dc:title>Grey Elegant</dc:title>
</cp:coreProperties>
</file>

<file path=docProps/custom.xml><?xml version="1.0" encoding="utf-8"?>
<Properties xmlns="http://schemas.openxmlformats.org/officeDocument/2006/custom-properties" xmlns:vt="http://schemas.openxmlformats.org/officeDocument/2006/docPropsVTypes"/>
</file>