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9" r:id="rId3"/>
    <p:sldId id="271" r:id="rId4"/>
    <p:sldId id="278" r:id="rId5"/>
    <p:sldId id="329" r:id="rId6"/>
    <p:sldId id="354" r:id="rId7"/>
    <p:sldId id="356" r:id="rId8"/>
    <p:sldId id="357" r:id="rId9"/>
    <p:sldId id="358" r:id="rId10"/>
    <p:sldId id="332" r:id="rId11"/>
    <p:sldId id="293" r:id="rId12"/>
    <p:sldId id="282" r:id="rId13"/>
    <p:sldId id="303" r:id="rId14"/>
    <p:sldId id="335" r:id="rId15"/>
    <p:sldId id="333" r:id="rId16"/>
    <p:sldId id="279" r:id="rId17"/>
    <p:sldId id="334" r:id="rId18"/>
    <p:sldId id="294" r:id="rId19"/>
    <p:sldId id="296" r:id="rId20"/>
    <p:sldId id="298" r:id="rId21"/>
    <p:sldId id="306" r:id="rId22"/>
    <p:sldId id="307" r:id="rId23"/>
    <p:sldId id="311" r:id="rId24"/>
    <p:sldId id="289" r:id="rId25"/>
    <p:sldId id="290" r:id="rId26"/>
    <p:sldId id="305" r:id="rId27"/>
    <p:sldId id="284" r:id="rId28"/>
    <p:sldId id="285" r:id="rId29"/>
  </p:sldIdLst>
  <p:sldSz cx="9144000" cy="6858000" type="screen4x3"/>
  <p:notesSz cx="7010400" cy="92964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99CC00"/>
    <a:srgbClr val="FF6600"/>
    <a:srgbClr val="669900"/>
    <a:srgbClr val="FF0000"/>
    <a:srgbClr val="FFCC66"/>
    <a:srgbClr val="66FF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04" autoAdjust="0"/>
  </p:normalViewPr>
  <p:slideViewPr>
    <p:cSldViewPr snapToGrid="0">
      <p:cViewPr>
        <p:scale>
          <a:sx n="100" d="100"/>
          <a:sy n="100" d="100"/>
        </p:scale>
        <p:origin x="90" y="-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11CD1010-8167-4408-BB6E-93F6D88013B3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9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1C0B7-13ED-47C1-84E7-E2679CE1C20D}" type="datetimeFigureOut">
              <a:rPr lang="es-CL" smtClean="0"/>
              <a:t>19-05-2017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C4704-B076-4258-9390-44FB6C632E2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458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4704-B076-4258-9390-44FB6C632E2B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5019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4704-B076-4258-9390-44FB6C632E2B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757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Armandina Leal Flores</a:t>
            </a: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C5BE-8A75-47DE-97EF-1FEE78786EF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6368-6727-410F-B437-1FCBBF39A83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4F05-47F5-45DF-9973-9C71DB4A322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A6DC-87D2-4052-A43E-DF7BAA256D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3E57-E7A6-46B0-BED9-5946F8FA1BF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4E41-D0B9-4F67-9920-6627BDAECF4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0711-D01C-4DB6-A265-EB55A7A83EC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AAFF-8E46-49D4-ACA2-1ABCEFCD6F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586C-E051-46DC-8A0C-05789C9D800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48FA-D645-46B3-9745-8B75640545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5FB89A7-47CB-4D5E-A357-42347F3D8DB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74BF03-429A-499B-A695-5A03B7509241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027409"/>
            <a:ext cx="9144000" cy="1215633"/>
          </a:xfrm>
        </p:spPr>
        <p:txBody>
          <a:bodyPr>
            <a:normAutofit fontScale="90000"/>
          </a:bodyPr>
          <a:lstStyle/>
          <a:p>
            <a:pPr algn="ctr"/>
            <a:r>
              <a:rPr lang="es-MX" sz="6600" dirty="0"/>
              <a:t>Árboles Binarios de Búsqueda (ABB)</a:t>
            </a:r>
            <a:br>
              <a:rPr lang="es-MX" sz="6600" dirty="0"/>
            </a:br>
            <a:r>
              <a:rPr lang="es-MX" sz="6000" dirty="0"/>
              <a:t>Implementación Operaciones</a:t>
            </a:r>
            <a:endParaRPr lang="es-ES" sz="6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90830" y="4888523"/>
            <a:ext cx="7854696" cy="1752600"/>
          </a:xfrm>
        </p:spPr>
        <p:txBody>
          <a:bodyPr/>
          <a:lstStyle/>
          <a:p>
            <a:r>
              <a:rPr lang="en-US" sz="3600" dirty="0"/>
              <a:t>ESTRUCTURAS DE DATOS</a:t>
            </a:r>
          </a:p>
          <a:p>
            <a:r>
              <a:rPr lang="en-US" dirty="0"/>
              <a:t>pamelalandero@gmail.com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21368" y="7361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/>
              <a:t>Árbol Binario de Búsqueda </a:t>
            </a:r>
            <a:r>
              <a:rPr lang="es-MX" sz="2000" dirty="0"/>
              <a:t>(ABB)</a:t>
            </a:r>
            <a:r>
              <a:rPr lang="es-CL" dirty="0"/>
              <a:t/>
            </a:r>
            <a:br>
              <a:rPr lang="es-CL" dirty="0"/>
            </a:br>
            <a:r>
              <a:rPr lang="es-CL" sz="4000" dirty="0"/>
              <a:t>Representación con Nodos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68" y="2288506"/>
            <a:ext cx="7357712" cy="437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BB36-95BB-4E7A-98F5-ADC62990B91E}" type="slidenum">
              <a:rPr lang="es-MX"/>
              <a:pPr/>
              <a:t>11</a:t>
            </a:fld>
            <a:endParaRPr lang="es-MX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080" y="1657667"/>
            <a:ext cx="8229600" cy="438912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arenR"/>
            </a:pPr>
            <a:r>
              <a:rPr lang="es-ES" sz="2400" dirty="0"/>
              <a:t>Insertar nodo en el árbol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arenR"/>
            </a:pPr>
            <a:r>
              <a:rPr lang="es-ES" sz="2400" dirty="0"/>
              <a:t>Buscar nodo con información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arenR"/>
            </a:pPr>
            <a:r>
              <a:rPr lang="es-ES" sz="2400" dirty="0"/>
              <a:t>Recorrer árbol</a:t>
            </a:r>
          </a:p>
          <a:p>
            <a:pPr lvl="1">
              <a:lnSpc>
                <a:spcPct val="90000"/>
              </a:lnSpc>
            </a:pPr>
            <a:r>
              <a:rPr lang="es-ES" sz="2200" dirty="0" err="1"/>
              <a:t>Preorden</a:t>
            </a:r>
            <a:endParaRPr lang="es-ES" sz="2200" dirty="0"/>
          </a:p>
          <a:p>
            <a:pPr lvl="1">
              <a:lnSpc>
                <a:spcPct val="90000"/>
              </a:lnSpc>
            </a:pPr>
            <a:r>
              <a:rPr lang="es-ES" sz="2200" dirty="0" err="1"/>
              <a:t>Inorden</a:t>
            </a:r>
            <a:endParaRPr lang="es-ES" sz="2200" dirty="0"/>
          </a:p>
          <a:p>
            <a:pPr lvl="1">
              <a:lnSpc>
                <a:spcPct val="90000"/>
              </a:lnSpc>
            </a:pPr>
            <a:r>
              <a:rPr lang="es-ES" sz="2200" dirty="0" err="1"/>
              <a:t>Postorden</a:t>
            </a:r>
            <a:endParaRPr lang="es-ES" sz="2400" dirty="0"/>
          </a:p>
          <a:p>
            <a:pPr marL="457200" indent="-457200">
              <a:lnSpc>
                <a:spcPct val="90000"/>
              </a:lnSpc>
              <a:buFont typeface="+mj-lt"/>
              <a:buAutoNum type="arabicParenR"/>
            </a:pPr>
            <a:r>
              <a:rPr lang="es-ES" sz="2400" dirty="0"/>
              <a:t>Eliminar nodo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arenR"/>
            </a:pPr>
            <a:r>
              <a:rPr lang="es-ES" sz="2400" dirty="0"/>
              <a:t>Sumar los nodos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arenR"/>
            </a:pPr>
            <a:r>
              <a:rPr lang="es-ES" sz="2400" dirty="0"/>
              <a:t>Calcular profundidad del árbol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arenR"/>
            </a:pPr>
            <a:r>
              <a:rPr lang="es-ES" sz="2400" dirty="0"/>
              <a:t>Contar nodos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arenR"/>
            </a:pPr>
            <a:r>
              <a:rPr lang="es-ES" sz="2400" dirty="0"/>
              <a:t>Contar hojas.    </a:t>
            </a:r>
          </a:p>
          <a:p>
            <a:pPr>
              <a:lnSpc>
                <a:spcPct val="90000"/>
              </a:lnSpc>
            </a:pPr>
            <a:endParaRPr lang="es-MX" sz="240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20510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/>
              <a:t>Árbol Binario de Búsqueda </a:t>
            </a:r>
            <a:r>
              <a:rPr lang="es-MX" sz="2000" dirty="0"/>
              <a:t>(ABB)</a:t>
            </a:r>
            <a:r>
              <a:rPr lang="es-CL" dirty="0"/>
              <a:t/>
            </a:r>
            <a:br>
              <a:rPr lang="es-CL" dirty="0"/>
            </a:br>
            <a:r>
              <a:rPr lang="es-CL" sz="4000" b="1" i="1" dirty="0"/>
              <a:t>Algunas Operaciones…</a:t>
            </a:r>
            <a:endParaRPr lang="es-CL" sz="53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5" name="Group 3"/>
          <p:cNvGrpSpPr>
            <a:grpSpLocks/>
          </p:cNvGrpSpPr>
          <p:nvPr/>
        </p:nvGrpSpPr>
        <p:grpSpPr bwMode="auto">
          <a:xfrm>
            <a:off x="667271" y="2190597"/>
            <a:ext cx="2508250" cy="1876425"/>
            <a:chOff x="512" y="1258"/>
            <a:chExt cx="1864" cy="1374"/>
          </a:xfrm>
        </p:grpSpPr>
        <p:sp>
          <p:nvSpPr>
            <p:cNvPr id="54276" name="Oval 4"/>
            <p:cNvSpPr>
              <a:spLocks noChangeArrowheads="1"/>
            </p:cNvSpPr>
            <p:nvPr/>
          </p:nvSpPr>
          <p:spPr bwMode="auto">
            <a:xfrm>
              <a:off x="1238" y="1258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4277" name="Oval 5"/>
            <p:cNvSpPr>
              <a:spLocks noChangeArrowheads="1"/>
            </p:cNvSpPr>
            <p:nvPr/>
          </p:nvSpPr>
          <p:spPr bwMode="auto">
            <a:xfrm>
              <a:off x="875" y="1757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s-MX" sz="1600"/>
                <a:t>13</a:t>
              </a:r>
              <a:endParaRPr lang="es-ES" sz="1600"/>
            </a:p>
          </p:txBody>
        </p:sp>
        <p:sp>
          <p:nvSpPr>
            <p:cNvPr id="54278" name="Oval 6"/>
            <p:cNvSpPr>
              <a:spLocks noChangeArrowheads="1"/>
            </p:cNvSpPr>
            <p:nvPr/>
          </p:nvSpPr>
          <p:spPr bwMode="auto">
            <a:xfrm>
              <a:off x="1659" y="1680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4279" name="Oval 7"/>
            <p:cNvSpPr>
              <a:spLocks noChangeArrowheads="1"/>
            </p:cNvSpPr>
            <p:nvPr/>
          </p:nvSpPr>
          <p:spPr bwMode="auto">
            <a:xfrm>
              <a:off x="512" y="2278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4280" name="Oval 8"/>
            <p:cNvSpPr>
              <a:spLocks noChangeArrowheads="1"/>
            </p:cNvSpPr>
            <p:nvPr/>
          </p:nvSpPr>
          <p:spPr bwMode="auto">
            <a:xfrm>
              <a:off x="965" y="2302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54281" name="Oval 9"/>
            <p:cNvSpPr>
              <a:spLocks noChangeArrowheads="1"/>
            </p:cNvSpPr>
            <p:nvPr/>
          </p:nvSpPr>
          <p:spPr bwMode="auto">
            <a:xfrm>
              <a:off x="1432" y="2315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4282" name="Oval 10"/>
            <p:cNvSpPr>
              <a:spLocks noChangeArrowheads="1"/>
            </p:cNvSpPr>
            <p:nvPr/>
          </p:nvSpPr>
          <p:spPr bwMode="auto">
            <a:xfrm>
              <a:off x="2022" y="2222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4283" name="Line 11"/>
            <p:cNvSpPr>
              <a:spLocks noChangeShapeType="1"/>
            </p:cNvSpPr>
            <p:nvPr/>
          </p:nvSpPr>
          <p:spPr bwMode="auto">
            <a:xfrm flipH="1">
              <a:off x="1102" y="1530"/>
              <a:ext cx="18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H="1">
              <a:off x="739" y="2051"/>
              <a:ext cx="18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>
              <a:off x="1555" y="1485"/>
              <a:ext cx="182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>
              <a:off x="1931" y="1949"/>
              <a:ext cx="182" cy="2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1056" y="2075"/>
              <a:ext cx="46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4288" name="Line 16"/>
            <p:cNvSpPr>
              <a:spLocks noChangeShapeType="1"/>
            </p:cNvSpPr>
            <p:nvPr/>
          </p:nvSpPr>
          <p:spPr bwMode="auto">
            <a:xfrm flipH="1">
              <a:off x="1614" y="1997"/>
              <a:ext cx="136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4289" name="Text Box 17"/>
            <p:cNvSpPr txBox="1">
              <a:spLocks noChangeArrowheads="1"/>
            </p:cNvSpPr>
            <p:nvPr/>
          </p:nvSpPr>
          <p:spPr bwMode="auto">
            <a:xfrm>
              <a:off x="1280" y="1302"/>
              <a:ext cx="319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MX" sz="1600"/>
                <a:t>21</a:t>
              </a:r>
              <a:endParaRPr lang="es-ES" sz="1600"/>
            </a:p>
          </p:txBody>
        </p:sp>
        <p:sp>
          <p:nvSpPr>
            <p:cNvPr id="54290" name="Text Box 18"/>
            <p:cNvSpPr txBox="1">
              <a:spLocks noChangeArrowheads="1"/>
            </p:cNvSpPr>
            <p:nvPr/>
          </p:nvSpPr>
          <p:spPr bwMode="auto">
            <a:xfrm>
              <a:off x="529" y="2336"/>
              <a:ext cx="365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MX" sz="1600"/>
                <a:t>10</a:t>
              </a:r>
              <a:endParaRPr lang="es-ES" sz="1600"/>
            </a:p>
          </p:txBody>
        </p:sp>
        <p:sp>
          <p:nvSpPr>
            <p:cNvPr id="54291" name="Text Box 19"/>
            <p:cNvSpPr txBox="1">
              <a:spLocks noChangeArrowheads="1"/>
            </p:cNvSpPr>
            <p:nvPr/>
          </p:nvSpPr>
          <p:spPr bwMode="auto">
            <a:xfrm>
              <a:off x="987" y="2360"/>
              <a:ext cx="365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MX" sz="1600"/>
                <a:t>18</a:t>
              </a:r>
              <a:endParaRPr lang="es-ES" sz="1600"/>
            </a:p>
          </p:txBody>
        </p:sp>
        <p:sp>
          <p:nvSpPr>
            <p:cNvPr id="54292" name="Text Box 20"/>
            <p:cNvSpPr txBox="1">
              <a:spLocks noChangeArrowheads="1"/>
            </p:cNvSpPr>
            <p:nvPr/>
          </p:nvSpPr>
          <p:spPr bwMode="auto">
            <a:xfrm>
              <a:off x="1483" y="2360"/>
              <a:ext cx="36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MX" sz="1600"/>
                <a:t>25</a:t>
              </a:r>
              <a:endParaRPr lang="es-ES" sz="1600"/>
            </a:p>
          </p:txBody>
        </p:sp>
        <p:sp>
          <p:nvSpPr>
            <p:cNvPr id="54293" name="Text Box 21"/>
            <p:cNvSpPr txBox="1">
              <a:spLocks noChangeArrowheads="1"/>
            </p:cNvSpPr>
            <p:nvPr/>
          </p:nvSpPr>
          <p:spPr bwMode="auto">
            <a:xfrm>
              <a:off x="2057" y="2266"/>
              <a:ext cx="319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MX" sz="1600"/>
                <a:t>40</a:t>
              </a:r>
              <a:endParaRPr lang="es-ES" sz="1600"/>
            </a:p>
          </p:txBody>
        </p:sp>
        <p:sp>
          <p:nvSpPr>
            <p:cNvPr id="54294" name="Text Box 22"/>
            <p:cNvSpPr txBox="1">
              <a:spLocks noChangeArrowheads="1"/>
            </p:cNvSpPr>
            <p:nvPr/>
          </p:nvSpPr>
          <p:spPr bwMode="auto">
            <a:xfrm>
              <a:off x="1705" y="1726"/>
              <a:ext cx="409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MX" sz="1600"/>
                <a:t>33</a:t>
              </a:r>
              <a:endParaRPr lang="es-ES" sz="1600"/>
            </a:p>
          </p:txBody>
        </p:sp>
      </p:grp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2397646" y="2058835"/>
            <a:ext cx="1547813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200" dirty="0"/>
              <a:t>¿El 26 es mayor o menor que el 21?</a:t>
            </a:r>
            <a:endParaRPr lang="en-US" sz="1200" dirty="0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 flipH="1">
            <a:off x="2048396" y="2085822"/>
            <a:ext cx="344488" cy="2143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319468" y="1329923"/>
            <a:ext cx="2956259" cy="4616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Agregar el valor 26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4298" name="Oval 26"/>
          <p:cNvSpPr>
            <a:spLocks noChangeArrowheads="1"/>
          </p:cNvSpPr>
          <p:nvPr/>
        </p:nvSpPr>
        <p:spPr bwMode="auto">
          <a:xfrm>
            <a:off x="6354763" y="1986406"/>
            <a:ext cx="428625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4299" name="Oval 27"/>
          <p:cNvSpPr>
            <a:spLocks noChangeArrowheads="1"/>
          </p:cNvSpPr>
          <p:nvPr/>
        </p:nvSpPr>
        <p:spPr bwMode="auto">
          <a:xfrm>
            <a:off x="5867401" y="2667444"/>
            <a:ext cx="427037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s-MX" sz="1600"/>
              <a:t>13</a:t>
            </a:r>
            <a:endParaRPr lang="es-ES" sz="1600"/>
          </a:p>
        </p:txBody>
      </p:sp>
      <p:sp>
        <p:nvSpPr>
          <p:cNvPr id="54300" name="Oval 28"/>
          <p:cNvSpPr>
            <a:spLocks noChangeArrowheads="1"/>
          </p:cNvSpPr>
          <p:nvPr/>
        </p:nvSpPr>
        <p:spPr bwMode="auto">
          <a:xfrm>
            <a:off x="6921501" y="2562669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4301" name="Oval 29"/>
          <p:cNvSpPr>
            <a:spLocks noChangeArrowheads="1"/>
          </p:cNvSpPr>
          <p:nvPr/>
        </p:nvSpPr>
        <p:spPr bwMode="auto">
          <a:xfrm>
            <a:off x="5378451" y="3378644"/>
            <a:ext cx="428625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4302" name="Oval 30"/>
          <p:cNvSpPr>
            <a:spLocks noChangeArrowheads="1"/>
          </p:cNvSpPr>
          <p:nvPr/>
        </p:nvSpPr>
        <p:spPr bwMode="auto">
          <a:xfrm>
            <a:off x="5975351" y="3411981"/>
            <a:ext cx="428625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/>
          </a:p>
        </p:txBody>
      </p:sp>
      <p:sp>
        <p:nvSpPr>
          <p:cNvPr id="54303" name="Oval 31"/>
          <p:cNvSpPr>
            <a:spLocks noChangeArrowheads="1"/>
          </p:cNvSpPr>
          <p:nvPr/>
        </p:nvSpPr>
        <p:spPr bwMode="auto">
          <a:xfrm>
            <a:off x="6616701" y="3404044"/>
            <a:ext cx="42703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4304" name="Oval 32"/>
          <p:cNvSpPr>
            <a:spLocks noChangeArrowheads="1"/>
          </p:cNvSpPr>
          <p:nvPr/>
        </p:nvSpPr>
        <p:spPr bwMode="auto">
          <a:xfrm>
            <a:off x="7410451" y="3302444"/>
            <a:ext cx="42703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4305" name="Line 33"/>
          <p:cNvSpPr>
            <a:spLocks noChangeShapeType="1"/>
          </p:cNvSpPr>
          <p:nvPr/>
        </p:nvSpPr>
        <p:spPr bwMode="auto">
          <a:xfrm flipH="1">
            <a:off x="6172201" y="2357881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06" name="Line 34"/>
          <p:cNvSpPr>
            <a:spLocks noChangeShapeType="1"/>
          </p:cNvSpPr>
          <p:nvPr/>
        </p:nvSpPr>
        <p:spPr bwMode="auto">
          <a:xfrm flipH="1">
            <a:off x="5683251" y="3069081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>
            <a:off x="6781801" y="2295969"/>
            <a:ext cx="244475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08" name="Line 36"/>
          <p:cNvSpPr>
            <a:spLocks noChangeShapeType="1"/>
          </p:cNvSpPr>
          <p:nvPr/>
        </p:nvSpPr>
        <p:spPr bwMode="auto">
          <a:xfrm>
            <a:off x="7288213" y="2929381"/>
            <a:ext cx="244475" cy="373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09" name="Line 37"/>
          <p:cNvSpPr>
            <a:spLocks noChangeShapeType="1"/>
          </p:cNvSpPr>
          <p:nvPr/>
        </p:nvSpPr>
        <p:spPr bwMode="auto">
          <a:xfrm>
            <a:off x="6110288" y="3102419"/>
            <a:ext cx="61913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 flipH="1">
            <a:off x="6873876" y="2969069"/>
            <a:ext cx="182562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11" name="Text Box 39"/>
          <p:cNvSpPr txBox="1">
            <a:spLocks noChangeArrowheads="1"/>
          </p:cNvSpPr>
          <p:nvPr/>
        </p:nvSpPr>
        <p:spPr bwMode="auto">
          <a:xfrm>
            <a:off x="6411913" y="2046731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 dirty="0"/>
              <a:t>21</a:t>
            </a:r>
            <a:endParaRPr lang="es-ES" sz="1600" dirty="0"/>
          </a:p>
        </p:txBody>
      </p:sp>
      <p:sp>
        <p:nvSpPr>
          <p:cNvPr id="54312" name="Text Box 40"/>
          <p:cNvSpPr txBox="1">
            <a:spLocks noChangeArrowheads="1"/>
          </p:cNvSpPr>
          <p:nvPr/>
        </p:nvSpPr>
        <p:spPr bwMode="auto">
          <a:xfrm>
            <a:off x="5400676" y="3458019"/>
            <a:ext cx="492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10</a:t>
            </a:r>
            <a:endParaRPr lang="es-ES" sz="1600"/>
          </a:p>
        </p:txBody>
      </p:sp>
      <p:sp>
        <p:nvSpPr>
          <p:cNvPr id="54313" name="Text Box 41"/>
          <p:cNvSpPr txBox="1">
            <a:spLocks noChangeArrowheads="1"/>
          </p:cNvSpPr>
          <p:nvPr/>
        </p:nvSpPr>
        <p:spPr bwMode="auto">
          <a:xfrm>
            <a:off x="5964238" y="3438969"/>
            <a:ext cx="490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18</a:t>
            </a:r>
            <a:endParaRPr lang="es-ES" sz="1600"/>
          </a:p>
        </p:txBody>
      </p:sp>
      <p:sp>
        <p:nvSpPr>
          <p:cNvPr id="54314" name="Text Box 42"/>
          <p:cNvSpPr txBox="1">
            <a:spLocks noChangeArrowheads="1"/>
          </p:cNvSpPr>
          <p:nvPr/>
        </p:nvSpPr>
        <p:spPr bwMode="auto">
          <a:xfrm>
            <a:off x="6684963" y="3465956"/>
            <a:ext cx="490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25</a:t>
            </a:r>
            <a:endParaRPr lang="es-ES" sz="1600"/>
          </a:p>
        </p:txBody>
      </p:sp>
      <p:sp>
        <p:nvSpPr>
          <p:cNvPr id="54315" name="Text Box 43"/>
          <p:cNvSpPr txBox="1">
            <a:spLocks noChangeArrowheads="1"/>
          </p:cNvSpPr>
          <p:nvPr/>
        </p:nvSpPr>
        <p:spPr bwMode="auto">
          <a:xfrm>
            <a:off x="7458076" y="3362769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40</a:t>
            </a:r>
            <a:endParaRPr lang="es-ES" sz="1600"/>
          </a:p>
        </p:txBody>
      </p:sp>
      <p:sp>
        <p:nvSpPr>
          <p:cNvPr id="54316" name="Text Box 44"/>
          <p:cNvSpPr txBox="1">
            <a:spLocks noChangeArrowheads="1"/>
          </p:cNvSpPr>
          <p:nvPr/>
        </p:nvSpPr>
        <p:spPr bwMode="auto">
          <a:xfrm>
            <a:off x="6983413" y="2626169"/>
            <a:ext cx="550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33</a:t>
            </a:r>
            <a:endParaRPr lang="es-ES" sz="1600"/>
          </a:p>
        </p:txBody>
      </p:sp>
      <p:sp>
        <p:nvSpPr>
          <p:cNvPr id="54317" name="Text Box 45"/>
          <p:cNvSpPr txBox="1">
            <a:spLocks noChangeArrowheads="1"/>
          </p:cNvSpPr>
          <p:nvPr/>
        </p:nvSpPr>
        <p:spPr bwMode="auto">
          <a:xfrm>
            <a:off x="7605713" y="2408681"/>
            <a:ext cx="1225550" cy="6397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200" dirty="0"/>
              <a:t>¿El 26 es mayor o menor que el 33?</a:t>
            </a:r>
            <a:endParaRPr lang="en-US" sz="1200" dirty="0"/>
          </a:p>
        </p:txBody>
      </p:sp>
      <p:sp>
        <p:nvSpPr>
          <p:cNvPr id="54318" name="Line 46"/>
          <p:cNvSpPr>
            <a:spLocks noChangeShapeType="1"/>
          </p:cNvSpPr>
          <p:nvPr/>
        </p:nvSpPr>
        <p:spPr bwMode="auto">
          <a:xfrm flipH="1">
            <a:off x="7281863" y="2413444"/>
            <a:ext cx="344488" cy="2143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19" name="Oval 47"/>
          <p:cNvSpPr>
            <a:spLocks noChangeArrowheads="1"/>
          </p:cNvSpPr>
          <p:nvPr/>
        </p:nvSpPr>
        <p:spPr bwMode="auto">
          <a:xfrm>
            <a:off x="1637506" y="4529138"/>
            <a:ext cx="428625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4320" name="Oval 48"/>
          <p:cNvSpPr>
            <a:spLocks noChangeArrowheads="1"/>
          </p:cNvSpPr>
          <p:nvPr/>
        </p:nvSpPr>
        <p:spPr bwMode="auto">
          <a:xfrm>
            <a:off x="1150144" y="5210176"/>
            <a:ext cx="427037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s-MX" sz="1600"/>
              <a:t>13</a:t>
            </a:r>
            <a:endParaRPr lang="es-ES" sz="1600"/>
          </a:p>
        </p:txBody>
      </p:sp>
      <p:sp>
        <p:nvSpPr>
          <p:cNvPr id="54321" name="Oval 49"/>
          <p:cNvSpPr>
            <a:spLocks noChangeArrowheads="1"/>
          </p:cNvSpPr>
          <p:nvPr/>
        </p:nvSpPr>
        <p:spPr bwMode="auto">
          <a:xfrm>
            <a:off x="2204244" y="5105401"/>
            <a:ext cx="428625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4322" name="Oval 50"/>
          <p:cNvSpPr>
            <a:spLocks noChangeArrowheads="1"/>
          </p:cNvSpPr>
          <p:nvPr/>
        </p:nvSpPr>
        <p:spPr bwMode="auto">
          <a:xfrm>
            <a:off x="661194" y="5921376"/>
            <a:ext cx="428625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4323" name="Oval 51"/>
          <p:cNvSpPr>
            <a:spLocks noChangeArrowheads="1"/>
          </p:cNvSpPr>
          <p:nvPr/>
        </p:nvSpPr>
        <p:spPr bwMode="auto">
          <a:xfrm>
            <a:off x="1258094" y="5954713"/>
            <a:ext cx="428625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/>
          </a:p>
        </p:txBody>
      </p:sp>
      <p:sp>
        <p:nvSpPr>
          <p:cNvPr id="54324" name="Oval 52"/>
          <p:cNvSpPr>
            <a:spLocks noChangeArrowheads="1"/>
          </p:cNvSpPr>
          <p:nvPr/>
        </p:nvSpPr>
        <p:spPr bwMode="auto">
          <a:xfrm>
            <a:off x="1899444" y="5946776"/>
            <a:ext cx="427037" cy="4333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4325" name="Oval 53"/>
          <p:cNvSpPr>
            <a:spLocks noChangeArrowheads="1"/>
          </p:cNvSpPr>
          <p:nvPr/>
        </p:nvSpPr>
        <p:spPr bwMode="auto">
          <a:xfrm>
            <a:off x="2693194" y="5845176"/>
            <a:ext cx="427037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4326" name="Line 54"/>
          <p:cNvSpPr>
            <a:spLocks noChangeShapeType="1"/>
          </p:cNvSpPr>
          <p:nvPr/>
        </p:nvSpPr>
        <p:spPr bwMode="auto">
          <a:xfrm flipH="1">
            <a:off x="1454944" y="4900613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27" name="Line 55"/>
          <p:cNvSpPr>
            <a:spLocks noChangeShapeType="1"/>
          </p:cNvSpPr>
          <p:nvPr/>
        </p:nvSpPr>
        <p:spPr bwMode="auto">
          <a:xfrm flipH="1">
            <a:off x="965994" y="5611813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28" name="Line 56"/>
          <p:cNvSpPr>
            <a:spLocks noChangeShapeType="1"/>
          </p:cNvSpPr>
          <p:nvPr/>
        </p:nvSpPr>
        <p:spPr bwMode="auto">
          <a:xfrm>
            <a:off x="2064544" y="4838701"/>
            <a:ext cx="244475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29" name="Line 57"/>
          <p:cNvSpPr>
            <a:spLocks noChangeShapeType="1"/>
          </p:cNvSpPr>
          <p:nvPr/>
        </p:nvSpPr>
        <p:spPr bwMode="auto">
          <a:xfrm>
            <a:off x="2570956" y="5472113"/>
            <a:ext cx="244475" cy="373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30" name="Line 58"/>
          <p:cNvSpPr>
            <a:spLocks noChangeShapeType="1"/>
          </p:cNvSpPr>
          <p:nvPr/>
        </p:nvSpPr>
        <p:spPr bwMode="auto">
          <a:xfrm>
            <a:off x="1393031" y="5645151"/>
            <a:ext cx="61913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31" name="Line 59"/>
          <p:cNvSpPr>
            <a:spLocks noChangeShapeType="1"/>
          </p:cNvSpPr>
          <p:nvPr/>
        </p:nvSpPr>
        <p:spPr bwMode="auto">
          <a:xfrm flipH="1">
            <a:off x="2156619" y="5511801"/>
            <a:ext cx="182562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32" name="Text Box 60"/>
          <p:cNvSpPr txBox="1">
            <a:spLocks noChangeArrowheads="1"/>
          </p:cNvSpPr>
          <p:nvPr/>
        </p:nvSpPr>
        <p:spPr bwMode="auto">
          <a:xfrm>
            <a:off x="1694656" y="4589463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21</a:t>
            </a:r>
            <a:endParaRPr lang="es-ES" sz="1600"/>
          </a:p>
        </p:txBody>
      </p:sp>
      <p:sp>
        <p:nvSpPr>
          <p:cNvPr id="54333" name="Text Box 61"/>
          <p:cNvSpPr txBox="1">
            <a:spLocks noChangeArrowheads="1"/>
          </p:cNvSpPr>
          <p:nvPr/>
        </p:nvSpPr>
        <p:spPr bwMode="auto">
          <a:xfrm>
            <a:off x="683419" y="6000751"/>
            <a:ext cx="492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sz="1600"/>
              <a:t>10</a:t>
            </a:r>
          </a:p>
        </p:txBody>
      </p:sp>
      <p:sp>
        <p:nvSpPr>
          <p:cNvPr id="54334" name="Text Box 62"/>
          <p:cNvSpPr txBox="1">
            <a:spLocks noChangeArrowheads="1"/>
          </p:cNvSpPr>
          <p:nvPr/>
        </p:nvSpPr>
        <p:spPr bwMode="auto">
          <a:xfrm>
            <a:off x="1246981" y="5981701"/>
            <a:ext cx="490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18</a:t>
            </a:r>
            <a:endParaRPr lang="es-ES" sz="1600"/>
          </a:p>
        </p:txBody>
      </p:sp>
      <p:sp>
        <p:nvSpPr>
          <p:cNvPr id="54335" name="Text Box 63"/>
          <p:cNvSpPr txBox="1">
            <a:spLocks noChangeArrowheads="1"/>
          </p:cNvSpPr>
          <p:nvPr/>
        </p:nvSpPr>
        <p:spPr bwMode="auto">
          <a:xfrm>
            <a:off x="1967706" y="6008688"/>
            <a:ext cx="490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25</a:t>
            </a:r>
            <a:endParaRPr lang="es-ES" sz="1600"/>
          </a:p>
        </p:txBody>
      </p:sp>
      <p:sp>
        <p:nvSpPr>
          <p:cNvPr id="54336" name="Text Box 64"/>
          <p:cNvSpPr txBox="1">
            <a:spLocks noChangeArrowheads="1"/>
          </p:cNvSpPr>
          <p:nvPr/>
        </p:nvSpPr>
        <p:spPr bwMode="auto">
          <a:xfrm>
            <a:off x="2740819" y="5905501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40</a:t>
            </a:r>
            <a:endParaRPr lang="es-ES" sz="1600"/>
          </a:p>
        </p:txBody>
      </p:sp>
      <p:sp>
        <p:nvSpPr>
          <p:cNvPr id="54337" name="Text Box 65"/>
          <p:cNvSpPr txBox="1">
            <a:spLocks noChangeArrowheads="1"/>
          </p:cNvSpPr>
          <p:nvPr/>
        </p:nvSpPr>
        <p:spPr bwMode="auto">
          <a:xfrm>
            <a:off x="2266156" y="5168901"/>
            <a:ext cx="550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33</a:t>
            </a:r>
            <a:endParaRPr lang="es-ES" sz="1600"/>
          </a:p>
        </p:txBody>
      </p:sp>
      <p:sp>
        <p:nvSpPr>
          <p:cNvPr id="54338" name="Text Box 66"/>
          <p:cNvSpPr txBox="1">
            <a:spLocks noChangeArrowheads="1"/>
          </p:cNvSpPr>
          <p:nvPr/>
        </p:nvSpPr>
        <p:spPr bwMode="auto">
          <a:xfrm>
            <a:off x="2570956" y="6350001"/>
            <a:ext cx="1622425" cy="46166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200" dirty="0"/>
              <a:t>26 es mayor. Sigue por el lado derecho</a:t>
            </a:r>
            <a:endParaRPr lang="en-US" sz="1200" dirty="0"/>
          </a:p>
        </p:txBody>
      </p:sp>
      <p:sp>
        <p:nvSpPr>
          <p:cNvPr id="54339" name="Line 67"/>
          <p:cNvSpPr>
            <a:spLocks noChangeShapeType="1"/>
          </p:cNvSpPr>
          <p:nvPr/>
        </p:nvSpPr>
        <p:spPr bwMode="auto">
          <a:xfrm flipH="1" flipV="1">
            <a:off x="2274094" y="6280151"/>
            <a:ext cx="358775" cy="130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40" name="Oval 68"/>
          <p:cNvSpPr>
            <a:spLocks noChangeArrowheads="1"/>
          </p:cNvSpPr>
          <p:nvPr/>
        </p:nvSpPr>
        <p:spPr bwMode="auto">
          <a:xfrm>
            <a:off x="484709" y="1902116"/>
            <a:ext cx="1006475" cy="598487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b="1" dirty="0"/>
              <a:t>Paso</a:t>
            </a:r>
          </a:p>
          <a:p>
            <a:pPr algn="ctr"/>
            <a:r>
              <a:rPr lang="es-ES" b="1" dirty="0"/>
              <a:t>1</a:t>
            </a:r>
            <a:endParaRPr lang="en-US" b="1" dirty="0"/>
          </a:p>
        </p:txBody>
      </p:sp>
      <p:sp>
        <p:nvSpPr>
          <p:cNvPr id="54341" name="Oval 69"/>
          <p:cNvSpPr>
            <a:spLocks noChangeArrowheads="1"/>
          </p:cNvSpPr>
          <p:nvPr/>
        </p:nvSpPr>
        <p:spPr bwMode="auto">
          <a:xfrm>
            <a:off x="5262563" y="1800669"/>
            <a:ext cx="1006475" cy="598487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b="1"/>
              <a:t>Paso</a:t>
            </a:r>
          </a:p>
          <a:p>
            <a:pPr algn="ctr"/>
            <a:r>
              <a:rPr lang="es-ES" b="1"/>
              <a:t>2</a:t>
            </a:r>
            <a:endParaRPr lang="en-US" b="1"/>
          </a:p>
        </p:txBody>
      </p:sp>
      <p:sp>
        <p:nvSpPr>
          <p:cNvPr id="54342" name="Oval 70"/>
          <p:cNvSpPr>
            <a:spLocks noChangeArrowheads="1"/>
          </p:cNvSpPr>
          <p:nvPr/>
        </p:nvSpPr>
        <p:spPr bwMode="auto">
          <a:xfrm>
            <a:off x="572294" y="4359276"/>
            <a:ext cx="1006475" cy="598487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b="1"/>
              <a:t>Paso</a:t>
            </a:r>
          </a:p>
          <a:p>
            <a:pPr algn="ctr"/>
            <a:r>
              <a:rPr lang="es-ES" b="1"/>
              <a:t>3</a:t>
            </a:r>
            <a:endParaRPr lang="en-US" b="1"/>
          </a:p>
        </p:txBody>
      </p:sp>
      <p:sp>
        <p:nvSpPr>
          <p:cNvPr id="54343" name="Oval 71"/>
          <p:cNvSpPr>
            <a:spLocks noChangeArrowheads="1"/>
          </p:cNvSpPr>
          <p:nvPr/>
        </p:nvSpPr>
        <p:spPr bwMode="auto">
          <a:xfrm>
            <a:off x="6319839" y="4346575"/>
            <a:ext cx="428625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4344" name="Oval 72"/>
          <p:cNvSpPr>
            <a:spLocks noChangeArrowheads="1"/>
          </p:cNvSpPr>
          <p:nvPr/>
        </p:nvSpPr>
        <p:spPr bwMode="auto">
          <a:xfrm>
            <a:off x="5832476" y="5027613"/>
            <a:ext cx="427038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s-MX" sz="1600"/>
              <a:t>13</a:t>
            </a:r>
            <a:endParaRPr lang="es-ES" sz="1600"/>
          </a:p>
        </p:txBody>
      </p:sp>
      <p:sp>
        <p:nvSpPr>
          <p:cNvPr id="54345" name="Oval 73"/>
          <p:cNvSpPr>
            <a:spLocks noChangeArrowheads="1"/>
          </p:cNvSpPr>
          <p:nvPr/>
        </p:nvSpPr>
        <p:spPr bwMode="auto">
          <a:xfrm>
            <a:off x="6886576" y="4922838"/>
            <a:ext cx="428625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4346" name="Oval 74"/>
          <p:cNvSpPr>
            <a:spLocks noChangeArrowheads="1"/>
          </p:cNvSpPr>
          <p:nvPr/>
        </p:nvSpPr>
        <p:spPr bwMode="auto">
          <a:xfrm>
            <a:off x="5343526" y="5738813"/>
            <a:ext cx="428625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4347" name="Oval 75"/>
          <p:cNvSpPr>
            <a:spLocks noChangeArrowheads="1"/>
          </p:cNvSpPr>
          <p:nvPr/>
        </p:nvSpPr>
        <p:spPr bwMode="auto">
          <a:xfrm>
            <a:off x="5940426" y="5772150"/>
            <a:ext cx="428625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/>
          </a:p>
        </p:txBody>
      </p:sp>
      <p:sp>
        <p:nvSpPr>
          <p:cNvPr id="54348" name="Oval 76"/>
          <p:cNvSpPr>
            <a:spLocks noChangeArrowheads="1"/>
          </p:cNvSpPr>
          <p:nvPr/>
        </p:nvSpPr>
        <p:spPr bwMode="auto">
          <a:xfrm>
            <a:off x="6581776" y="5764213"/>
            <a:ext cx="427038" cy="4333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4349" name="Oval 77"/>
          <p:cNvSpPr>
            <a:spLocks noChangeArrowheads="1"/>
          </p:cNvSpPr>
          <p:nvPr/>
        </p:nvSpPr>
        <p:spPr bwMode="auto">
          <a:xfrm>
            <a:off x="7375526" y="5662613"/>
            <a:ext cx="427038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4350" name="Line 78"/>
          <p:cNvSpPr>
            <a:spLocks noChangeShapeType="1"/>
          </p:cNvSpPr>
          <p:nvPr/>
        </p:nvSpPr>
        <p:spPr bwMode="auto">
          <a:xfrm flipH="1">
            <a:off x="6137276" y="4718050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51" name="Line 79"/>
          <p:cNvSpPr>
            <a:spLocks noChangeShapeType="1"/>
          </p:cNvSpPr>
          <p:nvPr/>
        </p:nvSpPr>
        <p:spPr bwMode="auto">
          <a:xfrm flipH="1">
            <a:off x="5648326" y="5429250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52" name="Line 80"/>
          <p:cNvSpPr>
            <a:spLocks noChangeShapeType="1"/>
          </p:cNvSpPr>
          <p:nvPr/>
        </p:nvSpPr>
        <p:spPr bwMode="auto">
          <a:xfrm>
            <a:off x="6746876" y="4656138"/>
            <a:ext cx="244475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53" name="Line 81"/>
          <p:cNvSpPr>
            <a:spLocks noChangeShapeType="1"/>
          </p:cNvSpPr>
          <p:nvPr/>
        </p:nvSpPr>
        <p:spPr bwMode="auto">
          <a:xfrm>
            <a:off x="7253289" y="5289550"/>
            <a:ext cx="244475" cy="373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54" name="Line 82"/>
          <p:cNvSpPr>
            <a:spLocks noChangeShapeType="1"/>
          </p:cNvSpPr>
          <p:nvPr/>
        </p:nvSpPr>
        <p:spPr bwMode="auto">
          <a:xfrm>
            <a:off x="6075364" y="5462588"/>
            <a:ext cx="61912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55" name="Line 83"/>
          <p:cNvSpPr>
            <a:spLocks noChangeShapeType="1"/>
          </p:cNvSpPr>
          <p:nvPr/>
        </p:nvSpPr>
        <p:spPr bwMode="auto">
          <a:xfrm flipH="1">
            <a:off x="6838951" y="5329238"/>
            <a:ext cx="182563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56" name="Text Box 84"/>
          <p:cNvSpPr txBox="1">
            <a:spLocks noChangeArrowheads="1"/>
          </p:cNvSpPr>
          <p:nvPr/>
        </p:nvSpPr>
        <p:spPr bwMode="auto">
          <a:xfrm>
            <a:off x="6376989" y="4406900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21</a:t>
            </a:r>
            <a:endParaRPr lang="es-ES" sz="1600"/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365751" y="5818188"/>
            <a:ext cx="492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sz="1600"/>
              <a:t>10</a:t>
            </a:r>
          </a:p>
        </p:txBody>
      </p:sp>
      <p:sp>
        <p:nvSpPr>
          <p:cNvPr id="54358" name="Text Box 86"/>
          <p:cNvSpPr txBox="1">
            <a:spLocks noChangeArrowheads="1"/>
          </p:cNvSpPr>
          <p:nvPr/>
        </p:nvSpPr>
        <p:spPr bwMode="auto">
          <a:xfrm>
            <a:off x="5929314" y="5799138"/>
            <a:ext cx="490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18</a:t>
            </a:r>
            <a:endParaRPr lang="es-ES" sz="1600"/>
          </a:p>
        </p:txBody>
      </p:sp>
      <p:sp>
        <p:nvSpPr>
          <p:cNvPr id="54359" name="Text Box 87"/>
          <p:cNvSpPr txBox="1">
            <a:spLocks noChangeArrowheads="1"/>
          </p:cNvSpPr>
          <p:nvPr/>
        </p:nvSpPr>
        <p:spPr bwMode="auto">
          <a:xfrm>
            <a:off x="6650039" y="5826125"/>
            <a:ext cx="490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25</a:t>
            </a:r>
            <a:endParaRPr lang="es-ES" sz="1600"/>
          </a:p>
        </p:txBody>
      </p:sp>
      <p:sp>
        <p:nvSpPr>
          <p:cNvPr id="54360" name="Text Box 88"/>
          <p:cNvSpPr txBox="1">
            <a:spLocks noChangeArrowheads="1"/>
          </p:cNvSpPr>
          <p:nvPr/>
        </p:nvSpPr>
        <p:spPr bwMode="auto">
          <a:xfrm>
            <a:off x="7423151" y="5722938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40</a:t>
            </a:r>
            <a:endParaRPr lang="es-ES" sz="1600"/>
          </a:p>
        </p:txBody>
      </p:sp>
      <p:sp>
        <p:nvSpPr>
          <p:cNvPr id="54361" name="Text Box 89"/>
          <p:cNvSpPr txBox="1">
            <a:spLocks noChangeArrowheads="1"/>
          </p:cNvSpPr>
          <p:nvPr/>
        </p:nvSpPr>
        <p:spPr bwMode="auto">
          <a:xfrm>
            <a:off x="6948489" y="4986338"/>
            <a:ext cx="550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33</a:t>
            </a:r>
            <a:endParaRPr lang="es-ES" sz="1600"/>
          </a:p>
        </p:txBody>
      </p:sp>
      <p:sp>
        <p:nvSpPr>
          <p:cNvPr id="54362" name="Text Box 90"/>
          <p:cNvSpPr txBox="1">
            <a:spLocks noChangeArrowheads="1"/>
          </p:cNvSpPr>
          <p:nvPr/>
        </p:nvSpPr>
        <p:spPr bwMode="auto">
          <a:xfrm>
            <a:off x="7699376" y="6275815"/>
            <a:ext cx="1304925" cy="2746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200"/>
              <a:t>Agregar el nodo</a:t>
            </a:r>
            <a:endParaRPr lang="en-US" sz="1200"/>
          </a:p>
        </p:txBody>
      </p:sp>
      <p:sp>
        <p:nvSpPr>
          <p:cNvPr id="54363" name="Line 91"/>
          <p:cNvSpPr>
            <a:spLocks noChangeShapeType="1"/>
          </p:cNvSpPr>
          <p:nvPr/>
        </p:nvSpPr>
        <p:spPr bwMode="auto">
          <a:xfrm flipH="1">
            <a:off x="7367589" y="6307565"/>
            <a:ext cx="385762" cy="42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64" name="Oval 92"/>
          <p:cNvSpPr>
            <a:spLocks noChangeArrowheads="1"/>
          </p:cNvSpPr>
          <p:nvPr/>
        </p:nvSpPr>
        <p:spPr bwMode="auto">
          <a:xfrm>
            <a:off x="5254626" y="4176713"/>
            <a:ext cx="1006475" cy="598487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b="1"/>
              <a:t>Paso</a:t>
            </a:r>
          </a:p>
          <a:p>
            <a:pPr algn="ctr"/>
            <a:r>
              <a:rPr lang="es-ES" b="1"/>
              <a:t>4</a:t>
            </a:r>
            <a:endParaRPr lang="en-US" b="1"/>
          </a:p>
        </p:txBody>
      </p:sp>
      <p:sp>
        <p:nvSpPr>
          <p:cNvPr id="54365" name="Oval 93"/>
          <p:cNvSpPr>
            <a:spLocks noChangeArrowheads="1"/>
          </p:cNvSpPr>
          <p:nvPr/>
        </p:nvSpPr>
        <p:spPr bwMode="auto">
          <a:xfrm>
            <a:off x="7007226" y="6341193"/>
            <a:ext cx="427038" cy="43338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4366" name="Line 94"/>
          <p:cNvSpPr>
            <a:spLocks noChangeShapeType="1"/>
          </p:cNvSpPr>
          <p:nvPr/>
        </p:nvSpPr>
        <p:spPr bwMode="auto">
          <a:xfrm>
            <a:off x="6924676" y="6172200"/>
            <a:ext cx="204788" cy="293688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367" name="Text Box 95"/>
          <p:cNvSpPr txBox="1">
            <a:spLocks noChangeArrowheads="1"/>
          </p:cNvSpPr>
          <p:nvPr/>
        </p:nvSpPr>
        <p:spPr bwMode="auto">
          <a:xfrm>
            <a:off x="7054851" y="6401518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 dirty="0"/>
              <a:t>26</a:t>
            </a:r>
            <a:endParaRPr lang="es-ES" sz="1600" dirty="0"/>
          </a:p>
        </p:txBody>
      </p:sp>
      <p:sp>
        <p:nvSpPr>
          <p:cNvPr id="96" name="Rectangle 3"/>
          <p:cNvSpPr txBox="1">
            <a:spLocks noChangeArrowheads="1"/>
          </p:cNvSpPr>
          <p:nvPr/>
        </p:nvSpPr>
        <p:spPr>
          <a:xfrm>
            <a:off x="3782199" y="758395"/>
            <a:ext cx="5222102" cy="931593"/>
          </a:xfrm>
          <a:prstGeom prst="rect">
            <a:avLst/>
          </a:prstGeom>
          <a:ln>
            <a:solidFill>
              <a:srgbClr val="3333CC"/>
            </a:solidFill>
          </a:ln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6403" indent="-342900" fontAlgn="auto">
              <a:spcAft>
                <a:spcPts val="0"/>
              </a:spcAft>
            </a:pPr>
            <a:r>
              <a:rPr lang="es-ES" sz="2000" b="1" dirty="0">
                <a:latin typeface="+mj-lt"/>
              </a:rPr>
              <a:t>El valor a insertar no existe en el árbol.</a:t>
            </a:r>
          </a:p>
          <a:p>
            <a:pPr marL="426403" indent="-342900" fontAlgn="auto">
              <a:spcAft>
                <a:spcPts val="0"/>
              </a:spcAft>
            </a:pPr>
            <a:r>
              <a:rPr lang="es-ES" sz="2000" b="1" dirty="0">
                <a:latin typeface="+mj-lt"/>
              </a:rPr>
              <a:t>El nuevo nodo será un Nodo Hoja del árbol.</a:t>
            </a:r>
          </a:p>
        </p:txBody>
      </p:sp>
      <p:sp>
        <p:nvSpPr>
          <p:cNvPr id="97" name="Título 1"/>
          <p:cNvSpPr txBox="1">
            <a:spLocks/>
          </p:cNvSpPr>
          <p:nvPr/>
        </p:nvSpPr>
        <p:spPr>
          <a:xfrm>
            <a:off x="319468" y="-1210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MX" dirty="0"/>
              <a:t>Operaciones de un ABB</a:t>
            </a:r>
            <a:r>
              <a:rPr lang="es-CL" dirty="0"/>
              <a:t/>
            </a:r>
            <a:br>
              <a:rPr lang="es-CL" dirty="0"/>
            </a:br>
            <a:r>
              <a:rPr lang="es-CL" sz="4000" b="1" i="1" dirty="0"/>
              <a:t>Insertar un nodo</a:t>
            </a:r>
            <a:endParaRPr lang="es-CL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74D4-71FF-4418-B1AF-DD2799EA5C91}" type="slidenum">
              <a:rPr lang="es-MX"/>
              <a:pPr/>
              <a:t>13</a:t>
            </a:fld>
            <a:endParaRPr lang="es-MX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" y="1432560"/>
            <a:ext cx="8229600" cy="4923790"/>
          </a:xfrm>
        </p:spPr>
        <p:txBody>
          <a:bodyPr/>
          <a:lstStyle/>
          <a:p>
            <a:r>
              <a:rPr lang="es-ES" dirty="0"/>
              <a:t>Suponga que  se desea insertar los siguientes datos en un árbol binario de búsqueda que se encuentra vació.</a:t>
            </a:r>
          </a:p>
          <a:p>
            <a:pPr>
              <a:buFont typeface="Wingdings" pitchFamily="2" charset="2"/>
              <a:buNone/>
            </a:pPr>
            <a:r>
              <a:rPr lang="es-ES" dirty="0"/>
              <a:t>      </a:t>
            </a:r>
          </a:p>
          <a:p>
            <a:pPr>
              <a:buFont typeface="Wingdings" pitchFamily="2" charset="2"/>
              <a:buNone/>
            </a:pPr>
            <a:r>
              <a:rPr lang="es-ES" dirty="0"/>
              <a:t>		 120 –87 – 43 – 65 – 140 – 99 – 130 – 22 – 56</a:t>
            </a: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64694" y="126572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MX" dirty="0"/>
              <a:t>Operaciones de un ABB</a:t>
            </a:r>
            <a:r>
              <a:rPr lang="es-MX" sz="2000" dirty="0"/>
              <a:t>)</a:t>
            </a:r>
            <a:r>
              <a:rPr lang="es-CL" dirty="0"/>
              <a:t/>
            </a:r>
            <a:br>
              <a:rPr lang="es-CL" dirty="0"/>
            </a:br>
            <a:r>
              <a:rPr lang="es-CL" sz="4000" b="1" i="1" dirty="0"/>
              <a:t>Insertar un nodo (cont.)</a:t>
            </a:r>
            <a:endParaRPr lang="es-CL" b="1" i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64694" y="126572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MX" dirty="0"/>
              <a:t>Operaciones de un ABB</a:t>
            </a:r>
            <a:r>
              <a:rPr lang="es-CL" dirty="0"/>
              <a:t/>
            </a:r>
            <a:br>
              <a:rPr lang="es-CL" dirty="0"/>
            </a:br>
            <a:r>
              <a:rPr lang="es-CL" sz="4000" b="1" i="1" dirty="0"/>
              <a:t>Insertar un nodo (cont.)</a:t>
            </a:r>
            <a:endParaRPr lang="es-CL" b="1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771650"/>
            <a:ext cx="83248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66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9970" y="-72385"/>
            <a:ext cx="8229600" cy="603620"/>
          </a:xfrm>
        </p:spPr>
        <p:txBody>
          <a:bodyPr>
            <a:noAutofit/>
          </a:bodyPr>
          <a:lstStyle/>
          <a:p>
            <a:r>
              <a:rPr lang="es-CL" sz="4000" b="1" i="1" dirty="0"/>
              <a:t>Crear un árbol e insertar un nodo</a:t>
            </a:r>
            <a:endParaRPr lang="es-CL" sz="3600" b="1" i="1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7044" y="1076244"/>
            <a:ext cx="4279185" cy="5781756"/>
          </a:xfrm>
        </p:spPr>
        <p:txBody>
          <a:bodyPr>
            <a:noAutofit/>
          </a:bodyPr>
          <a:lstStyle/>
          <a:p>
            <a:r>
              <a:rPr lang="es-MX" sz="2000" dirty="0">
                <a:latin typeface="+mj-lt"/>
              </a:rPr>
              <a:t>Crear un árbol: </a:t>
            </a:r>
          </a:p>
          <a:p>
            <a:pPr marL="393192" lvl="1" indent="0">
              <a:buNone/>
            </a:pPr>
            <a:r>
              <a:rPr lang="es-MX" sz="2000" dirty="0">
                <a:latin typeface="+mj-lt"/>
              </a:rPr>
              <a:t>1. Declarar un árbol y asignar NULL: </a:t>
            </a:r>
          </a:p>
          <a:p>
            <a:r>
              <a:rPr lang="es-MX" sz="2000" dirty="0">
                <a:latin typeface="+mj-lt"/>
              </a:rPr>
              <a:t>Crear un nodo: </a:t>
            </a:r>
          </a:p>
          <a:p>
            <a:pPr marL="531813" lvl="1" indent="-166688">
              <a:buFont typeface="+mj-lt"/>
              <a:buAutoNum type="arabicPeriod"/>
              <a:tabLst>
                <a:tab pos="531813" algn="l"/>
              </a:tabLst>
            </a:pPr>
            <a:r>
              <a:rPr lang="es-MX" sz="2000" dirty="0">
                <a:latin typeface="+mj-lt"/>
              </a:rPr>
              <a:t>Solicitar memoria al nodo. </a:t>
            </a:r>
          </a:p>
          <a:p>
            <a:pPr marL="531813" lvl="1" indent="-166688">
              <a:buFont typeface="+mj-lt"/>
              <a:buAutoNum type="arabicPeriod"/>
              <a:tabLst>
                <a:tab pos="531813" algn="l"/>
              </a:tabLst>
            </a:pPr>
            <a:r>
              <a:rPr lang="es-MX" sz="2000" dirty="0">
                <a:latin typeface="+mj-lt"/>
              </a:rPr>
              <a:t>Puntero izquierdo NULL. </a:t>
            </a:r>
          </a:p>
          <a:p>
            <a:pPr marL="531813" lvl="1" indent="-166688">
              <a:buFont typeface="+mj-lt"/>
              <a:buAutoNum type="arabicPeriod"/>
              <a:tabLst>
                <a:tab pos="531813" algn="l"/>
              </a:tabLst>
            </a:pPr>
            <a:r>
              <a:rPr lang="es-MX" sz="2000" dirty="0">
                <a:latin typeface="+mj-lt"/>
              </a:rPr>
              <a:t>Puntero derecho NULL.</a:t>
            </a:r>
          </a:p>
          <a:p>
            <a:r>
              <a:rPr lang="es-MX" sz="2000" dirty="0">
                <a:latin typeface="+mj-lt"/>
              </a:rPr>
              <a:t>Insertar un nodo al árbol </a:t>
            </a:r>
          </a:p>
          <a:p>
            <a:pPr marL="531813" lvl="1" indent="-166688">
              <a:buFont typeface="+mj-lt"/>
              <a:buAutoNum type="arabicPeriod"/>
              <a:tabLst>
                <a:tab pos="531813" algn="l"/>
              </a:tabLst>
            </a:pPr>
            <a:r>
              <a:rPr lang="es-MX" sz="2000" b="1" dirty="0">
                <a:solidFill>
                  <a:srgbClr val="C00000"/>
                </a:solidFill>
                <a:latin typeface="+mj-lt"/>
              </a:rPr>
              <a:t>Si el nodo es NULL, se insertar en un árbol vacío o en hoja. </a:t>
            </a:r>
          </a:p>
          <a:p>
            <a:pPr marL="531813" lvl="1" indent="-166688">
              <a:buFont typeface="+mj-lt"/>
              <a:buAutoNum type="arabicPeriod"/>
              <a:tabLst>
                <a:tab pos="531813" algn="l"/>
              </a:tabLst>
            </a:pPr>
            <a:r>
              <a:rPr lang="es-MX" sz="2000" dirty="0">
                <a:latin typeface="+mj-lt"/>
              </a:rPr>
              <a:t>Si no y </a:t>
            </a:r>
            <a:r>
              <a:rPr lang="es-MX" sz="2000" b="1" dirty="0">
                <a:solidFill>
                  <a:srgbClr val="FF6600"/>
                </a:solidFill>
                <a:latin typeface="+mj-lt"/>
              </a:rPr>
              <a:t>si el elemento a insertar es menor</a:t>
            </a:r>
            <a:r>
              <a:rPr lang="es-MX" sz="2000" dirty="0">
                <a:latin typeface="+mj-lt"/>
              </a:rPr>
              <a:t> al nodo actual: </a:t>
            </a:r>
          </a:p>
          <a:p>
            <a:pPr marL="814388" lvl="2" indent="-176213">
              <a:tabLst>
                <a:tab pos="531813" algn="l"/>
              </a:tabLst>
            </a:pPr>
            <a:r>
              <a:rPr lang="es-MX" sz="1800" dirty="0">
                <a:latin typeface="+mj-lt"/>
              </a:rPr>
              <a:t>Seguir en el subárbol izquierdo e ir al paso 1. </a:t>
            </a:r>
          </a:p>
          <a:p>
            <a:pPr marL="531813" lvl="1" indent="-166688">
              <a:buFont typeface="+mj-lt"/>
              <a:buAutoNum type="arabicPeriod"/>
              <a:tabLst>
                <a:tab pos="531813" algn="l"/>
              </a:tabLst>
            </a:pPr>
            <a:r>
              <a:rPr lang="es-MX" sz="2000" dirty="0">
                <a:latin typeface="+mj-lt"/>
              </a:rPr>
              <a:t>Si no y </a:t>
            </a:r>
            <a:r>
              <a:rPr lang="es-MX" sz="2000" b="1" dirty="0">
                <a:solidFill>
                  <a:srgbClr val="99CC00"/>
                </a:solidFill>
                <a:latin typeface="+mj-lt"/>
              </a:rPr>
              <a:t>si el elemento a insertar es mayor </a:t>
            </a:r>
            <a:r>
              <a:rPr lang="es-MX" sz="2000" dirty="0">
                <a:latin typeface="+mj-lt"/>
              </a:rPr>
              <a:t>al nodo actual: </a:t>
            </a:r>
          </a:p>
          <a:p>
            <a:pPr marL="814388" lvl="2" indent="-176213">
              <a:tabLst>
                <a:tab pos="531813" algn="l"/>
              </a:tabLst>
            </a:pPr>
            <a:r>
              <a:rPr lang="es-MX" sz="1800" dirty="0">
                <a:latin typeface="+mj-lt"/>
              </a:rPr>
              <a:t>Seguir en el subárbol derecho e ir al paso 1.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494" y="2341337"/>
            <a:ext cx="4442506" cy="26479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109" y="4989287"/>
            <a:ext cx="3631975" cy="186871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108" y="504023"/>
            <a:ext cx="4411891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1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9" name="Group 29"/>
          <p:cNvGrpSpPr>
            <a:grpSpLocks/>
          </p:cNvGrpSpPr>
          <p:nvPr/>
        </p:nvGrpSpPr>
        <p:grpSpPr bwMode="auto">
          <a:xfrm>
            <a:off x="740690" y="2406857"/>
            <a:ext cx="2508250" cy="1876425"/>
            <a:chOff x="512" y="1258"/>
            <a:chExt cx="1864" cy="1374"/>
          </a:xfrm>
        </p:grpSpPr>
        <p:sp>
          <p:nvSpPr>
            <p:cNvPr id="51204" name="Oval 4"/>
            <p:cNvSpPr>
              <a:spLocks noChangeArrowheads="1"/>
            </p:cNvSpPr>
            <p:nvPr/>
          </p:nvSpPr>
          <p:spPr bwMode="auto">
            <a:xfrm>
              <a:off x="1238" y="1258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1205" name="Oval 5"/>
            <p:cNvSpPr>
              <a:spLocks noChangeArrowheads="1"/>
            </p:cNvSpPr>
            <p:nvPr/>
          </p:nvSpPr>
          <p:spPr bwMode="auto">
            <a:xfrm>
              <a:off x="875" y="1757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s-MX" sz="1600"/>
                <a:t>13</a:t>
              </a:r>
              <a:endParaRPr lang="es-ES" sz="1600"/>
            </a:p>
          </p:txBody>
        </p:sp>
        <p:sp>
          <p:nvSpPr>
            <p:cNvPr id="51206" name="Oval 6"/>
            <p:cNvSpPr>
              <a:spLocks noChangeArrowheads="1"/>
            </p:cNvSpPr>
            <p:nvPr/>
          </p:nvSpPr>
          <p:spPr bwMode="auto">
            <a:xfrm>
              <a:off x="1659" y="1680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1207" name="Oval 7"/>
            <p:cNvSpPr>
              <a:spLocks noChangeArrowheads="1"/>
            </p:cNvSpPr>
            <p:nvPr/>
          </p:nvSpPr>
          <p:spPr bwMode="auto">
            <a:xfrm>
              <a:off x="512" y="2278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1208" name="Oval 8"/>
            <p:cNvSpPr>
              <a:spLocks noChangeArrowheads="1"/>
            </p:cNvSpPr>
            <p:nvPr/>
          </p:nvSpPr>
          <p:spPr bwMode="auto">
            <a:xfrm>
              <a:off x="965" y="2302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51210" name="Oval 10"/>
            <p:cNvSpPr>
              <a:spLocks noChangeArrowheads="1"/>
            </p:cNvSpPr>
            <p:nvPr/>
          </p:nvSpPr>
          <p:spPr bwMode="auto">
            <a:xfrm>
              <a:off x="1432" y="2315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1211" name="Oval 11"/>
            <p:cNvSpPr>
              <a:spLocks noChangeArrowheads="1"/>
            </p:cNvSpPr>
            <p:nvPr/>
          </p:nvSpPr>
          <p:spPr bwMode="auto">
            <a:xfrm>
              <a:off x="2022" y="2222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 flipH="1">
              <a:off x="1102" y="1530"/>
              <a:ext cx="18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1214" name="Line 14"/>
            <p:cNvSpPr>
              <a:spLocks noChangeShapeType="1"/>
            </p:cNvSpPr>
            <p:nvPr/>
          </p:nvSpPr>
          <p:spPr bwMode="auto">
            <a:xfrm flipH="1">
              <a:off x="739" y="2051"/>
              <a:ext cx="18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>
              <a:off x="1555" y="1485"/>
              <a:ext cx="182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>
              <a:off x="1931" y="1949"/>
              <a:ext cx="182" cy="2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1056" y="2075"/>
              <a:ext cx="46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 flipH="1">
              <a:off x="1614" y="1997"/>
              <a:ext cx="136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1221" name="Text Box 21"/>
            <p:cNvSpPr txBox="1">
              <a:spLocks noChangeArrowheads="1"/>
            </p:cNvSpPr>
            <p:nvPr/>
          </p:nvSpPr>
          <p:spPr bwMode="auto">
            <a:xfrm>
              <a:off x="1280" y="1302"/>
              <a:ext cx="319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MX" sz="1600"/>
                <a:t>21</a:t>
              </a:r>
              <a:endParaRPr lang="es-ES" sz="1600"/>
            </a:p>
          </p:txBody>
        </p:sp>
        <p:sp>
          <p:nvSpPr>
            <p:cNvPr id="51222" name="Text Box 22"/>
            <p:cNvSpPr txBox="1">
              <a:spLocks noChangeArrowheads="1"/>
            </p:cNvSpPr>
            <p:nvPr/>
          </p:nvSpPr>
          <p:spPr bwMode="auto">
            <a:xfrm>
              <a:off x="529" y="2336"/>
              <a:ext cx="365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MX" sz="1600"/>
                <a:t>10</a:t>
              </a:r>
              <a:endParaRPr lang="es-ES" sz="1600"/>
            </a:p>
          </p:txBody>
        </p:sp>
        <p:sp>
          <p:nvSpPr>
            <p:cNvPr id="51223" name="Text Box 23"/>
            <p:cNvSpPr txBox="1">
              <a:spLocks noChangeArrowheads="1"/>
            </p:cNvSpPr>
            <p:nvPr/>
          </p:nvSpPr>
          <p:spPr bwMode="auto">
            <a:xfrm>
              <a:off x="987" y="2360"/>
              <a:ext cx="365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MX" sz="1600"/>
                <a:t>18</a:t>
              </a:r>
              <a:endParaRPr lang="es-ES" sz="1600"/>
            </a:p>
          </p:txBody>
        </p:sp>
        <p:sp>
          <p:nvSpPr>
            <p:cNvPr id="51225" name="Text Box 25"/>
            <p:cNvSpPr txBox="1">
              <a:spLocks noChangeArrowheads="1"/>
            </p:cNvSpPr>
            <p:nvPr/>
          </p:nvSpPr>
          <p:spPr bwMode="auto">
            <a:xfrm>
              <a:off x="1483" y="2360"/>
              <a:ext cx="36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MX" sz="1600"/>
                <a:t>25</a:t>
              </a:r>
              <a:endParaRPr lang="es-ES" sz="1600"/>
            </a:p>
          </p:txBody>
        </p:sp>
        <p:sp>
          <p:nvSpPr>
            <p:cNvPr id="51227" name="Text Box 27"/>
            <p:cNvSpPr txBox="1">
              <a:spLocks noChangeArrowheads="1"/>
            </p:cNvSpPr>
            <p:nvPr/>
          </p:nvSpPr>
          <p:spPr bwMode="auto">
            <a:xfrm>
              <a:off x="2057" y="2266"/>
              <a:ext cx="319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MX" sz="1600"/>
                <a:t>40</a:t>
              </a:r>
              <a:endParaRPr lang="es-ES" sz="1600"/>
            </a:p>
          </p:txBody>
        </p:sp>
        <p:sp>
          <p:nvSpPr>
            <p:cNvPr id="51228" name="Text Box 28"/>
            <p:cNvSpPr txBox="1">
              <a:spLocks noChangeArrowheads="1"/>
            </p:cNvSpPr>
            <p:nvPr/>
          </p:nvSpPr>
          <p:spPr bwMode="auto">
            <a:xfrm>
              <a:off x="1705" y="1726"/>
              <a:ext cx="409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MX" sz="1600"/>
                <a:t>33</a:t>
              </a:r>
              <a:endParaRPr lang="es-ES" sz="1600"/>
            </a:p>
          </p:txBody>
        </p:sp>
      </p:grpSp>
      <p:sp>
        <p:nvSpPr>
          <p:cNvPr id="51247" name="Text Box 47"/>
          <p:cNvSpPr txBox="1">
            <a:spLocks noChangeArrowheads="1"/>
          </p:cNvSpPr>
          <p:nvPr/>
        </p:nvSpPr>
        <p:spPr bwMode="auto">
          <a:xfrm>
            <a:off x="2471065" y="2275095"/>
            <a:ext cx="1547813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200"/>
              <a:t>¿El 25 es mayor o menor que el 21?</a:t>
            </a:r>
            <a:endParaRPr lang="en-US" sz="1200"/>
          </a:p>
        </p:txBody>
      </p:sp>
      <p:sp>
        <p:nvSpPr>
          <p:cNvPr id="51248" name="Line 48"/>
          <p:cNvSpPr>
            <a:spLocks noChangeShapeType="1"/>
          </p:cNvSpPr>
          <p:nvPr/>
        </p:nvSpPr>
        <p:spPr bwMode="auto">
          <a:xfrm flipH="1">
            <a:off x="2121815" y="2302082"/>
            <a:ext cx="344488" cy="2143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49" name="Text Box 49"/>
          <p:cNvSpPr txBox="1">
            <a:spLocks noChangeArrowheads="1"/>
          </p:cNvSpPr>
          <p:nvPr/>
        </p:nvSpPr>
        <p:spPr bwMode="auto">
          <a:xfrm>
            <a:off x="280013" y="1298726"/>
            <a:ext cx="2574925" cy="579437"/>
          </a:xfrm>
          <a:prstGeom prst="rect">
            <a:avLst/>
          </a:prstGeom>
          <a:solidFill>
            <a:srgbClr val="66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Buscar el 25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1251" name="Oval 51"/>
          <p:cNvSpPr>
            <a:spLocks noChangeArrowheads="1"/>
          </p:cNvSpPr>
          <p:nvPr/>
        </p:nvSpPr>
        <p:spPr bwMode="auto">
          <a:xfrm>
            <a:off x="6354090" y="2505282"/>
            <a:ext cx="428625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252" name="Oval 52"/>
          <p:cNvSpPr>
            <a:spLocks noChangeArrowheads="1"/>
          </p:cNvSpPr>
          <p:nvPr/>
        </p:nvSpPr>
        <p:spPr bwMode="auto">
          <a:xfrm>
            <a:off x="5866728" y="3186320"/>
            <a:ext cx="427037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s-MX" sz="1600"/>
              <a:t>13</a:t>
            </a:r>
            <a:endParaRPr lang="es-ES" sz="1600"/>
          </a:p>
        </p:txBody>
      </p:sp>
      <p:sp>
        <p:nvSpPr>
          <p:cNvPr id="51253" name="Oval 53"/>
          <p:cNvSpPr>
            <a:spLocks noChangeArrowheads="1"/>
          </p:cNvSpPr>
          <p:nvPr/>
        </p:nvSpPr>
        <p:spPr bwMode="auto">
          <a:xfrm>
            <a:off x="6920828" y="3081545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254" name="Oval 54"/>
          <p:cNvSpPr>
            <a:spLocks noChangeArrowheads="1"/>
          </p:cNvSpPr>
          <p:nvPr/>
        </p:nvSpPr>
        <p:spPr bwMode="auto">
          <a:xfrm>
            <a:off x="5377778" y="3897520"/>
            <a:ext cx="428625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255" name="Oval 55"/>
          <p:cNvSpPr>
            <a:spLocks noChangeArrowheads="1"/>
          </p:cNvSpPr>
          <p:nvPr/>
        </p:nvSpPr>
        <p:spPr bwMode="auto">
          <a:xfrm>
            <a:off x="5974678" y="3930857"/>
            <a:ext cx="428625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/>
          </a:p>
        </p:txBody>
      </p:sp>
      <p:sp>
        <p:nvSpPr>
          <p:cNvPr id="51256" name="Oval 56"/>
          <p:cNvSpPr>
            <a:spLocks noChangeArrowheads="1"/>
          </p:cNvSpPr>
          <p:nvPr/>
        </p:nvSpPr>
        <p:spPr bwMode="auto">
          <a:xfrm>
            <a:off x="6616028" y="3922920"/>
            <a:ext cx="42703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257" name="Oval 57"/>
          <p:cNvSpPr>
            <a:spLocks noChangeArrowheads="1"/>
          </p:cNvSpPr>
          <p:nvPr/>
        </p:nvSpPr>
        <p:spPr bwMode="auto">
          <a:xfrm>
            <a:off x="7409778" y="3821320"/>
            <a:ext cx="42703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auto">
          <a:xfrm flipH="1">
            <a:off x="6171528" y="2876757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59" name="Line 59"/>
          <p:cNvSpPr>
            <a:spLocks noChangeShapeType="1"/>
          </p:cNvSpPr>
          <p:nvPr/>
        </p:nvSpPr>
        <p:spPr bwMode="auto">
          <a:xfrm flipH="1">
            <a:off x="5682578" y="3587957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60" name="Line 60"/>
          <p:cNvSpPr>
            <a:spLocks noChangeShapeType="1"/>
          </p:cNvSpPr>
          <p:nvPr/>
        </p:nvSpPr>
        <p:spPr bwMode="auto">
          <a:xfrm>
            <a:off x="6781128" y="2814845"/>
            <a:ext cx="244475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61" name="Line 61"/>
          <p:cNvSpPr>
            <a:spLocks noChangeShapeType="1"/>
          </p:cNvSpPr>
          <p:nvPr/>
        </p:nvSpPr>
        <p:spPr bwMode="auto">
          <a:xfrm>
            <a:off x="7287540" y="3448257"/>
            <a:ext cx="244475" cy="373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62" name="Line 62"/>
          <p:cNvSpPr>
            <a:spLocks noChangeShapeType="1"/>
          </p:cNvSpPr>
          <p:nvPr/>
        </p:nvSpPr>
        <p:spPr bwMode="auto">
          <a:xfrm>
            <a:off x="6109615" y="3621295"/>
            <a:ext cx="61913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63" name="Line 63"/>
          <p:cNvSpPr>
            <a:spLocks noChangeShapeType="1"/>
          </p:cNvSpPr>
          <p:nvPr/>
        </p:nvSpPr>
        <p:spPr bwMode="auto">
          <a:xfrm flipH="1">
            <a:off x="6873203" y="3487945"/>
            <a:ext cx="182562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64" name="Text Box 64"/>
          <p:cNvSpPr txBox="1">
            <a:spLocks noChangeArrowheads="1"/>
          </p:cNvSpPr>
          <p:nvPr/>
        </p:nvSpPr>
        <p:spPr bwMode="auto">
          <a:xfrm>
            <a:off x="6411240" y="2565607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21</a:t>
            </a:r>
            <a:endParaRPr lang="es-ES" sz="1600"/>
          </a:p>
        </p:txBody>
      </p:sp>
      <p:sp>
        <p:nvSpPr>
          <p:cNvPr id="51265" name="Text Box 65"/>
          <p:cNvSpPr txBox="1">
            <a:spLocks noChangeArrowheads="1"/>
          </p:cNvSpPr>
          <p:nvPr/>
        </p:nvSpPr>
        <p:spPr bwMode="auto">
          <a:xfrm>
            <a:off x="5400003" y="3976895"/>
            <a:ext cx="492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10</a:t>
            </a:r>
            <a:endParaRPr lang="es-ES" sz="1600"/>
          </a:p>
        </p:txBody>
      </p:sp>
      <p:sp>
        <p:nvSpPr>
          <p:cNvPr id="51266" name="Text Box 66"/>
          <p:cNvSpPr txBox="1">
            <a:spLocks noChangeArrowheads="1"/>
          </p:cNvSpPr>
          <p:nvPr/>
        </p:nvSpPr>
        <p:spPr bwMode="auto">
          <a:xfrm>
            <a:off x="5963565" y="3957845"/>
            <a:ext cx="490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18</a:t>
            </a:r>
            <a:endParaRPr lang="es-ES" sz="1600"/>
          </a:p>
        </p:txBody>
      </p:sp>
      <p:sp>
        <p:nvSpPr>
          <p:cNvPr id="51267" name="Text Box 67"/>
          <p:cNvSpPr txBox="1">
            <a:spLocks noChangeArrowheads="1"/>
          </p:cNvSpPr>
          <p:nvPr/>
        </p:nvSpPr>
        <p:spPr bwMode="auto">
          <a:xfrm>
            <a:off x="6684290" y="3984832"/>
            <a:ext cx="490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25</a:t>
            </a:r>
            <a:endParaRPr lang="es-ES" sz="1600"/>
          </a:p>
        </p:txBody>
      </p:sp>
      <p:sp>
        <p:nvSpPr>
          <p:cNvPr id="51268" name="Text Box 68"/>
          <p:cNvSpPr txBox="1">
            <a:spLocks noChangeArrowheads="1"/>
          </p:cNvSpPr>
          <p:nvPr/>
        </p:nvSpPr>
        <p:spPr bwMode="auto">
          <a:xfrm>
            <a:off x="7457403" y="3881645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40</a:t>
            </a:r>
            <a:endParaRPr lang="es-ES" sz="1600"/>
          </a:p>
        </p:txBody>
      </p:sp>
      <p:sp>
        <p:nvSpPr>
          <p:cNvPr id="51269" name="Text Box 69"/>
          <p:cNvSpPr txBox="1">
            <a:spLocks noChangeArrowheads="1"/>
          </p:cNvSpPr>
          <p:nvPr/>
        </p:nvSpPr>
        <p:spPr bwMode="auto">
          <a:xfrm>
            <a:off x="6982740" y="3145045"/>
            <a:ext cx="550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33</a:t>
            </a:r>
            <a:endParaRPr lang="es-ES" sz="1600"/>
          </a:p>
        </p:txBody>
      </p:sp>
      <p:sp>
        <p:nvSpPr>
          <p:cNvPr id="51270" name="Text Box 70"/>
          <p:cNvSpPr txBox="1">
            <a:spLocks noChangeArrowheads="1"/>
          </p:cNvSpPr>
          <p:nvPr/>
        </p:nvSpPr>
        <p:spPr bwMode="auto">
          <a:xfrm>
            <a:off x="7605040" y="2927557"/>
            <a:ext cx="1225550" cy="6397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200"/>
              <a:t>¿El 25 es mayor o menor que el 33?</a:t>
            </a:r>
            <a:endParaRPr lang="en-US" sz="1200"/>
          </a:p>
        </p:txBody>
      </p:sp>
      <p:sp>
        <p:nvSpPr>
          <p:cNvPr id="51271" name="Line 71"/>
          <p:cNvSpPr>
            <a:spLocks noChangeShapeType="1"/>
          </p:cNvSpPr>
          <p:nvPr/>
        </p:nvSpPr>
        <p:spPr bwMode="auto">
          <a:xfrm flipH="1">
            <a:off x="7281190" y="2932320"/>
            <a:ext cx="344488" cy="2143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72" name="Oval 72"/>
          <p:cNvSpPr>
            <a:spLocks noChangeArrowheads="1"/>
          </p:cNvSpPr>
          <p:nvPr/>
        </p:nvSpPr>
        <p:spPr bwMode="auto">
          <a:xfrm>
            <a:off x="4242593" y="4721226"/>
            <a:ext cx="428625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273" name="Oval 73"/>
          <p:cNvSpPr>
            <a:spLocks noChangeArrowheads="1"/>
          </p:cNvSpPr>
          <p:nvPr/>
        </p:nvSpPr>
        <p:spPr bwMode="auto">
          <a:xfrm>
            <a:off x="3755231" y="5402263"/>
            <a:ext cx="427037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s-MX" sz="1600"/>
              <a:t>13</a:t>
            </a:r>
            <a:endParaRPr lang="es-ES" sz="1600"/>
          </a:p>
        </p:txBody>
      </p:sp>
      <p:sp>
        <p:nvSpPr>
          <p:cNvPr id="51274" name="Oval 74"/>
          <p:cNvSpPr>
            <a:spLocks noChangeArrowheads="1"/>
          </p:cNvSpPr>
          <p:nvPr/>
        </p:nvSpPr>
        <p:spPr bwMode="auto">
          <a:xfrm>
            <a:off x="4809331" y="5297488"/>
            <a:ext cx="428625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275" name="Oval 75"/>
          <p:cNvSpPr>
            <a:spLocks noChangeArrowheads="1"/>
          </p:cNvSpPr>
          <p:nvPr/>
        </p:nvSpPr>
        <p:spPr bwMode="auto">
          <a:xfrm>
            <a:off x="3266281" y="6113463"/>
            <a:ext cx="428625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276" name="Oval 76"/>
          <p:cNvSpPr>
            <a:spLocks noChangeArrowheads="1"/>
          </p:cNvSpPr>
          <p:nvPr/>
        </p:nvSpPr>
        <p:spPr bwMode="auto">
          <a:xfrm>
            <a:off x="3863181" y="6146801"/>
            <a:ext cx="428625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/>
          </a:p>
        </p:txBody>
      </p:sp>
      <p:sp>
        <p:nvSpPr>
          <p:cNvPr id="51277" name="Oval 77"/>
          <p:cNvSpPr>
            <a:spLocks noChangeArrowheads="1"/>
          </p:cNvSpPr>
          <p:nvPr/>
        </p:nvSpPr>
        <p:spPr bwMode="auto">
          <a:xfrm>
            <a:off x="4504531" y="6138863"/>
            <a:ext cx="427037" cy="4333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278" name="Oval 78"/>
          <p:cNvSpPr>
            <a:spLocks noChangeArrowheads="1"/>
          </p:cNvSpPr>
          <p:nvPr/>
        </p:nvSpPr>
        <p:spPr bwMode="auto">
          <a:xfrm>
            <a:off x="5298281" y="6037263"/>
            <a:ext cx="427037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279" name="Line 79"/>
          <p:cNvSpPr>
            <a:spLocks noChangeShapeType="1"/>
          </p:cNvSpPr>
          <p:nvPr/>
        </p:nvSpPr>
        <p:spPr bwMode="auto">
          <a:xfrm flipH="1">
            <a:off x="4060031" y="5092701"/>
            <a:ext cx="244475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80" name="Line 80"/>
          <p:cNvSpPr>
            <a:spLocks noChangeShapeType="1"/>
          </p:cNvSpPr>
          <p:nvPr/>
        </p:nvSpPr>
        <p:spPr bwMode="auto">
          <a:xfrm flipH="1">
            <a:off x="3571081" y="5803901"/>
            <a:ext cx="244475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81" name="Line 81"/>
          <p:cNvSpPr>
            <a:spLocks noChangeShapeType="1"/>
          </p:cNvSpPr>
          <p:nvPr/>
        </p:nvSpPr>
        <p:spPr bwMode="auto">
          <a:xfrm>
            <a:off x="4669631" y="5030788"/>
            <a:ext cx="244475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82" name="Line 82"/>
          <p:cNvSpPr>
            <a:spLocks noChangeShapeType="1"/>
          </p:cNvSpPr>
          <p:nvPr/>
        </p:nvSpPr>
        <p:spPr bwMode="auto">
          <a:xfrm>
            <a:off x="5176043" y="5664201"/>
            <a:ext cx="244475" cy="373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83" name="Line 83"/>
          <p:cNvSpPr>
            <a:spLocks noChangeShapeType="1"/>
          </p:cNvSpPr>
          <p:nvPr/>
        </p:nvSpPr>
        <p:spPr bwMode="auto">
          <a:xfrm>
            <a:off x="3998118" y="5837238"/>
            <a:ext cx="61913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84" name="Line 84"/>
          <p:cNvSpPr>
            <a:spLocks noChangeShapeType="1"/>
          </p:cNvSpPr>
          <p:nvPr/>
        </p:nvSpPr>
        <p:spPr bwMode="auto">
          <a:xfrm flipH="1">
            <a:off x="4761706" y="5703888"/>
            <a:ext cx="182562" cy="433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85" name="Text Box 85"/>
          <p:cNvSpPr txBox="1">
            <a:spLocks noChangeArrowheads="1"/>
          </p:cNvSpPr>
          <p:nvPr/>
        </p:nvSpPr>
        <p:spPr bwMode="auto">
          <a:xfrm>
            <a:off x="4299743" y="4781551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21</a:t>
            </a:r>
            <a:endParaRPr lang="es-ES" sz="1600"/>
          </a:p>
        </p:txBody>
      </p:sp>
      <p:sp>
        <p:nvSpPr>
          <p:cNvPr id="51286" name="Text Box 86"/>
          <p:cNvSpPr txBox="1">
            <a:spLocks noChangeArrowheads="1"/>
          </p:cNvSpPr>
          <p:nvPr/>
        </p:nvSpPr>
        <p:spPr bwMode="auto">
          <a:xfrm>
            <a:off x="3288506" y="6192838"/>
            <a:ext cx="492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sz="1600"/>
              <a:t>10</a:t>
            </a:r>
          </a:p>
        </p:txBody>
      </p:sp>
      <p:sp>
        <p:nvSpPr>
          <p:cNvPr id="51287" name="Text Box 87"/>
          <p:cNvSpPr txBox="1">
            <a:spLocks noChangeArrowheads="1"/>
          </p:cNvSpPr>
          <p:nvPr/>
        </p:nvSpPr>
        <p:spPr bwMode="auto">
          <a:xfrm>
            <a:off x="3852068" y="6173788"/>
            <a:ext cx="490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18</a:t>
            </a:r>
            <a:endParaRPr lang="es-ES" sz="1600"/>
          </a:p>
        </p:txBody>
      </p:sp>
      <p:sp>
        <p:nvSpPr>
          <p:cNvPr id="51288" name="Text Box 88"/>
          <p:cNvSpPr txBox="1">
            <a:spLocks noChangeArrowheads="1"/>
          </p:cNvSpPr>
          <p:nvPr/>
        </p:nvSpPr>
        <p:spPr bwMode="auto">
          <a:xfrm>
            <a:off x="4572793" y="6200776"/>
            <a:ext cx="490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25</a:t>
            </a:r>
            <a:endParaRPr lang="es-ES" sz="1600"/>
          </a:p>
        </p:txBody>
      </p:sp>
      <p:sp>
        <p:nvSpPr>
          <p:cNvPr id="51289" name="Text Box 89"/>
          <p:cNvSpPr txBox="1">
            <a:spLocks noChangeArrowheads="1"/>
          </p:cNvSpPr>
          <p:nvPr/>
        </p:nvSpPr>
        <p:spPr bwMode="auto">
          <a:xfrm>
            <a:off x="5345906" y="6097588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40</a:t>
            </a:r>
            <a:endParaRPr lang="es-ES" sz="1600"/>
          </a:p>
        </p:txBody>
      </p:sp>
      <p:sp>
        <p:nvSpPr>
          <p:cNvPr id="51290" name="Text Box 90"/>
          <p:cNvSpPr txBox="1">
            <a:spLocks noChangeArrowheads="1"/>
          </p:cNvSpPr>
          <p:nvPr/>
        </p:nvSpPr>
        <p:spPr bwMode="auto">
          <a:xfrm>
            <a:off x="4871243" y="5360988"/>
            <a:ext cx="550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33</a:t>
            </a:r>
            <a:endParaRPr lang="es-ES" sz="1600"/>
          </a:p>
        </p:txBody>
      </p:sp>
      <p:sp>
        <p:nvSpPr>
          <p:cNvPr id="51293" name="Text Box 93"/>
          <p:cNvSpPr txBox="1">
            <a:spLocks noChangeArrowheads="1"/>
          </p:cNvSpPr>
          <p:nvPr/>
        </p:nvSpPr>
        <p:spPr bwMode="auto">
          <a:xfrm>
            <a:off x="5176043" y="6542088"/>
            <a:ext cx="960438" cy="2746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200"/>
              <a:t>Encontrado</a:t>
            </a:r>
            <a:endParaRPr lang="en-US" sz="1200"/>
          </a:p>
        </p:txBody>
      </p:sp>
      <p:sp>
        <p:nvSpPr>
          <p:cNvPr id="51294" name="Line 94"/>
          <p:cNvSpPr>
            <a:spLocks noChangeShapeType="1"/>
          </p:cNvSpPr>
          <p:nvPr/>
        </p:nvSpPr>
        <p:spPr bwMode="auto">
          <a:xfrm flipH="1" flipV="1">
            <a:off x="4879181" y="6472238"/>
            <a:ext cx="358775" cy="130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295" name="Oval 95"/>
          <p:cNvSpPr>
            <a:spLocks noChangeArrowheads="1"/>
          </p:cNvSpPr>
          <p:nvPr/>
        </p:nvSpPr>
        <p:spPr bwMode="auto">
          <a:xfrm>
            <a:off x="362865" y="2294145"/>
            <a:ext cx="1006475" cy="598487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b="1"/>
              <a:t>Paso</a:t>
            </a:r>
          </a:p>
          <a:p>
            <a:pPr algn="ctr"/>
            <a:r>
              <a:rPr lang="es-ES" b="1"/>
              <a:t>1</a:t>
            </a:r>
            <a:endParaRPr lang="en-US" b="1"/>
          </a:p>
        </p:txBody>
      </p:sp>
      <p:sp>
        <p:nvSpPr>
          <p:cNvPr id="51299" name="Oval 99"/>
          <p:cNvSpPr>
            <a:spLocks noChangeArrowheads="1"/>
          </p:cNvSpPr>
          <p:nvPr/>
        </p:nvSpPr>
        <p:spPr bwMode="auto">
          <a:xfrm>
            <a:off x="5261890" y="2319545"/>
            <a:ext cx="1006475" cy="598487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b="1"/>
              <a:t>Paso</a:t>
            </a:r>
          </a:p>
          <a:p>
            <a:pPr algn="ctr"/>
            <a:r>
              <a:rPr lang="es-ES" b="1"/>
              <a:t>2</a:t>
            </a:r>
            <a:endParaRPr lang="en-US" b="1"/>
          </a:p>
        </p:txBody>
      </p:sp>
      <p:sp>
        <p:nvSpPr>
          <p:cNvPr id="51300" name="Oval 100"/>
          <p:cNvSpPr>
            <a:spLocks noChangeArrowheads="1"/>
          </p:cNvSpPr>
          <p:nvPr/>
        </p:nvSpPr>
        <p:spPr bwMode="auto">
          <a:xfrm>
            <a:off x="3177381" y="4551363"/>
            <a:ext cx="1006475" cy="598488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b="1"/>
              <a:t>Paso</a:t>
            </a:r>
          </a:p>
          <a:p>
            <a:pPr algn="ctr"/>
            <a:r>
              <a:rPr lang="es-ES" b="1"/>
              <a:t>3</a:t>
            </a:r>
            <a:endParaRPr lang="en-US" b="1"/>
          </a:p>
        </p:txBody>
      </p:sp>
      <p:sp>
        <p:nvSpPr>
          <p:cNvPr id="71" name="Título 1"/>
          <p:cNvSpPr txBox="1">
            <a:spLocks/>
          </p:cNvSpPr>
          <p:nvPr/>
        </p:nvSpPr>
        <p:spPr>
          <a:xfrm>
            <a:off x="280013" y="123608"/>
            <a:ext cx="8229600" cy="603995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CL" sz="4000" b="1" i="1" dirty="0"/>
              <a:t>Buscar elemento en un ABB</a:t>
            </a:r>
            <a:endParaRPr lang="es-CL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FB53-B08A-4A08-A0E8-384E9B0FB24A}" type="slidenum">
              <a:rPr lang="es-MX"/>
              <a:pPr/>
              <a:t>17</a:t>
            </a:fld>
            <a:endParaRPr lang="es-MX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92776" y="930802"/>
            <a:ext cx="7829875" cy="33321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0" lvl="1" indent="-495300" fontAlgn="auto">
              <a:spcAft>
                <a:spcPts val="0"/>
              </a:spcAft>
              <a:buFont typeface="+mj-lt"/>
              <a:buAutoNum type="arabicPeriod"/>
            </a:pPr>
            <a:r>
              <a:rPr lang="es-MX" dirty="0">
                <a:latin typeface="+mj-lt"/>
              </a:rPr>
              <a:t>Si el nodo es NULL, no se encontró. </a:t>
            </a:r>
          </a:p>
          <a:p>
            <a:pPr marL="952500" lvl="1" indent="-495300" fontAlgn="auto">
              <a:spcAft>
                <a:spcPts val="0"/>
              </a:spcAft>
              <a:buFont typeface="+mj-lt"/>
              <a:buAutoNum type="arabicPeriod"/>
            </a:pPr>
            <a:r>
              <a:rPr lang="es-MX" dirty="0">
                <a:latin typeface="+mj-lt"/>
              </a:rPr>
              <a:t>Si no y el elemento buscado </a:t>
            </a:r>
            <a:r>
              <a:rPr lang="es-MX" b="1" dirty="0">
                <a:solidFill>
                  <a:srgbClr val="FF0000"/>
                </a:solidFill>
                <a:latin typeface="+mj-lt"/>
              </a:rPr>
              <a:t>es menor al nodo actual</a:t>
            </a:r>
            <a:r>
              <a:rPr lang="es-MX" dirty="0">
                <a:latin typeface="+mj-lt"/>
              </a:rPr>
              <a:t>: </a:t>
            </a:r>
          </a:p>
          <a:p>
            <a:pPr marL="1247775" lvl="2" indent="-263525" fontAlgn="auto">
              <a:spcAft>
                <a:spcPts val="0"/>
              </a:spcAft>
            </a:pPr>
            <a:r>
              <a:rPr lang="es-MX" dirty="0">
                <a:latin typeface="+mj-lt"/>
              </a:rPr>
              <a:t>Buscar en el subárbol izquierdo e ir al paso 1.</a:t>
            </a:r>
          </a:p>
          <a:p>
            <a:pPr marL="952500" lvl="1" indent="-495300" fontAlgn="auto">
              <a:spcAft>
                <a:spcPts val="0"/>
              </a:spcAft>
              <a:buFont typeface="+mj-lt"/>
              <a:buAutoNum type="arabicPeriod"/>
            </a:pPr>
            <a:r>
              <a:rPr lang="es-MX" dirty="0">
                <a:latin typeface="+mj-lt"/>
              </a:rPr>
              <a:t>Si no y el elemento buscado es </a:t>
            </a:r>
            <a:r>
              <a:rPr lang="es-MX" b="1" dirty="0">
                <a:solidFill>
                  <a:srgbClr val="00B050"/>
                </a:solidFill>
                <a:latin typeface="+mj-lt"/>
              </a:rPr>
              <a:t>mayor al nodo actual</a:t>
            </a:r>
            <a:r>
              <a:rPr lang="es-MX" dirty="0">
                <a:latin typeface="+mj-lt"/>
              </a:rPr>
              <a:t>: </a:t>
            </a:r>
          </a:p>
          <a:p>
            <a:pPr marL="1225550" lvl="2" indent="-241300" fontAlgn="auto">
              <a:spcAft>
                <a:spcPts val="0"/>
              </a:spcAft>
            </a:pPr>
            <a:r>
              <a:rPr lang="es-MX" dirty="0">
                <a:latin typeface="+mj-lt"/>
              </a:rPr>
              <a:t>Buscar en el subárbol derecho e ir al paso 1.</a:t>
            </a:r>
          </a:p>
          <a:p>
            <a:pPr marL="952500" lvl="1" indent="-495300" fontAlgn="auto">
              <a:spcAft>
                <a:spcPts val="0"/>
              </a:spcAft>
              <a:buFont typeface="+mj-lt"/>
              <a:buAutoNum type="arabicPeriod"/>
            </a:pPr>
            <a:r>
              <a:rPr lang="es-MX" dirty="0">
                <a:latin typeface="+mj-lt"/>
              </a:rPr>
              <a:t> Si no, se encontró.</a:t>
            </a:r>
          </a:p>
          <a:p>
            <a:pPr marL="457200" lvl="1" indent="0" fontAlgn="auto">
              <a:spcAft>
                <a:spcPts val="0"/>
              </a:spcAft>
              <a:buNone/>
            </a:pPr>
            <a:endParaRPr lang="es-MX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135" y="3506883"/>
            <a:ext cx="4825665" cy="2981409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80013" y="123608"/>
            <a:ext cx="8229600" cy="603995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CL" sz="4000" b="1" i="1" dirty="0"/>
              <a:t>Buscar elemento en un ABB (cont.)</a:t>
            </a:r>
            <a:endParaRPr lang="es-CL" b="1" i="1" dirty="0"/>
          </a:p>
        </p:txBody>
      </p:sp>
    </p:spTree>
    <p:extLst>
      <p:ext uri="{BB962C8B-B14F-4D97-AF65-F5344CB8AC3E}">
        <p14:creationId xmlns:p14="http://schemas.microsoft.com/office/powerpoint/2010/main" val="41725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DDD2-998A-440E-8433-752900735FCC}" type="slidenum">
              <a:rPr lang="es-MX"/>
              <a:pPr/>
              <a:t>18</a:t>
            </a:fld>
            <a:endParaRPr lang="es-MX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472" y="972416"/>
            <a:ext cx="8229600" cy="4389120"/>
          </a:xfrm>
        </p:spPr>
        <p:txBody>
          <a:bodyPr/>
          <a:lstStyle/>
          <a:p>
            <a:pPr marL="533400" indent="-533400"/>
            <a:r>
              <a:rPr lang="es-ES_tradnl" b="1" dirty="0">
                <a:latin typeface="+mj-lt"/>
              </a:rPr>
              <a:t>Recorrido en </a:t>
            </a:r>
            <a:r>
              <a:rPr lang="es-ES_tradnl" b="1" dirty="0" err="1">
                <a:latin typeface="+mj-lt"/>
              </a:rPr>
              <a:t>preorden</a:t>
            </a:r>
            <a:r>
              <a:rPr lang="es-ES_tradnl" b="1" dirty="0">
                <a:latin typeface="+mj-lt"/>
              </a:rPr>
              <a:t> (prefijo)</a:t>
            </a:r>
          </a:p>
          <a:p>
            <a:pPr marL="952500" lvl="1" indent="-495300">
              <a:buFont typeface="+mj-lt"/>
              <a:buAutoNum type="arabicPeriod"/>
            </a:pPr>
            <a:r>
              <a:rPr lang="es-MX" dirty="0">
                <a:latin typeface="+mj-lt"/>
              </a:rPr>
              <a:t>Imprimir la raíz. </a:t>
            </a:r>
          </a:p>
          <a:p>
            <a:pPr marL="952500" lvl="1" indent="-495300">
              <a:buFont typeface="+mj-lt"/>
              <a:buAutoNum type="arabicPeriod"/>
            </a:pPr>
            <a:r>
              <a:rPr lang="es-MX" dirty="0">
                <a:latin typeface="+mj-lt"/>
              </a:rPr>
              <a:t>Seguir en el subárbol izquierdo e ir al paso 1. </a:t>
            </a:r>
          </a:p>
          <a:p>
            <a:pPr marL="952500" lvl="1" indent="-495300">
              <a:buFont typeface="+mj-lt"/>
              <a:buAutoNum type="arabicPeriod"/>
            </a:pPr>
            <a:r>
              <a:rPr lang="es-MX" dirty="0">
                <a:latin typeface="+mj-lt"/>
              </a:rPr>
              <a:t>Seguir en el subárbol derecho e ir al paso 1. </a:t>
            </a:r>
            <a:endParaRPr lang="es-ES_tradnl" dirty="0">
              <a:latin typeface="+mj-lt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ES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347605" y="2978179"/>
            <a:ext cx="3389312" cy="3213100"/>
            <a:chOff x="1066" y="2296"/>
            <a:chExt cx="2135" cy="2024"/>
          </a:xfrm>
        </p:grpSpPr>
        <p:sp>
          <p:nvSpPr>
            <p:cNvPr id="37894" name="AutoShape 6"/>
            <p:cNvSpPr>
              <a:spLocks noChangeAspect="1" noChangeArrowheads="1" noTextEdit="1"/>
            </p:cNvSpPr>
            <p:nvPr/>
          </p:nvSpPr>
          <p:spPr bwMode="auto">
            <a:xfrm>
              <a:off x="1066" y="2296"/>
              <a:ext cx="1742" cy="2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896" name="Freeform 8"/>
            <p:cNvSpPr>
              <a:spLocks/>
            </p:cNvSpPr>
            <p:nvPr/>
          </p:nvSpPr>
          <p:spPr bwMode="auto">
            <a:xfrm>
              <a:off x="2109" y="2308"/>
              <a:ext cx="338" cy="298"/>
            </a:xfrm>
            <a:custGeom>
              <a:avLst/>
              <a:gdLst/>
              <a:ahLst/>
              <a:cxnLst>
                <a:cxn ang="0">
                  <a:pos x="0" y="150"/>
                </a:cxn>
                <a:cxn ang="0">
                  <a:pos x="2" y="124"/>
                </a:cxn>
                <a:cxn ang="0">
                  <a:pos x="10" y="99"/>
                </a:cxn>
                <a:cxn ang="0">
                  <a:pos x="23" y="75"/>
                </a:cxn>
                <a:cxn ang="0">
                  <a:pos x="39" y="54"/>
                </a:cxn>
                <a:cxn ang="0">
                  <a:pos x="60" y="36"/>
                </a:cxn>
                <a:cxn ang="0">
                  <a:pos x="84" y="21"/>
                </a:cxn>
                <a:cxn ang="0">
                  <a:pos x="111" y="10"/>
                </a:cxn>
                <a:cxn ang="0">
                  <a:pos x="140" y="3"/>
                </a:cxn>
                <a:cxn ang="0">
                  <a:pos x="169" y="0"/>
                </a:cxn>
                <a:cxn ang="0">
                  <a:pos x="197" y="3"/>
                </a:cxn>
                <a:cxn ang="0">
                  <a:pos x="227" y="10"/>
                </a:cxn>
                <a:cxn ang="0">
                  <a:pos x="253" y="21"/>
                </a:cxn>
                <a:cxn ang="0">
                  <a:pos x="277" y="36"/>
                </a:cxn>
                <a:cxn ang="0">
                  <a:pos x="298" y="54"/>
                </a:cxn>
                <a:cxn ang="0">
                  <a:pos x="314" y="75"/>
                </a:cxn>
                <a:cxn ang="0">
                  <a:pos x="327" y="99"/>
                </a:cxn>
                <a:cxn ang="0">
                  <a:pos x="335" y="124"/>
                </a:cxn>
                <a:cxn ang="0">
                  <a:pos x="338" y="150"/>
                </a:cxn>
                <a:cxn ang="0">
                  <a:pos x="335" y="175"/>
                </a:cxn>
                <a:cxn ang="0">
                  <a:pos x="327" y="201"/>
                </a:cxn>
                <a:cxn ang="0">
                  <a:pos x="314" y="224"/>
                </a:cxn>
                <a:cxn ang="0">
                  <a:pos x="298" y="245"/>
                </a:cxn>
                <a:cxn ang="0">
                  <a:pos x="277" y="263"/>
                </a:cxn>
                <a:cxn ang="0">
                  <a:pos x="253" y="278"/>
                </a:cxn>
                <a:cxn ang="0">
                  <a:pos x="227" y="289"/>
                </a:cxn>
                <a:cxn ang="0">
                  <a:pos x="197" y="296"/>
                </a:cxn>
                <a:cxn ang="0">
                  <a:pos x="169" y="298"/>
                </a:cxn>
                <a:cxn ang="0">
                  <a:pos x="140" y="296"/>
                </a:cxn>
                <a:cxn ang="0">
                  <a:pos x="111" y="289"/>
                </a:cxn>
                <a:cxn ang="0">
                  <a:pos x="84" y="278"/>
                </a:cxn>
                <a:cxn ang="0">
                  <a:pos x="60" y="263"/>
                </a:cxn>
                <a:cxn ang="0">
                  <a:pos x="39" y="245"/>
                </a:cxn>
                <a:cxn ang="0">
                  <a:pos x="23" y="224"/>
                </a:cxn>
                <a:cxn ang="0">
                  <a:pos x="10" y="201"/>
                </a:cxn>
                <a:cxn ang="0">
                  <a:pos x="2" y="175"/>
                </a:cxn>
                <a:cxn ang="0">
                  <a:pos x="0" y="150"/>
                </a:cxn>
              </a:cxnLst>
              <a:rect l="0" t="0" r="r" b="b"/>
              <a:pathLst>
                <a:path w="338" h="298">
                  <a:moveTo>
                    <a:pt x="0" y="150"/>
                  </a:moveTo>
                  <a:lnTo>
                    <a:pt x="2" y="124"/>
                  </a:lnTo>
                  <a:lnTo>
                    <a:pt x="10" y="99"/>
                  </a:lnTo>
                  <a:lnTo>
                    <a:pt x="23" y="75"/>
                  </a:lnTo>
                  <a:lnTo>
                    <a:pt x="39" y="54"/>
                  </a:lnTo>
                  <a:lnTo>
                    <a:pt x="60" y="36"/>
                  </a:lnTo>
                  <a:lnTo>
                    <a:pt x="84" y="21"/>
                  </a:lnTo>
                  <a:lnTo>
                    <a:pt x="111" y="10"/>
                  </a:lnTo>
                  <a:lnTo>
                    <a:pt x="140" y="3"/>
                  </a:lnTo>
                  <a:lnTo>
                    <a:pt x="169" y="0"/>
                  </a:lnTo>
                  <a:lnTo>
                    <a:pt x="197" y="3"/>
                  </a:lnTo>
                  <a:lnTo>
                    <a:pt x="227" y="10"/>
                  </a:lnTo>
                  <a:lnTo>
                    <a:pt x="253" y="21"/>
                  </a:lnTo>
                  <a:lnTo>
                    <a:pt x="277" y="36"/>
                  </a:lnTo>
                  <a:lnTo>
                    <a:pt x="298" y="54"/>
                  </a:lnTo>
                  <a:lnTo>
                    <a:pt x="314" y="75"/>
                  </a:lnTo>
                  <a:lnTo>
                    <a:pt x="327" y="99"/>
                  </a:lnTo>
                  <a:lnTo>
                    <a:pt x="335" y="124"/>
                  </a:lnTo>
                  <a:lnTo>
                    <a:pt x="338" y="150"/>
                  </a:lnTo>
                  <a:lnTo>
                    <a:pt x="335" y="175"/>
                  </a:lnTo>
                  <a:lnTo>
                    <a:pt x="327" y="201"/>
                  </a:lnTo>
                  <a:lnTo>
                    <a:pt x="314" y="224"/>
                  </a:lnTo>
                  <a:lnTo>
                    <a:pt x="298" y="245"/>
                  </a:lnTo>
                  <a:lnTo>
                    <a:pt x="277" y="263"/>
                  </a:lnTo>
                  <a:lnTo>
                    <a:pt x="253" y="278"/>
                  </a:lnTo>
                  <a:lnTo>
                    <a:pt x="227" y="289"/>
                  </a:lnTo>
                  <a:lnTo>
                    <a:pt x="197" y="296"/>
                  </a:lnTo>
                  <a:lnTo>
                    <a:pt x="169" y="298"/>
                  </a:lnTo>
                  <a:lnTo>
                    <a:pt x="140" y="296"/>
                  </a:lnTo>
                  <a:lnTo>
                    <a:pt x="111" y="289"/>
                  </a:lnTo>
                  <a:lnTo>
                    <a:pt x="84" y="278"/>
                  </a:lnTo>
                  <a:lnTo>
                    <a:pt x="60" y="263"/>
                  </a:lnTo>
                  <a:lnTo>
                    <a:pt x="39" y="245"/>
                  </a:lnTo>
                  <a:lnTo>
                    <a:pt x="23" y="224"/>
                  </a:lnTo>
                  <a:lnTo>
                    <a:pt x="10" y="201"/>
                  </a:lnTo>
                  <a:lnTo>
                    <a:pt x="2" y="175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2242" y="2410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16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s-MX" sz="4600"/>
            </a:p>
          </p:txBody>
        </p:sp>
        <p:sp>
          <p:nvSpPr>
            <p:cNvPr id="37898" name="Freeform 10"/>
            <p:cNvSpPr>
              <a:spLocks/>
            </p:cNvSpPr>
            <p:nvPr/>
          </p:nvSpPr>
          <p:spPr bwMode="auto">
            <a:xfrm>
              <a:off x="1441" y="2840"/>
              <a:ext cx="339" cy="297"/>
            </a:xfrm>
            <a:custGeom>
              <a:avLst/>
              <a:gdLst/>
              <a:ahLst/>
              <a:cxnLst>
                <a:cxn ang="0">
                  <a:pos x="0" y="149"/>
                </a:cxn>
                <a:cxn ang="0">
                  <a:pos x="3" y="122"/>
                </a:cxn>
                <a:cxn ang="0">
                  <a:pos x="11" y="98"/>
                </a:cxn>
                <a:cxn ang="0">
                  <a:pos x="24" y="74"/>
                </a:cxn>
                <a:cxn ang="0">
                  <a:pos x="40" y="53"/>
                </a:cxn>
                <a:cxn ang="0">
                  <a:pos x="61" y="34"/>
                </a:cxn>
                <a:cxn ang="0">
                  <a:pos x="85" y="19"/>
                </a:cxn>
                <a:cxn ang="0">
                  <a:pos x="112" y="9"/>
                </a:cxn>
                <a:cxn ang="0">
                  <a:pos x="141" y="2"/>
                </a:cxn>
                <a:cxn ang="0">
                  <a:pos x="170" y="0"/>
                </a:cxn>
                <a:cxn ang="0">
                  <a:pos x="200" y="2"/>
                </a:cxn>
                <a:cxn ang="0">
                  <a:pos x="228" y="9"/>
                </a:cxn>
                <a:cxn ang="0">
                  <a:pos x="254" y="19"/>
                </a:cxn>
                <a:cxn ang="0">
                  <a:pos x="278" y="34"/>
                </a:cxn>
                <a:cxn ang="0">
                  <a:pos x="299" y="53"/>
                </a:cxn>
                <a:cxn ang="0">
                  <a:pos x="315" y="74"/>
                </a:cxn>
                <a:cxn ang="0">
                  <a:pos x="328" y="98"/>
                </a:cxn>
                <a:cxn ang="0">
                  <a:pos x="336" y="122"/>
                </a:cxn>
                <a:cxn ang="0">
                  <a:pos x="339" y="149"/>
                </a:cxn>
                <a:cxn ang="0">
                  <a:pos x="336" y="175"/>
                </a:cxn>
                <a:cxn ang="0">
                  <a:pos x="328" y="200"/>
                </a:cxn>
                <a:cxn ang="0">
                  <a:pos x="315" y="223"/>
                </a:cxn>
                <a:cxn ang="0">
                  <a:pos x="299" y="244"/>
                </a:cxn>
                <a:cxn ang="0">
                  <a:pos x="278" y="263"/>
                </a:cxn>
                <a:cxn ang="0">
                  <a:pos x="254" y="278"/>
                </a:cxn>
                <a:cxn ang="0">
                  <a:pos x="228" y="288"/>
                </a:cxn>
                <a:cxn ang="0">
                  <a:pos x="200" y="295"/>
                </a:cxn>
                <a:cxn ang="0">
                  <a:pos x="170" y="297"/>
                </a:cxn>
                <a:cxn ang="0">
                  <a:pos x="141" y="295"/>
                </a:cxn>
                <a:cxn ang="0">
                  <a:pos x="112" y="288"/>
                </a:cxn>
                <a:cxn ang="0">
                  <a:pos x="85" y="278"/>
                </a:cxn>
                <a:cxn ang="0">
                  <a:pos x="61" y="263"/>
                </a:cxn>
                <a:cxn ang="0">
                  <a:pos x="40" y="244"/>
                </a:cxn>
                <a:cxn ang="0">
                  <a:pos x="24" y="223"/>
                </a:cxn>
                <a:cxn ang="0">
                  <a:pos x="11" y="200"/>
                </a:cxn>
                <a:cxn ang="0">
                  <a:pos x="3" y="175"/>
                </a:cxn>
                <a:cxn ang="0">
                  <a:pos x="0" y="149"/>
                </a:cxn>
              </a:cxnLst>
              <a:rect l="0" t="0" r="r" b="b"/>
              <a:pathLst>
                <a:path w="339" h="297">
                  <a:moveTo>
                    <a:pt x="0" y="149"/>
                  </a:moveTo>
                  <a:lnTo>
                    <a:pt x="3" y="122"/>
                  </a:lnTo>
                  <a:lnTo>
                    <a:pt x="11" y="98"/>
                  </a:lnTo>
                  <a:lnTo>
                    <a:pt x="24" y="74"/>
                  </a:lnTo>
                  <a:lnTo>
                    <a:pt x="40" y="53"/>
                  </a:lnTo>
                  <a:lnTo>
                    <a:pt x="61" y="34"/>
                  </a:lnTo>
                  <a:lnTo>
                    <a:pt x="85" y="19"/>
                  </a:lnTo>
                  <a:lnTo>
                    <a:pt x="112" y="9"/>
                  </a:lnTo>
                  <a:lnTo>
                    <a:pt x="141" y="2"/>
                  </a:lnTo>
                  <a:lnTo>
                    <a:pt x="170" y="0"/>
                  </a:lnTo>
                  <a:lnTo>
                    <a:pt x="200" y="2"/>
                  </a:lnTo>
                  <a:lnTo>
                    <a:pt x="228" y="9"/>
                  </a:lnTo>
                  <a:lnTo>
                    <a:pt x="254" y="19"/>
                  </a:lnTo>
                  <a:lnTo>
                    <a:pt x="278" y="34"/>
                  </a:lnTo>
                  <a:lnTo>
                    <a:pt x="299" y="53"/>
                  </a:lnTo>
                  <a:lnTo>
                    <a:pt x="315" y="74"/>
                  </a:lnTo>
                  <a:lnTo>
                    <a:pt x="328" y="98"/>
                  </a:lnTo>
                  <a:lnTo>
                    <a:pt x="336" y="122"/>
                  </a:lnTo>
                  <a:lnTo>
                    <a:pt x="339" y="149"/>
                  </a:lnTo>
                  <a:lnTo>
                    <a:pt x="336" y="175"/>
                  </a:lnTo>
                  <a:lnTo>
                    <a:pt x="328" y="200"/>
                  </a:lnTo>
                  <a:lnTo>
                    <a:pt x="315" y="223"/>
                  </a:lnTo>
                  <a:lnTo>
                    <a:pt x="299" y="244"/>
                  </a:lnTo>
                  <a:lnTo>
                    <a:pt x="278" y="263"/>
                  </a:lnTo>
                  <a:lnTo>
                    <a:pt x="254" y="278"/>
                  </a:lnTo>
                  <a:lnTo>
                    <a:pt x="228" y="288"/>
                  </a:lnTo>
                  <a:lnTo>
                    <a:pt x="200" y="295"/>
                  </a:lnTo>
                  <a:lnTo>
                    <a:pt x="170" y="297"/>
                  </a:lnTo>
                  <a:lnTo>
                    <a:pt x="141" y="295"/>
                  </a:lnTo>
                  <a:lnTo>
                    <a:pt x="112" y="288"/>
                  </a:lnTo>
                  <a:lnTo>
                    <a:pt x="85" y="278"/>
                  </a:lnTo>
                  <a:lnTo>
                    <a:pt x="61" y="263"/>
                  </a:lnTo>
                  <a:lnTo>
                    <a:pt x="40" y="244"/>
                  </a:lnTo>
                  <a:lnTo>
                    <a:pt x="24" y="223"/>
                  </a:lnTo>
                  <a:lnTo>
                    <a:pt x="11" y="200"/>
                  </a:lnTo>
                  <a:lnTo>
                    <a:pt x="3" y="17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1575" y="2941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16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s-MX" sz="4600"/>
            </a:p>
          </p:txBody>
        </p:sp>
        <p:sp>
          <p:nvSpPr>
            <p:cNvPr id="37900" name="Freeform 12"/>
            <p:cNvSpPr>
              <a:spLocks/>
            </p:cNvSpPr>
            <p:nvPr/>
          </p:nvSpPr>
          <p:spPr bwMode="auto">
            <a:xfrm>
              <a:off x="2645" y="2795"/>
              <a:ext cx="338" cy="297"/>
            </a:xfrm>
            <a:custGeom>
              <a:avLst/>
              <a:gdLst/>
              <a:ahLst/>
              <a:cxnLst>
                <a:cxn ang="0">
                  <a:pos x="0" y="149"/>
                </a:cxn>
                <a:cxn ang="0">
                  <a:pos x="3" y="122"/>
                </a:cxn>
                <a:cxn ang="0">
                  <a:pos x="10" y="98"/>
                </a:cxn>
                <a:cxn ang="0">
                  <a:pos x="23" y="74"/>
                </a:cxn>
                <a:cxn ang="0">
                  <a:pos x="40" y="53"/>
                </a:cxn>
                <a:cxn ang="0">
                  <a:pos x="61" y="34"/>
                </a:cxn>
                <a:cxn ang="0">
                  <a:pos x="85" y="19"/>
                </a:cxn>
                <a:cxn ang="0">
                  <a:pos x="112" y="9"/>
                </a:cxn>
                <a:cxn ang="0">
                  <a:pos x="140" y="2"/>
                </a:cxn>
                <a:cxn ang="0">
                  <a:pos x="170" y="0"/>
                </a:cxn>
                <a:cxn ang="0">
                  <a:pos x="199" y="2"/>
                </a:cxn>
                <a:cxn ang="0">
                  <a:pos x="228" y="9"/>
                </a:cxn>
                <a:cxn ang="0">
                  <a:pos x="253" y="19"/>
                </a:cxn>
                <a:cxn ang="0">
                  <a:pos x="278" y="34"/>
                </a:cxn>
                <a:cxn ang="0">
                  <a:pos x="298" y="53"/>
                </a:cxn>
                <a:cxn ang="0">
                  <a:pos x="315" y="74"/>
                </a:cxn>
                <a:cxn ang="0">
                  <a:pos x="328" y="98"/>
                </a:cxn>
                <a:cxn ang="0">
                  <a:pos x="336" y="122"/>
                </a:cxn>
                <a:cxn ang="0">
                  <a:pos x="338" y="149"/>
                </a:cxn>
                <a:cxn ang="0">
                  <a:pos x="336" y="175"/>
                </a:cxn>
                <a:cxn ang="0">
                  <a:pos x="328" y="200"/>
                </a:cxn>
                <a:cxn ang="0">
                  <a:pos x="315" y="223"/>
                </a:cxn>
                <a:cxn ang="0">
                  <a:pos x="298" y="244"/>
                </a:cxn>
                <a:cxn ang="0">
                  <a:pos x="278" y="263"/>
                </a:cxn>
                <a:cxn ang="0">
                  <a:pos x="253" y="278"/>
                </a:cxn>
                <a:cxn ang="0">
                  <a:pos x="228" y="288"/>
                </a:cxn>
                <a:cxn ang="0">
                  <a:pos x="199" y="295"/>
                </a:cxn>
                <a:cxn ang="0">
                  <a:pos x="170" y="297"/>
                </a:cxn>
                <a:cxn ang="0">
                  <a:pos x="140" y="295"/>
                </a:cxn>
                <a:cxn ang="0">
                  <a:pos x="112" y="288"/>
                </a:cxn>
                <a:cxn ang="0">
                  <a:pos x="85" y="278"/>
                </a:cxn>
                <a:cxn ang="0">
                  <a:pos x="61" y="263"/>
                </a:cxn>
                <a:cxn ang="0">
                  <a:pos x="40" y="244"/>
                </a:cxn>
                <a:cxn ang="0">
                  <a:pos x="23" y="223"/>
                </a:cxn>
                <a:cxn ang="0">
                  <a:pos x="10" y="200"/>
                </a:cxn>
                <a:cxn ang="0">
                  <a:pos x="3" y="175"/>
                </a:cxn>
                <a:cxn ang="0">
                  <a:pos x="0" y="149"/>
                </a:cxn>
              </a:cxnLst>
              <a:rect l="0" t="0" r="r" b="b"/>
              <a:pathLst>
                <a:path w="338" h="297">
                  <a:moveTo>
                    <a:pt x="0" y="149"/>
                  </a:moveTo>
                  <a:lnTo>
                    <a:pt x="3" y="122"/>
                  </a:lnTo>
                  <a:lnTo>
                    <a:pt x="10" y="98"/>
                  </a:lnTo>
                  <a:lnTo>
                    <a:pt x="23" y="74"/>
                  </a:lnTo>
                  <a:lnTo>
                    <a:pt x="40" y="53"/>
                  </a:lnTo>
                  <a:lnTo>
                    <a:pt x="61" y="34"/>
                  </a:lnTo>
                  <a:lnTo>
                    <a:pt x="85" y="19"/>
                  </a:lnTo>
                  <a:lnTo>
                    <a:pt x="112" y="9"/>
                  </a:lnTo>
                  <a:lnTo>
                    <a:pt x="140" y="2"/>
                  </a:lnTo>
                  <a:lnTo>
                    <a:pt x="170" y="0"/>
                  </a:lnTo>
                  <a:lnTo>
                    <a:pt x="199" y="2"/>
                  </a:lnTo>
                  <a:lnTo>
                    <a:pt x="228" y="9"/>
                  </a:lnTo>
                  <a:lnTo>
                    <a:pt x="253" y="19"/>
                  </a:lnTo>
                  <a:lnTo>
                    <a:pt x="278" y="34"/>
                  </a:lnTo>
                  <a:lnTo>
                    <a:pt x="298" y="53"/>
                  </a:lnTo>
                  <a:lnTo>
                    <a:pt x="315" y="74"/>
                  </a:lnTo>
                  <a:lnTo>
                    <a:pt x="328" y="98"/>
                  </a:lnTo>
                  <a:lnTo>
                    <a:pt x="336" y="122"/>
                  </a:lnTo>
                  <a:lnTo>
                    <a:pt x="338" y="149"/>
                  </a:lnTo>
                  <a:lnTo>
                    <a:pt x="336" y="175"/>
                  </a:lnTo>
                  <a:lnTo>
                    <a:pt x="328" y="200"/>
                  </a:lnTo>
                  <a:lnTo>
                    <a:pt x="315" y="223"/>
                  </a:lnTo>
                  <a:lnTo>
                    <a:pt x="298" y="244"/>
                  </a:lnTo>
                  <a:lnTo>
                    <a:pt x="278" y="263"/>
                  </a:lnTo>
                  <a:lnTo>
                    <a:pt x="253" y="278"/>
                  </a:lnTo>
                  <a:lnTo>
                    <a:pt x="228" y="288"/>
                  </a:lnTo>
                  <a:lnTo>
                    <a:pt x="199" y="295"/>
                  </a:lnTo>
                  <a:lnTo>
                    <a:pt x="170" y="297"/>
                  </a:lnTo>
                  <a:lnTo>
                    <a:pt x="140" y="295"/>
                  </a:lnTo>
                  <a:lnTo>
                    <a:pt x="112" y="288"/>
                  </a:lnTo>
                  <a:lnTo>
                    <a:pt x="85" y="278"/>
                  </a:lnTo>
                  <a:lnTo>
                    <a:pt x="61" y="263"/>
                  </a:lnTo>
                  <a:lnTo>
                    <a:pt x="40" y="244"/>
                  </a:lnTo>
                  <a:lnTo>
                    <a:pt x="23" y="223"/>
                  </a:lnTo>
                  <a:lnTo>
                    <a:pt x="10" y="200"/>
                  </a:lnTo>
                  <a:lnTo>
                    <a:pt x="3" y="17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01" name="Rectangle 13"/>
            <p:cNvSpPr>
              <a:spLocks noChangeArrowheads="1"/>
            </p:cNvSpPr>
            <p:nvPr/>
          </p:nvSpPr>
          <p:spPr bwMode="auto">
            <a:xfrm>
              <a:off x="2776" y="2896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1600" dirty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s-MX" sz="4600" dirty="0"/>
            </a:p>
          </p:txBody>
        </p:sp>
        <p:sp>
          <p:nvSpPr>
            <p:cNvPr id="37902" name="Freeform 14"/>
            <p:cNvSpPr>
              <a:spLocks/>
            </p:cNvSpPr>
            <p:nvPr/>
          </p:nvSpPr>
          <p:spPr bwMode="auto">
            <a:xfrm>
              <a:off x="1080" y="3350"/>
              <a:ext cx="338" cy="297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3" y="122"/>
                </a:cxn>
                <a:cxn ang="0">
                  <a:pos x="10" y="97"/>
                </a:cxn>
                <a:cxn ang="0">
                  <a:pos x="23" y="73"/>
                </a:cxn>
                <a:cxn ang="0">
                  <a:pos x="40" y="53"/>
                </a:cxn>
                <a:cxn ang="0">
                  <a:pos x="61" y="35"/>
                </a:cxn>
                <a:cxn ang="0">
                  <a:pos x="85" y="19"/>
                </a:cxn>
                <a:cxn ang="0">
                  <a:pos x="111" y="9"/>
                </a:cxn>
                <a:cxn ang="0">
                  <a:pos x="140" y="2"/>
                </a:cxn>
                <a:cxn ang="0">
                  <a:pos x="169" y="0"/>
                </a:cxn>
                <a:cxn ang="0">
                  <a:pos x="198" y="2"/>
                </a:cxn>
                <a:cxn ang="0">
                  <a:pos x="226" y="9"/>
                </a:cxn>
                <a:cxn ang="0">
                  <a:pos x="253" y="19"/>
                </a:cxn>
                <a:cxn ang="0">
                  <a:pos x="278" y="35"/>
                </a:cxn>
                <a:cxn ang="0">
                  <a:pos x="298" y="53"/>
                </a:cxn>
                <a:cxn ang="0">
                  <a:pos x="315" y="73"/>
                </a:cxn>
                <a:cxn ang="0">
                  <a:pos x="328" y="97"/>
                </a:cxn>
                <a:cxn ang="0">
                  <a:pos x="336" y="122"/>
                </a:cxn>
                <a:cxn ang="0">
                  <a:pos x="338" y="148"/>
                </a:cxn>
                <a:cxn ang="0">
                  <a:pos x="336" y="174"/>
                </a:cxn>
                <a:cxn ang="0">
                  <a:pos x="328" y="199"/>
                </a:cxn>
                <a:cxn ang="0">
                  <a:pos x="315" y="223"/>
                </a:cxn>
                <a:cxn ang="0">
                  <a:pos x="298" y="244"/>
                </a:cxn>
                <a:cxn ang="0">
                  <a:pos x="278" y="263"/>
                </a:cxn>
                <a:cxn ang="0">
                  <a:pos x="253" y="277"/>
                </a:cxn>
                <a:cxn ang="0">
                  <a:pos x="226" y="289"/>
                </a:cxn>
                <a:cxn ang="0">
                  <a:pos x="198" y="294"/>
                </a:cxn>
                <a:cxn ang="0">
                  <a:pos x="169" y="297"/>
                </a:cxn>
                <a:cxn ang="0">
                  <a:pos x="140" y="294"/>
                </a:cxn>
                <a:cxn ang="0">
                  <a:pos x="111" y="289"/>
                </a:cxn>
                <a:cxn ang="0">
                  <a:pos x="85" y="277"/>
                </a:cxn>
                <a:cxn ang="0">
                  <a:pos x="61" y="263"/>
                </a:cxn>
                <a:cxn ang="0">
                  <a:pos x="40" y="244"/>
                </a:cxn>
                <a:cxn ang="0">
                  <a:pos x="23" y="223"/>
                </a:cxn>
                <a:cxn ang="0">
                  <a:pos x="10" y="199"/>
                </a:cxn>
                <a:cxn ang="0">
                  <a:pos x="3" y="174"/>
                </a:cxn>
                <a:cxn ang="0">
                  <a:pos x="0" y="148"/>
                </a:cxn>
              </a:cxnLst>
              <a:rect l="0" t="0" r="r" b="b"/>
              <a:pathLst>
                <a:path w="338" h="297">
                  <a:moveTo>
                    <a:pt x="0" y="148"/>
                  </a:moveTo>
                  <a:lnTo>
                    <a:pt x="3" y="122"/>
                  </a:lnTo>
                  <a:lnTo>
                    <a:pt x="10" y="97"/>
                  </a:lnTo>
                  <a:lnTo>
                    <a:pt x="23" y="73"/>
                  </a:lnTo>
                  <a:lnTo>
                    <a:pt x="40" y="53"/>
                  </a:lnTo>
                  <a:lnTo>
                    <a:pt x="61" y="35"/>
                  </a:lnTo>
                  <a:lnTo>
                    <a:pt x="85" y="19"/>
                  </a:lnTo>
                  <a:lnTo>
                    <a:pt x="111" y="9"/>
                  </a:lnTo>
                  <a:lnTo>
                    <a:pt x="140" y="2"/>
                  </a:lnTo>
                  <a:lnTo>
                    <a:pt x="169" y="0"/>
                  </a:lnTo>
                  <a:lnTo>
                    <a:pt x="198" y="2"/>
                  </a:lnTo>
                  <a:lnTo>
                    <a:pt x="226" y="9"/>
                  </a:lnTo>
                  <a:lnTo>
                    <a:pt x="253" y="19"/>
                  </a:lnTo>
                  <a:lnTo>
                    <a:pt x="278" y="35"/>
                  </a:lnTo>
                  <a:lnTo>
                    <a:pt x="298" y="53"/>
                  </a:lnTo>
                  <a:lnTo>
                    <a:pt x="315" y="73"/>
                  </a:lnTo>
                  <a:lnTo>
                    <a:pt x="328" y="97"/>
                  </a:lnTo>
                  <a:lnTo>
                    <a:pt x="336" y="122"/>
                  </a:lnTo>
                  <a:lnTo>
                    <a:pt x="338" y="148"/>
                  </a:lnTo>
                  <a:lnTo>
                    <a:pt x="336" y="174"/>
                  </a:lnTo>
                  <a:lnTo>
                    <a:pt x="328" y="199"/>
                  </a:lnTo>
                  <a:lnTo>
                    <a:pt x="315" y="223"/>
                  </a:lnTo>
                  <a:lnTo>
                    <a:pt x="298" y="244"/>
                  </a:lnTo>
                  <a:lnTo>
                    <a:pt x="278" y="263"/>
                  </a:lnTo>
                  <a:lnTo>
                    <a:pt x="253" y="277"/>
                  </a:lnTo>
                  <a:lnTo>
                    <a:pt x="226" y="289"/>
                  </a:lnTo>
                  <a:lnTo>
                    <a:pt x="198" y="294"/>
                  </a:lnTo>
                  <a:lnTo>
                    <a:pt x="169" y="297"/>
                  </a:lnTo>
                  <a:lnTo>
                    <a:pt x="140" y="294"/>
                  </a:lnTo>
                  <a:lnTo>
                    <a:pt x="111" y="289"/>
                  </a:lnTo>
                  <a:lnTo>
                    <a:pt x="85" y="277"/>
                  </a:lnTo>
                  <a:lnTo>
                    <a:pt x="61" y="263"/>
                  </a:lnTo>
                  <a:lnTo>
                    <a:pt x="40" y="244"/>
                  </a:lnTo>
                  <a:lnTo>
                    <a:pt x="23" y="223"/>
                  </a:lnTo>
                  <a:lnTo>
                    <a:pt x="10" y="199"/>
                  </a:lnTo>
                  <a:lnTo>
                    <a:pt x="3" y="174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03" name="Rectangle 15"/>
            <p:cNvSpPr>
              <a:spLocks noChangeArrowheads="1"/>
            </p:cNvSpPr>
            <p:nvPr/>
          </p:nvSpPr>
          <p:spPr bwMode="auto">
            <a:xfrm>
              <a:off x="1210" y="3451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16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s-MX" sz="4600"/>
            </a:p>
          </p:txBody>
        </p:sp>
        <p:sp>
          <p:nvSpPr>
            <p:cNvPr id="37904" name="Freeform 16"/>
            <p:cNvSpPr>
              <a:spLocks/>
            </p:cNvSpPr>
            <p:nvPr/>
          </p:nvSpPr>
          <p:spPr bwMode="auto">
            <a:xfrm>
              <a:off x="2429" y="3305"/>
              <a:ext cx="337" cy="297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3" y="122"/>
                </a:cxn>
                <a:cxn ang="0">
                  <a:pos x="10" y="97"/>
                </a:cxn>
                <a:cxn ang="0">
                  <a:pos x="22" y="73"/>
                </a:cxn>
                <a:cxn ang="0">
                  <a:pos x="39" y="53"/>
                </a:cxn>
                <a:cxn ang="0">
                  <a:pos x="61" y="35"/>
                </a:cxn>
                <a:cxn ang="0">
                  <a:pos x="84" y="19"/>
                </a:cxn>
                <a:cxn ang="0">
                  <a:pos x="111" y="9"/>
                </a:cxn>
                <a:cxn ang="0">
                  <a:pos x="139" y="2"/>
                </a:cxn>
                <a:cxn ang="0">
                  <a:pos x="169" y="0"/>
                </a:cxn>
                <a:cxn ang="0">
                  <a:pos x="198" y="2"/>
                </a:cxn>
                <a:cxn ang="0">
                  <a:pos x="226" y="9"/>
                </a:cxn>
                <a:cxn ang="0">
                  <a:pos x="253" y="19"/>
                </a:cxn>
                <a:cxn ang="0">
                  <a:pos x="277" y="35"/>
                </a:cxn>
                <a:cxn ang="0">
                  <a:pos x="298" y="53"/>
                </a:cxn>
                <a:cxn ang="0">
                  <a:pos x="315" y="73"/>
                </a:cxn>
                <a:cxn ang="0">
                  <a:pos x="327" y="97"/>
                </a:cxn>
                <a:cxn ang="0">
                  <a:pos x="334" y="122"/>
                </a:cxn>
                <a:cxn ang="0">
                  <a:pos x="337" y="148"/>
                </a:cxn>
                <a:cxn ang="0">
                  <a:pos x="334" y="174"/>
                </a:cxn>
                <a:cxn ang="0">
                  <a:pos x="327" y="199"/>
                </a:cxn>
                <a:cxn ang="0">
                  <a:pos x="315" y="223"/>
                </a:cxn>
                <a:cxn ang="0">
                  <a:pos x="298" y="244"/>
                </a:cxn>
                <a:cxn ang="0">
                  <a:pos x="277" y="263"/>
                </a:cxn>
                <a:cxn ang="0">
                  <a:pos x="253" y="277"/>
                </a:cxn>
                <a:cxn ang="0">
                  <a:pos x="226" y="289"/>
                </a:cxn>
                <a:cxn ang="0">
                  <a:pos x="198" y="294"/>
                </a:cxn>
                <a:cxn ang="0">
                  <a:pos x="169" y="297"/>
                </a:cxn>
                <a:cxn ang="0">
                  <a:pos x="139" y="294"/>
                </a:cxn>
                <a:cxn ang="0">
                  <a:pos x="111" y="289"/>
                </a:cxn>
                <a:cxn ang="0">
                  <a:pos x="84" y="277"/>
                </a:cxn>
                <a:cxn ang="0">
                  <a:pos x="61" y="263"/>
                </a:cxn>
                <a:cxn ang="0">
                  <a:pos x="39" y="244"/>
                </a:cxn>
                <a:cxn ang="0">
                  <a:pos x="22" y="223"/>
                </a:cxn>
                <a:cxn ang="0">
                  <a:pos x="10" y="199"/>
                </a:cxn>
                <a:cxn ang="0">
                  <a:pos x="3" y="174"/>
                </a:cxn>
                <a:cxn ang="0">
                  <a:pos x="0" y="148"/>
                </a:cxn>
              </a:cxnLst>
              <a:rect l="0" t="0" r="r" b="b"/>
              <a:pathLst>
                <a:path w="337" h="297">
                  <a:moveTo>
                    <a:pt x="0" y="148"/>
                  </a:moveTo>
                  <a:lnTo>
                    <a:pt x="3" y="122"/>
                  </a:lnTo>
                  <a:lnTo>
                    <a:pt x="10" y="97"/>
                  </a:lnTo>
                  <a:lnTo>
                    <a:pt x="22" y="73"/>
                  </a:lnTo>
                  <a:lnTo>
                    <a:pt x="39" y="53"/>
                  </a:lnTo>
                  <a:lnTo>
                    <a:pt x="61" y="35"/>
                  </a:lnTo>
                  <a:lnTo>
                    <a:pt x="84" y="19"/>
                  </a:lnTo>
                  <a:lnTo>
                    <a:pt x="111" y="9"/>
                  </a:lnTo>
                  <a:lnTo>
                    <a:pt x="139" y="2"/>
                  </a:lnTo>
                  <a:lnTo>
                    <a:pt x="169" y="0"/>
                  </a:lnTo>
                  <a:lnTo>
                    <a:pt x="198" y="2"/>
                  </a:lnTo>
                  <a:lnTo>
                    <a:pt x="226" y="9"/>
                  </a:lnTo>
                  <a:lnTo>
                    <a:pt x="253" y="19"/>
                  </a:lnTo>
                  <a:lnTo>
                    <a:pt x="277" y="35"/>
                  </a:lnTo>
                  <a:lnTo>
                    <a:pt x="298" y="53"/>
                  </a:lnTo>
                  <a:lnTo>
                    <a:pt x="315" y="73"/>
                  </a:lnTo>
                  <a:lnTo>
                    <a:pt x="327" y="97"/>
                  </a:lnTo>
                  <a:lnTo>
                    <a:pt x="334" y="122"/>
                  </a:lnTo>
                  <a:lnTo>
                    <a:pt x="337" y="148"/>
                  </a:lnTo>
                  <a:lnTo>
                    <a:pt x="334" y="174"/>
                  </a:lnTo>
                  <a:lnTo>
                    <a:pt x="327" y="199"/>
                  </a:lnTo>
                  <a:lnTo>
                    <a:pt x="315" y="223"/>
                  </a:lnTo>
                  <a:lnTo>
                    <a:pt x="298" y="244"/>
                  </a:lnTo>
                  <a:lnTo>
                    <a:pt x="277" y="263"/>
                  </a:lnTo>
                  <a:lnTo>
                    <a:pt x="253" y="277"/>
                  </a:lnTo>
                  <a:lnTo>
                    <a:pt x="226" y="289"/>
                  </a:lnTo>
                  <a:lnTo>
                    <a:pt x="198" y="294"/>
                  </a:lnTo>
                  <a:lnTo>
                    <a:pt x="169" y="297"/>
                  </a:lnTo>
                  <a:lnTo>
                    <a:pt x="139" y="294"/>
                  </a:lnTo>
                  <a:lnTo>
                    <a:pt x="111" y="289"/>
                  </a:lnTo>
                  <a:lnTo>
                    <a:pt x="84" y="277"/>
                  </a:lnTo>
                  <a:lnTo>
                    <a:pt x="61" y="263"/>
                  </a:lnTo>
                  <a:lnTo>
                    <a:pt x="39" y="244"/>
                  </a:lnTo>
                  <a:lnTo>
                    <a:pt x="22" y="223"/>
                  </a:lnTo>
                  <a:lnTo>
                    <a:pt x="10" y="199"/>
                  </a:lnTo>
                  <a:lnTo>
                    <a:pt x="3" y="174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05" name="Rectangle 17"/>
            <p:cNvSpPr>
              <a:spLocks noChangeArrowheads="1"/>
            </p:cNvSpPr>
            <p:nvPr/>
          </p:nvSpPr>
          <p:spPr bwMode="auto">
            <a:xfrm>
              <a:off x="2562" y="3406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16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s-MX" sz="4600"/>
            </a:p>
          </p:txBody>
        </p:sp>
        <p:sp>
          <p:nvSpPr>
            <p:cNvPr id="37906" name="Freeform 18"/>
            <p:cNvSpPr>
              <a:spLocks/>
            </p:cNvSpPr>
            <p:nvPr/>
          </p:nvSpPr>
          <p:spPr bwMode="auto">
            <a:xfrm>
              <a:off x="2862" y="3305"/>
              <a:ext cx="339" cy="297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3" y="122"/>
                </a:cxn>
                <a:cxn ang="0">
                  <a:pos x="11" y="97"/>
                </a:cxn>
                <a:cxn ang="0">
                  <a:pos x="24" y="73"/>
                </a:cxn>
                <a:cxn ang="0">
                  <a:pos x="40" y="53"/>
                </a:cxn>
                <a:cxn ang="0">
                  <a:pos x="61" y="35"/>
                </a:cxn>
                <a:cxn ang="0">
                  <a:pos x="85" y="19"/>
                </a:cxn>
                <a:cxn ang="0">
                  <a:pos x="112" y="9"/>
                </a:cxn>
                <a:cxn ang="0">
                  <a:pos x="141" y="2"/>
                </a:cxn>
                <a:cxn ang="0">
                  <a:pos x="170" y="0"/>
                </a:cxn>
                <a:cxn ang="0">
                  <a:pos x="198" y="2"/>
                </a:cxn>
                <a:cxn ang="0">
                  <a:pos x="228" y="9"/>
                </a:cxn>
                <a:cxn ang="0">
                  <a:pos x="254" y="19"/>
                </a:cxn>
                <a:cxn ang="0">
                  <a:pos x="278" y="35"/>
                </a:cxn>
                <a:cxn ang="0">
                  <a:pos x="299" y="53"/>
                </a:cxn>
                <a:cxn ang="0">
                  <a:pos x="315" y="73"/>
                </a:cxn>
                <a:cxn ang="0">
                  <a:pos x="328" y="97"/>
                </a:cxn>
                <a:cxn ang="0">
                  <a:pos x="336" y="122"/>
                </a:cxn>
                <a:cxn ang="0">
                  <a:pos x="339" y="148"/>
                </a:cxn>
                <a:cxn ang="0">
                  <a:pos x="336" y="174"/>
                </a:cxn>
                <a:cxn ang="0">
                  <a:pos x="328" y="199"/>
                </a:cxn>
                <a:cxn ang="0">
                  <a:pos x="315" y="223"/>
                </a:cxn>
                <a:cxn ang="0">
                  <a:pos x="299" y="244"/>
                </a:cxn>
                <a:cxn ang="0">
                  <a:pos x="278" y="263"/>
                </a:cxn>
                <a:cxn ang="0">
                  <a:pos x="254" y="277"/>
                </a:cxn>
                <a:cxn ang="0">
                  <a:pos x="228" y="289"/>
                </a:cxn>
                <a:cxn ang="0">
                  <a:pos x="198" y="294"/>
                </a:cxn>
                <a:cxn ang="0">
                  <a:pos x="170" y="297"/>
                </a:cxn>
                <a:cxn ang="0">
                  <a:pos x="141" y="294"/>
                </a:cxn>
                <a:cxn ang="0">
                  <a:pos x="112" y="289"/>
                </a:cxn>
                <a:cxn ang="0">
                  <a:pos x="85" y="277"/>
                </a:cxn>
                <a:cxn ang="0">
                  <a:pos x="61" y="263"/>
                </a:cxn>
                <a:cxn ang="0">
                  <a:pos x="40" y="244"/>
                </a:cxn>
                <a:cxn ang="0">
                  <a:pos x="24" y="223"/>
                </a:cxn>
                <a:cxn ang="0">
                  <a:pos x="11" y="199"/>
                </a:cxn>
                <a:cxn ang="0">
                  <a:pos x="3" y="174"/>
                </a:cxn>
                <a:cxn ang="0">
                  <a:pos x="0" y="148"/>
                </a:cxn>
              </a:cxnLst>
              <a:rect l="0" t="0" r="r" b="b"/>
              <a:pathLst>
                <a:path w="339" h="297">
                  <a:moveTo>
                    <a:pt x="0" y="148"/>
                  </a:moveTo>
                  <a:lnTo>
                    <a:pt x="3" y="122"/>
                  </a:lnTo>
                  <a:lnTo>
                    <a:pt x="11" y="97"/>
                  </a:lnTo>
                  <a:lnTo>
                    <a:pt x="24" y="73"/>
                  </a:lnTo>
                  <a:lnTo>
                    <a:pt x="40" y="53"/>
                  </a:lnTo>
                  <a:lnTo>
                    <a:pt x="61" y="35"/>
                  </a:lnTo>
                  <a:lnTo>
                    <a:pt x="85" y="19"/>
                  </a:lnTo>
                  <a:lnTo>
                    <a:pt x="112" y="9"/>
                  </a:lnTo>
                  <a:lnTo>
                    <a:pt x="141" y="2"/>
                  </a:lnTo>
                  <a:lnTo>
                    <a:pt x="170" y="0"/>
                  </a:lnTo>
                  <a:lnTo>
                    <a:pt x="198" y="2"/>
                  </a:lnTo>
                  <a:lnTo>
                    <a:pt x="228" y="9"/>
                  </a:lnTo>
                  <a:lnTo>
                    <a:pt x="254" y="19"/>
                  </a:lnTo>
                  <a:lnTo>
                    <a:pt x="278" y="35"/>
                  </a:lnTo>
                  <a:lnTo>
                    <a:pt x="299" y="53"/>
                  </a:lnTo>
                  <a:lnTo>
                    <a:pt x="315" y="73"/>
                  </a:lnTo>
                  <a:lnTo>
                    <a:pt x="328" y="97"/>
                  </a:lnTo>
                  <a:lnTo>
                    <a:pt x="336" y="122"/>
                  </a:lnTo>
                  <a:lnTo>
                    <a:pt x="339" y="148"/>
                  </a:lnTo>
                  <a:lnTo>
                    <a:pt x="336" y="174"/>
                  </a:lnTo>
                  <a:lnTo>
                    <a:pt x="328" y="199"/>
                  </a:lnTo>
                  <a:lnTo>
                    <a:pt x="315" y="223"/>
                  </a:lnTo>
                  <a:lnTo>
                    <a:pt x="299" y="244"/>
                  </a:lnTo>
                  <a:lnTo>
                    <a:pt x="278" y="263"/>
                  </a:lnTo>
                  <a:lnTo>
                    <a:pt x="254" y="277"/>
                  </a:lnTo>
                  <a:lnTo>
                    <a:pt x="228" y="289"/>
                  </a:lnTo>
                  <a:lnTo>
                    <a:pt x="198" y="294"/>
                  </a:lnTo>
                  <a:lnTo>
                    <a:pt x="170" y="297"/>
                  </a:lnTo>
                  <a:lnTo>
                    <a:pt x="141" y="294"/>
                  </a:lnTo>
                  <a:lnTo>
                    <a:pt x="112" y="289"/>
                  </a:lnTo>
                  <a:lnTo>
                    <a:pt x="85" y="277"/>
                  </a:lnTo>
                  <a:lnTo>
                    <a:pt x="61" y="263"/>
                  </a:lnTo>
                  <a:lnTo>
                    <a:pt x="40" y="244"/>
                  </a:lnTo>
                  <a:lnTo>
                    <a:pt x="24" y="223"/>
                  </a:lnTo>
                  <a:lnTo>
                    <a:pt x="11" y="199"/>
                  </a:lnTo>
                  <a:lnTo>
                    <a:pt x="3" y="174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07" name="Rectangle 19"/>
            <p:cNvSpPr>
              <a:spLocks noChangeArrowheads="1"/>
            </p:cNvSpPr>
            <p:nvPr/>
          </p:nvSpPr>
          <p:spPr bwMode="auto">
            <a:xfrm>
              <a:off x="2999" y="3406"/>
              <a:ext cx="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1600" dirty="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s-MX" sz="4600" dirty="0"/>
            </a:p>
          </p:txBody>
        </p:sp>
        <p:sp>
          <p:nvSpPr>
            <p:cNvPr id="37908" name="Freeform 20"/>
            <p:cNvSpPr>
              <a:spLocks/>
            </p:cNvSpPr>
            <p:nvPr/>
          </p:nvSpPr>
          <p:spPr bwMode="auto">
            <a:xfrm>
              <a:off x="2109" y="3815"/>
              <a:ext cx="338" cy="297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3" y="123"/>
                </a:cxn>
                <a:cxn ang="0">
                  <a:pos x="10" y="97"/>
                </a:cxn>
                <a:cxn ang="0">
                  <a:pos x="23" y="74"/>
                </a:cxn>
                <a:cxn ang="0">
                  <a:pos x="40" y="53"/>
                </a:cxn>
                <a:cxn ang="0">
                  <a:pos x="61" y="35"/>
                </a:cxn>
                <a:cxn ang="0">
                  <a:pos x="85" y="20"/>
                </a:cxn>
                <a:cxn ang="0">
                  <a:pos x="111" y="9"/>
                </a:cxn>
                <a:cxn ang="0">
                  <a:pos x="140" y="2"/>
                </a:cxn>
                <a:cxn ang="0">
                  <a:pos x="169" y="0"/>
                </a:cxn>
                <a:cxn ang="0">
                  <a:pos x="198" y="2"/>
                </a:cxn>
                <a:cxn ang="0">
                  <a:pos x="226" y="9"/>
                </a:cxn>
                <a:cxn ang="0">
                  <a:pos x="253" y="20"/>
                </a:cxn>
                <a:cxn ang="0">
                  <a:pos x="278" y="35"/>
                </a:cxn>
                <a:cxn ang="0">
                  <a:pos x="298" y="53"/>
                </a:cxn>
                <a:cxn ang="0">
                  <a:pos x="315" y="74"/>
                </a:cxn>
                <a:cxn ang="0">
                  <a:pos x="328" y="97"/>
                </a:cxn>
                <a:cxn ang="0">
                  <a:pos x="336" y="123"/>
                </a:cxn>
                <a:cxn ang="0">
                  <a:pos x="338" y="148"/>
                </a:cxn>
                <a:cxn ang="0">
                  <a:pos x="336" y="174"/>
                </a:cxn>
                <a:cxn ang="0">
                  <a:pos x="328" y="199"/>
                </a:cxn>
                <a:cxn ang="0">
                  <a:pos x="315" y="223"/>
                </a:cxn>
                <a:cxn ang="0">
                  <a:pos x="298" y="244"/>
                </a:cxn>
                <a:cxn ang="0">
                  <a:pos x="278" y="262"/>
                </a:cxn>
                <a:cxn ang="0">
                  <a:pos x="253" y="277"/>
                </a:cxn>
                <a:cxn ang="0">
                  <a:pos x="226" y="288"/>
                </a:cxn>
                <a:cxn ang="0">
                  <a:pos x="198" y="295"/>
                </a:cxn>
                <a:cxn ang="0">
                  <a:pos x="169" y="297"/>
                </a:cxn>
                <a:cxn ang="0">
                  <a:pos x="140" y="295"/>
                </a:cxn>
                <a:cxn ang="0">
                  <a:pos x="111" y="288"/>
                </a:cxn>
                <a:cxn ang="0">
                  <a:pos x="85" y="277"/>
                </a:cxn>
                <a:cxn ang="0">
                  <a:pos x="61" y="262"/>
                </a:cxn>
                <a:cxn ang="0">
                  <a:pos x="40" y="244"/>
                </a:cxn>
                <a:cxn ang="0">
                  <a:pos x="23" y="223"/>
                </a:cxn>
                <a:cxn ang="0">
                  <a:pos x="10" y="199"/>
                </a:cxn>
                <a:cxn ang="0">
                  <a:pos x="3" y="174"/>
                </a:cxn>
                <a:cxn ang="0">
                  <a:pos x="0" y="148"/>
                </a:cxn>
              </a:cxnLst>
              <a:rect l="0" t="0" r="r" b="b"/>
              <a:pathLst>
                <a:path w="338" h="297">
                  <a:moveTo>
                    <a:pt x="0" y="148"/>
                  </a:moveTo>
                  <a:lnTo>
                    <a:pt x="3" y="123"/>
                  </a:lnTo>
                  <a:lnTo>
                    <a:pt x="10" y="97"/>
                  </a:lnTo>
                  <a:lnTo>
                    <a:pt x="23" y="74"/>
                  </a:lnTo>
                  <a:lnTo>
                    <a:pt x="40" y="53"/>
                  </a:lnTo>
                  <a:lnTo>
                    <a:pt x="61" y="35"/>
                  </a:lnTo>
                  <a:lnTo>
                    <a:pt x="85" y="20"/>
                  </a:lnTo>
                  <a:lnTo>
                    <a:pt x="111" y="9"/>
                  </a:lnTo>
                  <a:lnTo>
                    <a:pt x="140" y="2"/>
                  </a:lnTo>
                  <a:lnTo>
                    <a:pt x="169" y="0"/>
                  </a:lnTo>
                  <a:lnTo>
                    <a:pt x="198" y="2"/>
                  </a:lnTo>
                  <a:lnTo>
                    <a:pt x="226" y="9"/>
                  </a:lnTo>
                  <a:lnTo>
                    <a:pt x="253" y="20"/>
                  </a:lnTo>
                  <a:lnTo>
                    <a:pt x="278" y="35"/>
                  </a:lnTo>
                  <a:lnTo>
                    <a:pt x="298" y="53"/>
                  </a:lnTo>
                  <a:lnTo>
                    <a:pt x="315" y="74"/>
                  </a:lnTo>
                  <a:lnTo>
                    <a:pt x="328" y="97"/>
                  </a:lnTo>
                  <a:lnTo>
                    <a:pt x="336" y="123"/>
                  </a:lnTo>
                  <a:lnTo>
                    <a:pt x="338" y="148"/>
                  </a:lnTo>
                  <a:lnTo>
                    <a:pt x="336" y="174"/>
                  </a:lnTo>
                  <a:lnTo>
                    <a:pt x="328" y="199"/>
                  </a:lnTo>
                  <a:lnTo>
                    <a:pt x="315" y="223"/>
                  </a:lnTo>
                  <a:lnTo>
                    <a:pt x="298" y="244"/>
                  </a:lnTo>
                  <a:lnTo>
                    <a:pt x="278" y="262"/>
                  </a:lnTo>
                  <a:lnTo>
                    <a:pt x="253" y="277"/>
                  </a:lnTo>
                  <a:lnTo>
                    <a:pt x="226" y="288"/>
                  </a:lnTo>
                  <a:lnTo>
                    <a:pt x="198" y="295"/>
                  </a:lnTo>
                  <a:lnTo>
                    <a:pt x="169" y="297"/>
                  </a:lnTo>
                  <a:lnTo>
                    <a:pt x="140" y="295"/>
                  </a:lnTo>
                  <a:lnTo>
                    <a:pt x="111" y="288"/>
                  </a:lnTo>
                  <a:lnTo>
                    <a:pt x="85" y="277"/>
                  </a:lnTo>
                  <a:lnTo>
                    <a:pt x="61" y="262"/>
                  </a:lnTo>
                  <a:lnTo>
                    <a:pt x="40" y="244"/>
                  </a:lnTo>
                  <a:lnTo>
                    <a:pt x="23" y="223"/>
                  </a:lnTo>
                  <a:lnTo>
                    <a:pt x="10" y="199"/>
                  </a:lnTo>
                  <a:lnTo>
                    <a:pt x="3" y="174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09" name="Rectangle 21"/>
            <p:cNvSpPr>
              <a:spLocks noChangeArrowheads="1"/>
            </p:cNvSpPr>
            <p:nvPr/>
          </p:nvSpPr>
          <p:spPr bwMode="auto">
            <a:xfrm>
              <a:off x="2221" y="3915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16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s-MX" sz="4600"/>
            </a:p>
          </p:txBody>
        </p:sp>
        <p:sp>
          <p:nvSpPr>
            <p:cNvPr id="37910" name="Freeform 22"/>
            <p:cNvSpPr>
              <a:spLocks/>
            </p:cNvSpPr>
            <p:nvPr/>
          </p:nvSpPr>
          <p:spPr bwMode="auto">
            <a:xfrm>
              <a:off x="2694" y="3815"/>
              <a:ext cx="338" cy="297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3" y="123"/>
                </a:cxn>
                <a:cxn ang="0">
                  <a:pos x="10" y="97"/>
                </a:cxn>
                <a:cxn ang="0">
                  <a:pos x="23" y="74"/>
                </a:cxn>
                <a:cxn ang="0">
                  <a:pos x="40" y="53"/>
                </a:cxn>
                <a:cxn ang="0">
                  <a:pos x="60" y="35"/>
                </a:cxn>
                <a:cxn ang="0">
                  <a:pos x="85" y="20"/>
                </a:cxn>
                <a:cxn ang="0">
                  <a:pos x="111" y="9"/>
                </a:cxn>
                <a:cxn ang="0">
                  <a:pos x="139" y="2"/>
                </a:cxn>
                <a:cxn ang="0">
                  <a:pos x="168" y="0"/>
                </a:cxn>
                <a:cxn ang="0">
                  <a:pos x="198" y="2"/>
                </a:cxn>
                <a:cxn ang="0">
                  <a:pos x="226" y="9"/>
                </a:cxn>
                <a:cxn ang="0">
                  <a:pos x="253" y="20"/>
                </a:cxn>
                <a:cxn ang="0">
                  <a:pos x="278" y="35"/>
                </a:cxn>
                <a:cxn ang="0">
                  <a:pos x="298" y="53"/>
                </a:cxn>
                <a:cxn ang="0">
                  <a:pos x="315" y="74"/>
                </a:cxn>
                <a:cxn ang="0">
                  <a:pos x="328" y="97"/>
                </a:cxn>
                <a:cxn ang="0">
                  <a:pos x="336" y="123"/>
                </a:cxn>
                <a:cxn ang="0">
                  <a:pos x="338" y="148"/>
                </a:cxn>
                <a:cxn ang="0">
                  <a:pos x="336" y="174"/>
                </a:cxn>
                <a:cxn ang="0">
                  <a:pos x="328" y="199"/>
                </a:cxn>
                <a:cxn ang="0">
                  <a:pos x="315" y="223"/>
                </a:cxn>
                <a:cxn ang="0">
                  <a:pos x="298" y="244"/>
                </a:cxn>
                <a:cxn ang="0">
                  <a:pos x="278" y="262"/>
                </a:cxn>
                <a:cxn ang="0">
                  <a:pos x="253" y="277"/>
                </a:cxn>
                <a:cxn ang="0">
                  <a:pos x="226" y="288"/>
                </a:cxn>
                <a:cxn ang="0">
                  <a:pos x="198" y="295"/>
                </a:cxn>
                <a:cxn ang="0">
                  <a:pos x="168" y="297"/>
                </a:cxn>
                <a:cxn ang="0">
                  <a:pos x="139" y="295"/>
                </a:cxn>
                <a:cxn ang="0">
                  <a:pos x="111" y="288"/>
                </a:cxn>
                <a:cxn ang="0">
                  <a:pos x="85" y="277"/>
                </a:cxn>
                <a:cxn ang="0">
                  <a:pos x="60" y="262"/>
                </a:cxn>
                <a:cxn ang="0">
                  <a:pos x="40" y="244"/>
                </a:cxn>
                <a:cxn ang="0">
                  <a:pos x="23" y="223"/>
                </a:cxn>
                <a:cxn ang="0">
                  <a:pos x="10" y="199"/>
                </a:cxn>
                <a:cxn ang="0">
                  <a:pos x="3" y="174"/>
                </a:cxn>
                <a:cxn ang="0">
                  <a:pos x="0" y="148"/>
                </a:cxn>
              </a:cxnLst>
              <a:rect l="0" t="0" r="r" b="b"/>
              <a:pathLst>
                <a:path w="338" h="297">
                  <a:moveTo>
                    <a:pt x="0" y="148"/>
                  </a:moveTo>
                  <a:lnTo>
                    <a:pt x="3" y="123"/>
                  </a:lnTo>
                  <a:lnTo>
                    <a:pt x="10" y="97"/>
                  </a:lnTo>
                  <a:lnTo>
                    <a:pt x="23" y="74"/>
                  </a:lnTo>
                  <a:lnTo>
                    <a:pt x="40" y="53"/>
                  </a:lnTo>
                  <a:lnTo>
                    <a:pt x="60" y="35"/>
                  </a:lnTo>
                  <a:lnTo>
                    <a:pt x="85" y="20"/>
                  </a:lnTo>
                  <a:lnTo>
                    <a:pt x="111" y="9"/>
                  </a:lnTo>
                  <a:lnTo>
                    <a:pt x="139" y="2"/>
                  </a:lnTo>
                  <a:lnTo>
                    <a:pt x="168" y="0"/>
                  </a:lnTo>
                  <a:lnTo>
                    <a:pt x="198" y="2"/>
                  </a:lnTo>
                  <a:lnTo>
                    <a:pt x="226" y="9"/>
                  </a:lnTo>
                  <a:lnTo>
                    <a:pt x="253" y="20"/>
                  </a:lnTo>
                  <a:lnTo>
                    <a:pt x="278" y="35"/>
                  </a:lnTo>
                  <a:lnTo>
                    <a:pt x="298" y="53"/>
                  </a:lnTo>
                  <a:lnTo>
                    <a:pt x="315" y="74"/>
                  </a:lnTo>
                  <a:lnTo>
                    <a:pt x="328" y="97"/>
                  </a:lnTo>
                  <a:lnTo>
                    <a:pt x="336" y="123"/>
                  </a:lnTo>
                  <a:lnTo>
                    <a:pt x="338" y="148"/>
                  </a:lnTo>
                  <a:lnTo>
                    <a:pt x="336" y="174"/>
                  </a:lnTo>
                  <a:lnTo>
                    <a:pt x="328" y="199"/>
                  </a:lnTo>
                  <a:lnTo>
                    <a:pt x="315" y="223"/>
                  </a:lnTo>
                  <a:lnTo>
                    <a:pt x="298" y="244"/>
                  </a:lnTo>
                  <a:lnTo>
                    <a:pt x="278" y="262"/>
                  </a:lnTo>
                  <a:lnTo>
                    <a:pt x="253" y="277"/>
                  </a:lnTo>
                  <a:lnTo>
                    <a:pt x="226" y="288"/>
                  </a:lnTo>
                  <a:lnTo>
                    <a:pt x="198" y="295"/>
                  </a:lnTo>
                  <a:lnTo>
                    <a:pt x="168" y="297"/>
                  </a:lnTo>
                  <a:lnTo>
                    <a:pt x="139" y="295"/>
                  </a:lnTo>
                  <a:lnTo>
                    <a:pt x="111" y="288"/>
                  </a:lnTo>
                  <a:lnTo>
                    <a:pt x="85" y="277"/>
                  </a:lnTo>
                  <a:lnTo>
                    <a:pt x="60" y="262"/>
                  </a:lnTo>
                  <a:lnTo>
                    <a:pt x="40" y="244"/>
                  </a:lnTo>
                  <a:lnTo>
                    <a:pt x="23" y="223"/>
                  </a:lnTo>
                  <a:lnTo>
                    <a:pt x="10" y="199"/>
                  </a:lnTo>
                  <a:lnTo>
                    <a:pt x="3" y="174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11" name="Rectangle 23"/>
            <p:cNvSpPr>
              <a:spLocks noChangeArrowheads="1"/>
            </p:cNvSpPr>
            <p:nvPr/>
          </p:nvSpPr>
          <p:spPr bwMode="auto">
            <a:xfrm>
              <a:off x="2848" y="3915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16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s-MX" sz="4600"/>
            </a:p>
          </p:txBody>
        </p:sp>
        <p:sp>
          <p:nvSpPr>
            <p:cNvPr id="37912" name="Freeform 24"/>
            <p:cNvSpPr>
              <a:spLocks/>
            </p:cNvSpPr>
            <p:nvPr/>
          </p:nvSpPr>
          <p:spPr bwMode="auto">
            <a:xfrm>
              <a:off x="1249" y="3860"/>
              <a:ext cx="338" cy="297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2" y="123"/>
                </a:cxn>
                <a:cxn ang="0">
                  <a:pos x="10" y="97"/>
                </a:cxn>
                <a:cxn ang="0">
                  <a:pos x="23" y="74"/>
                </a:cxn>
                <a:cxn ang="0">
                  <a:pos x="39" y="53"/>
                </a:cxn>
                <a:cxn ang="0">
                  <a:pos x="60" y="35"/>
                </a:cxn>
                <a:cxn ang="0">
                  <a:pos x="84" y="20"/>
                </a:cxn>
                <a:cxn ang="0">
                  <a:pos x="111" y="9"/>
                </a:cxn>
                <a:cxn ang="0">
                  <a:pos x="140" y="2"/>
                </a:cxn>
                <a:cxn ang="0">
                  <a:pos x="169" y="0"/>
                </a:cxn>
                <a:cxn ang="0">
                  <a:pos x="199" y="2"/>
                </a:cxn>
                <a:cxn ang="0">
                  <a:pos x="227" y="9"/>
                </a:cxn>
                <a:cxn ang="0">
                  <a:pos x="253" y="20"/>
                </a:cxn>
                <a:cxn ang="0">
                  <a:pos x="277" y="35"/>
                </a:cxn>
                <a:cxn ang="0">
                  <a:pos x="298" y="53"/>
                </a:cxn>
                <a:cxn ang="0">
                  <a:pos x="315" y="74"/>
                </a:cxn>
                <a:cxn ang="0">
                  <a:pos x="327" y="97"/>
                </a:cxn>
                <a:cxn ang="0">
                  <a:pos x="335" y="123"/>
                </a:cxn>
                <a:cxn ang="0">
                  <a:pos x="338" y="148"/>
                </a:cxn>
                <a:cxn ang="0">
                  <a:pos x="335" y="174"/>
                </a:cxn>
                <a:cxn ang="0">
                  <a:pos x="327" y="199"/>
                </a:cxn>
                <a:cxn ang="0">
                  <a:pos x="315" y="223"/>
                </a:cxn>
                <a:cxn ang="0">
                  <a:pos x="298" y="244"/>
                </a:cxn>
                <a:cxn ang="0">
                  <a:pos x="277" y="262"/>
                </a:cxn>
                <a:cxn ang="0">
                  <a:pos x="253" y="277"/>
                </a:cxn>
                <a:cxn ang="0">
                  <a:pos x="227" y="288"/>
                </a:cxn>
                <a:cxn ang="0">
                  <a:pos x="199" y="295"/>
                </a:cxn>
                <a:cxn ang="0">
                  <a:pos x="169" y="297"/>
                </a:cxn>
                <a:cxn ang="0">
                  <a:pos x="140" y="295"/>
                </a:cxn>
                <a:cxn ang="0">
                  <a:pos x="111" y="288"/>
                </a:cxn>
                <a:cxn ang="0">
                  <a:pos x="84" y="277"/>
                </a:cxn>
                <a:cxn ang="0">
                  <a:pos x="60" y="262"/>
                </a:cxn>
                <a:cxn ang="0">
                  <a:pos x="39" y="244"/>
                </a:cxn>
                <a:cxn ang="0">
                  <a:pos x="23" y="223"/>
                </a:cxn>
                <a:cxn ang="0">
                  <a:pos x="10" y="199"/>
                </a:cxn>
                <a:cxn ang="0">
                  <a:pos x="2" y="174"/>
                </a:cxn>
                <a:cxn ang="0">
                  <a:pos x="0" y="148"/>
                </a:cxn>
              </a:cxnLst>
              <a:rect l="0" t="0" r="r" b="b"/>
              <a:pathLst>
                <a:path w="338" h="297">
                  <a:moveTo>
                    <a:pt x="0" y="148"/>
                  </a:moveTo>
                  <a:lnTo>
                    <a:pt x="2" y="123"/>
                  </a:lnTo>
                  <a:lnTo>
                    <a:pt x="10" y="97"/>
                  </a:lnTo>
                  <a:lnTo>
                    <a:pt x="23" y="74"/>
                  </a:lnTo>
                  <a:lnTo>
                    <a:pt x="39" y="53"/>
                  </a:lnTo>
                  <a:lnTo>
                    <a:pt x="60" y="35"/>
                  </a:lnTo>
                  <a:lnTo>
                    <a:pt x="84" y="20"/>
                  </a:lnTo>
                  <a:lnTo>
                    <a:pt x="111" y="9"/>
                  </a:lnTo>
                  <a:lnTo>
                    <a:pt x="140" y="2"/>
                  </a:lnTo>
                  <a:lnTo>
                    <a:pt x="169" y="0"/>
                  </a:lnTo>
                  <a:lnTo>
                    <a:pt x="199" y="2"/>
                  </a:lnTo>
                  <a:lnTo>
                    <a:pt x="227" y="9"/>
                  </a:lnTo>
                  <a:lnTo>
                    <a:pt x="253" y="20"/>
                  </a:lnTo>
                  <a:lnTo>
                    <a:pt x="277" y="35"/>
                  </a:lnTo>
                  <a:lnTo>
                    <a:pt x="298" y="53"/>
                  </a:lnTo>
                  <a:lnTo>
                    <a:pt x="315" y="74"/>
                  </a:lnTo>
                  <a:lnTo>
                    <a:pt x="327" y="97"/>
                  </a:lnTo>
                  <a:lnTo>
                    <a:pt x="335" y="123"/>
                  </a:lnTo>
                  <a:lnTo>
                    <a:pt x="338" y="148"/>
                  </a:lnTo>
                  <a:lnTo>
                    <a:pt x="335" y="174"/>
                  </a:lnTo>
                  <a:lnTo>
                    <a:pt x="327" y="199"/>
                  </a:lnTo>
                  <a:lnTo>
                    <a:pt x="315" y="223"/>
                  </a:lnTo>
                  <a:lnTo>
                    <a:pt x="298" y="244"/>
                  </a:lnTo>
                  <a:lnTo>
                    <a:pt x="277" y="262"/>
                  </a:lnTo>
                  <a:lnTo>
                    <a:pt x="253" y="277"/>
                  </a:lnTo>
                  <a:lnTo>
                    <a:pt x="227" y="288"/>
                  </a:lnTo>
                  <a:lnTo>
                    <a:pt x="199" y="295"/>
                  </a:lnTo>
                  <a:lnTo>
                    <a:pt x="169" y="297"/>
                  </a:lnTo>
                  <a:lnTo>
                    <a:pt x="140" y="295"/>
                  </a:lnTo>
                  <a:lnTo>
                    <a:pt x="111" y="288"/>
                  </a:lnTo>
                  <a:lnTo>
                    <a:pt x="84" y="277"/>
                  </a:lnTo>
                  <a:lnTo>
                    <a:pt x="60" y="262"/>
                  </a:lnTo>
                  <a:lnTo>
                    <a:pt x="39" y="244"/>
                  </a:lnTo>
                  <a:lnTo>
                    <a:pt x="23" y="223"/>
                  </a:lnTo>
                  <a:lnTo>
                    <a:pt x="10" y="199"/>
                  </a:lnTo>
                  <a:lnTo>
                    <a:pt x="2" y="174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13" name="Rectangle 25"/>
            <p:cNvSpPr>
              <a:spLocks noChangeArrowheads="1"/>
            </p:cNvSpPr>
            <p:nvPr/>
          </p:nvSpPr>
          <p:spPr bwMode="auto">
            <a:xfrm>
              <a:off x="1376" y="3960"/>
              <a:ext cx="10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16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s-MX" sz="4600"/>
            </a:p>
          </p:txBody>
        </p:sp>
        <p:sp>
          <p:nvSpPr>
            <p:cNvPr id="37915" name="Line 27"/>
            <p:cNvSpPr>
              <a:spLocks noChangeShapeType="1"/>
            </p:cNvSpPr>
            <p:nvPr/>
          </p:nvSpPr>
          <p:spPr bwMode="auto">
            <a:xfrm flipH="1">
              <a:off x="1249" y="3137"/>
              <a:ext cx="362" cy="21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16" name="Freeform 28"/>
            <p:cNvSpPr>
              <a:spLocks/>
            </p:cNvSpPr>
            <p:nvPr/>
          </p:nvSpPr>
          <p:spPr bwMode="auto">
            <a:xfrm>
              <a:off x="2598" y="3092"/>
              <a:ext cx="434" cy="213"/>
            </a:xfrm>
            <a:custGeom>
              <a:avLst/>
              <a:gdLst/>
              <a:ahLst/>
              <a:cxnLst>
                <a:cxn ang="0">
                  <a:pos x="0" y="213"/>
                </a:cxn>
                <a:cxn ang="0">
                  <a:pos x="217" y="0"/>
                </a:cxn>
                <a:cxn ang="0">
                  <a:pos x="434" y="213"/>
                </a:cxn>
              </a:cxnLst>
              <a:rect l="0" t="0" r="r" b="b"/>
              <a:pathLst>
                <a:path w="434" h="213">
                  <a:moveTo>
                    <a:pt x="0" y="213"/>
                  </a:moveTo>
                  <a:lnTo>
                    <a:pt x="217" y="0"/>
                  </a:lnTo>
                  <a:lnTo>
                    <a:pt x="434" y="21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17" name="Line 29"/>
            <p:cNvSpPr>
              <a:spLocks noChangeShapeType="1"/>
            </p:cNvSpPr>
            <p:nvPr/>
          </p:nvSpPr>
          <p:spPr bwMode="auto">
            <a:xfrm>
              <a:off x="1249" y="3647"/>
              <a:ext cx="169" cy="21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18" name="Line 30"/>
            <p:cNvSpPr>
              <a:spLocks noChangeShapeType="1"/>
            </p:cNvSpPr>
            <p:nvPr/>
          </p:nvSpPr>
          <p:spPr bwMode="auto">
            <a:xfrm flipV="1">
              <a:off x="2260" y="3602"/>
              <a:ext cx="338" cy="21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19" name="Line 31"/>
            <p:cNvSpPr>
              <a:spLocks noChangeShapeType="1"/>
            </p:cNvSpPr>
            <p:nvPr/>
          </p:nvSpPr>
          <p:spPr bwMode="auto">
            <a:xfrm>
              <a:off x="2598" y="3602"/>
              <a:ext cx="264" cy="21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21" name="Line 33"/>
            <p:cNvSpPr>
              <a:spLocks noChangeShapeType="1"/>
            </p:cNvSpPr>
            <p:nvPr/>
          </p:nvSpPr>
          <p:spPr bwMode="auto">
            <a:xfrm flipH="1">
              <a:off x="1701" y="2568"/>
              <a:ext cx="49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s-ES"/>
            </a:p>
          </p:txBody>
        </p:sp>
        <p:sp>
          <p:nvSpPr>
            <p:cNvPr id="37922" name="Line 34"/>
            <p:cNvSpPr>
              <a:spLocks noChangeShapeType="1"/>
            </p:cNvSpPr>
            <p:nvPr/>
          </p:nvSpPr>
          <p:spPr bwMode="auto">
            <a:xfrm>
              <a:off x="2381" y="2568"/>
              <a:ext cx="36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s-ES"/>
            </a:p>
          </p:txBody>
        </p:sp>
      </p:grpSp>
      <p:sp>
        <p:nvSpPr>
          <p:cNvPr id="37924" name="Text Box 36"/>
          <p:cNvSpPr txBox="1">
            <a:spLocks noChangeArrowheads="1"/>
          </p:cNvSpPr>
          <p:nvPr/>
        </p:nvSpPr>
        <p:spPr bwMode="auto">
          <a:xfrm>
            <a:off x="5703999" y="1476584"/>
            <a:ext cx="71526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rgbClr val="00B050"/>
                </a:solidFill>
              </a:rPr>
              <a:t>RID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37925" name="Text Box 37"/>
          <p:cNvSpPr txBox="1">
            <a:spLocks noChangeArrowheads="1"/>
          </p:cNvSpPr>
          <p:nvPr/>
        </p:nvSpPr>
        <p:spPr bwMode="auto">
          <a:xfrm>
            <a:off x="4349750" y="2864645"/>
            <a:ext cx="395605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MX" sz="2600" b="1" dirty="0" err="1"/>
              <a:t>Preorden</a:t>
            </a:r>
            <a:r>
              <a:rPr lang="es-MX" sz="2600" b="1" dirty="0"/>
              <a:t> =</a:t>
            </a:r>
            <a:r>
              <a:rPr lang="es-MX" sz="3400" dirty="0"/>
              <a:t>  </a:t>
            </a:r>
            <a:r>
              <a:rPr lang="en-US" sz="2000" dirty="0"/>
              <a:t>A B D G C E H I F</a:t>
            </a:r>
            <a:endParaRPr lang="es-MX" sz="2000" dirty="0"/>
          </a:p>
        </p:txBody>
      </p:sp>
      <p:sp>
        <p:nvSpPr>
          <p:cNvPr id="37" name="Título 1"/>
          <p:cNvSpPr>
            <a:spLocks noGrp="1"/>
          </p:cNvSpPr>
          <p:nvPr>
            <p:ph type="title"/>
          </p:nvPr>
        </p:nvSpPr>
        <p:spPr>
          <a:xfrm>
            <a:off x="303472" y="141749"/>
            <a:ext cx="8229600" cy="725474"/>
          </a:xfrm>
        </p:spPr>
        <p:txBody>
          <a:bodyPr>
            <a:normAutofit/>
          </a:bodyPr>
          <a:lstStyle/>
          <a:p>
            <a:r>
              <a:rPr lang="es-CL" sz="4000" b="1" i="1" dirty="0"/>
              <a:t>Recorridos</a:t>
            </a:r>
            <a:endParaRPr lang="es-CL" b="1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195" y="3640048"/>
            <a:ext cx="4316215" cy="214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E5A8-7834-40CC-8F99-82E023B2D11B}" type="slidenum">
              <a:rPr lang="es-MX"/>
              <a:pPr/>
              <a:t>19</a:t>
            </a:fld>
            <a:endParaRPr lang="es-MX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4694" y="3508375"/>
            <a:ext cx="3389312" cy="3213100"/>
            <a:chOff x="1066" y="2296"/>
            <a:chExt cx="2135" cy="2024"/>
          </a:xfrm>
        </p:grpSpPr>
        <p:sp>
          <p:nvSpPr>
            <p:cNvPr id="51205" name="AutoShape 5"/>
            <p:cNvSpPr>
              <a:spLocks noChangeAspect="1" noChangeArrowheads="1" noTextEdit="1"/>
            </p:cNvSpPr>
            <p:nvPr/>
          </p:nvSpPr>
          <p:spPr bwMode="auto">
            <a:xfrm>
              <a:off x="1066" y="2296"/>
              <a:ext cx="1742" cy="2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1206" name="Freeform 6"/>
            <p:cNvSpPr>
              <a:spLocks/>
            </p:cNvSpPr>
            <p:nvPr/>
          </p:nvSpPr>
          <p:spPr bwMode="auto">
            <a:xfrm>
              <a:off x="2109" y="2308"/>
              <a:ext cx="338" cy="298"/>
            </a:xfrm>
            <a:custGeom>
              <a:avLst/>
              <a:gdLst/>
              <a:ahLst/>
              <a:cxnLst>
                <a:cxn ang="0">
                  <a:pos x="0" y="150"/>
                </a:cxn>
                <a:cxn ang="0">
                  <a:pos x="2" y="124"/>
                </a:cxn>
                <a:cxn ang="0">
                  <a:pos x="10" y="99"/>
                </a:cxn>
                <a:cxn ang="0">
                  <a:pos x="23" y="75"/>
                </a:cxn>
                <a:cxn ang="0">
                  <a:pos x="39" y="54"/>
                </a:cxn>
                <a:cxn ang="0">
                  <a:pos x="60" y="36"/>
                </a:cxn>
                <a:cxn ang="0">
                  <a:pos x="84" y="21"/>
                </a:cxn>
                <a:cxn ang="0">
                  <a:pos x="111" y="10"/>
                </a:cxn>
                <a:cxn ang="0">
                  <a:pos x="140" y="3"/>
                </a:cxn>
                <a:cxn ang="0">
                  <a:pos x="169" y="0"/>
                </a:cxn>
                <a:cxn ang="0">
                  <a:pos x="197" y="3"/>
                </a:cxn>
                <a:cxn ang="0">
                  <a:pos x="227" y="10"/>
                </a:cxn>
                <a:cxn ang="0">
                  <a:pos x="253" y="21"/>
                </a:cxn>
                <a:cxn ang="0">
                  <a:pos x="277" y="36"/>
                </a:cxn>
                <a:cxn ang="0">
                  <a:pos x="298" y="54"/>
                </a:cxn>
                <a:cxn ang="0">
                  <a:pos x="314" y="75"/>
                </a:cxn>
                <a:cxn ang="0">
                  <a:pos x="327" y="99"/>
                </a:cxn>
                <a:cxn ang="0">
                  <a:pos x="335" y="124"/>
                </a:cxn>
                <a:cxn ang="0">
                  <a:pos x="338" y="150"/>
                </a:cxn>
                <a:cxn ang="0">
                  <a:pos x="335" y="175"/>
                </a:cxn>
                <a:cxn ang="0">
                  <a:pos x="327" y="201"/>
                </a:cxn>
                <a:cxn ang="0">
                  <a:pos x="314" y="224"/>
                </a:cxn>
                <a:cxn ang="0">
                  <a:pos x="298" y="245"/>
                </a:cxn>
                <a:cxn ang="0">
                  <a:pos x="277" y="263"/>
                </a:cxn>
                <a:cxn ang="0">
                  <a:pos x="253" y="278"/>
                </a:cxn>
                <a:cxn ang="0">
                  <a:pos x="227" y="289"/>
                </a:cxn>
                <a:cxn ang="0">
                  <a:pos x="197" y="296"/>
                </a:cxn>
                <a:cxn ang="0">
                  <a:pos x="169" y="298"/>
                </a:cxn>
                <a:cxn ang="0">
                  <a:pos x="140" y="296"/>
                </a:cxn>
                <a:cxn ang="0">
                  <a:pos x="111" y="289"/>
                </a:cxn>
                <a:cxn ang="0">
                  <a:pos x="84" y="278"/>
                </a:cxn>
                <a:cxn ang="0">
                  <a:pos x="60" y="263"/>
                </a:cxn>
                <a:cxn ang="0">
                  <a:pos x="39" y="245"/>
                </a:cxn>
                <a:cxn ang="0">
                  <a:pos x="23" y="224"/>
                </a:cxn>
                <a:cxn ang="0">
                  <a:pos x="10" y="201"/>
                </a:cxn>
                <a:cxn ang="0">
                  <a:pos x="2" y="175"/>
                </a:cxn>
                <a:cxn ang="0">
                  <a:pos x="0" y="150"/>
                </a:cxn>
              </a:cxnLst>
              <a:rect l="0" t="0" r="r" b="b"/>
              <a:pathLst>
                <a:path w="338" h="298">
                  <a:moveTo>
                    <a:pt x="0" y="150"/>
                  </a:moveTo>
                  <a:lnTo>
                    <a:pt x="2" y="124"/>
                  </a:lnTo>
                  <a:lnTo>
                    <a:pt x="10" y="99"/>
                  </a:lnTo>
                  <a:lnTo>
                    <a:pt x="23" y="75"/>
                  </a:lnTo>
                  <a:lnTo>
                    <a:pt x="39" y="54"/>
                  </a:lnTo>
                  <a:lnTo>
                    <a:pt x="60" y="36"/>
                  </a:lnTo>
                  <a:lnTo>
                    <a:pt x="84" y="21"/>
                  </a:lnTo>
                  <a:lnTo>
                    <a:pt x="111" y="10"/>
                  </a:lnTo>
                  <a:lnTo>
                    <a:pt x="140" y="3"/>
                  </a:lnTo>
                  <a:lnTo>
                    <a:pt x="169" y="0"/>
                  </a:lnTo>
                  <a:lnTo>
                    <a:pt x="197" y="3"/>
                  </a:lnTo>
                  <a:lnTo>
                    <a:pt x="227" y="10"/>
                  </a:lnTo>
                  <a:lnTo>
                    <a:pt x="253" y="21"/>
                  </a:lnTo>
                  <a:lnTo>
                    <a:pt x="277" y="36"/>
                  </a:lnTo>
                  <a:lnTo>
                    <a:pt x="298" y="54"/>
                  </a:lnTo>
                  <a:lnTo>
                    <a:pt x="314" y="75"/>
                  </a:lnTo>
                  <a:lnTo>
                    <a:pt x="327" y="99"/>
                  </a:lnTo>
                  <a:lnTo>
                    <a:pt x="335" y="124"/>
                  </a:lnTo>
                  <a:lnTo>
                    <a:pt x="338" y="150"/>
                  </a:lnTo>
                  <a:lnTo>
                    <a:pt x="335" y="175"/>
                  </a:lnTo>
                  <a:lnTo>
                    <a:pt x="327" y="201"/>
                  </a:lnTo>
                  <a:lnTo>
                    <a:pt x="314" y="224"/>
                  </a:lnTo>
                  <a:lnTo>
                    <a:pt x="298" y="245"/>
                  </a:lnTo>
                  <a:lnTo>
                    <a:pt x="277" y="263"/>
                  </a:lnTo>
                  <a:lnTo>
                    <a:pt x="253" y="278"/>
                  </a:lnTo>
                  <a:lnTo>
                    <a:pt x="227" y="289"/>
                  </a:lnTo>
                  <a:lnTo>
                    <a:pt x="197" y="296"/>
                  </a:lnTo>
                  <a:lnTo>
                    <a:pt x="169" y="298"/>
                  </a:lnTo>
                  <a:lnTo>
                    <a:pt x="140" y="296"/>
                  </a:lnTo>
                  <a:lnTo>
                    <a:pt x="111" y="289"/>
                  </a:lnTo>
                  <a:lnTo>
                    <a:pt x="84" y="278"/>
                  </a:lnTo>
                  <a:lnTo>
                    <a:pt x="60" y="263"/>
                  </a:lnTo>
                  <a:lnTo>
                    <a:pt x="39" y="245"/>
                  </a:lnTo>
                  <a:lnTo>
                    <a:pt x="23" y="224"/>
                  </a:lnTo>
                  <a:lnTo>
                    <a:pt x="10" y="201"/>
                  </a:lnTo>
                  <a:lnTo>
                    <a:pt x="2" y="175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1207" name="Rectangle 7"/>
            <p:cNvSpPr>
              <a:spLocks noChangeArrowheads="1"/>
            </p:cNvSpPr>
            <p:nvPr/>
          </p:nvSpPr>
          <p:spPr bwMode="auto">
            <a:xfrm>
              <a:off x="2242" y="2410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16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s-MX" sz="4600"/>
            </a:p>
          </p:txBody>
        </p:sp>
        <p:sp>
          <p:nvSpPr>
            <p:cNvPr id="51208" name="Freeform 8"/>
            <p:cNvSpPr>
              <a:spLocks/>
            </p:cNvSpPr>
            <p:nvPr/>
          </p:nvSpPr>
          <p:spPr bwMode="auto">
            <a:xfrm>
              <a:off x="1441" y="2840"/>
              <a:ext cx="339" cy="297"/>
            </a:xfrm>
            <a:custGeom>
              <a:avLst/>
              <a:gdLst/>
              <a:ahLst/>
              <a:cxnLst>
                <a:cxn ang="0">
                  <a:pos x="0" y="149"/>
                </a:cxn>
                <a:cxn ang="0">
                  <a:pos x="3" y="122"/>
                </a:cxn>
                <a:cxn ang="0">
                  <a:pos x="11" y="98"/>
                </a:cxn>
                <a:cxn ang="0">
                  <a:pos x="24" y="74"/>
                </a:cxn>
                <a:cxn ang="0">
                  <a:pos x="40" y="53"/>
                </a:cxn>
                <a:cxn ang="0">
                  <a:pos x="61" y="34"/>
                </a:cxn>
                <a:cxn ang="0">
                  <a:pos x="85" y="19"/>
                </a:cxn>
                <a:cxn ang="0">
                  <a:pos x="112" y="9"/>
                </a:cxn>
                <a:cxn ang="0">
                  <a:pos x="141" y="2"/>
                </a:cxn>
                <a:cxn ang="0">
                  <a:pos x="170" y="0"/>
                </a:cxn>
                <a:cxn ang="0">
                  <a:pos x="200" y="2"/>
                </a:cxn>
                <a:cxn ang="0">
                  <a:pos x="228" y="9"/>
                </a:cxn>
                <a:cxn ang="0">
                  <a:pos x="254" y="19"/>
                </a:cxn>
                <a:cxn ang="0">
                  <a:pos x="278" y="34"/>
                </a:cxn>
                <a:cxn ang="0">
                  <a:pos x="299" y="53"/>
                </a:cxn>
                <a:cxn ang="0">
                  <a:pos x="315" y="74"/>
                </a:cxn>
                <a:cxn ang="0">
                  <a:pos x="328" y="98"/>
                </a:cxn>
                <a:cxn ang="0">
                  <a:pos x="336" y="122"/>
                </a:cxn>
                <a:cxn ang="0">
                  <a:pos x="339" y="149"/>
                </a:cxn>
                <a:cxn ang="0">
                  <a:pos x="336" y="175"/>
                </a:cxn>
                <a:cxn ang="0">
                  <a:pos x="328" y="200"/>
                </a:cxn>
                <a:cxn ang="0">
                  <a:pos x="315" y="223"/>
                </a:cxn>
                <a:cxn ang="0">
                  <a:pos x="299" y="244"/>
                </a:cxn>
                <a:cxn ang="0">
                  <a:pos x="278" y="263"/>
                </a:cxn>
                <a:cxn ang="0">
                  <a:pos x="254" y="278"/>
                </a:cxn>
                <a:cxn ang="0">
                  <a:pos x="228" y="288"/>
                </a:cxn>
                <a:cxn ang="0">
                  <a:pos x="200" y="295"/>
                </a:cxn>
                <a:cxn ang="0">
                  <a:pos x="170" y="297"/>
                </a:cxn>
                <a:cxn ang="0">
                  <a:pos x="141" y="295"/>
                </a:cxn>
                <a:cxn ang="0">
                  <a:pos x="112" y="288"/>
                </a:cxn>
                <a:cxn ang="0">
                  <a:pos x="85" y="278"/>
                </a:cxn>
                <a:cxn ang="0">
                  <a:pos x="61" y="263"/>
                </a:cxn>
                <a:cxn ang="0">
                  <a:pos x="40" y="244"/>
                </a:cxn>
                <a:cxn ang="0">
                  <a:pos x="24" y="223"/>
                </a:cxn>
                <a:cxn ang="0">
                  <a:pos x="11" y="200"/>
                </a:cxn>
                <a:cxn ang="0">
                  <a:pos x="3" y="175"/>
                </a:cxn>
                <a:cxn ang="0">
                  <a:pos x="0" y="149"/>
                </a:cxn>
              </a:cxnLst>
              <a:rect l="0" t="0" r="r" b="b"/>
              <a:pathLst>
                <a:path w="339" h="297">
                  <a:moveTo>
                    <a:pt x="0" y="149"/>
                  </a:moveTo>
                  <a:lnTo>
                    <a:pt x="3" y="122"/>
                  </a:lnTo>
                  <a:lnTo>
                    <a:pt x="11" y="98"/>
                  </a:lnTo>
                  <a:lnTo>
                    <a:pt x="24" y="74"/>
                  </a:lnTo>
                  <a:lnTo>
                    <a:pt x="40" y="53"/>
                  </a:lnTo>
                  <a:lnTo>
                    <a:pt x="61" y="34"/>
                  </a:lnTo>
                  <a:lnTo>
                    <a:pt x="85" y="19"/>
                  </a:lnTo>
                  <a:lnTo>
                    <a:pt x="112" y="9"/>
                  </a:lnTo>
                  <a:lnTo>
                    <a:pt x="141" y="2"/>
                  </a:lnTo>
                  <a:lnTo>
                    <a:pt x="170" y="0"/>
                  </a:lnTo>
                  <a:lnTo>
                    <a:pt x="200" y="2"/>
                  </a:lnTo>
                  <a:lnTo>
                    <a:pt x="228" y="9"/>
                  </a:lnTo>
                  <a:lnTo>
                    <a:pt x="254" y="19"/>
                  </a:lnTo>
                  <a:lnTo>
                    <a:pt x="278" y="34"/>
                  </a:lnTo>
                  <a:lnTo>
                    <a:pt x="299" y="53"/>
                  </a:lnTo>
                  <a:lnTo>
                    <a:pt x="315" y="74"/>
                  </a:lnTo>
                  <a:lnTo>
                    <a:pt x="328" y="98"/>
                  </a:lnTo>
                  <a:lnTo>
                    <a:pt x="336" y="122"/>
                  </a:lnTo>
                  <a:lnTo>
                    <a:pt x="339" y="149"/>
                  </a:lnTo>
                  <a:lnTo>
                    <a:pt x="336" y="175"/>
                  </a:lnTo>
                  <a:lnTo>
                    <a:pt x="328" y="200"/>
                  </a:lnTo>
                  <a:lnTo>
                    <a:pt x="315" y="223"/>
                  </a:lnTo>
                  <a:lnTo>
                    <a:pt x="299" y="244"/>
                  </a:lnTo>
                  <a:lnTo>
                    <a:pt x="278" y="263"/>
                  </a:lnTo>
                  <a:lnTo>
                    <a:pt x="254" y="278"/>
                  </a:lnTo>
                  <a:lnTo>
                    <a:pt x="228" y="288"/>
                  </a:lnTo>
                  <a:lnTo>
                    <a:pt x="200" y="295"/>
                  </a:lnTo>
                  <a:lnTo>
                    <a:pt x="170" y="297"/>
                  </a:lnTo>
                  <a:lnTo>
                    <a:pt x="141" y="295"/>
                  </a:lnTo>
                  <a:lnTo>
                    <a:pt x="112" y="288"/>
                  </a:lnTo>
                  <a:lnTo>
                    <a:pt x="85" y="278"/>
                  </a:lnTo>
                  <a:lnTo>
                    <a:pt x="61" y="263"/>
                  </a:lnTo>
                  <a:lnTo>
                    <a:pt x="40" y="244"/>
                  </a:lnTo>
                  <a:lnTo>
                    <a:pt x="24" y="223"/>
                  </a:lnTo>
                  <a:lnTo>
                    <a:pt x="11" y="200"/>
                  </a:lnTo>
                  <a:lnTo>
                    <a:pt x="3" y="17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1209" name="Rectangle 9"/>
            <p:cNvSpPr>
              <a:spLocks noChangeArrowheads="1"/>
            </p:cNvSpPr>
            <p:nvPr/>
          </p:nvSpPr>
          <p:spPr bwMode="auto">
            <a:xfrm>
              <a:off x="1575" y="2941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16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s-MX" sz="4600"/>
            </a:p>
          </p:txBody>
        </p:sp>
        <p:sp>
          <p:nvSpPr>
            <p:cNvPr id="51210" name="Freeform 10"/>
            <p:cNvSpPr>
              <a:spLocks/>
            </p:cNvSpPr>
            <p:nvPr/>
          </p:nvSpPr>
          <p:spPr bwMode="auto">
            <a:xfrm>
              <a:off x="2645" y="2795"/>
              <a:ext cx="338" cy="297"/>
            </a:xfrm>
            <a:custGeom>
              <a:avLst/>
              <a:gdLst/>
              <a:ahLst/>
              <a:cxnLst>
                <a:cxn ang="0">
                  <a:pos x="0" y="149"/>
                </a:cxn>
                <a:cxn ang="0">
                  <a:pos x="3" y="122"/>
                </a:cxn>
                <a:cxn ang="0">
                  <a:pos x="10" y="98"/>
                </a:cxn>
                <a:cxn ang="0">
                  <a:pos x="23" y="74"/>
                </a:cxn>
                <a:cxn ang="0">
                  <a:pos x="40" y="53"/>
                </a:cxn>
                <a:cxn ang="0">
                  <a:pos x="61" y="34"/>
                </a:cxn>
                <a:cxn ang="0">
                  <a:pos x="85" y="19"/>
                </a:cxn>
                <a:cxn ang="0">
                  <a:pos x="112" y="9"/>
                </a:cxn>
                <a:cxn ang="0">
                  <a:pos x="140" y="2"/>
                </a:cxn>
                <a:cxn ang="0">
                  <a:pos x="170" y="0"/>
                </a:cxn>
                <a:cxn ang="0">
                  <a:pos x="199" y="2"/>
                </a:cxn>
                <a:cxn ang="0">
                  <a:pos x="228" y="9"/>
                </a:cxn>
                <a:cxn ang="0">
                  <a:pos x="253" y="19"/>
                </a:cxn>
                <a:cxn ang="0">
                  <a:pos x="278" y="34"/>
                </a:cxn>
                <a:cxn ang="0">
                  <a:pos x="298" y="53"/>
                </a:cxn>
                <a:cxn ang="0">
                  <a:pos x="315" y="74"/>
                </a:cxn>
                <a:cxn ang="0">
                  <a:pos x="328" y="98"/>
                </a:cxn>
                <a:cxn ang="0">
                  <a:pos x="336" y="122"/>
                </a:cxn>
                <a:cxn ang="0">
                  <a:pos x="338" y="149"/>
                </a:cxn>
                <a:cxn ang="0">
                  <a:pos x="336" y="175"/>
                </a:cxn>
                <a:cxn ang="0">
                  <a:pos x="328" y="200"/>
                </a:cxn>
                <a:cxn ang="0">
                  <a:pos x="315" y="223"/>
                </a:cxn>
                <a:cxn ang="0">
                  <a:pos x="298" y="244"/>
                </a:cxn>
                <a:cxn ang="0">
                  <a:pos x="278" y="263"/>
                </a:cxn>
                <a:cxn ang="0">
                  <a:pos x="253" y="278"/>
                </a:cxn>
                <a:cxn ang="0">
                  <a:pos x="228" y="288"/>
                </a:cxn>
                <a:cxn ang="0">
                  <a:pos x="199" y="295"/>
                </a:cxn>
                <a:cxn ang="0">
                  <a:pos x="170" y="297"/>
                </a:cxn>
                <a:cxn ang="0">
                  <a:pos x="140" y="295"/>
                </a:cxn>
                <a:cxn ang="0">
                  <a:pos x="112" y="288"/>
                </a:cxn>
                <a:cxn ang="0">
                  <a:pos x="85" y="278"/>
                </a:cxn>
                <a:cxn ang="0">
                  <a:pos x="61" y="263"/>
                </a:cxn>
                <a:cxn ang="0">
                  <a:pos x="40" y="244"/>
                </a:cxn>
                <a:cxn ang="0">
                  <a:pos x="23" y="223"/>
                </a:cxn>
                <a:cxn ang="0">
                  <a:pos x="10" y="200"/>
                </a:cxn>
                <a:cxn ang="0">
                  <a:pos x="3" y="175"/>
                </a:cxn>
                <a:cxn ang="0">
                  <a:pos x="0" y="149"/>
                </a:cxn>
              </a:cxnLst>
              <a:rect l="0" t="0" r="r" b="b"/>
              <a:pathLst>
                <a:path w="338" h="297">
                  <a:moveTo>
                    <a:pt x="0" y="149"/>
                  </a:moveTo>
                  <a:lnTo>
                    <a:pt x="3" y="122"/>
                  </a:lnTo>
                  <a:lnTo>
                    <a:pt x="10" y="98"/>
                  </a:lnTo>
                  <a:lnTo>
                    <a:pt x="23" y="74"/>
                  </a:lnTo>
                  <a:lnTo>
                    <a:pt x="40" y="53"/>
                  </a:lnTo>
                  <a:lnTo>
                    <a:pt x="61" y="34"/>
                  </a:lnTo>
                  <a:lnTo>
                    <a:pt x="85" y="19"/>
                  </a:lnTo>
                  <a:lnTo>
                    <a:pt x="112" y="9"/>
                  </a:lnTo>
                  <a:lnTo>
                    <a:pt x="140" y="2"/>
                  </a:lnTo>
                  <a:lnTo>
                    <a:pt x="170" y="0"/>
                  </a:lnTo>
                  <a:lnTo>
                    <a:pt x="199" y="2"/>
                  </a:lnTo>
                  <a:lnTo>
                    <a:pt x="228" y="9"/>
                  </a:lnTo>
                  <a:lnTo>
                    <a:pt x="253" y="19"/>
                  </a:lnTo>
                  <a:lnTo>
                    <a:pt x="278" y="34"/>
                  </a:lnTo>
                  <a:lnTo>
                    <a:pt x="298" y="53"/>
                  </a:lnTo>
                  <a:lnTo>
                    <a:pt x="315" y="74"/>
                  </a:lnTo>
                  <a:lnTo>
                    <a:pt x="328" y="98"/>
                  </a:lnTo>
                  <a:lnTo>
                    <a:pt x="336" y="122"/>
                  </a:lnTo>
                  <a:lnTo>
                    <a:pt x="338" y="149"/>
                  </a:lnTo>
                  <a:lnTo>
                    <a:pt x="336" y="175"/>
                  </a:lnTo>
                  <a:lnTo>
                    <a:pt x="328" y="200"/>
                  </a:lnTo>
                  <a:lnTo>
                    <a:pt x="315" y="223"/>
                  </a:lnTo>
                  <a:lnTo>
                    <a:pt x="298" y="244"/>
                  </a:lnTo>
                  <a:lnTo>
                    <a:pt x="278" y="263"/>
                  </a:lnTo>
                  <a:lnTo>
                    <a:pt x="253" y="278"/>
                  </a:lnTo>
                  <a:lnTo>
                    <a:pt x="228" y="288"/>
                  </a:lnTo>
                  <a:lnTo>
                    <a:pt x="199" y="295"/>
                  </a:lnTo>
                  <a:lnTo>
                    <a:pt x="170" y="297"/>
                  </a:lnTo>
                  <a:lnTo>
                    <a:pt x="140" y="295"/>
                  </a:lnTo>
                  <a:lnTo>
                    <a:pt x="112" y="288"/>
                  </a:lnTo>
                  <a:lnTo>
                    <a:pt x="85" y="278"/>
                  </a:lnTo>
                  <a:lnTo>
                    <a:pt x="61" y="263"/>
                  </a:lnTo>
                  <a:lnTo>
                    <a:pt x="40" y="244"/>
                  </a:lnTo>
                  <a:lnTo>
                    <a:pt x="23" y="223"/>
                  </a:lnTo>
                  <a:lnTo>
                    <a:pt x="10" y="200"/>
                  </a:lnTo>
                  <a:lnTo>
                    <a:pt x="3" y="17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1211" name="Rectangle 11"/>
            <p:cNvSpPr>
              <a:spLocks noChangeArrowheads="1"/>
            </p:cNvSpPr>
            <p:nvPr/>
          </p:nvSpPr>
          <p:spPr bwMode="auto">
            <a:xfrm>
              <a:off x="2776" y="2896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1600" dirty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s-MX" sz="4600" dirty="0"/>
            </a:p>
          </p:txBody>
        </p:sp>
        <p:sp>
          <p:nvSpPr>
            <p:cNvPr id="51212" name="Freeform 12"/>
            <p:cNvSpPr>
              <a:spLocks/>
            </p:cNvSpPr>
            <p:nvPr/>
          </p:nvSpPr>
          <p:spPr bwMode="auto">
            <a:xfrm>
              <a:off x="1080" y="3350"/>
              <a:ext cx="338" cy="297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3" y="122"/>
                </a:cxn>
                <a:cxn ang="0">
                  <a:pos x="10" y="97"/>
                </a:cxn>
                <a:cxn ang="0">
                  <a:pos x="23" y="73"/>
                </a:cxn>
                <a:cxn ang="0">
                  <a:pos x="40" y="53"/>
                </a:cxn>
                <a:cxn ang="0">
                  <a:pos x="61" y="35"/>
                </a:cxn>
                <a:cxn ang="0">
                  <a:pos x="85" y="19"/>
                </a:cxn>
                <a:cxn ang="0">
                  <a:pos x="111" y="9"/>
                </a:cxn>
                <a:cxn ang="0">
                  <a:pos x="140" y="2"/>
                </a:cxn>
                <a:cxn ang="0">
                  <a:pos x="169" y="0"/>
                </a:cxn>
                <a:cxn ang="0">
                  <a:pos x="198" y="2"/>
                </a:cxn>
                <a:cxn ang="0">
                  <a:pos x="226" y="9"/>
                </a:cxn>
                <a:cxn ang="0">
                  <a:pos x="253" y="19"/>
                </a:cxn>
                <a:cxn ang="0">
                  <a:pos x="278" y="35"/>
                </a:cxn>
                <a:cxn ang="0">
                  <a:pos x="298" y="53"/>
                </a:cxn>
                <a:cxn ang="0">
                  <a:pos x="315" y="73"/>
                </a:cxn>
                <a:cxn ang="0">
                  <a:pos x="328" y="97"/>
                </a:cxn>
                <a:cxn ang="0">
                  <a:pos x="336" y="122"/>
                </a:cxn>
                <a:cxn ang="0">
                  <a:pos x="338" y="148"/>
                </a:cxn>
                <a:cxn ang="0">
                  <a:pos x="336" y="174"/>
                </a:cxn>
                <a:cxn ang="0">
                  <a:pos x="328" y="199"/>
                </a:cxn>
                <a:cxn ang="0">
                  <a:pos x="315" y="223"/>
                </a:cxn>
                <a:cxn ang="0">
                  <a:pos x="298" y="244"/>
                </a:cxn>
                <a:cxn ang="0">
                  <a:pos x="278" y="263"/>
                </a:cxn>
                <a:cxn ang="0">
                  <a:pos x="253" y="277"/>
                </a:cxn>
                <a:cxn ang="0">
                  <a:pos x="226" y="289"/>
                </a:cxn>
                <a:cxn ang="0">
                  <a:pos x="198" y="294"/>
                </a:cxn>
                <a:cxn ang="0">
                  <a:pos x="169" y="297"/>
                </a:cxn>
                <a:cxn ang="0">
                  <a:pos x="140" y="294"/>
                </a:cxn>
                <a:cxn ang="0">
                  <a:pos x="111" y="289"/>
                </a:cxn>
                <a:cxn ang="0">
                  <a:pos x="85" y="277"/>
                </a:cxn>
                <a:cxn ang="0">
                  <a:pos x="61" y="263"/>
                </a:cxn>
                <a:cxn ang="0">
                  <a:pos x="40" y="244"/>
                </a:cxn>
                <a:cxn ang="0">
                  <a:pos x="23" y="223"/>
                </a:cxn>
                <a:cxn ang="0">
                  <a:pos x="10" y="199"/>
                </a:cxn>
                <a:cxn ang="0">
                  <a:pos x="3" y="174"/>
                </a:cxn>
                <a:cxn ang="0">
                  <a:pos x="0" y="148"/>
                </a:cxn>
              </a:cxnLst>
              <a:rect l="0" t="0" r="r" b="b"/>
              <a:pathLst>
                <a:path w="338" h="297">
                  <a:moveTo>
                    <a:pt x="0" y="148"/>
                  </a:moveTo>
                  <a:lnTo>
                    <a:pt x="3" y="122"/>
                  </a:lnTo>
                  <a:lnTo>
                    <a:pt x="10" y="97"/>
                  </a:lnTo>
                  <a:lnTo>
                    <a:pt x="23" y="73"/>
                  </a:lnTo>
                  <a:lnTo>
                    <a:pt x="40" y="53"/>
                  </a:lnTo>
                  <a:lnTo>
                    <a:pt x="61" y="35"/>
                  </a:lnTo>
                  <a:lnTo>
                    <a:pt x="85" y="19"/>
                  </a:lnTo>
                  <a:lnTo>
                    <a:pt x="111" y="9"/>
                  </a:lnTo>
                  <a:lnTo>
                    <a:pt x="140" y="2"/>
                  </a:lnTo>
                  <a:lnTo>
                    <a:pt x="169" y="0"/>
                  </a:lnTo>
                  <a:lnTo>
                    <a:pt x="198" y="2"/>
                  </a:lnTo>
                  <a:lnTo>
                    <a:pt x="226" y="9"/>
                  </a:lnTo>
                  <a:lnTo>
                    <a:pt x="253" y="19"/>
                  </a:lnTo>
                  <a:lnTo>
                    <a:pt x="278" y="35"/>
                  </a:lnTo>
                  <a:lnTo>
                    <a:pt x="298" y="53"/>
                  </a:lnTo>
                  <a:lnTo>
                    <a:pt x="315" y="73"/>
                  </a:lnTo>
                  <a:lnTo>
                    <a:pt x="328" y="97"/>
                  </a:lnTo>
                  <a:lnTo>
                    <a:pt x="336" y="122"/>
                  </a:lnTo>
                  <a:lnTo>
                    <a:pt x="338" y="148"/>
                  </a:lnTo>
                  <a:lnTo>
                    <a:pt x="336" y="174"/>
                  </a:lnTo>
                  <a:lnTo>
                    <a:pt x="328" y="199"/>
                  </a:lnTo>
                  <a:lnTo>
                    <a:pt x="315" y="223"/>
                  </a:lnTo>
                  <a:lnTo>
                    <a:pt x="298" y="244"/>
                  </a:lnTo>
                  <a:lnTo>
                    <a:pt x="278" y="263"/>
                  </a:lnTo>
                  <a:lnTo>
                    <a:pt x="253" y="277"/>
                  </a:lnTo>
                  <a:lnTo>
                    <a:pt x="226" y="289"/>
                  </a:lnTo>
                  <a:lnTo>
                    <a:pt x="198" y="294"/>
                  </a:lnTo>
                  <a:lnTo>
                    <a:pt x="169" y="297"/>
                  </a:lnTo>
                  <a:lnTo>
                    <a:pt x="140" y="294"/>
                  </a:lnTo>
                  <a:lnTo>
                    <a:pt x="111" y="289"/>
                  </a:lnTo>
                  <a:lnTo>
                    <a:pt x="85" y="277"/>
                  </a:lnTo>
                  <a:lnTo>
                    <a:pt x="61" y="263"/>
                  </a:lnTo>
                  <a:lnTo>
                    <a:pt x="40" y="244"/>
                  </a:lnTo>
                  <a:lnTo>
                    <a:pt x="23" y="223"/>
                  </a:lnTo>
                  <a:lnTo>
                    <a:pt x="10" y="199"/>
                  </a:lnTo>
                  <a:lnTo>
                    <a:pt x="3" y="174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1213" name="Rectangle 13"/>
            <p:cNvSpPr>
              <a:spLocks noChangeArrowheads="1"/>
            </p:cNvSpPr>
            <p:nvPr/>
          </p:nvSpPr>
          <p:spPr bwMode="auto">
            <a:xfrm>
              <a:off x="1210" y="3451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16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s-MX" sz="4600"/>
            </a:p>
          </p:txBody>
        </p:sp>
        <p:sp>
          <p:nvSpPr>
            <p:cNvPr id="51214" name="Freeform 14"/>
            <p:cNvSpPr>
              <a:spLocks/>
            </p:cNvSpPr>
            <p:nvPr/>
          </p:nvSpPr>
          <p:spPr bwMode="auto">
            <a:xfrm>
              <a:off x="2429" y="3305"/>
              <a:ext cx="337" cy="297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3" y="122"/>
                </a:cxn>
                <a:cxn ang="0">
                  <a:pos x="10" y="97"/>
                </a:cxn>
                <a:cxn ang="0">
                  <a:pos x="22" y="73"/>
                </a:cxn>
                <a:cxn ang="0">
                  <a:pos x="39" y="53"/>
                </a:cxn>
                <a:cxn ang="0">
                  <a:pos x="61" y="35"/>
                </a:cxn>
                <a:cxn ang="0">
                  <a:pos x="84" y="19"/>
                </a:cxn>
                <a:cxn ang="0">
                  <a:pos x="111" y="9"/>
                </a:cxn>
                <a:cxn ang="0">
                  <a:pos x="139" y="2"/>
                </a:cxn>
                <a:cxn ang="0">
                  <a:pos x="169" y="0"/>
                </a:cxn>
                <a:cxn ang="0">
                  <a:pos x="198" y="2"/>
                </a:cxn>
                <a:cxn ang="0">
                  <a:pos x="226" y="9"/>
                </a:cxn>
                <a:cxn ang="0">
                  <a:pos x="253" y="19"/>
                </a:cxn>
                <a:cxn ang="0">
                  <a:pos x="277" y="35"/>
                </a:cxn>
                <a:cxn ang="0">
                  <a:pos x="298" y="53"/>
                </a:cxn>
                <a:cxn ang="0">
                  <a:pos x="315" y="73"/>
                </a:cxn>
                <a:cxn ang="0">
                  <a:pos x="327" y="97"/>
                </a:cxn>
                <a:cxn ang="0">
                  <a:pos x="334" y="122"/>
                </a:cxn>
                <a:cxn ang="0">
                  <a:pos x="337" y="148"/>
                </a:cxn>
                <a:cxn ang="0">
                  <a:pos x="334" y="174"/>
                </a:cxn>
                <a:cxn ang="0">
                  <a:pos x="327" y="199"/>
                </a:cxn>
                <a:cxn ang="0">
                  <a:pos x="315" y="223"/>
                </a:cxn>
                <a:cxn ang="0">
                  <a:pos x="298" y="244"/>
                </a:cxn>
                <a:cxn ang="0">
                  <a:pos x="277" y="263"/>
                </a:cxn>
                <a:cxn ang="0">
                  <a:pos x="253" y="277"/>
                </a:cxn>
                <a:cxn ang="0">
                  <a:pos x="226" y="289"/>
                </a:cxn>
                <a:cxn ang="0">
                  <a:pos x="198" y="294"/>
                </a:cxn>
                <a:cxn ang="0">
                  <a:pos x="169" y="297"/>
                </a:cxn>
                <a:cxn ang="0">
                  <a:pos x="139" y="294"/>
                </a:cxn>
                <a:cxn ang="0">
                  <a:pos x="111" y="289"/>
                </a:cxn>
                <a:cxn ang="0">
                  <a:pos x="84" y="277"/>
                </a:cxn>
                <a:cxn ang="0">
                  <a:pos x="61" y="263"/>
                </a:cxn>
                <a:cxn ang="0">
                  <a:pos x="39" y="244"/>
                </a:cxn>
                <a:cxn ang="0">
                  <a:pos x="22" y="223"/>
                </a:cxn>
                <a:cxn ang="0">
                  <a:pos x="10" y="199"/>
                </a:cxn>
                <a:cxn ang="0">
                  <a:pos x="3" y="174"/>
                </a:cxn>
                <a:cxn ang="0">
                  <a:pos x="0" y="148"/>
                </a:cxn>
              </a:cxnLst>
              <a:rect l="0" t="0" r="r" b="b"/>
              <a:pathLst>
                <a:path w="337" h="297">
                  <a:moveTo>
                    <a:pt x="0" y="148"/>
                  </a:moveTo>
                  <a:lnTo>
                    <a:pt x="3" y="122"/>
                  </a:lnTo>
                  <a:lnTo>
                    <a:pt x="10" y="97"/>
                  </a:lnTo>
                  <a:lnTo>
                    <a:pt x="22" y="73"/>
                  </a:lnTo>
                  <a:lnTo>
                    <a:pt x="39" y="53"/>
                  </a:lnTo>
                  <a:lnTo>
                    <a:pt x="61" y="35"/>
                  </a:lnTo>
                  <a:lnTo>
                    <a:pt x="84" y="19"/>
                  </a:lnTo>
                  <a:lnTo>
                    <a:pt x="111" y="9"/>
                  </a:lnTo>
                  <a:lnTo>
                    <a:pt x="139" y="2"/>
                  </a:lnTo>
                  <a:lnTo>
                    <a:pt x="169" y="0"/>
                  </a:lnTo>
                  <a:lnTo>
                    <a:pt x="198" y="2"/>
                  </a:lnTo>
                  <a:lnTo>
                    <a:pt x="226" y="9"/>
                  </a:lnTo>
                  <a:lnTo>
                    <a:pt x="253" y="19"/>
                  </a:lnTo>
                  <a:lnTo>
                    <a:pt x="277" y="35"/>
                  </a:lnTo>
                  <a:lnTo>
                    <a:pt x="298" y="53"/>
                  </a:lnTo>
                  <a:lnTo>
                    <a:pt x="315" y="73"/>
                  </a:lnTo>
                  <a:lnTo>
                    <a:pt x="327" y="97"/>
                  </a:lnTo>
                  <a:lnTo>
                    <a:pt x="334" y="122"/>
                  </a:lnTo>
                  <a:lnTo>
                    <a:pt x="337" y="148"/>
                  </a:lnTo>
                  <a:lnTo>
                    <a:pt x="334" y="174"/>
                  </a:lnTo>
                  <a:lnTo>
                    <a:pt x="327" y="199"/>
                  </a:lnTo>
                  <a:lnTo>
                    <a:pt x="315" y="223"/>
                  </a:lnTo>
                  <a:lnTo>
                    <a:pt x="298" y="244"/>
                  </a:lnTo>
                  <a:lnTo>
                    <a:pt x="277" y="263"/>
                  </a:lnTo>
                  <a:lnTo>
                    <a:pt x="253" y="277"/>
                  </a:lnTo>
                  <a:lnTo>
                    <a:pt x="226" y="289"/>
                  </a:lnTo>
                  <a:lnTo>
                    <a:pt x="198" y="294"/>
                  </a:lnTo>
                  <a:lnTo>
                    <a:pt x="169" y="297"/>
                  </a:lnTo>
                  <a:lnTo>
                    <a:pt x="139" y="294"/>
                  </a:lnTo>
                  <a:lnTo>
                    <a:pt x="111" y="289"/>
                  </a:lnTo>
                  <a:lnTo>
                    <a:pt x="84" y="277"/>
                  </a:lnTo>
                  <a:lnTo>
                    <a:pt x="61" y="263"/>
                  </a:lnTo>
                  <a:lnTo>
                    <a:pt x="39" y="244"/>
                  </a:lnTo>
                  <a:lnTo>
                    <a:pt x="22" y="223"/>
                  </a:lnTo>
                  <a:lnTo>
                    <a:pt x="10" y="199"/>
                  </a:lnTo>
                  <a:lnTo>
                    <a:pt x="3" y="174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1215" name="Rectangle 15"/>
            <p:cNvSpPr>
              <a:spLocks noChangeArrowheads="1"/>
            </p:cNvSpPr>
            <p:nvPr/>
          </p:nvSpPr>
          <p:spPr bwMode="auto">
            <a:xfrm>
              <a:off x="2562" y="3406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16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s-MX" sz="4600"/>
            </a:p>
          </p:txBody>
        </p:sp>
        <p:sp>
          <p:nvSpPr>
            <p:cNvPr id="51216" name="Freeform 16"/>
            <p:cNvSpPr>
              <a:spLocks/>
            </p:cNvSpPr>
            <p:nvPr/>
          </p:nvSpPr>
          <p:spPr bwMode="auto">
            <a:xfrm>
              <a:off x="2862" y="3305"/>
              <a:ext cx="339" cy="297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3" y="122"/>
                </a:cxn>
                <a:cxn ang="0">
                  <a:pos x="11" y="97"/>
                </a:cxn>
                <a:cxn ang="0">
                  <a:pos x="24" y="73"/>
                </a:cxn>
                <a:cxn ang="0">
                  <a:pos x="40" y="53"/>
                </a:cxn>
                <a:cxn ang="0">
                  <a:pos x="61" y="35"/>
                </a:cxn>
                <a:cxn ang="0">
                  <a:pos x="85" y="19"/>
                </a:cxn>
                <a:cxn ang="0">
                  <a:pos x="112" y="9"/>
                </a:cxn>
                <a:cxn ang="0">
                  <a:pos x="141" y="2"/>
                </a:cxn>
                <a:cxn ang="0">
                  <a:pos x="170" y="0"/>
                </a:cxn>
                <a:cxn ang="0">
                  <a:pos x="198" y="2"/>
                </a:cxn>
                <a:cxn ang="0">
                  <a:pos x="228" y="9"/>
                </a:cxn>
                <a:cxn ang="0">
                  <a:pos x="254" y="19"/>
                </a:cxn>
                <a:cxn ang="0">
                  <a:pos x="278" y="35"/>
                </a:cxn>
                <a:cxn ang="0">
                  <a:pos x="299" y="53"/>
                </a:cxn>
                <a:cxn ang="0">
                  <a:pos x="315" y="73"/>
                </a:cxn>
                <a:cxn ang="0">
                  <a:pos x="328" y="97"/>
                </a:cxn>
                <a:cxn ang="0">
                  <a:pos x="336" y="122"/>
                </a:cxn>
                <a:cxn ang="0">
                  <a:pos x="339" y="148"/>
                </a:cxn>
                <a:cxn ang="0">
                  <a:pos x="336" y="174"/>
                </a:cxn>
                <a:cxn ang="0">
                  <a:pos x="328" y="199"/>
                </a:cxn>
                <a:cxn ang="0">
                  <a:pos x="315" y="223"/>
                </a:cxn>
                <a:cxn ang="0">
                  <a:pos x="299" y="244"/>
                </a:cxn>
                <a:cxn ang="0">
                  <a:pos x="278" y="263"/>
                </a:cxn>
                <a:cxn ang="0">
                  <a:pos x="254" y="277"/>
                </a:cxn>
                <a:cxn ang="0">
                  <a:pos x="228" y="289"/>
                </a:cxn>
                <a:cxn ang="0">
                  <a:pos x="198" y="294"/>
                </a:cxn>
                <a:cxn ang="0">
                  <a:pos x="170" y="297"/>
                </a:cxn>
                <a:cxn ang="0">
                  <a:pos x="141" y="294"/>
                </a:cxn>
                <a:cxn ang="0">
                  <a:pos x="112" y="289"/>
                </a:cxn>
                <a:cxn ang="0">
                  <a:pos x="85" y="277"/>
                </a:cxn>
                <a:cxn ang="0">
                  <a:pos x="61" y="263"/>
                </a:cxn>
                <a:cxn ang="0">
                  <a:pos x="40" y="244"/>
                </a:cxn>
                <a:cxn ang="0">
                  <a:pos x="24" y="223"/>
                </a:cxn>
                <a:cxn ang="0">
                  <a:pos x="11" y="199"/>
                </a:cxn>
                <a:cxn ang="0">
                  <a:pos x="3" y="174"/>
                </a:cxn>
                <a:cxn ang="0">
                  <a:pos x="0" y="148"/>
                </a:cxn>
              </a:cxnLst>
              <a:rect l="0" t="0" r="r" b="b"/>
              <a:pathLst>
                <a:path w="339" h="297">
                  <a:moveTo>
                    <a:pt x="0" y="148"/>
                  </a:moveTo>
                  <a:lnTo>
                    <a:pt x="3" y="122"/>
                  </a:lnTo>
                  <a:lnTo>
                    <a:pt x="11" y="97"/>
                  </a:lnTo>
                  <a:lnTo>
                    <a:pt x="24" y="73"/>
                  </a:lnTo>
                  <a:lnTo>
                    <a:pt x="40" y="53"/>
                  </a:lnTo>
                  <a:lnTo>
                    <a:pt x="61" y="35"/>
                  </a:lnTo>
                  <a:lnTo>
                    <a:pt x="85" y="19"/>
                  </a:lnTo>
                  <a:lnTo>
                    <a:pt x="112" y="9"/>
                  </a:lnTo>
                  <a:lnTo>
                    <a:pt x="141" y="2"/>
                  </a:lnTo>
                  <a:lnTo>
                    <a:pt x="170" y="0"/>
                  </a:lnTo>
                  <a:lnTo>
                    <a:pt x="198" y="2"/>
                  </a:lnTo>
                  <a:lnTo>
                    <a:pt x="228" y="9"/>
                  </a:lnTo>
                  <a:lnTo>
                    <a:pt x="254" y="19"/>
                  </a:lnTo>
                  <a:lnTo>
                    <a:pt x="278" y="35"/>
                  </a:lnTo>
                  <a:lnTo>
                    <a:pt x="299" y="53"/>
                  </a:lnTo>
                  <a:lnTo>
                    <a:pt x="315" y="73"/>
                  </a:lnTo>
                  <a:lnTo>
                    <a:pt x="328" y="97"/>
                  </a:lnTo>
                  <a:lnTo>
                    <a:pt x="336" y="122"/>
                  </a:lnTo>
                  <a:lnTo>
                    <a:pt x="339" y="148"/>
                  </a:lnTo>
                  <a:lnTo>
                    <a:pt x="336" y="174"/>
                  </a:lnTo>
                  <a:lnTo>
                    <a:pt x="328" y="199"/>
                  </a:lnTo>
                  <a:lnTo>
                    <a:pt x="315" y="223"/>
                  </a:lnTo>
                  <a:lnTo>
                    <a:pt x="299" y="244"/>
                  </a:lnTo>
                  <a:lnTo>
                    <a:pt x="278" y="263"/>
                  </a:lnTo>
                  <a:lnTo>
                    <a:pt x="254" y="277"/>
                  </a:lnTo>
                  <a:lnTo>
                    <a:pt x="228" y="289"/>
                  </a:lnTo>
                  <a:lnTo>
                    <a:pt x="198" y="294"/>
                  </a:lnTo>
                  <a:lnTo>
                    <a:pt x="170" y="297"/>
                  </a:lnTo>
                  <a:lnTo>
                    <a:pt x="141" y="294"/>
                  </a:lnTo>
                  <a:lnTo>
                    <a:pt x="112" y="289"/>
                  </a:lnTo>
                  <a:lnTo>
                    <a:pt x="85" y="277"/>
                  </a:lnTo>
                  <a:lnTo>
                    <a:pt x="61" y="263"/>
                  </a:lnTo>
                  <a:lnTo>
                    <a:pt x="40" y="244"/>
                  </a:lnTo>
                  <a:lnTo>
                    <a:pt x="24" y="223"/>
                  </a:lnTo>
                  <a:lnTo>
                    <a:pt x="11" y="199"/>
                  </a:lnTo>
                  <a:lnTo>
                    <a:pt x="3" y="174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1217" name="Rectangle 17"/>
            <p:cNvSpPr>
              <a:spLocks noChangeArrowheads="1"/>
            </p:cNvSpPr>
            <p:nvPr/>
          </p:nvSpPr>
          <p:spPr bwMode="auto">
            <a:xfrm>
              <a:off x="2999" y="3406"/>
              <a:ext cx="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16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s-MX" sz="4600"/>
            </a:p>
          </p:txBody>
        </p:sp>
        <p:sp>
          <p:nvSpPr>
            <p:cNvPr id="51218" name="Freeform 18"/>
            <p:cNvSpPr>
              <a:spLocks/>
            </p:cNvSpPr>
            <p:nvPr/>
          </p:nvSpPr>
          <p:spPr bwMode="auto">
            <a:xfrm>
              <a:off x="2109" y="3815"/>
              <a:ext cx="338" cy="297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3" y="123"/>
                </a:cxn>
                <a:cxn ang="0">
                  <a:pos x="10" y="97"/>
                </a:cxn>
                <a:cxn ang="0">
                  <a:pos x="23" y="74"/>
                </a:cxn>
                <a:cxn ang="0">
                  <a:pos x="40" y="53"/>
                </a:cxn>
                <a:cxn ang="0">
                  <a:pos x="61" y="35"/>
                </a:cxn>
                <a:cxn ang="0">
                  <a:pos x="85" y="20"/>
                </a:cxn>
                <a:cxn ang="0">
                  <a:pos x="111" y="9"/>
                </a:cxn>
                <a:cxn ang="0">
                  <a:pos x="140" y="2"/>
                </a:cxn>
                <a:cxn ang="0">
                  <a:pos x="169" y="0"/>
                </a:cxn>
                <a:cxn ang="0">
                  <a:pos x="198" y="2"/>
                </a:cxn>
                <a:cxn ang="0">
                  <a:pos x="226" y="9"/>
                </a:cxn>
                <a:cxn ang="0">
                  <a:pos x="253" y="20"/>
                </a:cxn>
                <a:cxn ang="0">
                  <a:pos x="278" y="35"/>
                </a:cxn>
                <a:cxn ang="0">
                  <a:pos x="298" y="53"/>
                </a:cxn>
                <a:cxn ang="0">
                  <a:pos x="315" y="74"/>
                </a:cxn>
                <a:cxn ang="0">
                  <a:pos x="328" y="97"/>
                </a:cxn>
                <a:cxn ang="0">
                  <a:pos x="336" y="123"/>
                </a:cxn>
                <a:cxn ang="0">
                  <a:pos x="338" y="148"/>
                </a:cxn>
                <a:cxn ang="0">
                  <a:pos x="336" y="174"/>
                </a:cxn>
                <a:cxn ang="0">
                  <a:pos x="328" y="199"/>
                </a:cxn>
                <a:cxn ang="0">
                  <a:pos x="315" y="223"/>
                </a:cxn>
                <a:cxn ang="0">
                  <a:pos x="298" y="244"/>
                </a:cxn>
                <a:cxn ang="0">
                  <a:pos x="278" y="262"/>
                </a:cxn>
                <a:cxn ang="0">
                  <a:pos x="253" y="277"/>
                </a:cxn>
                <a:cxn ang="0">
                  <a:pos x="226" y="288"/>
                </a:cxn>
                <a:cxn ang="0">
                  <a:pos x="198" y="295"/>
                </a:cxn>
                <a:cxn ang="0">
                  <a:pos x="169" y="297"/>
                </a:cxn>
                <a:cxn ang="0">
                  <a:pos x="140" y="295"/>
                </a:cxn>
                <a:cxn ang="0">
                  <a:pos x="111" y="288"/>
                </a:cxn>
                <a:cxn ang="0">
                  <a:pos x="85" y="277"/>
                </a:cxn>
                <a:cxn ang="0">
                  <a:pos x="61" y="262"/>
                </a:cxn>
                <a:cxn ang="0">
                  <a:pos x="40" y="244"/>
                </a:cxn>
                <a:cxn ang="0">
                  <a:pos x="23" y="223"/>
                </a:cxn>
                <a:cxn ang="0">
                  <a:pos x="10" y="199"/>
                </a:cxn>
                <a:cxn ang="0">
                  <a:pos x="3" y="174"/>
                </a:cxn>
                <a:cxn ang="0">
                  <a:pos x="0" y="148"/>
                </a:cxn>
              </a:cxnLst>
              <a:rect l="0" t="0" r="r" b="b"/>
              <a:pathLst>
                <a:path w="338" h="297">
                  <a:moveTo>
                    <a:pt x="0" y="148"/>
                  </a:moveTo>
                  <a:lnTo>
                    <a:pt x="3" y="123"/>
                  </a:lnTo>
                  <a:lnTo>
                    <a:pt x="10" y="97"/>
                  </a:lnTo>
                  <a:lnTo>
                    <a:pt x="23" y="74"/>
                  </a:lnTo>
                  <a:lnTo>
                    <a:pt x="40" y="53"/>
                  </a:lnTo>
                  <a:lnTo>
                    <a:pt x="61" y="35"/>
                  </a:lnTo>
                  <a:lnTo>
                    <a:pt x="85" y="20"/>
                  </a:lnTo>
                  <a:lnTo>
                    <a:pt x="111" y="9"/>
                  </a:lnTo>
                  <a:lnTo>
                    <a:pt x="140" y="2"/>
                  </a:lnTo>
                  <a:lnTo>
                    <a:pt x="169" y="0"/>
                  </a:lnTo>
                  <a:lnTo>
                    <a:pt x="198" y="2"/>
                  </a:lnTo>
                  <a:lnTo>
                    <a:pt x="226" y="9"/>
                  </a:lnTo>
                  <a:lnTo>
                    <a:pt x="253" y="20"/>
                  </a:lnTo>
                  <a:lnTo>
                    <a:pt x="278" y="35"/>
                  </a:lnTo>
                  <a:lnTo>
                    <a:pt x="298" y="53"/>
                  </a:lnTo>
                  <a:lnTo>
                    <a:pt x="315" y="74"/>
                  </a:lnTo>
                  <a:lnTo>
                    <a:pt x="328" y="97"/>
                  </a:lnTo>
                  <a:lnTo>
                    <a:pt x="336" y="123"/>
                  </a:lnTo>
                  <a:lnTo>
                    <a:pt x="338" y="148"/>
                  </a:lnTo>
                  <a:lnTo>
                    <a:pt x="336" y="174"/>
                  </a:lnTo>
                  <a:lnTo>
                    <a:pt x="328" y="199"/>
                  </a:lnTo>
                  <a:lnTo>
                    <a:pt x="315" y="223"/>
                  </a:lnTo>
                  <a:lnTo>
                    <a:pt x="298" y="244"/>
                  </a:lnTo>
                  <a:lnTo>
                    <a:pt x="278" y="262"/>
                  </a:lnTo>
                  <a:lnTo>
                    <a:pt x="253" y="277"/>
                  </a:lnTo>
                  <a:lnTo>
                    <a:pt x="226" y="288"/>
                  </a:lnTo>
                  <a:lnTo>
                    <a:pt x="198" y="295"/>
                  </a:lnTo>
                  <a:lnTo>
                    <a:pt x="169" y="297"/>
                  </a:lnTo>
                  <a:lnTo>
                    <a:pt x="140" y="295"/>
                  </a:lnTo>
                  <a:lnTo>
                    <a:pt x="111" y="288"/>
                  </a:lnTo>
                  <a:lnTo>
                    <a:pt x="85" y="277"/>
                  </a:lnTo>
                  <a:lnTo>
                    <a:pt x="61" y="262"/>
                  </a:lnTo>
                  <a:lnTo>
                    <a:pt x="40" y="244"/>
                  </a:lnTo>
                  <a:lnTo>
                    <a:pt x="23" y="223"/>
                  </a:lnTo>
                  <a:lnTo>
                    <a:pt x="10" y="199"/>
                  </a:lnTo>
                  <a:lnTo>
                    <a:pt x="3" y="174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1219" name="Rectangle 19"/>
            <p:cNvSpPr>
              <a:spLocks noChangeArrowheads="1"/>
            </p:cNvSpPr>
            <p:nvPr/>
          </p:nvSpPr>
          <p:spPr bwMode="auto">
            <a:xfrm>
              <a:off x="2221" y="3915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1600" dirty="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s-MX" sz="4600" dirty="0"/>
            </a:p>
          </p:txBody>
        </p:sp>
        <p:sp>
          <p:nvSpPr>
            <p:cNvPr id="51220" name="Freeform 20"/>
            <p:cNvSpPr>
              <a:spLocks/>
            </p:cNvSpPr>
            <p:nvPr/>
          </p:nvSpPr>
          <p:spPr bwMode="auto">
            <a:xfrm>
              <a:off x="2694" y="3815"/>
              <a:ext cx="338" cy="297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3" y="123"/>
                </a:cxn>
                <a:cxn ang="0">
                  <a:pos x="10" y="97"/>
                </a:cxn>
                <a:cxn ang="0">
                  <a:pos x="23" y="74"/>
                </a:cxn>
                <a:cxn ang="0">
                  <a:pos x="40" y="53"/>
                </a:cxn>
                <a:cxn ang="0">
                  <a:pos x="60" y="35"/>
                </a:cxn>
                <a:cxn ang="0">
                  <a:pos x="85" y="20"/>
                </a:cxn>
                <a:cxn ang="0">
                  <a:pos x="111" y="9"/>
                </a:cxn>
                <a:cxn ang="0">
                  <a:pos x="139" y="2"/>
                </a:cxn>
                <a:cxn ang="0">
                  <a:pos x="168" y="0"/>
                </a:cxn>
                <a:cxn ang="0">
                  <a:pos x="198" y="2"/>
                </a:cxn>
                <a:cxn ang="0">
                  <a:pos x="226" y="9"/>
                </a:cxn>
                <a:cxn ang="0">
                  <a:pos x="253" y="20"/>
                </a:cxn>
                <a:cxn ang="0">
                  <a:pos x="278" y="35"/>
                </a:cxn>
                <a:cxn ang="0">
                  <a:pos x="298" y="53"/>
                </a:cxn>
                <a:cxn ang="0">
                  <a:pos x="315" y="74"/>
                </a:cxn>
                <a:cxn ang="0">
                  <a:pos x="328" y="97"/>
                </a:cxn>
                <a:cxn ang="0">
                  <a:pos x="336" y="123"/>
                </a:cxn>
                <a:cxn ang="0">
                  <a:pos x="338" y="148"/>
                </a:cxn>
                <a:cxn ang="0">
                  <a:pos x="336" y="174"/>
                </a:cxn>
                <a:cxn ang="0">
                  <a:pos x="328" y="199"/>
                </a:cxn>
                <a:cxn ang="0">
                  <a:pos x="315" y="223"/>
                </a:cxn>
                <a:cxn ang="0">
                  <a:pos x="298" y="244"/>
                </a:cxn>
                <a:cxn ang="0">
                  <a:pos x="278" y="262"/>
                </a:cxn>
                <a:cxn ang="0">
                  <a:pos x="253" y="277"/>
                </a:cxn>
                <a:cxn ang="0">
                  <a:pos x="226" y="288"/>
                </a:cxn>
                <a:cxn ang="0">
                  <a:pos x="198" y="295"/>
                </a:cxn>
                <a:cxn ang="0">
                  <a:pos x="168" y="297"/>
                </a:cxn>
                <a:cxn ang="0">
                  <a:pos x="139" y="295"/>
                </a:cxn>
                <a:cxn ang="0">
                  <a:pos x="111" y="288"/>
                </a:cxn>
                <a:cxn ang="0">
                  <a:pos x="85" y="277"/>
                </a:cxn>
                <a:cxn ang="0">
                  <a:pos x="60" y="262"/>
                </a:cxn>
                <a:cxn ang="0">
                  <a:pos x="40" y="244"/>
                </a:cxn>
                <a:cxn ang="0">
                  <a:pos x="23" y="223"/>
                </a:cxn>
                <a:cxn ang="0">
                  <a:pos x="10" y="199"/>
                </a:cxn>
                <a:cxn ang="0">
                  <a:pos x="3" y="174"/>
                </a:cxn>
                <a:cxn ang="0">
                  <a:pos x="0" y="148"/>
                </a:cxn>
              </a:cxnLst>
              <a:rect l="0" t="0" r="r" b="b"/>
              <a:pathLst>
                <a:path w="338" h="297">
                  <a:moveTo>
                    <a:pt x="0" y="148"/>
                  </a:moveTo>
                  <a:lnTo>
                    <a:pt x="3" y="123"/>
                  </a:lnTo>
                  <a:lnTo>
                    <a:pt x="10" y="97"/>
                  </a:lnTo>
                  <a:lnTo>
                    <a:pt x="23" y="74"/>
                  </a:lnTo>
                  <a:lnTo>
                    <a:pt x="40" y="53"/>
                  </a:lnTo>
                  <a:lnTo>
                    <a:pt x="60" y="35"/>
                  </a:lnTo>
                  <a:lnTo>
                    <a:pt x="85" y="20"/>
                  </a:lnTo>
                  <a:lnTo>
                    <a:pt x="111" y="9"/>
                  </a:lnTo>
                  <a:lnTo>
                    <a:pt x="139" y="2"/>
                  </a:lnTo>
                  <a:lnTo>
                    <a:pt x="168" y="0"/>
                  </a:lnTo>
                  <a:lnTo>
                    <a:pt x="198" y="2"/>
                  </a:lnTo>
                  <a:lnTo>
                    <a:pt x="226" y="9"/>
                  </a:lnTo>
                  <a:lnTo>
                    <a:pt x="253" y="20"/>
                  </a:lnTo>
                  <a:lnTo>
                    <a:pt x="278" y="35"/>
                  </a:lnTo>
                  <a:lnTo>
                    <a:pt x="298" y="53"/>
                  </a:lnTo>
                  <a:lnTo>
                    <a:pt x="315" y="74"/>
                  </a:lnTo>
                  <a:lnTo>
                    <a:pt x="328" y="97"/>
                  </a:lnTo>
                  <a:lnTo>
                    <a:pt x="336" y="123"/>
                  </a:lnTo>
                  <a:lnTo>
                    <a:pt x="338" y="148"/>
                  </a:lnTo>
                  <a:lnTo>
                    <a:pt x="336" y="174"/>
                  </a:lnTo>
                  <a:lnTo>
                    <a:pt x="328" y="199"/>
                  </a:lnTo>
                  <a:lnTo>
                    <a:pt x="315" y="223"/>
                  </a:lnTo>
                  <a:lnTo>
                    <a:pt x="298" y="244"/>
                  </a:lnTo>
                  <a:lnTo>
                    <a:pt x="278" y="262"/>
                  </a:lnTo>
                  <a:lnTo>
                    <a:pt x="253" y="277"/>
                  </a:lnTo>
                  <a:lnTo>
                    <a:pt x="226" y="288"/>
                  </a:lnTo>
                  <a:lnTo>
                    <a:pt x="198" y="295"/>
                  </a:lnTo>
                  <a:lnTo>
                    <a:pt x="168" y="297"/>
                  </a:lnTo>
                  <a:lnTo>
                    <a:pt x="139" y="295"/>
                  </a:lnTo>
                  <a:lnTo>
                    <a:pt x="111" y="288"/>
                  </a:lnTo>
                  <a:lnTo>
                    <a:pt x="85" y="277"/>
                  </a:lnTo>
                  <a:lnTo>
                    <a:pt x="60" y="262"/>
                  </a:lnTo>
                  <a:lnTo>
                    <a:pt x="40" y="244"/>
                  </a:lnTo>
                  <a:lnTo>
                    <a:pt x="23" y="223"/>
                  </a:lnTo>
                  <a:lnTo>
                    <a:pt x="10" y="199"/>
                  </a:lnTo>
                  <a:lnTo>
                    <a:pt x="3" y="174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1221" name="Rectangle 21"/>
            <p:cNvSpPr>
              <a:spLocks noChangeArrowheads="1"/>
            </p:cNvSpPr>
            <p:nvPr/>
          </p:nvSpPr>
          <p:spPr bwMode="auto">
            <a:xfrm>
              <a:off x="2848" y="3915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16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s-MX" sz="4600"/>
            </a:p>
          </p:txBody>
        </p:sp>
        <p:sp>
          <p:nvSpPr>
            <p:cNvPr id="51222" name="Freeform 22"/>
            <p:cNvSpPr>
              <a:spLocks/>
            </p:cNvSpPr>
            <p:nvPr/>
          </p:nvSpPr>
          <p:spPr bwMode="auto">
            <a:xfrm>
              <a:off x="1249" y="3860"/>
              <a:ext cx="338" cy="297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2" y="123"/>
                </a:cxn>
                <a:cxn ang="0">
                  <a:pos x="10" y="97"/>
                </a:cxn>
                <a:cxn ang="0">
                  <a:pos x="23" y="74"/>
                </a:cxn>
                <a:cxn ang="0">
                  <a:pos x="39" y="53"/>
                </a:cxn>
                <a:cxn ang="0">
                  <a:pos x="60" y="35"/>
                </a:cxn>
                <a:cxn ang="0">
                  <a:pos x="84" y="20"/>
                </a:cxn>
                <a:cxn ang="0">
                  <a:pos x="111" y="9"/>
                </a:cxn>
                <a:cxn ang="0">
                  <a:pos x="140" y="2"/>
                </a:cxn>
                <a:cxn ang="0">
                  <a:pos x="169" y="0"/>
                </a:cxn>
                <a:cxn ang="0">
                  <a:pos x="199" y="2"/>
                </a:cxn>
                <a:cxn ang="0">
                  <a:pos x="227" y="9"/>
                </a:cxn>
                <a:cxn ang="0">
                  <a:pos x="253" y="20"/>
                </a:cxn>
                <a:cxn ang="0">
                  <a:pos x="277" y="35"/>
                </a:cxn>
                <a:cxn ang="0">
                  <a:pos x="298" y="53"/>
                </a:cxn>
                <a:cxn ang="0">
                  <a:pos x="315" y="74"/>
                </a:cxn>
                <a:cxn ang="0">
                  <a:pos x="327" y="97"/>
                </a:cxn>
                <a:cxn ang="0">
                  <a:pos x="335" y="123"/>
                </a:cxn>
                <a:cxn ang="0">
                  <a:pos x="338" y="148"/>
                </a:cxn>
                <a:cxn ang="0">
                  <a:pos x="335" y="174"/>
                </a:cxn>
                <a:cxn ang="0">
                  <a:pos x="327" y="199"/>
                </a:cxn>
                <a:cxn ang="0">
                  <a:pos x="315" y="223"/>
                </a:cxn>
                <a:cxn ang="0">
                  <a:pos x="298" y="244"/>
                </a:cxn>
                <a:cxn ang="0">
                  <a:pos x="277" y="262"/>
                </a:cxn>
                <a:cxn ang="0">
                  <a:pos x="253" y="277"/>
                </a:cxn>
                <a:cxn ang="0">
                  <a:pos x="227" y="288"/>
                </a:cxn>
                <a:cxn ang="0">
                  <a:pos x="199" y="295"/>
                </a:cxn>
                <a:cxn ang="0">
                  <a:pos x="169" y="297"/>
                </a:cxn>
                <a:cxn ang="0">
                  <a:pos x="140" y="295"/>
                </a:cxn>
                <a:cxn ang="0">
                  <a:pos x="111" y="288"/>
                </a:cxn>
                <a:cxn ang="0">
                  <a:pos x="84" y="277"/>
                </a:cxn>
                <a:cxn ang="0">
                  <a:pos x="60" y="262"/>
                </a:cxn>
                <a:cxn ang="0">
                  <a:pos x="39" y="244"/>
                </a:cxn>
                <a:cxn ang="0">
                  <a:pos x="23" y="223"/>
                </a:cxn>
                <a:cxn ang="0">
                  <a:pos x="10" y="199"/>
                </a:cxn>
                <a:cxn ang="0">
                  <a:pos x="2" y="174"/>
                </a:cxn>
                <a:cxn ang="0">
                  <a:pos x="0" y="148"/>
                </a:cxn>
              </a:cxnLst>
              <a:rect l="0" t="0" r="r" b="b"/>
              <a:pathLst>
                <a:path w="338" h="297">
                  <a:moveTo>
                    <a:pt x="0" y="148"/>
                  </a:moveTo>
                  <a:lnTo>
                    <a:pt x="2" y="123"/>
                  </a:lnTo>
                  <a:lnTo>
                    <a:pt x="10" y="97"/>
                  </a:lnTo>
                  <a:lnTo>
                    <a:pt x="23" y="74"/>
                  </a:lnTo>
                  <a:lnTo>
                    <a:pt x="39" y="53"/>
                  </a:lnTo>
                  <a:lnTo>
                    <a:pt x="60" y="35"/>
                  </a:lnTo>
                  <a:lnTo>
                    <a:pt x="84" y="20"/>
                  </a:lnTo>
                  <a:lnTo>
                    <a:pt x="111" y="9"/>
                  </a:lnTo>
                  <a:lnTo>
                    <a:pt x="140" y="2"/>
                  </a:lnTo>
                  <a:lnTo>
                    <a:pt x="169" y="0"/>
                  </a:lnTo>
                  <a:lnTo>
                    <a:pt x="199" y="2"/>
                  </a:lnTo>
                  <a:lnTo>
                    <a:pt x="227" y="9"/>
                  </a:lnTo>
                  <a:lnTo>
                    <a:pt x="253" y="20"/>
                  </a:lnTo>
                  <a:lnTo>
                    <a:pt x="277" y="35"/>
                  </a:lnTo>
                  <a:lnTo>
                    <a:pt x="298" y="53"/>
                  </a:lnTo>
                  <a:lnTo>
                    <a:pt x="315" y="74"/>
                  </a:lnTo>
                  <a:lnTo>
                    <a:pt x="327" y="97"/>
                  </a:lnTo>
                  <a:lnTo>
                    <a:pt x="335" y="123"/>
                  </a:lnTo>
                  <a:lnTo>
                    <a:pt x="338" y="148"/>
                  </a:lnTo>
                  <a:lnTo>
                    <a:pt x="335" y="174"/>
                  </a:lnTo>
                  <a:lnTo>
                    <a:pt x="327" y="199"/>
                  </a:lnTo>
                  <a:lnTo>
                    <a:pt x="315" y="223"/>
                  </a:lnTo>
                  <a:lnTo>
                    <a:pt x="298" y="244"/>
                  </a:lnTo>
                  <a:lnTo>
                    <a:pt x="277" y="262"/>
                  </a:lnTo>
                  <a:lnTo>
                    <a:pt x="253" y="277"/>
                  </a:lnTo>
                  <a:lnTo>
                    <a:pt x="227" y="288"/>
                  </a:lnTo>
                  <a:lnTo>
                    <a:pt x="199" y="295"/>
                  </a:lnTo>
                  <a:lnTo>
                    <a:pt x="169" y="297"/>
                  </a:lnTo>
                  <a:lnTo>
                    <a:pt x="140" y="295"/>
                  </a:lnTo>
                  <a:lnTo>
                    <a:pt x="111" y="288"/>
                  </a:lnTo>
                  <a:lnTo>
                    <a:pt x="84" y="277"/>
                  </a:lnTo>
                  <a:lnTo>
                    <a:pt x="60" y="262"/>
                  </a:lnTo>
                  <a:lnTo>
                    <a:pt x="39" y="244"/>
                  </a:lnTo>
                  <a:lnTo>
                    <a:pt x="23" y="223"/>
                  </a:lnTo>
                  <a:lnTo>
                    <a:pt x="10" y="199"/>
                  </a:lnTo>
                  <a:lnTo>
                    <a:pt x="2" y="174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1223" name="Rectangle 23"/>
            <p:cNvSpPr>
              <a:spLocks noChangeArrowheads="1"/>
            </p:cNvSpPr>
            <p:nvPr/>
          </p:nvSpPr>
          <p:spPr bwMode="auto">
            <a:xfrm>
              <a:off x="1376" y="3960"/>
              <a:ext cx="10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16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s-MX" sz="4600"/>
            </a:p>
          </p:txBody>
        </p:sp>
        <p:sp>
          <p:nvSpPr>
            <p:cNvPr id="51224" name="Line 24"/>
            <p:cNvSpPr>
              <a:spLocks noChangeShapeType="1"/>
            </p:cNvSpPr>
            <p:nvPr/>
          </p:nvSpPr>
          <p:spPr bwMode="auto">
            <a:xfrm flipH="1">
              <a:off x="1249" y="3137"/>
              <a:ext cx="362" cy="21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1225" name="Freeform 25"/>
            <p:cNvSpPr>
              <a:spLocks/>
            </p:cNvSpPr>
            <p:nvPr/>
          </p:nvSpPr>
          <p:spPr bwMode="auto">
            <a:xfrm>
              <a:off x="2598" y="3092"/>
              <a:ext cx="434" cy="213"/>
            </a:xfrm>
            <a:custGeom>
              <a:avLst/>
              <a:gdLst/>
              <a:ahLst/>
              <a:cxnLst>
                <a:cxn ang="0">
                  <a:pos x="0" y="213"/>
                </a:cxn>
                <a:cxn ang="0">
                  <a:pos x="217" y="0"/>
                </a:cxn>
                <a:cxn ang="0">
                  <a:pos x="434" y="213"/>
                </a:cxn>
              </a:cxnLst>
              <a:rect l="0" t="0" r="r" b="b"/>
              <a:pathLst>
                <a:path w="434" h="213">
                  <a:moveTo>
                    <a:pt x="0" y="213"/>
                  </a:moveTo>
                  <a:lnTo>
                    <a:pt x="217" y="0"/>
                  </a:lnTo>
                  <a:lnTo>
                    <a:pt x="434" y="21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1226" name="Line 26"/>
            <p:cNvSpPr>
              <a:spLocks noChangeShapeType="1"/>
            </p:cNvSpPr>
            <p:nvPr/>
          </p:nvSpPr>
          <p:spPr bwMode="auto">
            <a:xfrm>
              <a:off x="1249" y="3647"/>
              <a:ext cx="169" cy="21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1227" name="Line 27"/>
            <p:cNvSpPr>
              <a:spLocks noChangeShapeType="1"/>
            </p:cNvSpPr>
            <p:nvPr/>
          </p:nvSpPr>
          <p:spPr bwMode="auto">
            <a:xfrm flipV="1">
              <a:off x="2260" y="3602"/>
              <a:ext cx="338" cy="21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1228" name="Line 28"/>
            <p:cNvSpPr>
              <a:spLocks noChangeShapeType="1"/>
            </p:cNvSpPr>
            <p:nvPr/>
          </p:nvSpPr>
          <p:spPr bwMode="auto">
            <a:xfrm>
              <a:off x="2598" y="3602"/>
              <a:ext cx="264" cy="21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1229" name="Line 29"/>
            <p:cNvSpPr>
              <a:spLocks noChangeShapeType="1"/>
            </p:cNvSpPr>
            <p:nvPr/>
          </p:nvSpPr>
          <p:spPr bwMode="auto">
            <a:xfrm flipH="1">
              <a:off x="1701" y="2568"/>
              <a:ext cx="49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s-ES"/>
            </a:p>
          </p:txBody>
        </p:sp>
        <p:sp>
          <p:nvSpPr>
            <p:cNvPr id="51230" name="Line 30"/>
            <p:cNvSpPr>
              <a:spLocks noChangeShapeType="1"/>
            </p:cNvSpPr>
            <p:nvPr/>
          </p:nvSpPr>
          <p:spPr bwMode="auto">
            <a:xfrm>
              <a:off x="2381" y="2568"/>
              <a:ext cx="36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s-ES"/>
            </a:p>
          </p:txBody>
        </p:sp>
      </p:grpSp>
      <p:sp>
        <p:nvSpPr>
          <p:cNvPr id="51231" name="Rectangle 31"/>
          <p:cNvSpPr>
            <a:spLocks noChangeArrowheads="1"/>
          </p:cNvSpPr>
          <p:nvPr/>
        </p:nvSpPr>
        <p:spPr bwMode="auto">
          <a:xfrm>
            <a:off x="3713163" y="2936096"/>
            <a:ext cx="4211637" cy="488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600" b="1" dirty="0" err="1"/>
              <a:t>Inorden</a:t>
            </a:r>
            <a:r>
              <a:rPr lang="en-US" sz="2600" dirty="0"/>
              <a:t>:   D G B A H E I C F</a:t>
            </a:r>
            <a:endParaRPr lang="es-ES" sz="2600" dirty="0"/>
          </a:p>
        </p:txBody>
      </p:sp>
      <p:sp>
        <p:nvSpPr>
          <p:cNvPr id="36" name="Título 1"/>
          <p:cNvSpPr>
            <a:spLocks noGrp="1"/>
          </p:cNvSpPr>
          <p:nvPr>
            <p:ph type="title"/>
          </p:nvPr>
        </p:nvSpPr>
        <p:spPr>
          <a:xfrm>
            <a:off x="337602" y="142067"/>
            <a:ext cx="8229600" cy="698500"/>
          </a:xfrm>
        </p:spPr>
        <p:txBody>
          <a:bodyPr>
            <a:normAutofit/>
          </a:bodyPr>
          <a:lstStyle/>
          <a:p>
            <a:r>
              <a:rPr lang="es-CL" sz="4000" b="1" i="1" dirty="0"/>
              <a:t>Recorridos (cont.)</a:t>
            </a:r>
            <a:endParaRPr lang="es-CL" b="1" i="1" dirty="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286919" y="952817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fontAlgn="auto">
              <a:spcAft>
                <a:spcPts val="0"/>
              </a:spcAft>
            </a:pPr>
            <a:r>
              <a:rPr lang="es-ES_tradnl" b="1" dirty="0">
                <a:latin typeface="+mj-lt"/>
              </a:rPr>
              <a:t>Recorrido en </a:t>
            </a:r>
            <a:r>
              <a:rPr lang="es-ES_tradnl" b="1" dirty="0" err="1">
                <a:latin typeface="+mj-lt"/>
              </a:rPr>
              <a:t>Inorden</a:t>
            </a:r>
            <a:r>
              <a:rPr lang="es-ES_tradnl" b="1" dirty="0">
                <a:latin typeface="+mj-lt"/>
              </a:rPr>
              <a:t> (infijo)</a:t>
            </a:r>
          </a:p>
          <a:p>
            <a:pPr marL="952500" lvl="1" indent="-495300" fontAlgn="auto">
              <a:spcAft>
                <a:spcPts val="0"/>
              </a:spcAft>
              <a:buFont typeface="+mj-lt"/>
              <a:buAutoNum type="arabicPeriod"/>
            </a:pPr>
            <a:r>
              <a:rPr lang="es-MX" dirty="0">
                <a:latin typeface="+mj-lt"/>
              </a:rPr>
              <a:t>Imprimir la raíz. </a:t>
            </a:r>
          </a:p>
          <a:p>
            <a:pPr marL="952500" lvl="1" indent="-495300" fontAlgn="auto">
              <a:spcAft>
                <a:spcPts val="0"/>
              </a:spcAft>
              <a:buFont typeface="+mj-lt"/>
              <a:buAutoNum type="arabicPeriod"/>
            </a:pPr>
            <a:r>
              <a:rPr lang="es-MX" dirty="0">
                <a:latin typeface="+mj-lt"/>
              </a:rPr>
              <a:t>Seguir en el subárbol izquierdo e ir al paso 1. </a:t>
            </a:r>
          </a:p>
          <a:p>
            <a:pPr marL="952500" lvl="1" indent="-495300" fontAlgn="auto">
              <a:spcAft>
                <a:spcPts val="0"/>
              </a:spcAft>
              <a:buFont typeface="+mj-lt"/>
              <a:buAutoNum type="arabicPeriod"/>
            </a:pPr>
            <a:r>
              <a:rPr lang="es-MX" dirty="0">
                <a:latin typeface="+mj-lt"/>
              </a:rPr>
              <a:t>Seguir en el subárbol derecho e ir al paso 1. </a:t>
            </a:r>
            <a:endParaRPr lang="es-ES_tradnl" dirty="0">
              <a:latin typeface="+mj-lt"/>
            </a:endParaRP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5034336" y="1422718"/>
            <a:ext cx="71526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rgbClr val="00B050"/>
                </a:solidFill>
              </a:rPr>
              <a:t>IRD</a:t>
            </a:r>
            <a:endParaRPr lang="es-MX" b="1" dirty="0">
              <a:solidFill>
                <a:srgbClr val="00B05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402" y="3933825"/>
            <a:ext cx="4041891" cy="242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9965"/>
            <a:ext cx="9351034" cy="1143000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/>
              <a:t>ÁRBOL BINARIO DE BÚSQUEDA </a:t>
            </a:r>
            <a:r>
              <a:rPr lang="es-MX" sz="2400" dirty="0"/>
              <a:t>(ABB)</a:t>
            </a:r>
            <a:endParaRPr lang="es-ES" sz="24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MX" dirty="0"/>
              <a:t>Este tipo de árbol permite almacenar información ordenada.</a:t>
            </a:r>
          </a:p>
          <a:p>
            <a:pPr>
              <a:lnSpc>
                <a:spcPct val="90000"/>
              </a:lnSpc>
            </a:pPr>
            <a:r>
              <a:rPr lang="es-MX" dirty="0"/>
              <a:t>Reglas a cumplir:</a:t>
            </a:r>
          </a:p>
          <a:p>
            <a:pPr lvl="1">
              <a:lnSpc>
                <a:spcPct val="90000"/>
              </a:lnSpc>
            </a:pPr>
            <a:r>
              <a:rPr lang="es-MX" dirty="0"/>
              <a:t>Cada nodo del árbol puede tener 0, 1 </a:t>
            </a:r>
            <a:r>
              <a:rPr lang="es-MX" dirty="0" err="1"/>
              <a:t>ó</a:t>
            </a:r>
            <a:r>
              <a:rPr lang="es-MX" dirty="0"/>
              <a:t> 2 hijos.</a:t>
            </a:r>
          </a:p>
          <a:p>
            <a:pPr lvl="1">
              <a:lnSpc>
                <a:spcPct val="90000"/>
              </a:lnSpc>
            </a:pPr>
            <a:r>
              <a:rPr lang="es-MX" dirty="0"/>
              <a:t>Los descendientes </a:t>
            </a:r>
            <a:r>
              <a:rPr lang="es-MX" dirty="0">
                <a:solidFill>
                  <a:schemeClr val="accent1"/>
                </a:solidFill>
              </a:rPr>
              <a:t>izquierdos</a:t>
            </a:r>
            <a:r>
              <a:rPr lang="es-MX" dirty="0"/>
              <a:t> deben tener un valor </a:t>
            </a:r>
            <a:r>
              <a:rPr lang="es-MX" dirty="0">
                <a:solidFill>
                  <a:schemeClr val="accent1"/>
                </a:solidFill>
              </a:rPr>
              <a:t>menor al padre</a:t>
            </a:r>
            <a:r>
              <a:rPr lang="es-MX" dirty="0"/>
              <a:t>.</a:t>
            </a:r>
          </a:p>
          <a:p>
            <a:pPr lvl="1">
              <a:lnSpc>
                <a:spcPct val="90000"/>
              </a:lnSpc>
            </a:pPr>
            <a:r>
              <a:rPr lang="es-MX" dirty="0"/>
              <a:t>Los descendientes </a:t>
            </a:r>
            <a:r>
              <a:rPr lang="es-MX" dirty="0">
                <a:solidFill>
                  <a:schemeClr val="accent1"/>
                </a:solidFill>
              </a:rPr>
              <a:t>derechos</a:t>
            </a:r>
            <a:r>
              <a:rPr lang="es-MX" dirty="0"/>
              <a:t> deben tener un valor </a:t>
            </a:r>
            <a:r>
              <a:rPr lang="es-MX" dirty="0">
                <a:solidFill>
                  <a:schemeClr val="accent1"/>
                </a:solidFill>
              </a:rPr>
              <a:t>mayor al padre</a:t>
            </a:r>
            <a:r>
              <a:rPr lang="es-MX" dirty="0"/>
              <a:t>.</a:t>
            </a:r>
          </a:p>
          <a:p>
            <a:pPr lvl="1">
              <a:lnSpc>
                <a:spcPct val="90000"/>
              </a:lnSpc>
            </a:pPr>
            <a:r>
              <a:rPr lang="es-MX" dirty="0"/>
              <a:t>Esta definición no acepta elementos con valores duplicados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FB53-B08A-4A08-A0E8-384E9B0FB24A}" type="slidenum">
              <a:rPr lang="es-MX"/>
              <a:pPr/>
              <a:t>20</a:t>
            </a:fld>
            <a:endParaRPr lang="es-MX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740" y="3061208"/>
            <a:ext cx="3389312" cy="3213100"/>
            <a:chOff x="1066" y="2296"/>
            <a:chExt cx="2135" cy="2024"/>
          </a:xfrm>
        </p:grpSpPr>
        <p:sp>
          <p:nvSpPr>
            <p:cNvPr id="522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066" y="2296"/>
              <a:ext cx="1742" cy="2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2230" name="Freeform 6"/>
            <p:cNvSpPr>
              <a:spLocks/>
            </p:cNvSpPr>
            <p:nvPr/>
          </p:nvSpPr>
          <p:spPr bwMode="auto">
            <a:xfrm>
              <a:off x="2109" y="2308"/>
              <a:ext cx="338" cy="298"/>
            </a:xfrm>
            <a:custGeom>
              <a:avLst/>
              <a:gdLst/>
              <a:ahLst/>
              <a:cxnLst>
                <a:cxn ang="0">
                  <a:pos x="0" y="150"/>
                </a:cxn>
                <a:cxn ang="0">
                  <a:pos x="2" y="124"/>
                </a:cxn>
                <a:cxn ang="0">
                  <a:pos x="10" y="99"/>
                </a:cxn>
                <a:cxn ang="0">
                  <a:pos x="23" y="75"/>
                </a:cxn>
                <a:cxn ang="0">
                  <a:pos x="39" y="54"/>
                </a:cxn>
                <a:cxn ang="0">
                  <a:pos x="60" y="36"/>
                </a:cxn>
                <a:cxn ang="0">
                  <a:pos x="84" y="21"/>
                </a:cxn>
                <a:cxn ang="0">
                  <a:pos x="111" y="10"/>
                </a:cxn>
                <a:cxn ang="0">
                  <a:pos x="140" y="3"/>
                </a:cxn>
                <a:cxn ang="0">
                  <a:pos x="169" y="0"/>
                </a:cxn>
                <a:cxn ang="0">
                  <a:pos x="197" y="3"/>
                </a:cxn>
                <a:cxn ang="0">
                  <a:pos x="227" y="10"/>
                </a:cxn>
                <a:cxn ang="0">
                  <a:pos x="253" y="21"/>
                </a:cxn>
                <a:cxn ang="0">
                  <a:pos x="277" y="36"/>
                </a:cxn>
                <a:cxn ang="0">
                  <a:pos x="298" y="54"/>
                </a:cxn>
                <a:cxn ang="0">
                  <a:pos x="314" y="75"/>
                </a:cxn>
                <a:cxn ang="0">
                  <a:pos x="327" y="99"/>
                </a:cxn>
                <a:cxn ang="0">
                  <a:pos x="335" y="124"/>
                </a:cxn>
                <a:cxn ang="0">
                  <a:pos x="338" y="150"/>
                </a:cxn>
                <a:cxn ang="0">
                  <a:pos x="335" y="175"/>
                </a:cxn>
                <a:cxn ang="0">
                  <a:pos x="327" y="201"/>
                </a:cxn>
                <a:cxn ang="0">
                  <a:pos x="314" y="224"/>
                </a:cxn>
                <a:cxn ang="0">
                  <a:pos x="298" y="245"/>
                </a:cxn>
                <a:cxn ang="0">
                  <a:pos x="277" y="263"/>
                </a:cxn>
                <a:cxn ang="0">
                  <a:pos x="253" y="278"/>
                </a:cxn>
                <a:cxn ang="0">
                  <a:pos x="227" y="289"/>
                </a:cxn>
                <a:cxn ang="0">
                  <a:pos x="197" y="296"/>
                </a:cxn>
                <a:cxn ang="0">
                  <a:pos x="169" y="298"/>
                </a:cxn>
                <a:cxn ang="0">
                  <a:pos x="140" y="296"/>
                </a:cxn>
                <a:cxn ang="0">
                  <a:pos x="111" y="289"/>
                </a:cxn>
                <a:cxn ang="0">
                  <a:pos x="84" y="278"/>
                </a:cxn>
                <a:cxn ang="0">
                  <a:pos x="60" y="263"/>
                </a:cxn>
                <a:cxn ang="0">
                  <a:pos x="39" y="245"/>
                </a:cxn>
                <a:cxn ang="0">
                  <a:pos x="23" y="224"/>
                </a:cxn>
                <a:cxn ang="0">
                  <a:pos x="10" y="201"/>
                </a:cxn>
                <a:cxn ang="0">
                  <a:pos x="2" y="175"/>
                </a:cxn>
                <a:cxn ang="0">
                  <a:pos x="0" y="150"/>
                </a:cxn>
              </a:cxnLst>
              <a:rect l="0" t="0" r="r" b="b"/>
              <a:pathLst>
                <a:path w="338" h="298">
                  <a:moveTo>
                    <a:pt x="0" y="150"/>
                  </a:moveTo>
                  <a:lnTo>
                    <a:pt x="2" y="124"/>
                  </a:lnTo>
                  <a:lnTo>
                    <a:pt x="10" y="99"/>
                  </a:lnTo>
                  <a:lnTo>
                    <a:pt x="23" y="75"/>
                  </a:lnTo>
                  <a:lnTo>
                    <a:pt x="39" y="54"/>
                  </a:lnTo>
                  <a:lnTo>
                    <a:pt x="60" y="36"/>
                  </a:lnTo>
                  <a:lnTo>
                    <a:pt x="84" y="21"/>
                  </a:lnTo>
                  <a:lnTo>
                    <a:pt x="111" y="10"/>
                  </a:lnTo>
                  <a:lnTo>
                    <a:pt x="140" y="3"/>
                  </a:lnTo>
                  <a:lnTo>
                    <a:pt x="169" y="0"/>
                  </a:lnTo>
                  <a:lnTo>
                    <a:pt x="197" y="3"/>
                  </a:lnTo>
                  <a:lnTo>
                    <a:pt x="227" y="10"/>
                  </a:lnTo>
                  <a:lnTo>
                    <a:pt x="253" y="21"/>
                  </a:lnTo>
                  <a:lnTo>
                    <a:pt x="277" y="36"/>
                  </a:lnTo>
                  <a:lnTo>
                    <a:pt x="298" y="54"/>
                  </a:lnTo>
                  <a:lnTo>
                    <a:pt x="314" y="75"/>
                  </a:lnTo>
                  <a:lnTo>
                    <a:pt x="327" y="99"/>
                  </a:lnTo>
                  <a:lnTo>
                    <a:pt x="335" y="124"/>
                  </a:lnTo>
                  <a:lnTo>
                    <a:pt x="338" y="150"/>
                  </a:lnTo>
                  <a:lnTo>
                    <a:pt x="335" y="175"/>
                  </a:lnTo>
                  <a:lnTo>
                    <a:pt x="327" y="201"/>
                  </a:lnTo>
                  <a:lnTo>
                    <a:pt x="314" y="224"/>
                  </a:lnTo>
                  <a:lnTo>
                    <a:pt x="298" y="245"/>
                  </a:lnTo>
                  <a:lnTo>
                    <a:pt x="277" y="263"/>
                  </a:lnTo>
                  <a:lnTo>
                    <a:pt x="253" y="278"/>
                  </a:lnTo>
                  <a:lnTo>
                    <a:pt x="227" y="289"/>
                  </a:lnTo>
                  <a:lnTo>
                    <a:pt x="197" y="296"/>
                  </a:lnTo>
                  <a:lnTo>
                    <a:pt x="169" y="298"/>
                  </a:lnTo>
                  <a:lnTo>
                    <a:pt x="140" y="296"/>
                  </a:lnTo>
                  <a:lnTo>
                    <a:pt x="111" y="289"/>
                  </a:lnTo>
                  <a:lnTo>
                    <a:pt x="84" y="278"/>
                  </a:lnTo>
                  <a:lnTo>
                    <a:pt x="60" y="263"/>
                  </a:lnTo>
                  <a:lnTo>
                    <a:pt x="39" y="245"/>
                  </a:lnTo>
                  <a:lnTo>
                    <a:pt x="23" y="224"/>
                  </a:lnTo>
                  <a:lnTo>
                    <a:pt x="10" y="201"/>
                  </a:lnTo>
                  <a:lnTo>
                    <a:pt x="2" y="175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2242" y="2410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16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s-MX" sz="4600"/>
            </a:p>
          </p:txBody>
        </p:sp>
        <p:sp>
          <p:nvSpPr>
            <p:cNvPr id="52232" name="Freeform 8"/>
            <p:cNvSpPr>
              <a:spLocks/>
            </p:cNvSpPr>
            <p:nvPr/>
          </p:nvSpPr>
          <p:spPr bwMode="auto">
            <a:xfrm>
              <a:off x="1441" y="2840"/>
              <a:ext cx="339" cy="297"/>
            </a:xfrm>
            <a:custGeom>
              <a:avLst/>
              <a:gdLst/>
              <a:ahLst/>
              <a:cxnLst>
                <a:cxn ang="0">
                  <a:pos x="0" y="149"/>
                </a:cxn>
                <a:cxn ang="0">
                  <a:pos x="3" y="122"/>
                </a:cxn>
                <a:cxn ang="0">
                  <a:pos x="11" y="98"/>
                </a:cxn>
                <a:cxn ang="0">
                  <a:pos x="24" y="74"/>
                </a:cxn>
                <a:cxn ang="0">
                  <a:pos x="40" y="53"/>
                </a:cxn>
                <a:cxn ang="0">
                  <a:pos x="61" y="34"/>
                </a:cxn>
                <a:cxn ang="0">
                  <a:pos x="85" y="19"/>
                </a:cxn>
                <a:cxn ang="0">
                  <a:pos x="112" y="9"/>
                </a:cxn>
                <a:cxn ang="0">
                  <a:pos x="141" y="2"/>
                </a:cxn>
                <a:cxn ang="0">
                  <a:pos x="170" y="0"/>
                </a:cxn>
                <a:cxn ang="0">
                  <a:pos x="200" y="2"/>
                </a:cxn>
                <a:cxn ang="0">
                  <a:pos x="228" y="9"/>
                </a:cxn>
                <a:cxn ang="0">
                  <a:pos x="254" y="19"/>
                </a:cxn>
                <a:cxn ang="0">
                  <a:pos x="278" y="34"/>
                </a:cxn>
                <a:cxn ang="0">
                  <a:pos x="299" y="53"/>
                </a:cxn>
                <a:cxn ang="0">
                  <a:pos x="315" y="74"/>
                </a:cxn>
                <a:cxn ang="0">
                  <a:pos x="328" y="98"/>
                </a:cxn>
                <a:cxn ang="0">
                  <a:pos x="336" y="122"/>
                </a:cxn>
                <a:cxn ang="0">
                  <a:pos x="339" y="149"/>
                </a:cxn>
                <a:cxn ang="0">
                  <a:pos x="336" y="175"/>
                </a:cxn>
                <a:cxn ang="0">
                  <a:pos x="328" y="200"/>
                </a:cxn>
                <a:cxn ang="0">
                  <a:pos x="315" y="223"/>
                </a:cxn>
                <a:cxn ang="0">
                  <a:pos x="299" y="244"/>
                </a:cxn>
                <a:cxn ang="0">
                  <a:pos x="278" y="263"/>
                </a:cxn>
                <a:cxn ang="0">
                  <a:pos x="254" y="278"/>
                </a:cxn>
                <a:cxn ang="0">
                  <a:pos x="228" y="288"/>
                </a:cxn>
                <a:cxn ang="0">
                  <a:pos x="200" y="295"/>
                </a:cxn>
                <a:cxn ang="0">
                  <a:pos x="170" y="297"/>
                </a:cxn>
                <a:cxn ang="0">
                  <a:pos x="141" y="295"/>
                </a:cxn>
                <a:cxn ang="0">
                  <a:pos x="112" y="288"/>
                </a:cxn>
                <a:cxn ang="0">
                  <a:pos x="85" y="278"/>
                </a:cxn>
                <a:cxn ang="0">
                  <a:pos x="61" y="263"/>
                </a:cxn>
                <a:cxn ang="0">
                  <a:pos x="40" y="244"/>
                </a:cxn>
                <a:cxn ang="0">
                  <a:pos x="24" y="223"/>
                </a:cxn>
                <a:cxn ang="0">
                  <a:pos x="11" y="200"/>
                </a:cxn>
                <a:cxn ang="0">
                  <a:pos x="3" y="175"/>
                </a:cxn>
                <a:cxn ang="0">
                  <a:pos x="0" y="149"/>
                </a:cxn>
              </a:cxnLst>
              <a:rect l="0" t="0" r="r" b="b"/>
              <a:pathLst>
                <a:path w="339" h="297">
                  <a:moveTo>
                    <a:pt x="0" y="149"/>
                  </a:moveTo>
                  <a:lnTo>
                    <a:pt x="3" y="122"/>
                  </a:lnTo>
                  <a:lnTo>
                    <a:pt x="11" y="98"/>
                  </a:lnTo>
                  <a:lnTo>
                    <a:pt x="24" y="74"/>
                  </a:lnTo>
                  <a:lnTo>
                    <a:pt x="40" y="53"/>
                  </a:lnTo>
                  <a:lnTo>
                    <a:pt x="61" y="34"/>
                  </a:lnTo>
                  <a:lnTo>
                    <a:pt x="85" y="19"/>
                  </a:lnTo>
                  <a:lnTo>
                    <a:pt x="112" y="9"/>
                  </a:lnTo>
                  <a:lnTo>
                    <a:pt x="141" y="2"/>
                  </a:lnTo>
                  <a:lnTo>
                    <a:pt x="170" y="0"/>
                  </a:lnTo>
                  <a:lnTo>
                    <a:pt x="200" y="2"/>
                  </a:lnTo>
                  <a:lnTo>
                    <a:pt x="228" y="9"/>
                  </a:lnTo>
                  <a:lnTo>
                    <a:pt x="254" y="19"/>
                  </a:lnTo>
                  <a:lnTo>
                    <a:pt x="278" y="34"/>
                  </a:lnTo>
                  <a:lnTo>
                    <a:pt x="299" y="53"/>
                  </a:lnTo>
                  <a:lnTo>
                    <a:pt x="315" y="74"/>
                  </a:lnTo>
                  <a:lnTo>
                    <a:pt x="328" y="98"/>
                  </a:lnTo>
                  <a:lnTo>
                    <a:pt x="336" y="122"/>
                  </a:lnTo>
                  <a:lnTo>
                    <a:pt x="339" y="149"/>
                  </a:lnTo>
                  <a:lnTo>
                    <a:pt x="336" y="175"/>
                  </a:lnTo>
                  <a:lnTo>
                    <a:pt x="328" y="200"/>
                  </a:lnTo>
                  <a:lnTo>
                    <a:pt x="315" y="223"/>
                  </a:lnTo>
                  <a:lnTo>
                    <a:pt x="299" y="244"/>
                  </a:lnTo>
                  <a:lnTo>
                    <a:pt x="278" y="263"/>
                  </a:lnTo>
                  <a:lnTo>
                    <a:pt x="254" y="278"/>
                  </a:lnTo>
                  <a:lnTo>
                    <a:pt x="228" y="288"/>
                  </a:lnTo>
                  <a:lnTo>
                    <a:pt x="200" y="295"/>
                  </a:lnTo>
                  <a:lnTo>
                    <a:pt x="170" y="297"/>
                  </a:lnTo>
                  <a:lnTo>
                    <a:pt x="141" y="295"/>
                  </a:lnTo>
                  <a:lnTo>
                    <a:pt x="112" y="288"/>
                  </a:lnTo>
                  <a:lnTo>
                    <a:pt x="85" y="278"/>
                  </a:lnTo>
                  <a:lnTo>
                    <a:pt x="61" y="263"/>
                  </a:lnTo>
                  <a:lnTo>
                    <a:pt x="40" y="244"/>
                  </a:lnTo>
                  <a:lnTo>
                    <a:pt x="24" y="223"/>
                  </a:lnTo>
                  <a:lnTo>
                    <a:pt x="11" y="200"/>
                  </a:lnTo>
                  <a:lnTo>
                    <a:pt x="3" y="17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1575" y="2941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16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s-MX" sz="4600"/>
            </a:p>
          </p:txBody>
        </p:sp>
        <p:sp>
          <p:nvSpPr>
            <p:cNvPr id="52234" name="Freeform 10"/>
            <p:cNvSpPr>
              <a:spLocks/>
            </p:cNvSpPr>
            <p:nvPr/>
          </p:nvSpPr>
          <p:spPr bwMode="auto">
            <a:xfrm>
              <a:off x="2645" y="2795"/>
              <a:ext cx="338" cy="297"/>
            </a:xfrm>
            <a:custGeom>
              <a:avLst/>
              <a:gdLst/>
              <a:ahLst/>
              <a:cxnLst>
                <a:cxn ang="0">
                  <a:pos x="0" y="149"/>
                </a:cxn>
                <a:cxn ang="0">
                  <a:pos x="3" y="122"/>
                </a:cxn>
                <a:cxn ang="0">
                  <a:pos x="10" y="98"/>
                </a:cxn>
                <a:cxn ang="0">
                  <a:pos x="23" y="74"/>
                </a:cxn>
                <a:cxn ang="0">
                  <a:pos x="40" y="53"/>
                </a:cxn>
                <a:cxn ang="0">
                  <a:pos x="61" y="34"/>
                </a:cxn>
                <a:cxn ang="0">
                  <a:pos x="85" y="19"/>
                </a:cxn>
                <a:cxn ang="0">
                  <a:pos x="112" y="9"/>
                </a:cxn>
                <a:cxn ang="0">
                  <a:pos x="140" y="2"/>
                </a:cxn>
                <a:cxn ang="0">
                  <a:pos x="170" y="0"/>
                </a:cxn>
                <a:cxn ang="0">
                  <a:pos x="199" y="2"/>
                </a:cxn>
                <a:cxn ang="0">
                  <a:pos x="228" y="9"/>
                </a:cxn>
                <a:cxn ang="0">
                  <a:pos x="253" y="19"/>
                </a:cxn>
                <a:cxn ang="0">
                  <a:pos x="278" y="34"/>
                </a:cxn>
                <a:cxn ang="0">
                  <a:pos x="298" y="53"/>
                </a:cxn>
                <a:cxn ang="0">
                  <a:pos x="315" y="74"/>
                </a:cxn>
                <a:cxn ang="0">
                  <a:pos x="328" y="98"/>
                </a:cxn>
                <a:cxn ang="0">
                  <a:pos x="336" y="122"/>
                </a:cxn>
                <a:cxn ang="0">
                  <a:pos x="338" y="149"/>
                </a:cxn>
                <a:cxn ang="0">
                  <a:pos x="336" y="175"/>
                </a:cxn>
                <a:cxn ang="0">
                  <a:pos x="328" y="200"/>
                </a:cxn>
                <a:cxn ang="0">
                  <a:pos x="315" y="223"/>
                </a:cxn>
                <a:cxn ang="0">
                  <a:pos x="298" y="244"/>
                </a:cxn>
                <a:cxn ang="0">
                  <a:pos x="278" y="263"/>
                </a:cxn>
                <a:cxn ang="0">
                  <a:pos x="253" y="278"/>
                </a:cxn>
                <a:cxn ang="0">
                  <a:pos x="228" y="288"/>
                </a:cxn>
                <a:cxn ang="0">
                  <a:pos x="199" y="295"/>
                </a:cxn>
                <a:cxn ang="0">
                  <a:pos x="170" y="297"/>
                </a:cxn>
                <a:cxn ang="0">
                  <a:pos x="140" y="295"/>
                </a:cxn>
                <a:cxn ang="0">
                  <a:pos x="112" y="288"/>
                </a:cxn>
                <a:cxn ang="0">
                  <a:pos x="85" y="278"/>
                </a:cxn>
                <a:cxn ang="0">
                  <a:pos x="61" y="263"/>
                </a:cxn>
                <a:cxn ang="0">
                  <a:pos x="40" y="244"/>
                </a:cxn>
                <a:cxn ang="0">
                  <a:pos x="23" y="223"/>
                </a:cxn>
                <a:cxn ang="0">
                  <a:pos x="10" y="200"/>
                </a:cxn>
                <a:cxn ang="0">
                  <a:pos x="3" y="175"/>
                </a:cxn>
                <a:cxn ang="0">
                  <a:pos x="0" y="149"/>
                </a:cxn>
              </a:cxnLst>
              <a:rect l="0" t="0" r="r" b="b"/>
              <a:pathLst>
                <a:path w="338" h="297">
                  <a:moveTo>
                    <a:pt x="0" y="149"/>
                  </a:moveTo>
                  <a:lnTo>
                    <a:pt x="3" y="122"/>
                  </a:lnTo>
                  <a:lnTo>
                    <a:pt x="10" y="98"/>
                  </a:lnTo>
                  <a:lnTo>
                    <a:pt x="23" y="74"/>
                  </a:lnTo>
                  <a:lnTo>
                    <a:pt x="40" y="53"/>
                  </a:lnTo>
                  <a:lnTo>
                    <a:pt x="61" y="34"/>
                  </a:lnTo>
                  <a:lnTo>
                    <a:pt x="85" y="19"/>
                  </a:lnTo>
                  <a:lnTo>
                    <a:pt x="112" y="9"/>
                  </a:lnTo>
                  <a:lnTo>
                    <a:pt x="140" y="2"/>
                  </a:lnTo>
                  <a:lnTo>
                    <a:pt x="170" y="0"/>
                  </a:lnTo>
                  <a:lnTo>
                    <a:pt x="199" y="2"/>
                  </a:lnTo>
                  <a:lnTo>
                    <a:pt x="228" y="9"/>
                  </a:lnTo>
                  <a:lnTo>
                    <a:pt x="253" y="19"/>
                  </a:lnTo>
                  <a:lnTo>
                    <a:pt x="278" y="34"/>
                  </a:lnTo>
                  <a:lnTo>
                    <a:pt x="298" y="53"/>
                  </a:lnTo>
                  <a:lnTo>
                    <a:pt x="315" y="74"/>
                  </a:lnTo>
                  <a:lnTo>
                    <a:pt x="328" y="98"/>
                  </a:lnTo>
                  <a:lnTo>
                    <a:pt x="336" y="122"/>
                  </a:lnTo>
                  <a:lnTo>
                    <a:pt x="338" y="149"/>
                  </a:lnTo>
                  <a:lnTo>
                    <a:pt x="336" y="175"/>
                  </a:lnTo>
                  <a:lnTo>
                    <a:pt x="328" y="200"/>
                  </a:lnTo>
                  <a:lnTo>
                    <a:pt x="315" y="223"/>
                  </a:lnTo>
                  <a:lnTo>
                    <a:pt x="298" y="244"/>
                  </a:lnTo>
                  <a:lnTo>
                    <a:pt x="278" y="263"/>
                  </a:lnTo>
                  <a:lnTo>
                    <a:pt x="253" y="278"/>
                  </a:lnTo>
                  <a:lnTo>
                    <a:pt x="228" y="288"/>
                  </a:lnTo>
                  <a:lnTo>
                    <a:pt x="199" y="295"/>
                  </a:lnTo>
                  <a:lnTo>
                    <a:pt x="170" y="297"/>
                  </a:lnTo>
                  <a:lnTo>
                    <a:pt x="140" y="295"/>
                  </a:lnTo>
                  <a:lnTo>
                    <a:pt x="112" y="288"/>
                  </a:lnTo>
                  <a:lnTo>
                    <a:pt x="85" y="278"/>
                  </a:lnTo>
                  <a:lnTo>
                    <a:pt x="61" y="263"/>
                  </a:lnTo>
                  <a:lnTo>
                    <a:pt x="40" y="244"/>
                  </a:lnTo>
                  <a:lnTo>
                    <a:pt x="23" y="223"/>
                  </a:lnTo>
                  <a:lnTo>
                    <a:pt x="10" y="200"/>
                  </a:lnTo>
                  <a:lnTo>
                    <a:pt x="3" y="17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>
              <a:off x="2776" y="2896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16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s-MX" sz="4600"/>
            </a:p>
          </p:txBody>
        </p:sp>
        <p:sp>
          <p:nvSpPr>
            <p:cNvPr id="52236" name="Freeform 12"/>
            <p:cNvSpPr>
              <a:spLocks/>
            </p:cNvSpPr>
            <p:nvPr/>
          </p:nvSpPr>
          <p:spPr bwMode="auto">
            <a:xfrm>
              <a:off x="1080" y="3350"/>
              <a:ext cx="338" cy="297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3" y="122"/>
                </a:cxn>
                <a:cxn ang="0">
                  <a:pos x="10" y="97"/>
                </a:cxn>
                <a:cxn ang="0">
                  <a:pos x="23" y="73"/>
                </a:cxn>
                <a:cxn ang="0">
                  <a:pos x="40" y="53"/>
                </a:cxn>
                <a:cxn ang="0">
                  <a:pos x="61" y="35"/>
                </a:cxn>
                <a:cxn ang="0">
                  <a:pos x="85" y="19"/>
                </a:cxn>
                <a:cxn ang="0">
                  <a:pos x="111" y="9"/>
                </a:cxn>
                <a:cxn ang="0">
                  <a:pos x="140" y="2"/>
                </a:cxn>
                <a:cxn ang="0">
                  <a:pos x="169" y="0"/>
                </a:cxn>
                <a:cxn ang="0">
                  <a:pos x="198" y="2"/>
                </a:cxn>
                <a:cxn ang="0">
                  <a:pos x="226" y="9"/>
                </a:cxn>
                <a:cxn ang="0">
                  <a:pos x="253" y="19"/>
                </a:cxn>
                <a:cxn ang="0">
                  <a:pos x="278" y="35"/>
                </a:cxn>
                <a:cxn ang="0">
                  <a:pos x="298" y="53"/>
                </a:cxn>
                <a:cxn ang="0">
                  <a:pos x="315" y="73"/>
                </a:cxn>
                <a:cxn ang="0">
                  <a:pos x="328" y="97"/>
                </a:cxn>
                <a:cxn ang="0">
                  <a:pos x="336" y="122"/>
                </a:cxn>
                <a:cxn ang="0">
                  <a:pos x="338" y="148"/>
                </a:cxn>
                <a:cxn ang="0">
                  <a:pos x="336" y="174"/>
                </a:cxn>
                <a:cxn ang="0">
                  <a:pos x="328" y="199"/>
                </a:cxn>
                <a:cxn ang="0">
                  <a:pos x="315" y="223"/>
                </a:cxn>
                <a:cxn ang="0">
                  <a:pos x="298" y="244"/>
                </a:cxn>
                <a:cxn ang="0">
                  <a:pos x="278" y="263"/>
                </a:cxn>
                <a:cxn ang="0">
                  <a:pos x="253" y="277"/>
                </a:cxn>
                <a:cxn ang="0">
                  <a:pos x="226" y="289"/>
                </a:cxn>
                <a:cxn ang="0">
                  <a:pos x="198" y="294"/>
                </a:cxn>
                <a:cxn ang="0">
                  <a:pos x="169" y="297"/>
                </a:cxn>
                <a:cxn ang="0">
                  <a:pos x="140" y="294"/>
                </a:cxn>
                <a:cxn ang="0">
                  <a:pos x="111" y="289"/>
                </a:cxn>
                <a:cxn ang="0">
                  <a:pos x="85" y="277"/>
                </a:cxn>
                <a:cxn ang="0">
                  <a:pos x="61" y="263"/>
                </a:cxn>
                <a:cxn ang="0">
                  <a:pos x="40" y="244"/>
                </a:cxn>
                <a:cxn ang="0">
                  <a:pos x="23" y="223"/>
                </a:cxn>
                <a:cxn ang="0">
                  <a:pos x="10" y="199"/>
                </a:cxn>
                <a:cxn ang="0">
                  <a:pos x="3" y="174"/>
                </a:cxn>
                <a:cxn ang="0">
                  <a:pos x="0" y="148"/>
                </a:cxn>
              </a:cxnLst>
              <a:rect l="0" t="0" r="r" b="b"/>
              <a:pathLst>
                <a:path w="338" h="297">
                  <a:moveTo>
                    <a:pt x="0" y="148"/>
                  </a:moveTo>
                  <a:lnTo>
                    <a:pt x="3" y="122"/>
                  </a:lnTo>
                  <a:lnTo>
                    <a:pt x="10" y="97"/>
                  </a:lnTo>
                  <a:lnTo>
                    <a:pt x="23" y="73"/>
                  </a:lnTo>
                  <a:lnTo>
                    <a:pt x="40" y="53"/>
                  </a:lnTo>
                  <a:lnTo>
                    <a:pt x="61" y="35"/>
                  </a:lnTo>
                  <a:lnTo>
                    <a:pt x="85" y="19"/>
                  </a:lnTo>
                  <a:lnTo>
                    <a:pt x="111" y="9"/>
                  </a:lnTo>
                  <a:lnTo>
                    <a:pt x="140" y="2"/>
                  </a:lnTo>
                  <a:lnTo>
                    <a:pt x="169" y="0"/>
                  </a:lnTo>
                  <a:lnTo>
                    <a:pt x="198" y="2"/>
                  </a:lnTo>
                  <a:lnTo>
                    <a:pt x="226" y="9"/>
                  </a:lnTo>
                  <a:lnTo>
                    <a:pt x="253" y="19"/>
                  </a:lnTo>
                  <a:lnTo>
                    <a:pt x="278" y="35"/>
                  </a:lnTo>
                  <a:lnTo>
                    <a:pt x="298" y="53"/>
                  </a:lnTo>
                  <a:lnTo>
                    <a:pt x="315" y="73"/>
                  </a:lnTo>
                  <a:lnTo>
                    <a:pt x="328" y="97"/>
                  </a:lnTo>
                  <a:lnTo>
                    <a:pt x="336" y="122"/>
                  </a:lnTo>
                  <a:lnTo>
                    <a:pt x="338" y="148"/>
                  </a:lnTo>
                  <a:lnTo>
                    <a:pt x="336" y="174"/>
                  </a:lnTo>
                  <a:lnTo>
                    <a:pt x="328" y="199"/>
                  </a:lnTo>
                  <a:lnTo>
                    <a:pt x="315" y="223"/>
                  </a:lnTo>
                  <a:lnTo>
                    <a:pt x="298" y="244"/>
                  </a:lnTo>
                  <a:lnTo>
                    <a:pt x="278" y="263"/>
                  </a:lnTo>
                  <a:lnTo>
                    <a:pt x="253" y="277"/>
                  </a:lnTo>
                  <a:lnTo>
                    <a:pt x="226" y="289"/>
                  </a:lnTo>
                  <a:lnTo>
                    <a:pt x="198" y="294"/>
                  </a:lnTo>
                  <a:lnTo>
                    <a:pt x="169" y="297"/>
                  </a:lnTo>
                  <a:lnTo>
                    <a:pt x="140" y="294"/>
                  </a:lnTo>
                  <a:lnTo>
                    <a:pt x="111" y="289"/>
                  </a:lnTo>
                  <a:lnTo>
                    <a:pt x="85" y="277"/>
                  </a:lnTo>
                  <a:lnTo>
                    <a:pt x="61" y="263"/>
                  </a:lnTo>
                  <a:lnTo>
                    <a:pt x="40" y="244"/>
                  </a:lnTo>
                  <a:lnTo>
                    <a:pt x="23" y="223"/>
                  </a:lnTo>
                  <a:lnTo>
                    <a:pt x="10" y="199"/>
                  </a:lnTo>
                  <a:lnTo>
                    <a:pt x="3" y="174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2237" name="Rectangle 13"/>
            <p:cNvSpPr>
              <a:spLocks noChangeArrowheads="1"/>
            </p:cNvSpPr>
            <p:nvPr/>
          </p:nvSpPr>
          <p:spPr bwMode="auto">
            <a:xfrm>
              <a:off x="1210" y="3451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16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s-MX" sz="4600"/>
            </a:p>
          </p:txBody>
        </p:sp>
        <p:sp>
          <p:nvSpPr>
            <p:cNvPr id="52238" name="Freeform 14"/>
            <p:cNvSpPr>
              <a:spLocks/>
            </p:cNvSpPr>
            <p:nvPr/>
          </p:nvSpPr>
          <p:spPr bwMode="auto">
            <a:xfrm>
              <a:off x="2429" y="3305"/>
              <a:ext cx="337" cy="297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3" y="122"/>
                </a:cxn>
                <a:cxn ang="0">
                  <a:pos x="10" y="97"/>
                </a:cxn>
                <a:cxn ang="0">
                  <a:pos x="22" y="73"/>
                </a:cxn>
                <a:cxn ang="0">
                  <a:pos x="39" y="53"/>
                </a:cxn>
                <a:cxn ang="0">
                  <a:pos x="61" y="35"/>
                </a:cxn>
                <a:cxn ang="0">
                  <a:pos x="84" y="19"/>
                </a:cxn>
                <a:cxn ang="0">
                  <a:pos x="111" y="9"/>
                </a:cxn>
                <a:cxn ang="0">
                  <a:pos x="139" y="2"/>
                </a:cxn>
                <a:cxn ang="0">
                  <a:pos x="169" y="0"/>
                </a:cxn>
                <a:cxn ang="0">
                  <a:pos x="198" y="2"/>
                </a:cxn>
                <a:cxn ang="0">
                  <a:pos x="226" y="9"/>
                </a:cxn>
                <a:cxn ang="0">
                  <a:pos x="253" y="19"/>
                </a:cxn>
                <a:cxn ang="0">
                  <a:pos x="277" y="35"/>
                </a:cxn>
                <a:cxn ang="0">
                  <a:pos x="298" y="53"/>
                </a:cxn>
                <a:cxn ang="0">
                  <a:pos x="315" y="73"/>
                </a:cxn>
                <a:cxn ang="0">
                  <a:pos x="327" y="97"/>
                </a:cxn>
                <a:cxn ang="0">
                  <a:pos x="334" y="122"/>
                </a:cxn>
                <a:cxn ang="0">
                  <a:pos x="337" y="148"/>
                </a:cxn>
                <a:cxn ang="0">
                  <a:pos x="334" y="174"/>
                </a:cxn>
                <a:cxn ang="0">
                  <a:pos x="327" y="199"/>
                </a:cxn>
                <a:cxn ang="0">
                  <a:pos x="315" y="223"/>
                </a:cxn>
                <a:cxn ang="0">
                  <a:pos x="298" y="244"/>
                </a:cxn>
                <a:cxn ang="0">
                  <a:pos x="277" y="263"/>
                </a:cxn>
                <a:cxn ang="0">
                  <a:pos x="253" y="277"/>
                </a:cxn>
                <a:cxn ang="0">
                  <a:pos x="226" y="289"/>
                </a:cxn>
                <a:cxn ang="0">
                  <a:pos x="198" y="294"/>
                </a:cxn>
                <a:cxn ang="0">
                  <a:pos x="169" y="297"/>
                </a:cxn>
                <a:cxn ang="0">
                  <a:pos x="139" y="294"/>
                </a:cxn>
                <a:cxn ang="0">
                  <a:pos x="111" y="289"/>
                </a:cxn>
                <a:cxn ang="0">
                  <a:pos x="84" y="277"/>
                </a:cxn>
                <a:cxn ang="0">
                  <a:pos x="61" y="263"/>
                </a:cxn>
                <a:cxn ang="0">
                  <a:pos x="39" y="244"/>
                </a:cxn>
                <a:cxn ang="0">
                  <a:pos x="22" y="223"/>
                </a:cxn>
                <a:cxn ang="0">
                  <a:pos x="10" y="199"/>
                </a:cxn>
                <a:cxn ang="0">
                  <a:pos x="3" y="174"/>
                </a:cxn>
                <a:cxn ang="0">
                  <a:pos x="0" y="148"/>
                </a:cxn>
              </a:cxnLst>
              <a:rect l="0" t="0" r="r" b="b"/>
              <a:pathLst>
                <a:path w="337" h="297">
                  <a:moveTo>
                    <a:pt x="0" y="148"/>
                  </a:moveTo>
                  <a:lnTo>
                    <a:pt x="3" y="122"/>
                  </a:lnTo>
                  <a:lnTo>
                    <a:pt x="10" y="97"/>
                  </a:lnTo>
                  <a:lnTo>
                    <a:pt x="22" y="73"/>
                  </a:lnTo>
                  <a:lnTo>
                    <a:pt x="39" y="53"/>
                  </a:lnTo>
                  <a:lnTo>
                    <a:pt x="61" y="35"/>
                  </a:lnTo>
                  <a:lnTo>
                    <a:pt x="84" y="19"/>
                  </a:lnTo>
                  <a:lnTo>
                    <a:pt x="111" y="9"/>
                  </a:lnTo>
                  <a:lnTo>
                    <a:pt x="139" y="2"/>
                  </a:lnTo>
                  <a:lnTo>
                    <a:pt x="169" y="0"/>
                  </a:lnTo>
                  <a:lnTo>
                    <a:pt x="198" y="2"/>
                  </a:lnTo>
                  <a:lnTo>
                    <a:pt x="226" y="9"/>
                  </a:lnTo>
                  <a:lnTo>
                    <a:pt x="253" y="19"/>
                  </a:lnTo>
                  <a:lnTo>
                    <a:pt x="277" y="35"/>
                  </a:lnTo>
                  <a:lnTo>
                    <a:pt x="298" y="53"/>
                  </a:lnTo>
                  <a:lnTo>
                    <a:pt x="315" y="73"/>
                  </a:lnTo>
                  <a:lnTo>
                    <a:pt x="327" y="97"/>
                  </a:lnTo>
                  <a:lnTo>
                    <a:pt x="334" y="122"/>
                  </a:lnTo>
                  <a:lnTo>
                    <a:pt x="337" y="148"/>
                  </a:lnTo>
                  <a:lnTo>
                    <a:pt x="334" y="174"/>
                  </a:lnTo>
                  <a:lnTo>
                    <a:pt x="327" y="199"/>
                  </a:lnTo>
                  <a:lnTo>
                    <a:pt x="315" y="223"/>
                  </a:lnTo>
                  <a:lnTo>
                    <a:pt x="298" y="244"/>
                  </a:lnTo>
                  <a:lnTo>
                    <a:pt x="277" y="263"/>
                  </a:lnTo>
                  <a:lnTo>
                    <a:pt x="253" y="277"/>
                  </a:lnTo>
                  <a:lnTo>
                    <a:pt x="226" y="289"/>
                  </a:lnTo>
                  <a:lnTo>
                    <a:pt x="198" y="294"/>
                  </a:lnTo>
                  <a:lnTo>
                    <a:pt x="169" y="297"/>
                  </a:lnTo>
                  <a:lnTo>
                    <a:pt x="139" y="294"/>
                  </a:lnTo>
                  <a:lnTo>
                    <a:pt x="111" y="289"/>
                  </a:lnTo>
                  <a:lnTo>
                    <a:pt x="84" y="277"/>
                  </a:lnTo>
                  <a:lnTo>
                    <a:pt x="61" y="263"/>
                  </a:lnTo>
                  <a:lnTo>
                    <a:pt x="39" y="244"/>
                  </a:lnTo>
                  <a:lnTo>
                    <a:pt x="22" y="223"/>
                  </a:lnTo>
                  <a:lnTo>
                    <a:pt x="10" y="199"/>
                  </a:lnTo>
                  <a:lnTo>
                    <a:pt x="3" y="174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2562" y="3406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16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s-MX" sz="4600"/>
            </a:p>
          </p:txBody>
        </p:sp>
        <p:sp>
          <p:nvSpPr>
            <p:cNvPr id="52240" name="Freeform 16"/>
            <p:cNvSpPr>
              <a:spLocks/>
            </p:cNvSpPr>
            <p:nvPr/>
          </p:nvSpPr>
          <p:spPr bwMode="auto">
            <a:xfrm>
              <a:off x="2862" y="3305"/>
              <a:ext cx="339" cy="297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3" y="122"/>
                </a:cxn>
                <a:cxn ang="0">
                  <a:pos x="11" y="97"/>
                </a:cxn>
                <a:cxn ang="0">
                  <a:pos x="24" y="73"/>
                </a:cxn>
                <a:cxn ang="0">
                  <a:pos x="40" y="53"/>
                </a:cxn>
                <a:cxn ang="0">
                  <a:pos x="61" y="35"/>
                </a:cxn>
                <a:cxn ang="0">
                  <a:pos x="85" y="19"/>
                </a:cxn>
                <a:cxn ang="0">
                  <a:pos x="112" y="9"/>
                </a:cxn>
                <a:cxn ang="0">
                  <a:pos x="141" y="2"/>
                </a:cxn>
                <a:cxn ang="0">
                  <a:pos x="170" y="0"/>
                </a:cxn>
                <a:cxn ang="0">
                  <a:pos x="198" y="2"/>
                </a:cxn>
                <a:cxn ang="0">
                  <a:pos x="228" y="9"/>
                </a:cxn>
                <a:cxn ang="0">
                  <a:pos x="254" y="19"/>
                </a:cxn>
                <a:cxn ang="0">
                  <a:pos x="278" y="35"/>
                </a:cxn>
                <a:cxn ang="0">
                  <a:pos x="299" y="53"/>
                </a:cxn>
                <a:cxn ang="0">
                  <a:pos x="315" y="73"/>
                </a:cxn>
                <a:cxn ang="0">
                  <a:pos x="328" y="97"/>
                </a:cxn>
                <a:cxn ang="0">
                  <a:pos x="336" y="122"/>
                </a:cxn>
                <a:cxn ang="0">
                  <a:pos x="339" y="148"/>
                </a:cxn>
                <a:cxn ang="0">
                  <a:pos x="336" y="174"/>
                </a:cxn>
                <a:cxn ang="0">
                  <a:pos x="328" y="199"/>
                </a:cxn>
                <a:cxn ang="0">
                  <a:pos x="315" y="223"/>
                </a:cxn>
                <a:cxn ang="0">
                  <a:pos x="299" y="244"/>
                </a:cxn>
                <a:cxn ang="0">
                  <a:pos x="278" y="263"/>
                </a:cxn>
                <a:cxn ang="0">
                  <a:pos x="254" y="277"/>
                </a:cxn>
                <a:cxn ang="0">
                  <a:pos x="228" y="289"/>
                </a:cxn>
                <a:cxn ang="0">
                  <a:pos x="198" y="294"/>
                </a:cxn>
                <a:cxn ang="0">
                  <a:pos x="170" y="297"/>
                </a:cxn>
                <a:cxn ang="0">
                  <a:pos x="141" y="294"/>
                </a:cxn>
                <a:cxn ang="0">
                  <a:pos x="112" y="289"/>
                </a:cxn>
                <a:cxn ang="0">
                  <a:pos x="85" y="277"/>
                </a:cxn>
                <a:cxn ang="0">
                  <a:pos x="61" y="263"/>
                </a:cxn>
                <a:cxn ang="0">
                  <a:pos x="40" y="244"/>
                </a:cxn>
                <a:cxn ang="0">
                  <a:pos x="24" y="223"/>
                </a:cxn>
                <a:cxn ang="0">
                  <a:pos x="11" y="199"/>
                </a:cxn>
                <a:cxn ang="0">
                  <a:pos x="3" y="174"/>
                </a:cxn>
                <a:cxn ang="0">
                  <a:pos x="0" y="148"/>
                </a:cxn>
              </a:cxnLst>
              <a:rect l="0" t="0" r="r" b="b"/>
              <a:pathLst>
                <a:path w="339" h="297">
                  <a:moveTo>
                    <a:pt x="0" y="148"/>
                  </a:moveTo>
                  <a:lnTo>
                    <a:pt x="3" y="122"/>
                  </a:lnTo>
                  <a:lnTo>
                    <a:pt x="11" y="97"/>
                  </a:lnTo>
                  <a:lnTo>
                    <a:pt x="24" y="73"/>
                  </a:lnTo>
                  <a:lnTo>
                    <a:pt x="40" y="53"/>
                  </a:lnTo>
                  <a:lnTo>
                    <a:pt x="61" y="35"/>
                  </a:lnTo>
                  <a:lnTo>
                    <a:pt x="85" y="19"/>
                  </a:lnTo>
                  <a:lnTo>
                    <a:pt x="112" y="9"/>
                  </a:lnTo>
                  <a:lnTo>
                    <a:pt x="141" y="2"/>
                  </a:lnTo>
                  <a:lnTo>
                    <a:pt x="170" y="0"/>
                  </a:lnTo>
                  <a:lnTo>
                    <a:pt x="198" y="2"/>
                  </a:lnTo>
                  <a:lnTo>
                    <a:pt x="228" y="9"/>
                  </a:lnTo>
                  <a:lnTo>
                    <a:pt x="254" y="19"/>
                  </a:lnTo>
                  <a:lnTo>
                    <a:pt x="278" y="35"/>
                  </a:lnTo>
                  <a:lnTo>
                    <a:pt x="299" y="53"/>
                  </a:lnTo>
                  <a:lnTo>
                    <a:pt x="315" y="73"/>
                  </a:lnTo>
                  <a:lnTo>
                    <a:pt x="328" y="97"/>
                  </a:lnTo>
                  <a:lnTo>
                    <a:pt x="336" y="122"/>
                  </a:lnTo>
                  <a:lnTo>
                    <a:pt x="339" y="148"/>
                  </a:lnTo>
                  <a:lnTo>
                    <a:pt x="336" y="174"/>
                  </a:lnTo>
                  <a:lnTo>
                    <a:pt x="328" y="199"/>
                  </a:lnTo>
                  <a:lnTo>
                    <a:pt x="315" y="223"/>
                  </a:lnTo>
                  <a:lnTo>
                    <a:pt x="299" y="244"/>
                  </a:lnTo>
                  <a:lnTo>
                    <a:pt x="278" y="263"/>
                  </a:lnTo>
                  <a:lnTo>
                    <a:pt x="254" y="277"/>
                  </a:lnTo>
                  <a:lnTo>
                    <a:pt x="228" y="289"/>
                  </a:lnTo>
                  <a:lnTo>
                    <a:pt x="198" y="294"/>
                  </a:lnTo>
                  <a:lnTo>
                    <a:pt x="170" y="297"/>
                  </a:lnTo>
                  <a:lnTo>
                    <a:pt x="141" y="294"/>
                  </a:lnTo>
                  <a:lnTo>
                    <a:pt x="112" y="289"/>
                  </a:lnTo>
                  <a:lnTo>
                    <a:pt x="85" y="277"/>
                  </a:lnTo>
                  <a:lnTo>
                    <a:pt x="61" y="263"/>
                  </a:lnTo>
                  <a:lnTo>
                    <a:pt x="40" y="244"/>
                  </a:lnTo>
                  <a:lnTo>
                    <a:pt x="24" y="223"/>
                  </a:lnTo>
                  <a:lnTo>
                    <a:pt x="11" y="199"/>
                  </a:lnTo>
                  <a:lnTo>
                    <a:pt x="3" y="174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2999" y="3406"/>
              <a:ext cx="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16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s-MX" sz="4600"/>
            </a:p>
          </p:txBody>
        </p:sp>
        <p:sp>
          <p:nvSpPr>
            <p:cNvPr id="52242" name="Freeform 18"/>
            <p:cNvSpPr>
              <a:spLocks/>
            </p:cNvSpPr>
            <p:nvPr/>
          </p:nvSpPr>
          <p:spPr bwMode="auto">
            <a:xfrm>
              <a:off x="2109" y="3815"/>
              <a:ext cx="338" cy="297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3" y="123"/>
                </a:cxn>
                <a:cxn ang="0">
                  <a:pos x="10" y="97"/>
                </a:cxn>
                <a:cxn ang="0">
                  <a:pos x="23" y="74"/>
                </a:cxn>
                <a:cxn ang="0">
                  <a:pos x="40" y="53"/>
                </a:cxn>
                <a:cxn ang="0">
                  <a:pos x="61" y="35"/>
                </a:cxn>
                <a:cxn ang="0">
                  <a:pos x="85" y="20"/>
                </a:cxn>
                <a:cxn ang="0">
                  <a:pos x="111" y="9"/>
                </a:cxn>
                <a:cxn ang="0">
                  <a:pos x="140" y="2"/>
                </a:cxn>
                <a:cxn ang="0">
                  <a:pos x="169" y="0"/>
                </a:cxn>
                <a:cxn ang="0">
                  <a:pos x="198" y="2"/>
                </a:cxn>
                <a:cxn ang="0">
                  <a:pos x="226" y="9"/>
                </a:cxn>
                <a:cxn ang="0">
                  <a:pos x="253" y="20"/>
                </a:cxn>
                <a:cxn ang="0">
                  <a:pos x="278" y="35"/>
                </a:cxn>
                <a:cxn ang="0">
                  <a:pos x="298" y="53"/>
                </a:cxn>
                <a:cxn ang="0">
                  <a:pos x="315" y="74"/>
                </a:cxn>
                <a:cxn ang="0">
                  <a:pos x="328" y="97"/>
                </a:cxn>
                <a:cxn ang="0">
                  <a:pos x="336" y="123"/>
                </a:cxn>
                <a:cxn ang="0">
                  <a:pos x="338" y="148"/>
                </a:cxn>
                <a:cxn ang="0">
                  <a:pos x="336" y="174"/>
                </a:cxn>
                <a:cxn ang="0">
                  <a:pos x="328" y="199"/>
                </a:cxn>
                <a:cxn ang="0">
                  <a:pos x="315" y="223"/>
                </a:cxn>
                <a:cxn ang="0">
                  <a:pos x="298" y="244"/>
                </a:cxn>
                <a:cxn ang="0">
                  <a:pos x="278" y="262"/>
                </a:cxn>
                <a:cxn ang="0">
                  <a:pos x="253" y="277"/>
                </a:cxn>
                <a:cxn ang="0">
                  <a:pos x="226" y="288"/>
                </a:cxn>
                <a:cxn ang="0">
                  <a:pos x="198" y="295"/>
                </a:cxn>
                <a:cxn ang="0">
                  <a:pos x="169" y="297"/>
                </a:cxn>
                <a:cxn ang="0">
                  <a:pos x="140" y="295"/>
                </a:cxn>
                <a:cxn ang="0">
                  <a:pos x="111" y="288"/>
                </a:cxn>
                <a:cxn ang="0">
                  <a:pos x="85" y="277"/>
                </a:cxn>
                <a:cxn ang="0">
                  <a:pos x="61" y="262"/>
                </a:cxn>
                <a:cxn ang="0">
                  <a:pos x="40" y="244"/>
                </a:cxn>
                <a:cxn ang="0">
                  <a:pos x="23" y="223"/>
                </a:cxn>
                <a:cxn ang="0">
                  <a:pos x="10" y="199"/>
                </a:cxn>
                <a:cxn ang="0">
                  <a:pos x="3" y="174"/>
                </a:cxn>
                <a:cxn ang="0">
                  <a:pos x="0" y="148"/>
                </a:cxn>
              </a:cxnLst>
              <a:rect l="0" t="0" r="r" b="b"/>
              <a:pathLst>
                <a:path w="338" h="297">
                  <a:moveTo>
                    <a:pt x="0" y="148"/>
                  </a:moveTo>
                  <a:lnTo>
                    <a:pt x="3" y="123"/>
                  </a:lnTo>
                  <a:lnTo>
                    <a:pt x="10" y="97"/>
                  </a:lnTo>
                  <a:lnTo>
                    <a:pt x="23" y="74"/>
                  </a:lnTo>
                  <a:lnTo>
                    <a:pt x="40" y="53"/>
                  </a:lnTo>
                  <a:lnTo>
                    <a:pt x="61" y="35"/>
                  </a:lnTo>
                  <a:lnTo>
                    <a:pt x="85" y="20"/>
                  </a:lnTo>
                  <a:lnTo>
                    <a:pt x="111" y="9"/>
                  </a:lnTo>
                  <a:lnTo>
                    <a:pt x="140" y="2"/>
                  </a:lnTo>
                  <a:lnTo>
                    <a:pt x="169" y="0"/>
                  </a:lnTo>
                  <a:lnTo>
                    <a:pt x="198" y="2"/>
                  </a:lnTo>
                  <a:lnTo>
                    <a:pt x="226" y="9"/>
                  </a:lnTo>
                  <a:lnTo>
                    <a:pt x="253" y="20"/>
                  </a:lnTo>
                  <a:lnTo>
                    <a:pt x="278" y="35"/>
                  </a:lnTo>
                  <a:lnTo>
                    <a:pt x="298" y="53"/>
                  </a:lnTo>
                  <a:lnTo>
                    <a:pt x="315" y="74"/>
                  </a:lnTo>
                  <a:lnTo>
                    <a:pt x="328" y="97"/>
                  </a:lnTo>
                  <a:lnTo>
                    <a:pt x="336" y="123"/>
                  </a:lnTo>
                  <a:lnTo>
                    <a:pt x="338" y="148"/>
                  </a:lnTo>
                  <a:lnTo>
                    <a:pt x="336" y="174"/>
                  </a:lnTo>
                  <a:lnTo>
                    <a:pt x="328" y="199"/>
                  </a:lnTo>
                  <a:lnTo>
                    <a:pt x="315" y="223"/>
                  </a:lnTo>
                  <a:lnTo>
                    <a:pt x="298" y="244"/>
                  </a:lnTo>
                  <a:lnTo>
                    <a:pt x="278" y="262"/>
                  </a:lnTo>
                  <a:lnTo>
                    <a:pt x="253" y="277"/>
                  </a:lnTo>
                  <a:lnTo>
                    <a:pt x="226" y="288"/>
                  </a:lnTo>
                  <a:lnTo>
                    <a:pt x="198" y="295"/>
                  </a:lnTo>
                  <a:lnTo>
                    <a:pt x="169" y="297"/>
                  </a:lnTo>
                  <a:lnTo>
                    <a:pt x="140" y="295"/>
                  </a:lnTo>
                  <a:lnTo>
                    <a:pt x="111" y="288"/>
                  </a:lnTo>
                  <a:lnTo>
                    <a:pt x="85" y="277"/>
                  </a:lnTo>
                  <a:lnTo>
                    <a:pt x="61" y="262"/>
                  </a:lnTo>
                  <a:lnTo>
                    <a:pt x="40" y="244"/>
                  </a:lnTo>
                  <a:lnTo>
                    <a:pt x="23" y="223"/>
                  </a:lnTo>
                  <a:lnTo>
                    <a:pt x="10" y="199"/>
                  </a:lnTo>
                  <a:lnTo>
                    <a:pt x="3" y="174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2221" y="3915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16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s-MX" sz="4600"/>
            </a:p>
          </p:txBody>
        </p:sp>
        <p:sp>
          <p:nvSpPr>
            <p:cNvPr id="52244" name="Freeform 20"/>
            <p:cNvSpPr>
              <a:spLocks/>
            </p:cNvSpPr>
            <p:nvPr/>
          </p:nvSpPr>
          <p:spPr bwMode="auto">
            <a:xfrm>
              <a:off x="2694" y="3815"/>
              <a:ext cx="338" cy="297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3" y="123"/>
                </a:cxn>
                <a:cxn ang="0">
                  <a:pos x="10" y="97"/>
                </a:cxn>
                <a:cxn ang="0">
                  <a:pos x="23" y="74"/>
                </a:cxn>
                <a:cxn ang="0">
                  <a:pos x="40" y="53"/>
                </a:cxn>
                <a:cxn ang="0">
                  <a:pos x="60" y="35"/>
                </a:cxn>
                <a:cxn ang="0">
                  <a:pos x="85" y="20"/>
                </a:cxn>
                <a:cxn ang="0">
                  <a:pos x="111" y="9"/>
                </a:cxn>
                <a:cxn ang="0">
                  <a:pos x="139" y="2"/>
                </a:cxn>
                <a:cxn ang="0">
                  <a:pos x="168" y="0"/>
                </a:cxn>
                <a:cxn ang="0">
                  <a:pos x="198" y="2"/>
                </a:cxn>
                <a:cxn ang="0">
                  <a:pos x="226" y="9"/>
                </a:cxn>
                <a:cxn ang="0">
                  <a:pos x="253" y="20"/>
                </a:cxn>
                <a:cxn ang="0">
                  <a:pos x="278" y="35"/>
                </a:cxn>
                <a:cxn ang="0">
                  <a:pos x="298" y="53"/>
                </a:cxn>
                <a:cxn ang="0">
                  <a:pos x="315" y="74"/>
                </a:cxn>
                <a:cxn ang="0">
                  <a:pos x="328" y="97"/>
                </a:cxn>
                <a:cxn ang="0">
                  <a:pos x="336" y="123"/>
                </a:cxn>
                <a:cxn ang="0">
                  <a:pos x="338" y="148"/>
                </a:cxn>
                <a:cxn ang="0">
                  <a:pos x="336" y="174"/>
                </a:cxn>
                <a:cxn ang="0">
                  <a:pos x="328" y="199"/>
                </a:cxn>
                <a:cxn ang="0">
                  <a:pos x="315" y="223"/>
                </a:cxn>
                <a:cxn ang="0">
                  <a:pos x="298" y="244"/>
                </a:cxn>
                <a:cxn ang="0">
                  <a:pos x="278" y="262"/>
                </a:cxn>
                <a:cxn ang="0">
                  <a:pos x="253" y="277"/>
                </a:cxn>
                <a:cxn ang="0">
                  <a:pos x="226" y="288"/>
                </a:cxn>
                <a:cxn ang="0">
                  <a:pos x="198" y="295"/>
                </a:cxn>
                <a:cxn ang="0">
                  <a:pos x="168" y="297"/>
                </a:cxn>
                <a:cxn ang="0">
                  <a:pos x="139" y="295"/>
                </a:cxn>
                <a:cxn ang="0">
                  <a:pos x="111" y="288"/>
                </a:cxn>
                <a:cxn ang="0">
                  <a:pos x="85" y="277"/>
                </a:cxn>
                <a:cxn ang="0">
                  <a:pos x="60" y="262"/>
                </a:cxn>
                <a:cxn ang="0">
                  <a:pos x="40" y="244"/>
                </a:cxn>
                <a:cxn ang="0">
                  <a:pos x="23" y="223"/>
                </a:cxn>
                <a:cxn ang="0">
                  <a:pos x="10" y="199"/>
                </a:cxn>
                <a:cxn ang="0">
                  <a:pos x="3" y="174"/>
                </a:cxn>
                <a:cxn ang="0">
                  <a:pos x="0" y="148"/>
                </a:cxn>
              </a:cxnLst>
              <a:rect l="0" t="0" r="r" b="b"/>
              <a:pathLst>
                <a:path w="338" h="297">
                  <a:moveTo>
                    <a:pt x="0" y="148"/>
                  </a:moveTo>
                  <a:lnTo>
                    <a:pt x="3" y="123"/>
                  </a:lnTo>
                  <a:lnTo>
                    <a:pt x="10" y="97"/>
                  </a:lnTo>
                  <a:lnTo>
                    <a:pt x="23" y="74"/>
                  </a:lnTo>
                  <a:lnTo>
                    <a:pt x="40" y="53"/>
                  </a:lnTo>
                  <a:lnTo>
                    <a:pt x="60" y="35"/>
                  </a:lnTo>
                  <a:lnTo>
                    <a:pt x="85" y="20"/>
                  </a:lnTo>
                  <a:lnTo>
                    <a:pt x="111" y="9"/>
                  </a:lnTo>
                  <a:lnTo>
                    <a:pt x="139" y="2"/>
                  </a:lnTo>
                  <a:lnTo>
                    <a:pt x="168" y="0"/>
                  </a:lnTo>
                  <a:lnTo>
                    <a:pt x="198" y="2"/>
                  </a:lnTo>
                  <a:lnTo>
                    <a:pt x="226" y="9"/>
                  </a:lnTo>
                  <a:lnTo>
                    <a:pt x="253" y="20"/>
                  </a:lnTo>
                  <a:lnTo>
                    <a:pt x="278" y="35"/>
                  </a:lnTo>
                  <a:lnTo>
                    <a:pt x="298" y="53"/>
                  </a:lnTo>
                  <a:lnTo>
                    <a:pt x="315" y="74"/>
                  </a:lnTo>
                  <a:lnTo>
                    <a:pt x="328" y="97"/>
                  </a:lnTo>
                  <a:lnTo>
                    <a:pt x="336" y="123"/>
                  </a:lnTo>
                  <a:lnTo>
                    <a:pt x="338" y="148"/>
                  </a:lnTo>
                  <a:lnTo>
                    <a:pt x="336" y="174"/>
                  </a:lnTo>
                  <a:lnTo>
                    <a:pt x="328" y="199"/>
                  </a:lnTo>
                  <a:lnTo>
                    <a:pt x="315" y="223"/>
                  </a:lnTo>
                  <a:lnTo>
                    <a:pt x="298" y="244"/>
                  </a:lnTo>
                  <a:lnTo>
                    <a:pt x="278" y="262"/>
                  </a:lnTo>
                  <a:lnTo>
                    <a:pt x="253" y="277"/>
                  </a:lnTo>
                  <a:lnTo>
                    <a:pt x="226" y="288"/>
                  </a:lnTo>
                  <a:lnTo>
                    <a:pt x="198" y="295"/>
                  </a:lnTo>
                  <a:lnTo>
                    <a:pt x="168" y="297"/>
                  </a:lnTo>
                  <a:lnTo>
                    <a:pt x="139" y="295"/>
                  </a:lnTo>
                  <a:lnTo>
                    <a:pt x="111" y="288"/>
                  </a:lnTo>
                  <a:lnTo>
                    <a:pt x="85" y="277"/>
                  </a:lnTo>
                  <a:lnTo>
                    <a:pt x="60" y="262"/>
                  </a:lnTo>
                  <a:lnTo>
                    <a:pt x="40" y="244"/>
                  </a:lnTo>
                  <a:lnTo>
                    <a:pt x="23" y="223"/>
                  </a:lnTo>
                  <a:lnTo>
                    <a:pt x="10" y="199"/>
                  </a:lnTo>
                  <a:lnTo>
                    <a:pt x="3" y="174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2245" name="Rectangle 21"/>
            <p:cNvSpPr>
              <a:spLocks noChangeArrowheads="1"/>
            </p:cNvSpPr>
            <p:nvPr/>
          </p:nvSpPr>
          <p:spPr bwMode="auto">
            <a:xfrm>
              <a:off x="2848" y="3915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16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s-MX" sz="4600"/>
            </a:p>
          </p:txBody>
        </p:sp>
        <p:sp>
          <p:nvSpPr>
            <p:cNvPr id="52246" name="Freeform 22"/>
            <p:cNvSpPr>
              <a:spLocks/>
            </p:cNvSpPr>
            <p:nvPr/>
          </p:nvSpPr>
          <p:spPr bwMode="auto">
            <a:xfrm>
              <a:off x="1249" y="3860"/>
              <a:ext cx="338" cy="297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2" y="123"/>
                </a:cxn>
                <a:cxn ang="0">
                  <a:pos x="10" y="97"/>
                </a:cxn>
                <a:cxn ang="0">
                  <a:pos x="23" y="74"/>
                </a:cxn>
                <a:cxn ang="0">
                  <a:pos x="39" y="53"/>
                </a:cxn>
                <a:cxn ang="0">
                  <a:pos x="60" y="35"/>
                </a:cxn>
                <a:cxn ang="0">
                  <a:pos x="84" y="20"/>
                </a:cxn>
                <a:cxn ang="0">
                  <a:pos x="111" y="9"/>
                </a:cxn>
                <a:cxn ang="0">
                  <a:pos x="140" y="2"/>
                </a:cxn>
                <a:cxn ang="0">
                  <a:pos x="169" y="0"/>
                </a:cxn>
                <a:cxn ang="0">
                  <a:pos x="199" y="2"/>
                </a:cxn>
                <a:cxn ang="0">
                  <a:pos x="227" y="9"/>
                </a:cxn>
                <a:cxn ang="0">
                  <a:pos x="253" y="20"/>
                </a:cxn>
                <a:cxn ang="0">
                  <a:pos x="277" y="35"/>
                </a:cxn>
                <a:cxn ang="0">
                  <a:pos x="298" y="53"/>
                </a:cxn>
                <a:cxn ang="0">
                  <a:pos x="315" y="74"/>
                </a:cxn>
                <a:cxn ang="0">
                  <a:pos x="327" y="97"/>
                </a:cxn>
                <a:cxn ang="0">
                  <a:pos x="335" y="123"/>
                </a:cxn>
                <a:cxn ang="0">
                  <a:pos x="338" y="148"/>
                </a:cxn>
                <a:cxn ang="0">
                  <a:pos x="335" y="174"/>
                </a:cxn>
                <a:cxn ang="0">
                  <a:pos x="327" y="199"/>
                </a:cxn>
                <a:cxn ang="0">
                  <a:pos x="315" y="223"/>
                </a:cxn>
                <a:cxn ang="0">
                  <a:pos x="298" y="244"/>
                </a:cxn>
                <a:cxn ang="0">
                  <a:pos x="277" y="262"/>
                </a:cxn>
                <a:cxn ang="0">
                  <a:pos x="253" y="277"/>
                </a:cxn>
                <a:cxn ang="0">
                  <a:pos x="227" y="288"/>
                </a:cxn>
                <a:cxn ang="0">
                  <a:pos x="199" y="295"/>
                </a:cxn>
                <a:cxn ang="0">
                  <a:pos x="169" y="297"/>
                </a:cxn>
                <a:cxn ang="0">
                  <a:pos x="140" y="295"/>
                </a:cxn>
                <a:cxn ang="0">
                  <a:pos x="111" y="288"/>
                </a:cxn>
                <a:cxn ang="0">
                  <a:pos x="84" y="277"/>
                </a:cxn>
                <a:cxn ang="0">
                  <a:pos x="60" y="262"/>
                </a:cxn>
                <a:cxn ang="0">
                  <a:pos x="39" y="244"/>
                </a:cxn>
                <a:cxn ang="0">
                  <a:pos x="23" y="223"/>
                </a:cxn>
                <a:cxn ang="0">
                  <a:pos x="10" y="199"/>
                </a:cxn>
                <a:cxn ang="0">
                  <a:pos x="2" y="174"/>
                </a:cxn>
                <a:cxn ang="0">
                  <a:pos x="0" y="148"/>
                </a:cxn>
              </a:cxnLst>
              <a:rect l="0" t="0" r="r" b="b"/>
              <a:pathLst>
                <a:path w="338" h="297">
                  <a:moveTo>
                    <a:pt x="0" y="148"/>
                  </a:moveTo>
                  <a:lnTo>
                    <a:pt x="2" y="123"/>
                  </a:lnTo>
                  <a:lnTo>
                    <a:pt x="10" y="97"/>
                  </a:lnTo>
                  <a:lnTo>
                    <a:pt x="23" y="74"/>
                  </a:lnTo>
                  <a:lnTo>
                    <a:pt x="39" y="53"/>
                  </a:lnTo>
                  <a:lnTo>
                    <a:pt x="60" y="35"/>
                  </a:lnTo>
                  <a:lnTo>
                    <a:pt x="84" y="20"/>
                  </a:lnTo>
                  <a:lnTo>
                    <a:pt x="111" y="9"/>
                  </a:lnTo>
                  <a:lnTo>
                    <a:pt x="140" y="2"/>
                  </a:lnTo>
                  <a:lnTo>
                    <a:pt x="169" y="0"/>
                  </a:lnTo>
                  <a:lnTo>
                    <a:pt x="199" y="2"/>
                  </a:lnTo>
                  <a:lnTo>
                    <a:pt x="227" y="9"/>
                  </a:lnTo>
                  <a:lnTo>
                    <a:pt x="253" y="20"/>
                  </a:lnTo>
                  <a:lnTo>
                    <a:pt x="277" y="35"/>
                  </a:lnTo>
                  <a:lnTo>
                    <a:pt x="298" y="53"/>
                  </a:lnTo>
                  <a:lnTo>
                    <a:pt x="315" y="74"/>
                  </a:lnTo>
                  <a:lnTo>
                    <a:pt x="327" y="97"/>
                  </a:lnTo>
                  <a:lnTo>
                    <a:pt x="335" y="123"/>
                  </a:lnTo>
                  <a:lnTo>
                    <a:pt x="338" y="148"/>
                  </a:lnTo>
                  <a:lnTo>
                    <a:pt x="335" y="174"/>
                  </a:lnTo>
                  <a:lnTo>
                    <a:pt x="327" y="199"/>
                  </a:lnTo>
                  <a:lnTo>
                    <a:pt x="315" y="223"/>
                  </a:lnTo>
                  <a:lnTo>
                    <a:pt x="298" y="244"/>
                  </a:lnTo>
                  <a:lnTo>
                    <a:pt x="277" y="262"/>
                  </a:lnTo>
                  <a:lnTo>
                    <a:pt x="253" y="277"/>
                  </a:lnTo>
                  <a:lnTo>
                    <a:pt x="227" y="288"/>
                  </a:lnTo>
                  <a:lnTo>
                    <a:pt x="199" y="295"/>
                  </a:lnTo>
                  <a:lnTo>
                    <a:pt x="169" y="297"/>
                  </a:lnTo>
                  <a:lnTo>
                    <a:pt x="140" y="295"/>
                  </a:lnTo>
                  <a:lnTo>
                    <a:pt x="111" y="288"/>
                  </a:lnTo>
                  <a:lnTo>
                    <a:pt x="84" y="277"/>
                  </a:lnTo>
                  <a:lnTo>
                    <a:pt x="60" y="262"/>
                  </a:lnTo>
                  <a:lnTo>
                    <a:pt x="39" y="244"/>
                  </a:lnTo>
                  <a:lnTo>
                    <a:pt x="23" y="223"/>
                  </a:lnTo>
                  <a:lnTo>
                    <a:pt x="10" y="199"/>
                  </a:lnTo>
                  <a:lnTo>
                    <a:pt x="2" y="174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2247" name="Rectangle 23"/>
            <p:cNvSpPr>
              <a:spLocks noChangeArrowheads="1"/>
            </p:cNvSpPr>
            <p:nvPr/>
          </p:nvSpPr>
          <p:spPr bwMode="auto">
            <a:xfrm>
              <a:off x="1376" y="3960"/>
              <a:ext cx="10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MX" sz="16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s-MX" sz="4600"/>
            </a:p>
          </p:txBody>
        </p:sp>
        <p:sp>
          <p:nvSpPr>
            <p:cNvPr id="52248" name="Line 24"/>
            <p:cNvSpPr>
              <a:spLocks noChangeShapeType="1"/>
            </p:cNvSpPr>
            <p:nvPr/>
          </p:nvSpPr>
          <p:spPr bwMode="auto">
            <a:xfrm flipH="1">
              <a:off x="1249" y="3137"/>
              <a:ext cx="362" cy="21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2249" name="Freeform 25"/>
            <p:cNvSpPr>
              <a:spLocks/>
            </p:cNvSpPr>
            <p:nvPr/>
          </p:nvSpPr>
          <p:spPr bwMode="auto">
            <a:xfrm>
              <a:off x="2598" y="3092"/>
              <a:ext cx="434" cy="213"/>
            </a:xfrm>
            <a:custGeom>
              <a:avLst/>
              <a:gdLst/>
              <a:ahLst/>
              <a:cxnLst>
                <a:cxn ang="0">
                  <a:pos x="0" y="213"/>
                </a:cxn>
                <a:cxn ang="0">
                  <a:pos x="217" y="0"/>
                </a:cxn>
                <a:cxn ang="0">
                  <a:pos x="434" y="213"/>
                </a:cxn>
              </a:cxnLst>
              <a:rect l="0" t="0" r="r" b="b"/>
              <a:pathLst>
                <a:path w="434" h="213">
                  <a:moveTo>
                    <a:pt x="0" y="213"/>
                  </a:moveTo>
                  <a:lnTo>
                    <a:pt x="217" y="0"/>
                  </a:lnTo>
                  <a:lnTo>
                    <a:pt x="434" y="21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2250" name="Line 26"/>
            <p:cNvSpPr>
              <a:spLocks noChangeShapeType="1"/>
            </p:cNvSpPr>
            <p:nvPr/>
          </p:nvSpPr>
          <p:spPr bwMode="auto">
            <a:xfrm>
              <a:off x="1249" y="3647"/>
              <a:ext cx="169" cy="21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2260" y="3602"/>
              <a:ext cx="338" cy="21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>
              <a:off x="2598" y="3602"/>
              <a:ext cx="264" cy="21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2253" name="Line 29"/>
            <p:cNvSpPr>
              <a:spLocks noChangeShapeType="1"/>
            </p:cNvSpPr>
            <p:nvPr/>
          </p:nvSpPr>
          <p:spPr bwMode="auto">
            <a:xfrm flipH="1">
              <a:off x="1701" y="2568"/>
              <a:ext cx="49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s-ES"/>
            </a:p>
          </p:txBody>
        </p:sp>
        <p:sp>
          <p:nvSpPr>
            <p:cNvPr id="52254" name="Line 30"/>
            <p:cNvSpPr>
              <a:spLocks noChangeShapeType="1"/>
            </p:cNvSpPr>
            <p:nvPr/>
          </p:nvSpPr>
          <p:spPr bwMode="auto">
            <a:xfrm>
              <a:off x="2381" y="2568"/>
              <a:ext cx="36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s-ES"/>
            </a:p>
          </p:txBody>
        </p:sp>
      </p:grpSp>
      <p:sp>
        <p:nvSpPr>
          <p:cNvPr id="52255" name="Rectangle 31"/>
          <p:cNvSpPr>
            <a:spLocks noChangeArrowheads="1"/>
          </p:cNvSpPr>
          <p:nvPr/>
        </p:nvSpPr>
        <p:spPr bwMode="auto">
          <a:xfrm>
            <a:off x="3769777" y="2749568"/>
            <a:ext cx="4797425" cy="6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600" b="1" dirty="0" err="1"/>
              <a:t>Postorden</a:t>
            </a:r>
            <a:r>
              <a:rPr lang="en-US" sz="2600" b="1" dirty="0"/>
              <a:t> </a:t>
            </a:r>
            <a:r>
              <a:rPr lang="en-US" sz="2600" dirty="0"/>
              <a:t>: </a:t>
            </a:r>
            <a:r>
              <a:rPr lang="en-US" sz="2200" dirty="0"/>
              <a:t>G D B H I E F C A</a:t>
            </a:r>
            <a:r>
              <a:rPr lang="en-US" dirty="0"/>
              <a:t> 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90246" y="990282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fontAlgn="auto">
              <a:spcAft>
                <a:spcPts val="0"/>
              </a:spcAft>
            </a:pPr>
            <a:r>
              <a:rPr lang="es-ES_tradnl" b="1" dirty="0">
                <a:latin typeface="+mj-lt"/>
              </a:rPr>
              <a:t>Recorrido en </a:t>
            </a:r>
            <a:r>
              <a:rPr lang="es-ES_tradnl" b="1" dirty="0" err="1">
                <a:latin typeface="+mj-lt"/>
              </a:rPr>
              <a:t>Postorden</a:t>
            </a:r>
            <a:r>
              <a:rPr lang="es-ES_tradnl" b="1" dirty="0">
                <a:latin typeface="+mj-lt"/>
              </a:rPr>
              <a:t> (postfijo)</a:t>
            </a:r>
          </a:p>
          <a:p>
            <a:pPr marL="952500" lvl="1" indent="-495300" fontAlgn="auto">
              <a:spcAft>
                <a:spcPts val="0"/>
              </a:spcAft>
              <a:buFont typeface="+mj-lt"/>
              <a:buAutoNum type="arabicPeriod"/>
            </a:pPr>
            <a:r>
              <a:rPr lang="es-MX" dirty="0">
                <a:latin typeface="+mj-lt"/>
              </a:rPr>
              <a:t>Seguir en el subárbol izquierdo e ir al paso 1. </a:t>
            </a:r>
          </a:p>
          <a:p>
            <a:pPr marL="952500" lvl="1" indent="-495300" fontAlgn="auto">
              <a:spcAft>
                <a:spcPts val="0"/>
              </a:spcAft>
              <a:buFont typeface="+mj-lt"/>
              <a:buAutoNum type="arabicPeriod"/>
            </a:pPr>
            <a:r>
              <a:rPr lang="es-MX" dirty="0">
                <a:latin typeface="+mj-lt"/>
              </a:rPr>
              <a:t>Seguir en el subárbol derecho e ir al paso 1. </a:t>
            </a:r>
            <a:endParaRPr lang="es-ES_tradnl" dirty="0">
              <a:latin typeface="+mj-lt"/>
            </a:endParaRPr>
          </a:p>
          <a:p>
            <a:pPr marL="952500" lvl="1" indent="-495300" fontAlgn="auto">
              <a:spcAft>
                <a:spcPts val="0"/>
              </a:spcAft>
              <a:buFont typeface="+mj-lt"/>
              <a:buAutoNum type="arabicPeriod"/>
            </a:pPr>
            <a:r>
              <a:rPr lang="es-MX" dirty="0">
                <a:latin typeface="+mj-lt"/>
              </a:rPr>
              <a:t>Imprimir la raíz. 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5936756" y="1422718"/>
            <a:ext cx="71526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rgbClr val="00B050"/>
                </a:solidFill>
              </a:rPr>
              <a:t>IDR</a:t>
            </a:r>
            <a:endParaRPr lang="es-MX" b="1" dirty="0">
              <a:solidFill>
                <a:srgbClr val="00B05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064" y="3651759"/>
            <a:ext cx="4070911" cy="2622549"/>
          </a:xfrm>
          <a:prstGeom prst="rect">
            <a:avLst/>
          </a:prstGeom>
        </p:spPr>
      </p:pic>
      <p:sp>
        <p:nvSpPr>
          <p:cNvPr id="39" name="Título 1"/>
          <p:cNvSpPr>
            <a:spLocks noGrp="1"/>
          </p:cNvSpPr>
          <p:nvPr>
            <p:ph type="title"/>
          </p:nvPr>
        </p:nvSpPr>
        <p:spPr>
          <a:xfrm>
            <a:off x="337602" y="142067"/>
            <a:ext cx="8229600" cy="698500"/>
          </a:xfrm>
        </p:spPr>
        <p:txBody>
          <a:bodyPr>
            <a:normAutofit/>
          </a:bodyPr>
          <a:lstStyle/>
          <a:p>
            <a:r>
              <a:rPr lang="es-CL" sz="4000" b="1" i="1" dirty="0"/>
              <a:t>Recorridos (cont.)</a:t>
            </a:r>
            <a:endParaRPr lang="es-CL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65644" y="5204896"/>
            <a:ext cx="762000" cy="365125"/>
          </a:xfrm>
        </p:spPr>
        <p:txBody>
          <a:bodyPr/>
          <a:lstStyle/>
          <a:p>
            <a:fld id="{822EF186-261A-43B1-8495-009C0A9A8417}" type="slidenum">
              <a:rPr lang="es-MX"/>
              <a:pPr/>
              <a:t>21</a:t>
            </a:fld>
            <a:endParaRPr lang="es-MX"/>
          </a:p>
        </p:txBody>
      </p:sp>
      <p:sp>
        <p:nvSpPr>
          <p:cNvPr id="63539" name="Text Box 51"/>
          <p:cNvSpPr txBox="1">
            <a:spLocks noChangeArrowheads="1"/>
          </p:cNvSpPr>
          <p:nvPr/>
        </p:nvSpPr>
        <p:spPr bwMode="auto">
          <a:xfrm>
            <a:off x="396958" y="1907134"/>
            <a:ext cx="196720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MX" sz="2000" dirty="0"/>
              <a:t>Eliminar nodo 7</a:t>
            </a:r>
          </a:p>
          <a:p>
            <a:r>
              <a:rPr lang="es-MX" sz="2000" dirty="0"/>
              <a:t>CASO 1)</a:t>
            </a:r>
          </a:p>
        </p:txBody>
      </p:sp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264694" y="2998271"/>
            <a:ext cx="8569325" cy="2087563"/>
            <a:chOff x="204" y="2614"/>
            <a:chExt cx="5398" cy="131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04" y="2659"/>
              <a:ext cx="1633" cy="1224"/>
              <a:chOff x="1791" y="2886"/>
              <a:chExt cx="1633" cy="1224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795" y="3414"/>
                <a:ext cx="231" cy="235"/>
                <a:chOff x="0" y="0"/>
                <a:chExt cx="20000" cy="20000"/>
              </a:xfrm>
            </p:grpSpPr>
            <p:sp>
              <p:nvSpPr>
                <p:cNvPr id="63495" name="Oval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3496" name="Rectangle 8"/>
                <p:cNvSpPr>
                  <a:spLocks noChangeArrowheads="1"/>
                </p:cNvSpPr>
                <p:nvPr/>
              </p:nvSpPr>
              <p:spPr bwMode="auto">
                <a:xfrm>
                  <a:off x="5192" y="0"/>
                  <a:ext cx="10038" cy="20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r>
                    <a:rPr lang="es-ES" sz="2400">
                      <a:latin typeface="Arial" charset="0"/>
                    </a:rPr>
                    <a:t>8</a:t>
                  </a:r>
                  <a:endParaRPr lang="es-MX" sz="7400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1791" y="3340"/>
                <a:ext cx="232" cy="234"/>
                <a:chOff x="0" y="0"/>
                <a:chExt cx="20000" cy="20000"/>
              </a:xfrm>
            </p:grpSpPr>
            <p:sp>
              <p:nvSpPr>
                <p:cNvPr id="63498" name="Oval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3499" name="Rectangle 11"/>
                <p:cNvSpPr>
                  <a:spLocks noChangeArrowheads="1"/>
                </p:cNvSpPr>
                <p:nvPr/>
              </p:nvSpPr>
              <p:spPr bwMode="auto">
                <a:xfrm>
                  <a:off x="5192" y="0"/>
                  <a:ext cx="10038" cy="20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r>
                    <a:rPr lang="es-ES" sz="2400">
                      <a:latin typeface="Arial" charset="0"/>
                    </a:rPr>
                    <a:t>1</a:t>
                  </a:r>
                  <a:endParaRPr lang="es-MX" sz="7400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3192" y="3855"/>
                <a:ext cx="232" cy="235"/>
                <a:chOff x="0" y="-10"/>
                <a:chExt cx="20000" cy="20010"/>
              </a:xfrm>
            </p:grpSpPr>
            <p:sp>
              <p:nvSpPr>
                <p:cNvPr id="63501" name="Oval 13"/>
                <p:cNvSpPr>
                  <a:spLocks noChangeArrowheads="1"/>
                </p:cNvSpPr>
                <p:nvPr/>
              </p:nvSpPr>
              <p:spPr bwMode="auto">
                <a:xfrm>
                  <a:off x="0" y="-10"/>
                  <a:ext cx="20000" cy="2001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3502" name="Rectangle 14"/>
                <p:cNvSpPr>
                  <a:spLocks noChangeArrowheads="1"/>
                </p:cNvSpPr>
                <p:nvPr/>
              </p:nvSpPr>
              <p:spPr bwMode="auto">
                <a:xfrm>
                  <a:off x="5192" y="-10"/>
                  <a:ext cx="10038" cy="200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r>
                    <a:rPr lang="es-ES" sz="2400">
                      <a:latin typeface="Arial" charset="0"/>
                    </a:rPr>
                    <a:t>9</a:t>
                  </a:r>
                  <a:endParaRPr lang="es-MX" sz="7400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2397" y="3876"/>
                <a:ext cx="232" cy="234"/>
                <a:chOff x="0" y="-5"/>
                <a:chExt cx="20000" cy="20005"/>
              </a:xfrm>
            </p:grpSpPr>
            <p:sp>
              <p:nvSpPr>
                <p:cNvPr id="63504" name="Oval 16"/>
                <p:cNvSpPr>
                  <a:spLocks noChangeArrowheads="1"/>
                </p:cNvSpPr>
                <p:nvPr/>
              </p:nvSpPr>
              <p:spPr bwMode="auto">
                <a:xfrm>
                  <a:off x="0" y="-5"/>
                  <a:ext cx="20000" cy="20005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3505" name="Rectangle 17"/>
                <p:cNvSpPr>
                  <a:spLocks noChangeArrowheads="1"/>
                </p:cNvSpPr>
                <p:nvPr/>
              </p:nvSpPr>
              <p:spPr bwMode="auto">
                <a:xfrm>
                  <a:off x="5178" y="-5"/>
                  <a:ext cx="10034" cy="200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r>
                    <a:rPr lang="es-ES" sz="2400">
                      <a:latin typeface="Arial" charset="0"/>
                    </a:rPr>
                    <a:t>7</a:t>
                  </a:r>
                  <a:endParaRPr lang="es-MX" sz="7400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2189" y="2886"/>
                <a:ext cx="231" cy="246"/>
                <a:chOff x="0" y="0"/>
                <a:chExt cx="20000" cy="19996"/>
              </a:xfrm>
            </p:grpSpPr>
            <p:sp>
              <p:nvSpPr>
                <p:cNvPr id="63507" name="Oval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000" cy="19014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3508" name="Rectangle 20"/>
                <p:cNvSpPr>
                  <a:spLocks noChangeArrowheads="1"/>
                </p:cNvSpPr>
                <p:nvPr/>
              </p:nvSpPr>
              <p:spPr bwMode="auto">
                <a:xfrm>
                  <a:off x="5192" y="986"/>
                  <a:ext cx="10038" cy="190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r>
                    <a:rPr lang="es-ES" sz="2400">
                      <a:latin typeface="Arial" charset="0"/>
                    </a:rPr>
                    <a:t>6</a:t>
                  </a:r>
                  <a:endParaRPr lang="es-MX" sz="7400"/>
                </a:p>
              </p:txBody>
            </p:sp>
          </p:grpSp>
          <p:sp>
            <p:nvSpPr>
              <p:cNvPr id="63509" name="Line 21"/>
              <p:cNvSpPr>
                <a:spLocks noChangeShapeType="1"/>
              </p:cNvSpPr>
              <p:nvPr/>
            </p:nvSpPr>
            <p:spPr bwMode="auto">
              <a:xfrm flipH="1">
                <a:off x="1991" y="3093"/>
                <a:ext cx="232" cy="2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3510" name="Line 22"/>
              <p:cNvSpPr>
                <a:spLocks noChangeShapeType="1"/>
              </p:cNvSpPr>
              <p:nvPr/>
            </p:nvSpPr>
            <p:spPr bwMode="auto">
              <a:xfrm>
                <a:off x="2398" y="3082"/>
                <a:ext cx="437" cy="2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3511" name="Line 23"/>
              <p:cNvSpPr>
                <a:spLocks noChangeShapeType="1"/>
              </p:cNvSpPr>
              <p:nvPr/>
            </p:nvSpPr>
            <p:spPr bwMode="auto">
              <a:xfrm>
                <a:off x="2998" y="3610"/>
                <a:ext cx="231" cy="2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3512" name="Line 24"/>
              <p:cNvSpPr>
                <a:spLocks noChangeShapeType="1"/>
              </p:cNvSpPr>
              <p:nvPr/>
            </p:nvSpPr>
            <p:spPr bwMode="auto">
              <a:xfrm flipH="1">
                <a:off x="2587" y="3623"/>
                <a:ext cx="232" cy="2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63513" name="Line 25"/>
            <p:cNvSpPr>
              <a:spLocks noChangeShapeType="1"/>
            </p:cNvSpPr>
            <p:nvPr/>
          </p:nvSpPr>
          <p:spPr bwMode="auto">
            <a:xfrm>
              <a:off x="1565" y="2931"/>
              <a:ext cx="46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3538" name="Line 50"/>
            <p:cNvSpPr>
              <a:spLocks noChangeShapeType="1"/>
            </p:cNvSpPr>
            <p:nvPr/>
          </p:nvSpPr>
          <p:spPr bwMode="auto">
            <a:xfrm>
              <a:off x="703" y="2886"/>
              <a:ext cx="0" cy="1043"/>
            </a:xfrm>
            <a:prstGeom prst="line">
              <a:avLst/>
            </a:prstGeom>
            <a:noFill/>
            <a:ln w="9525" cap="rnd">
              <a:solidFill>
                <a:srgbClr val="DDDDDD"/>
              </a:solidFill>
              <a:prstDash val="sysDot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s-ES"/>
            </a:p>
          </p:txBody>
        </p:sp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2064" y="2614"/>
              <a:ext cx="1633" cy="1224"/>
              <a:chOff x="1791" y="2886"/>
              <a:chExt cx="1633" cy="1224"/>
            </a:xfrm>
          </p:grpSpPr>
          <p:grpSp>
            <p:nvGrpSpPr>
              <p:cNvPr id="10" name="Group 53"/>
              <p:cNvGrpSpPr>
                <a:grpSpLocks/>
              </p:cNvGrpSpPr>
              <p:nvPr/>
            </p:nvGrpSpPr>
            <p:grpSpPr bwMode="auto">
              <a:xfrm>
                <a:off x="2795" y="3414"/>
                <a:ext cx="231" cy="235"/>
                <a:chOff x="0" y="0"/>
                <a:chExt cx="20000" cy="20000"/>
              </a:xfrm>
            </p:grpSpPr>
            <p:sp>
              <p:nvSpPr>
                <p:cNvPr id="63542" name="Oval 5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3543" name="Rectangle 55"/>
                <p:cNvSpPr>
                  <a:spLocks noChangeArrowheads="1"/>
                </p:cNvSpPr>
                <p:nvPr/>
              </p:nvSpPr>
              <p:spPr bwMode="auto">
                <a:xfrm>
                  <a:off x="5192" y="0"/>
                  <a:ext cx="10038" cy="20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r>
                    <a:rPr lang="es-ES" sz="2400">
                      <a:latin typeface="Arial" charset="0"/>
                    </a:rPr>
                    <a:t>8</a:t>
                  </a:r>
                  <a:endParaRPr lang="es-MX" sz="7400"/>
                </a:p>
              </p:txBody>
            </p:sp>
          </p:grpSp>
          <p:grpSp>
            <p:nvGrpSpPr>
              <p:cNvPr id="11" name="Group 56"/>
              <p:cNvGrpSpPr>
                <a:grpSpLocks/>
              </p:cNvGrpSpPr>
              <p:nvPr/>
            </p:nvGrpSpPr>
            <p:grpSpPr bwMode="auto">
              <a:xfrm>
                <a:off x="1791" y="3340"/>
                <a:ext cx="232" cy="234"/>
                <a:chOff x="0" y="0"/>
                <a:chExt cx="20000" cy="20000"/>
              </a:xfrm>
            </p:grpSpPr>
            <p:sp>
              <p:nvSpPr>
                <p:cNvPr id="63545" name="Oval 5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3546" name="Rectangle 58"/>
                <p:cNvSpPr>
                  <a:spLocks noChangeArrowheads="1"/>
                </p:cNvSpPr>
                <p:nvPr/>
              </p:nvSpPr>
              <p:spPr bwMode="auto">
                <a:xfrm>
                  <a:off x="5192" y="0"/>
                  <a:ext cx="10038" cy="20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r>
                    <a:rPr lang="es-ES" sz="2400">
                      <a:latin typeface="Arial" charset="0"/>
                    </a:rPr>
                    <a:t>1</a:t>
                  </a:r>
                  <a:endParaRPr lang="es-MX" sz="7400"/>
                </a:p>
              </p:txBody>
            </p:sp>
          </p:grpSp>
          <p:grpSp>
            <p:nvGrpSpPr>
              <p:cNvPr id="12" name="Group 59"/>
              <p:cNvGrpSpPr>
                <a:grpSpLocks/>
              </p:cNvGrpSpPr>
              <p:nvPr/>
            </p:nvGrpSpPr>
            <p:grpSpPr bwMode="auto">
              <a:xfrm>
                <a:off x="3192" y="3855"/>
                <a:ext cx="232" cy="235"/>
                <a:chOff x="0" y="-10"/>
                <a:chExt cx="20000" cy="20010"/>
              </a:xfrm>
            </p:grpSpPr>
            <p:sp>
              <p:nvSpPr>
                <p:cNvPr id="63548" name="Oval 60"/>
                <p:cNvSpPr>
                  <a:spLocks noChangeArrowheads="1"/>
                </p:cNvSpPr>
                <p:nvPr/>
              </p:nvSpPr>
              <p:spPr bwMode="auto">
                <a:xfrm>
                  <a:off x="0" y="-10"/>
                  <a:ext cx="20000" cy="2001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3549" name="Rectangle 61"/>
                <p:cNvSpPr>
                  <a:spLocks noChangeArrowheads="1"/>
                </p:cNvSpPr>
                <p:nvPr/>
              </p:nvSpPr>
              <p:spPr bwMode="auto">
                <a:xfrm>
                  <a:off x="5192" y="-10"/>
                  <a:ext cx="10038" cy="200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r>
                    <a:rPr lang="es-ES" sz="2400">
                      <a:latin typeface="Arial" charset="0"/>
                    </a:rPr>
                    <a:t>9</a:t>
                  </a:r>
                  <a:endParaRPr lang="es-MX" sz="7400"/>
                </a:p>
              </p:txBody>
            </p:sp>
          </p:grpSp>
          <p:grpSp>
            <p:nvGrpSpPr>
              <p:cNvPr id="13" name="Group 62"/>
              <p:cNvGrpSpPr>
                <a:grpSpLocks/>
              </p:cNvGrpSpPr>
              <p:nvPr/>
            </p:nvGrpSpPr>
            <p:grpSpPr bwMode="auto">
              <a:xfrm>
                <a:off x="2397" y="3876"/>
                <a:ext cx="232" cy="234"/>
                <a:chOff x="0" y="-5"/>
                <a:chExt cx="20000" cy="20005"/>
              </a:xfrm>
            </p:grpSpPr>
            <p:sp>
              <p:nvSpPr>
                <p:cNvPr id="63551" name="Oval 63"/>
                <p:cNvSpPr>
                  <a:spLocks noChangeArrowheads="1"/>
                </p:cNvSpPr>
                <p:nvPr/>
              </p:nvSpPr>
              <p:spPr bwMode="auto">
                <a:xfrm>
                  <a:off x="0" y="-5"/>
                  <a:ext cx="20000" cy="20005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3552" name="Rectangle 64"/>
                <p:cNvSpPr>
                  <a:spLocks noChangeArrowheads="1"/>
                </p:cNvSpPr>
                <p:nvPr/>
              </p:nvSpPr>
              <p:spPr bwMode="auto">
                <a:xfrm>
                  <a:off x="5178" y="-5"/>
                  <a:ext cx="10034" cy="200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r>
                    <a:rPr lang="es-ES" sz="2400">
                      <a:latin typeface="Arial" charset="0"/>
                    </a:rPr>
                    <a:t>7</a:t>
                  </a:r>
                  <a:endParaRPr lang="es-MX" sz="7400"/>
                </a:p>
              </p:txBody>
            </p:sp>
          </p:grpSp>
          <p:grpSp>
            <p:nvGrpSpPr>
              <p:cNvPr id="14" name="Group 65"/>
              <p:cNvGrpSpPr>
                <a:grpSpLocks/>
              </p:cNvGrpSpPr>
              <p:nvPr/>
            </p:nvGrpSpPr>
            <p:grpSpPr bwMode="auto">
              <a:xfrm>
                <a:off x="2189" y="2886"/>
                <a:ext cx="231" cy="246"/>
                <a:chOff x="0" y="0"/>
                <a:chExt cx="20000" cy="19996"/>
              </a:xfrm>
            </p:grpSpPr>
            <p:sp>
              <p:nvSpPr>
                <p:cNvPr id="63554" name="Oval 6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000" cy="19014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3555" name="Rectangle 67"/>
                <p:cNvSpPr>
                  <a:spLocks noChangeArrowheads="1"/>
                </p:cNvSpPr>
                <p:nvPr/>
              </p:nvSpPr>
              <p:spPr bwMode="auto">
                <a:xfrm>
                  <a:off x="5192" y="986"/>
                  <a:ext cx="10038" cy="190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r>
                    <a:rPr lang="es-ES" sz="2400">
                      <a:latin typeface="Arial" charset="0"/>
                    </a:rPr>
                    <a:t>6</a:t>
                  </a:r>
                  <a:endParaRPr lang="es-MX" sz="7400"/>
                </a:p>
              </p:txBody>
            </p:sp>
          </p:grpSp>
          <p:sp>
            <p:nvSpPr>
              <p:cNvPr id="63556" name="Line 68"/>
              <p:cNvSpPr>
                <a:spLocks noChangeShapeType="1"/>
              </p:cNvSpPr>
              <p:nvPr/>
            </p:nvSpPr>
            <p:spPr bwMode="auto">
              <a:xfrm flipH="1">
                <a:off x="1991" y="3093"/>
                <a:ext cx="232" cy="2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3557" name="Line 69"/>
              <p:cNvSpPr>
                <a:spLocks noChangeShapeType="1"/>
              </p:cNvSpPr>
              <p:nvPr/>
            </p:nvSpPr>
            <p:spPr bwMode="auto">
              <a:xfrm>
                <a:off x="2398" y="3082"/>
                <a:ext cx="437" cy="2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3558" name="Line 70"/>
              <p:cNvSpPr>
                <a:spLocks noChangeShapeType="1"/>
              </p:cNvSpPr>
              <p:nvPr/>
            </p:nvSpPr>
            <p:spPr bwMode="auto">
              <a:xfrm>
                <a:off x="2998" y="3610"/>
                <a:ext cx="231" cy="2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3559" name="Line 71"/>
              <p:cNvSpPr>
                <a:spLocks noChangeShapeType="1"/>
              </p:cNvSpPr>
              <p:nvPr/>
            </p:nvSpPr>
            <p:spPr bwMode="auto">
              <a:xfrm flipH="1">
                <a:off x="2587" y="3623"/>
                <a:ext cx="232" cy="2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5" name="Group 75"/>
            <p:cNvGrpSpPr>
              <a:grpSpLocks/>
            </p:cNvGrpSpPr>
            <p:nvPr/>
          </p:nvGrpSpPr>
          <p:grpSpPr bwMode="auto">
            <a:xfrm>
              <a:off x="4973" y="3233"/>
              <a:ext cx="231" cy="235"/>
              <a:chOff x="0" y="0"/>
              <a:chExt cx="20000" cy="20000"/>
            </a:xfrm>
          </p:grpSpPr>
          <p:sp>
            <p:nvSpPr>
              <p:cNvPr id="63564" name="Oval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3565" name="Rectangle 77"/>
              <p:cNvSpPr>
                <a:spLocks noChangeArrowheads="1"/>
              </p:cNvSpPr>
              <p:nvPr/>
            </p:nvSpPr>
            <p:spPr bwMode="auto">
              <a:xfrm>
                <a:off x="5192" y="0"/>
                <a:ext cx="10038" cy="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r>
                  <a:rPr lang="es-ES" sz="2400">
                    <a:latin typeface="Arial" charset="0"/>
                  </a:rPr>
                  <a:t>8</a:t>
                </a:r>
                <a:endParaRPr lang="es-MX" sz="7400"/>
              </a:p>
            </p:txBody>
          </p:sp>
        </p:grpSp>
        <p:grpSp>
          <p:nvGrpSpPr>
            <p:cNvPr id="16" name="Group 78"/>
            <p:cNvGrpSpPr>
              <a:grpSpLocks/>
            </p:cNvGrpSpPr>
            <p:nvPr/>
          </p:nvGrpSpPr>
          <p:grpSpPr bwMode="auto">
            <a:xfrm>
              <a:off x="3969" y="3159"/>
              <a:ext cx="232" cy="234"/>
              <a:chOff x="0" y="0"/>
              <a:chExt cx="20000" cy="20000"/>
            </a:xfrm>
          </p:grpSpPr>
          <p:sp>
            <p:nvSpPr>
              <p:cNvPr id="63567" name="Oval 7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3568" name="Rectangle 80"/>
              <p:cNvSpPr>
                <a:spLocks noChangeArrowheads="1"/>
              </p:cNvSpPr>
              <p:nvPr/>
            </p:nvSpPr>
            <p:spPr bwMode="auto">
              <a:xfrm>
                <a:off x="5192" y="0"/>
                <a:ext cx="10038" cy="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r>
                  <a:rPr lang="es-ES" sz="2400">
                    <a:latin typeface="Arial" charset="0"/>
                  </a:rPr>
                  <a:t>1</a:t>
                </a:r>
                <a:endParaRPr lang="es-MX" sz="7400"/>
              </a:p>
            </p:txBody>
          </p:sp>
        </p:grpSp>
        <p:grpSp>
          <p:nvGrpSpPr>
            <p:cNvPr id="17" name="Group 81"/>
            <p:cNvGrpSpPr>
              <a:grpSpLocks/>
            </p:cNvGrpSpPr>
            <p:nvPr/>
          </p:nvGrpSpPr>
          <p:grpSpPr bwMode="auto">
            <a:xfrm>
              <a:off x="5370" y="3674"/>
              <a:ext cx="232" cy="235"/>
              <a:chOff x="0" y="-10"/>
              <a:chExt cx="20000" cy="20010"/>
            </a:xfrm>
          </p:grpSpPr>
          <p:sp>
            <p:nvSpPr>
              <p:cNvPr id="63570" name="Oval 82"/>
              <p:cNvSpPr>
                <a:spLocks noChangeArrowheads="1"/>
              </p:cNvSpPr>
              <p:nvPr/>
            </p:nvSpPr>
            <p:spPr bwMode="auto">
              <a:xfrm>
                <a:off x="0" y="-10"/>
                <a:ext cx="20000" cy="2001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3571" name="Rectangle 83"/>
              <p:cNvSpPr>
                <a:spLocks noChangeArrowheads="1"/>
              </p:cNvSpPr>
              <p:nvPr/>
            </p:nvSpPr>
            <p:spPr bwMode="auto">
              <a:xfrm>
                <a:off x="5192" y="-10"/>
                <a:ext cx="10038" cy="200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r>
                  <a:rPr lang="es-ES" sz="2400">
                    <a:latin typeface="Arial" charset="0"/>
                  </a:rPr>
                  <a:t>9</a:t>
                </a:r>
                <a:endParaRPr lang="es-MX" sz="7400"/>
              </a:p>
            </p:txBody>
          </p:sp>
        </p:grpSp>
        <p:grpSp>
          <p:nvGrpSpPr>
            <p:cNvPr id="18" name="Group 87"/>
            <p:cNvGrpSpPr>
              <a:grpSpLocks/>
            </p:cNvGrpSpPr>
            <p:nvPr/>
          </p:nvGrpSpPr>
          <p:grpSpPr bwMode="auto">
            <a:xfrm>
              <a:off x="4367" y="2705"/>
              <a:ext cx="231" cy="246"/>
              <a:chOff x="0" y="0"/>
              <a:chExt cx="20000" cy="19996"/>
            </a:xfrm>
          </p:grpSpPr>
          <p:sp>
            <p:nvSpPr>
              <p:cNvPr id="63576" name="Oval 8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1901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3577" name="Rectangle 89"/>
              <p:cNvSpPr>
                <a:spLocks noChangeArrowheads="1"/>
              </p:cNvSpPr>
              <p:nvPr/>
            </p:nvSpPr>
            <p:spPr bwMode="auto">
              <a:xfrm>
                <a:off x="5192" y="986"/>
                <a:ext cx="10038" cy="190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r>
                  <a:rPr lang="es-ES" sz="2400">
                    <a:latin typeface="Arial" charset="0"/>
                  </a:rPr>
                  <a:t>6</a:t>
                </a:r>
                <a:endParaRPr lang="es-MX" sz="7400"/>
              </a:p>
            </p:txBody>
          </p:sp>
        </p:grpSp>
        <p:sp>
          <p:nvSpPr>
            <p:cNvPr id="63578" name="Line 90"/>
            <p:cNvSpPr>
              <a:spLocks noChangeShapeType="1"/>
            </p:cNvSpPr>
            <p:nvPr/>
          </p:nvSpPr>
          <p:spPr bwMode="auto">
            <a:xfrm flipH="1">
              <a:off x="4169" y="2912"/>
              <a:ext cx="232" cy="2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arrow" w="sm" len="sm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3579" name="Line 91"/>
            <p:cNvSpPr>
              <a:spLocks noChangeShapeType="1"/>
            </p:cNvSpPr>
            <p:nvPr/>
          </p:nvSpPr>
          <p:spPr bwMode="auto">
            <a:xfrm>
              <a:off x="4576" y="2901"/>
              <a:ext cx="437" cy="2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arrow" w="sm" len="sm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3580" name="Line 92"/>
            <p:cNvSpPr>
              <a:spLocks noChangeShapeType="1"/>
            </p:cNvSpPr>
            <p:nvPr/>
          </p:nvSpPr>
          <p:spPr bwMode="auto">
            <a:xfrm>
              <a:off x="5176" y="3429"/>
              <a:ext cx="231" cy="2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arrow" w="sm" len="sm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3582" name="Line 94"/>
            <p:cNvSpPr>
              <a:spLocks noChangeShapeType="1"/>
            </p:cNvSpPr>
            <p:nvPr/>
          </p:nvSpPr>
          <p:spPr bwMode="auto">
            <a:xfrm>
              <a:off x="3334" y="2886"/>
              <a:ext cx="46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9" name="Group 100"/>
          <p:cNvGrpSpPr>
            <a:grpSpLocks/>
          </p:cNvGrpSpPr>
          <p:nvPr/>
        </p:nvGrpSpPr>
        <p:grpSpPr bwMode="auto">
          <a:xfrm>
            <a:off x="4081044" y="4438134"/>
            <a:ext cx="550863" cy="557212"/>
            <a:chOff x="0" y="0"/>
            <a:chExt cx="20000" cy="20000"/>
          </a:xfrm>
        </p:grpSpPr>
        <p:sp>
          <p:nvSpPr>
            <p:cNvPr id="63589" name="Line 101"/>
            <p:cNvSpPr>
              <a:spLocks noChangeShapeType="1"/>
            </p:cNvSpPr>
            <p:nvPr/>
          </p:nvSpPr>
          <p:spPr bwMode="auto">
            <a:xfrm>
              <a:off x="0" y="0"/>
              <a:ext cx="20000" cy="20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3590" name="Line 102"/>
            <p:cNvSpPr>
              <a:spLocks noChangeShapeType="1"/>
            </p:cNvSpPr>
            <p:nvPr/>
          </p:nvSpPr>
          <p:spPr bwMode="auto">
            <a:xfrm flipH="1">
              <a:off x="0" y="0"/>
              <a:ext cx="20000" cy="20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7" name="Título 1"/>
          <p:cNvSpPr>
            <a:spLocks noGrp="1"/>
          </p:cNvSpPr>
          <p:nvPr>
            <p:ph type="title"/>
          </p:nvPr>
        </p:nvSpPr>
        <p:spPr>
          <a:xfrm>
            <a:off x="294857" y="338875"/>
            <a:ext cx="8229600" cy="812264"/>
          </a:xfrm>
        </p:spPr>
        <p:txBody>
          <a:bodyPr>
            <a:normAutofit/>
          </a:bodyPr>
          <a:lstStyle/>
          <a:p>
            <a:r>
              <a:rPr lang="es-CL" sz="4000" b="1" i="1" dirty="0"/>
              <a:t>Eliminar nodo en un ABB</a:t>
            </a:r>
            <a:endParaRPr lang="es-CL" b="1" i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218890" y="1282901"/>
            <a:ext cx="3352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Tres casos:</a:t>
            </a:r>
          </a:p>
          <a:p>
            <a:pPr marL="342900" indent="-342900">
              <a:buAutoNum type="arabicParenR"/>
            </a:pPr>
            <a:r>
              <a:rPr lang="es-CL" dirty="0"/>
              <a:t>Eliminar nodo Hoja</a:t>
            </a:r>
          </a:p>
          <a:p>
            <a:pPr marL="342900" indent="-342900">
              <a:buAutoNum type="arabicParenR"/>
            </a:pPr>
            <a:r>
              <a:rPr lang="es-CL" dirty="0"/>
              <a:t>Eliminar nodo con un hijo</a:t>
            </a:r>
          </a:p>
          <a:p>
            <a:pPr marL="342900" indent="-342900">
              <a:buAutoNum type="arabicParenR"/>
            </a:pPr>
            <a:r>
              <a:rPr lang="es-CL" dirty="0"/>
              <a:t>Eliminar nodo con dos hijos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7DE5-45D1-420A-B623-3B616FDDBCDE}" type="slidenum">
              <a:rPr lang="es-MX"/>
              <a:pPr/>
              <a:t>22</a:t>
            </a:fld>
            <a:endParaRPr lang="es-MX"/>
          </a:p>
        </p:txBody>
      </p:sp>
      <p:grpSp>
        <p:nvGrpSpPr>
          <p:cNvPr id="2" name="Group 125"/>
          <p:cNvGrpSpPr>
            <a:grpSpLocks/>
          </p:cNvGrpSpPr>
          <p:nvPr/>
        </p:nvGrpSpPr>
        <p:grpSpPr bwMode="auto">
          <a:xfrm>
            <a:off x="1055067" y="1346813"/>
            <a:ext cx="7554913" cy="1869790"/>
            <a:chOff x="570" y="2931"/>
            <a:chExt cx="4759" cy="1330"/>
          </a:xfrm>
        </p:grpSpPr>
        <p:sp>
          <p:nvSpPr>
            <p:cNvPr id="64537" name="Line 25"/>
            <p:cNvSpPr>
              <a:spLocks noChangeShapeType="1"/>
            </p:cNvSpPr>
            <p:nvPr/>
          </p:nvSpPr>
          <p:spPr bwMode="auto">
            <a:xfrm>
              <a:off x="1701" y="3140"/>
              <a:ext cx="46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4578" name="Line 66"/>
            <p:cNvSpPr>
              <a:spLocks noChangeShapeType="1"/>
            </p:cNvSpPr>
            <p:nvPr/>
          </p:nvSpPr>
          <p:spPr bwMode="auto">
            <a:xfrm>
              <a:off x="3824" y="3158"/>
              <a:ext cx="46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s-ES"/>
            </a:p>
          </p:txBody>
        </p:sp>
        <p:grpSp>
          <p:nvGrpSpPr>
            <p:cNvPr id="3" name="Group 69"/>
            <p:cNvGrpSpPr>
              <a:grpSpLocks/>
            </p:cNvGrpSpPr>
            <p:nvPr/>
          </p:nvGrpSpPr>
          <p:grpSpPr bwMode="auto">
            <a:xfrm>
              <a:off x="570" y="2962"/>
              <a:ext cx="1437" cy="1285"/>
              <a:chOff x="2303" y="2871"/>
              <a:chExt cx="1437" cy="1285"/>
            </a:xfrm>
          </p:grpSpPr>
          <p:grpSp>
            <p:nvGrpSpPr>
              <p:cNvPr id="4" name="Group 70"/>
              <p:cNvGrpSpPr>
                <a:grpSpLocks/>
              </p:cNvGrpSpPr>
              <p:nvPr/>
            </p:nvGrpSpPr>
            <p:grpSpPr bwMode="auto">
              <a:xfrm>
                <a:off x="3111" y="3311"/>
                <a:ext cx="231" cy="235"/>
                <a:chOff x="0" y="0"/>
                <a:chExt cx="20000" cy="19995"/>
              </a:xfrm>
            </p:grpSpPr>
            <p:sp>
              <p:nvSpPr>
                <p:cNvPr id="64583" name="Oval 7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000" cy="19995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4584" name="Rectangle 72"/>
                <p:cNvSpPr>
                  <a:spLocks noChangeArrowheads="1"/>
                </p:cNvSpPr>
                <p:nvPr/>
              </p:nvSpPr>
              <p:spPr bwMode="auto">
                <a:xfrm>
                  <a:off x="5192" y="0"/>
                  <a:ext cx="10038" cy="199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r>
                    <a:rPr lang="es-ES" sz="2400">
                      <a:latin typeface="Arial" charset="0"/>
                    </a:rPr>
                    <a:t>8</a:t>
                  </a:r>
                  <a:endParaRPr lang="es-MX" sz="7400"/>
                </a:p>
              </p:txBody>
            </p:sp>
          </p:grpSp>
          <p:grpSp>
            <p:nvGrpSpPr>
              <p:cNvPr id="5" name="Group 73"/>
              <p:cNvGrpSpPr>
                <a:grpSpLocks/>
              </p:cNvGrpSpPr>
              <p:nvPr/>
            </p:nvGrpSpPr>
            <p:grpSpPr bwMode="auto">
              <a:xfrm>
                <a:off x="2303" y="3325"/>
                <a:ext cx="232" cy="234"/>
                <a:chOff x="0" y="0"/>
                <a:chExt cx="20000" cy="20000"/>
              </a:xfrm>
            </p:grpSpPr>
            <p:sp>
              <p:nvSpPr>
                <p:cNvPr id="64586" name="Oval 7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4587" name="Rectangle 75"/>
                <p:cNvSpPr>
                  <a:spLocks noChangeArrowheads="1"/>
                </p:cNvSpPr>
                <p:nvPr/>
              </p:nvSpPr>
              <p:spPr bwMode="auto">
                <a:xfrm>
                  <a:off x="5192" y="0"/>
                  <a:ext cx="10025" cy="20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r>
                    <a:rPr lang="es-ES" sz="2400">
                      <a:latin typeface="Arial" charset="0"/>
                    </a:rPr>
                    <a:t>1</a:t>
                  </a:r>
                  <a:endParaRPr lang="es-MX" sz="7400"/>
                </a:p>
              </p:txBody>
            </p:sp>
          </p:grpSp>
          <p:grpSp>
            <p:nvGrpSpPr>
              <p:cNvPr id="6" name="Group 76"/>
              <p:cNvGrpSpPr>
                <a:grpSpLocks/>
              </p:cNvGrpSpPr>
              <p:nvPr/>
            </p:nvGrpSpPr>
            <p:grpSpPr bwMode="auto">
              <a:xfrm>
                <a:off x="3508" y="3752"/>
                <a:ext cx="232" cy="235"/>
                <a:chOff x="0" y="5"/>
                <a:chExt cx="20000" cy="19995"/>
              </a:xfrm>
            </p:grpSpPr>
            <p:sp>
              <p:nvSpPr>
                <p:cNvPr id="64589" name="Oval 77"/>
                <p:cNvSpPr>
                  <a:spLocks noChangeArrowheads="1"/>
                </p:cNvSpPr>
                <p:nvPr/>
              </p:nvSpPr>
              <p:spPr bwMode="auto">
                <a:xfrm>
                  <a:off x="0" y="5"/>
                  <a:ext cx="20000" cy="19995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4590" name="Rectangle 78"/>
                <p:cNvSpPr>
                  <a:spLocks noChangeArrowheads="1"/>
                </p:cNvSpPr>
                <p:nvPr/>
              </p:nvSpPr>
              <p:spPr bwMode="auto">
                <a:xfrm>
                  <a:off x="5192" y="5"/>
                  <a:ext cx="10038" cy="199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r>
                    <a:rPr lang="es-ES" sz="2400">
                      <a:latin typeface="Arial" charset="0"/>
                    </a:rPr>
                    <a:t>9</a:t>
                  </a:r>
                  <a:endParaRPr lang="es-MX" sz="7400"/>
                </a:p>
              </p:txBody>
            </p:sp>
          </p:grpSp>
          <p:grpSp>
            <p:nvGrpSpPr>
              <p:cNvPr id="7" name="Group 79"/>
              <p:cNvGrpSpPr>
                <a:grpSpLocks/>
              </p:cNvGrpSpPr>
              <p:nvPr/>
            </p:nvGrpSpPr>
            <p:grpSpPr bwMode="auto">
              <a:xfrm>
                <a:off x="2701" y="2871"/>
                <a:ext cx="231" cy="246"/>
                <a:chOff x="0" y="0"/>
                <a:chExt cx="20000" cy="19996"/>
              </a:xfrm>
            </p:grpSpPr>
            <p:sp>
              <p:nvSpPr>
                <p:cNvPr id="64592" name="Oval 8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000" cy="1901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4593" name="Rectangle 81"/>
                <p:cNvSpPr>
                  <a:spLocks noChangeArrowheads="1"/>
                </p:cNvSpPr>
                <p:nvPr/>
              </p:nvSpPr>
              <p:spPr bwMode="auto">
                <a:xfrm>
                  <a:off x="5192" y="986"/>
                  <a:ext cx="10038" cy="190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r>
                    <a:rPr lang="es-ES" sz="2400">
                      <a:latin typeface="Arial" charset="0"/>
                    </a:rPr>
                    <a:t>7</a:t>
                  </a:r>
                  <a:endParaRPr lang="es-MX" sz="7400"/>
                </a:p>
              </p:txBody>
            </p:sp>
          </p:grpSp>
          <p:sp>
            <p:nvSpPr>
              <p:cNvPr id="64594" name="Line 82"/>
              <p:cNvSpPr>
                <a:spLocks noChangeShapeType="1"/>
              </p:cNvSpPr>
              <p:nvPr/>
            </p:nvSpPr>
            <p:spPr bwMode="auto">
              <a:xfrm flipH="1">
                <a:off x="2503" y="3078"/>
                <a:ext cx="232" cy="2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4595" name="Line 83"/>
              <p:cNvSpPr>
                <a:spLocks noChangeShapeType="1"/>
              </p:cNvSpPr>
              <p:nvPr/>
            </p:nvSpPr>
            <p:spPr bwMode="auto">
              <a:xfrm>
                <a:off x="2910" y="3067"/>
                <a:ext cx="231" cy="23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4596" name="Line 84"/>
              <p:cNvSpPr>
                <a:spLocks noChangeShapeType="1"/>
              </p:cNvSpPr>
              <p:nvPr/>
            </p:nvSpPr>
            <p:spPr bwMode="auto">
              <a:xfrm>
                <a:off x="3314" y="3507"/>
                <a:ext cx="231" cy="2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4597" name="Line 85"/>
              <p:cNvSpPr>
                <a:spLocks noChangeShapeType="1"/>
              </p:cNvSpPr>
              <p:nvPr/>
            </p:nvSpPr>
            <p:spPr bwMode="auto">
              <a:xfrm>
                <a:off x="2835" y="3113"/>
                <a:ext cx="0" cy="1043"/>
              </a:xfrm>
              <a:prstGeom prst="line">
                <a:avLst/>
              </a:prstGeom>
              <a:noFill/>
              <a:ln w="9525" cap="rnd">
                <a:solidFill>
                  <a:srgbClr val="DDDDDD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s-ES"/>
              </a:p>
            </p:txBody>
          </p:sp>
        </p:grpSp>
        <p:grpSp>
          <p:nvGrpSpPr>
            <p:cNvPr id="8" name="Group 124"/>
            <p:cNvGrpSpPr>
              <a:grpSpLocks/>
            </p:cNvGrpSpPr>
            <p:nvPr/>
          </p:nvGrpSpPr>
          <p:grpSpPr bwMode="auto">
            <a:xfrm>
              <a:off x="4286" y="2931"/>
              <a:ext cx="1043" cy="1285"/>
              <a:chOff x="4286" y="2931"/>
              <a:chExt cx="1043" cy="1285"/>
            </a:xfrm>
          </p:grpSpPr>
          <p:grpSp>
            <p:nvGrpSpPr>
              <p:cNvPr id="9" name="Group 90"/>
              <p:cNvGrpSpPr>
                <a:grpSpLocks/>
              </p:cNvGrpSpPr>
              <p:nvPr/>
            </p:nvGrpSpPr>
            <p:grpSpPr bwMode="auto">
              <a:xfrm>
                <a:off x="4286" y="3385"/>
                <a:ext cx="232" cy="234"/>
                <a:chOff x="0" y="0"/>
                <a:chExt cx="20000" cy="20000"/>
              </a:xfrm>
            </p:grpSpPr>
            <p:sp>
              <p:nvSpPr>
                <p:cNvPr id="64603" name="Oval 9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4604" name="Rectangle 92"/>
                <p:cNvSpPr>
                  <a:spLocks noChangeArrowheads="1"/>
                </p:cNvSpPr>
                <p:nvPr/>
              </p:nvSpPr>
              <p:spPr bwMode="auto">
                <a:xfrm>
                  <a:off x="5192" y="0"/>
                  <a:ext cx="10025" cy="20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r>
                    <a:rPr lang="es-ES" sz="2400">
                      <a:latin typeface="Arial" charset="0"/>
                    </a:rPr>
                    <a:t>1</a:t>
                  </a:r>
                  <a:endParaRPr lang="es-MX" sz="7400"/>
                </a:p>
              </p:txBody>
            </p:sp>
          </p:grpSp>
          <p:grpSp>
            <p:nvGrpSpPr>
              <p:cNvPr id="10" name="Group 93"/>
              <p:cNvGrpSpPr>
                <a:grpSpLocks/>
              </p:cNvGrpSpPr>
              <p:nvPr/>
            </p:nvGrpSpPr>
            <p:grpSpPr bwMode="auto">
              <a:xfrm>
                <a:off x="5097" y="3377"/>
                <a:ext cx="232" cy="235"/>
                <a:chOff x="0" y="5"/>
                <a:chExt cx="20000" cy="19995"/>
              </a:xfrm>
            </p:grpSpPr>
            <p:sp>
              <p:nvSpPr>
                <p:cNvPr id="64606" name="Oval 94"/>
                <p:cNvSpPr>
                  <a:spLocks noChangeArrowheads="1"/>
                </p:cNvSpPr>
                <p:nvPr/>
              </p:nvSpPr>
              <p:spPr bwMode="auto">
                <a:xfrm>
                  <a:off x="0" y="5"/>
                  <a:ext cx="20000" cy="19995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4607" name="Rectangle 95"/>
                <p:cNvSpPr>
                  <a:spLocks noChangeArrowheads="1"/>
                </p:cNvSpPr>
                <p:nvPr/>
              </p:nvSpPr>
              <p:spPr bwMode="auto">
                <a:xfrm>
                  <a:off x="5192" y="5"/>
                  <a:ext cx="10038" cy="199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r>
                    <a:rPr lang="es-ES" sz="2400">
                      <a:latin typeface="Arial" charset="0"/>
                    </a:rPr>
                    <a:t>9</a:t>
                  </a:r>
                  <a:endParaRPr lang="es-MX" sz="7400"/>
                </a:p>
              </p:txBody>
            </p:sp>
          </p:grpSp>
          <p:grpSp>
            <p:nvGrpSpPr>
              <p:cNvPr id="11" name="Group 96"/>
              <p:cNvGrpSpPr>
                <a:grpSpLocks/>
              </p:cNvGrpSpPr>
              <p:nvPr/>
            </p:nvGrpSpPr>
            <p:grpSpPr bwMode="auto">
              <a:xfrm>
                <a:off x="4684" y="2931"/>
                <a:ext cx="231" cy="246"/>
                <a:chOff x="0" y="0"/>
                <a:chExt cx="20000" cy="19996"/>
              </a:xfrm>
            </p:grpSpPr>
            <p:sp>
              <p:nvSpPr>
                <p:cNvPr id="64609" name="Oval 9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000" cy="1901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4610" name="Rectangle 98"/>
                <p:cNvSpPr>
                  <a:spLocks noChangeArrowheads="1"/>
                </p:cNvSpPr>
                <p:nvPr/>
              </p:nvSpPr>
              <p:spPr bwMode="auto">
                <a:xfrm>
                  <a:off x="5192" y="986"/>
                  <a:ext cx="10038" cy="190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r>
                    <a:rPr lang="es-ES" sz="2400">
                      <a:latin typeface="Arial" charset="0"/>
                    </a:rPr>
                    <a:t>7</a:t>
                  </a:r>
                  <a:endParaRPr lang="es-MX" sz="7400"/>
                </a:p>
              </p:txBody>
            </p:sp>
          </p:grpSp>
          <p:sp>
            <p:nvSpPr>
              <p:cNvPr id="64611" name="Line 99"/>
              <p:cNvSpPr>
                <a:spLocks noChangeShapeType="1"/>
              </p:cNvSpPr>
              <p:nvPr/>
            </p:nvSpPr>
            <p:spPr bwMode="auto">
              <a:xfrm flipH="1">
                <a:off x="4486" y="3138"/>
                <a:ext cx="232" cy="2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4612" name="Line 100"/>
              <p:cNvSpPr>
                <a:spLocks noChangeShapeType="1"/>
              </p:cNvSpPr>
              <p:nvPr/>
            </p:nvSpPr>
            <p:spPr bwMode="auto">
              <a:xfrm>
                <a:off x="4893" y="3127"/>
                <a:ext cx="231" cy="23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4614" name="Line 102"/>
              <p:cNvSpPr>
                <a:spLocks noChangeShapeType="1"/>
              </p:cNvSpPr>
              <p:nvPr/>
            </p:nvSpPr>
            <p:spPr bwMode="auto">
              <a:xfrm>
                <a:off x="4818" y="3173"/>
                <a:ext cx="0" cy="1043"/>
              </a:xfrm>
              <a:prstGeom prst="line">
                <a:avLst/>
              </a:prstGeom>
              <a:noFill/>
              <a:ln w="9525" cap="rnd">
                <a:solidFill>
                  <a:srgbClr val="DDDDDD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s-ES"/>
              </a:p>
            </p:txBody>
          </p:sp>
        </p:grp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2426" y="2976"/>
              <a:ext cx="1437" cy="1285"/>
              <a:chOff x="2303" y="2871"/>
              <a:chExt cx="1437" cy="1285"/>
            </a:xfrm>
          </p:grpSpPr>
          <p:grpSp>
            <p:nvGrpSpPr>
              <p:cNvPr id="13" name="Group 104"/>
              <p:cNvGrpSpPr>
                <a:grpSpLocks/>
              </p:cNvGrpSpPr>
              <p:nvPr/>
            </p:nvGrpSpPr>
            <p:grpSpPr bwMode="auto">
              <a:xfrm>
                <a:off x="3111" y="3311"/>
                <a:ext cx="231" cy="235"/>
                <a:chOff x="0" y="0"/>
                <a:chExt cx="20000" cy="19995"/>
              </a:xfrm>
            </p:grpSpPr>
            <p:sp>
              <p:nvSpPr>
                <p:cNvPr id="64617" name="Oval 10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000" cy="19995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4618" name="Rectangle 106"/>
                <p:cNvSpPr>
                  <a:spLocks noChangeArrowheads="1"/>
                </p:cNvSpPr>
                <p:nvPr/>
              </p:nvSpPr>
              <p:spPr bwMode="auto">
                <a:xfrm>
                  <a:off x="5192" y="0"/>
                  <a:ext cx="10038" cy="199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r>
                    <a:rPr lang="es-ES" sz="2400">
                      <a:latin typeface="Arial" charset="0"/>
                    </a:rPr>
                    <a:t>8</a:t>
                  </a:r>
                  <a:endParaRPr lang="es-MX" sz="7400"/>
                </a:p>
              </p:txBody>
            </p:sp>
          </p:grpSp>
          <p:grpSp>
            <p:nvGrpSpPr>
              <p:cNvPr id="14" name="Group 107"/>
              <p:cNvGrpSpPr>
                <a:grpSpLocks/>
              </p:cNvGrpSpPr>
              <p:nvPr/>
            </p:nvGrpSpPr>
            <p:grpSpPr bwMode="auto">
              <a:xfrm>
                <a:off x="2303" y="3325"/>
                <a:ext cx="232" cy="234"/>
                <a:chOff x="0" y="0"/>
                <a:chExt cx="20000" cy="20000"/>
              </a:xfrm>
            </p:grpSpPr>
            <p:sp>
              <p:nvSpPr>
                <p:cNvPr id="64620" name="Oval 10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4621" name="Rectangle 109"/>
                <p:cNvSpPr>
                  <a:spLocks noChangeArrowheads="1"/>
                </p:cNvSpPr>
                <p:nvPr/>
              </p:nvSpPr>
              <p:spPr bwMode="auto">
                <a:xfrm>
                  <a:off x="5192" y="0"/>
                  <a:ext cx="10025" cy="20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r>
                    <a:rPr lang="es-ES" sz="2400">
                      <a:latin typeface="Arial" charset="0"/>
                    </a:rPr>
                    <a:t>1</a:t>
                  </a:r>
                  <a:endParaRPr lang="es-MX" sz="7400"/>
                </a:p>
              </p:txBody>
            </p:sp>
          </p:grpSp>
          <p:grpSp>
            <p:nvGrpSpPr>
              <p:cNvPr id="15" name="Group 110"/>
              <p:cNvGrpSpPr>
                <a:grpSpLocks/>
              </p:cNvGrpSpPr>
              <p:nvPr/>
            </p:nvGrpSpPr>
            <p:grpSpPr bwMode="auto">
              <a:xfrm>
                <a:off x="3508" y="3752"/>
                <a:ext cx="232" cy="235"/>
                <a:chOff x="0" y="5"/>
                <a:chExt cx="20000" cy="19995"/>
              </a:xfrm>
            </p:grpSpPr>
            <p:sp>
              <p:nvSpPr>
                <p:cNvPr id="64623" name="Oval 111"/>
                <p:cNvSpPr>
                  <a:spLocks noChangeArrowheads="1"/>
                </p:cNvSpPr>
                <p:nvPr/>
              </p:nvSpPr>
              <p:spPr bwMode="auto">
                <a:xfrm>
                  <a:off x="0" y="5"/>
                  <a:ext cx="20000" cy="19995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4624" name="Rectangle 112"/>
                <p:cNvSpPr>
                  <a:spLocks noChangeArrowheads="1"/>
                </p:cNvSpPr>
                <p:nvPr/>
              </p:nvSpPr>
              <p:spPr bwMode="auto">
                <a:xfrm>
                  <a:off x="5192" y="5"/>
                  <a:ext cx="10038" cy="199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r>
                    <a:rPr lang="es-ES" sz="2400" dirty="0">
                      <a:latin typeface="Arial" charset="0"/>
                    </a:rPr>
                    <a:t>9</a:t>
                  </a:r>
                  <a:endParaRPr lang="es-MX" sz="7400" dirty="0"/>
                </a:p>
              </p:txBody>
            </p:sp>
          </p:grpSp>
          <p:grpSp>
            <p:nvGrpSpPr>
              <p:cNvPr id="16" name="Group 113"/>
              <p:cNvGrpSpPr>
                <a:grpSpLocks/>
              </p:cNvGrpSpPr>
              <p:nvPr/>
            </p:nvGrpSpPr>
            <p:grpSpPr bwMode="auto">
              <a:xfrm>
                <a:off x="2701" y="2871"/>
                <a:ext cx="231" cy="246"/>
                <a:chOff x="0" y="0"/>
                <a:chExt cx="20000" cy="19996"/>
              </a:xfrm>
            </p:grpSpPr>
            <p:sp>
              <p:nvSpPr>
                <p:cNvPr id="64626" name="Oval 1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000" cy="1901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4627" name="Rectangle 115"/>
                <p:cNvSpPr>
                  <a:spLocks noChangeArrowheads="1"/>
                </p:cNvSpPr>
                <p:nvPr/>
              </p:nvSpPr>
              <p:spPr bwMode="auto">
                <a:xfrm>
                  <a:off x="5192" y="986"/>
                  <a:ext cx="10038" cy="190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r>
                    <a:rPr lang="es-ES" sz="2400">
                      <a:latin typeface="Arial" charset="0"/>
                    </a:rPr>
                    <a:t>7</a:t>
                  </a:r>
                  <a:endParaRPr lang="es-MX" sz="7400"/>
                </a:p>
              </p:txBody>
            </p:sp>
          </p:grpSp>
          <p:sp>
            <p:nvSpPr>
              <p:cNvPr id="64628" name="Line 116"/>
              <p:cNvSpPr>
                <a:spLocks noChangeShapeType="1"/>
              </p:cNvSpPr>
              <p:nvPr/>
            </p:nvSpPr>
            <p:spPr bwMode="auto">
              <a:xfrm flipH="1">
                <a:off x="2503" y="3078"/>
                <a:ext cx="232" cy="2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4629" name="Line 117"/>
              <p:cNvSpPr>
                <a:spLocks noChangeShapeType="1"/>
              </p:cNvSpPr>
              <p:nvPr/>
            </p:nvSpPr>
            <p:spPr bwMode="auto">
              <a:xfrm>
                <a:off x="2910" y="3067"/>
                <a:ext cx="231" cy="23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4630" name="Line 118"/>
              <p:cNvSpPr>
                <a:spLocks noChangeShapeType="1"/>
              </p:cNvSpPr>
              <p:nvPr/>
            </p:nvSpPr>
            <p:spPr bwMode="auto">
              <a:xfrm>
                <a:off x="3314" y="3507"/>
                <a:ext cx="231" cy="2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4631" name="Line 119"/>
              <p:cNvSpPr>
                <a:spLocks noChangeShapeType="1"/>
              </p:cNvSpPr>
              <p:nvPr/>
            </p:nvSpPr>
            <p:spPr bwMode="auto">
              <a:xfrm>
                <a:off x="2835" y="3113"/>
                <a:ext cx="0" cy="1043"/>
              </a:xfrm>
              <a:prstGeom prst="line">
                <a:avLst/>
              </a:prstGeom>
              <a:noFill/>
              <a:ln w="9525" cap="rnd">
                <a:solidFill>
                  <a:srgbClr val="DDDDDD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s-ES"/>
              </a:p>
            </p:txBody>
          </p:sp>
        </p:grpSp>
        <p:grpSp>
          <p:nvGrpSpPr>
            <p:cNvPr id="17" name="Group 121"/>
            <p:cNvGrpSpPr>
              <a:grpSpLocks/>
            </p:cNvGrpSpPr>
            <p:nvPr/>
          </p:nvGrpSpPr>
          <p:grpSpPr bwMode="auto">
            <a:xfrm>
              <a:off x="3198" y="3339"/>
              <a:ext cx="347" cy="351"/>
              <a:chOff x="0" y="0"/>
              <a:chExt cx="20000" cy="20000"/>
            </a:xfrm>
          </p:grpSpPr>
          <p:sp>
            <p:nvSpPr>
              <p:cNvPr id="64634" name="Line 122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4635" name="Line 123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200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63" name="Text Box 51"/>
          <p:cNvSpPr txBox="1">
            <a:spLocks noChangeArrowheads="1"/>
          </p:cNvSpPr>
          <p:nvPr/>
        </p:nvSpPr>
        <p:spPr bwMode="auto">
          <a:xfrm>
            <a:off x="192168" y="913501"/>
            <a:ext cx="210666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MX" sz="2000" b="1" dirty="0"/>
              <a:t>Eliminar nodo 8</a:t>
            </a:r>
          </a:p>
          <a:p>
            <a:r>
              <a:rPr lang="es-MX" sz="2000" b="1" dirty="0"/>
              <a:t>CASO 2)</a:t>
            </a:r>
          </a:p>
        </p:txBody>
      </p:sp>
      <p:sp>
        <p:nvSpPr>
          <p:cNvPr id="64" name="Text Box 50"/>
          <p:cNvSpPr txBox="1">
            <a:spLocks noChangeArrowheads="1"/>
          </p:cNvSpPr>
          <p:nvPr/>
        </p:nvSpPr>
        <p:spPr bwMode="auto">
          <a:xfrm>
            <a:off x="265341" y="3308016"/>
            <a:ext cx="210666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MX" sz="2000" b="1" dirty="0"/>
              <a:t>Eliminar nodo 6</a:t>
            </a:r>
          </a:p>
          <a:p>
            <a:r>
              <a:rPr lang="es-MX" sz="2000" b="1" dirty="0"/>
              <a:t>CASO 3)</a:t>
            </a:r>
          </a:p>
        </p:txBody>
      </p:sp>
      <p:grpSp>
        <p:nvGrpSpPr>
          <p:cNvPr id="65" name="Group 80"/>
          <p:cNvGrpSpPr>
            <a:grpSpLocks/>
          </p:cNvGrpSpPr>
          <p:nvPr/>
        </p:nvGrpSpPr>
        <p:grpSpPr bwMode="auto">
          <a:xfrm>
            <a:off x="616709" y="4146976"/>
            <a:ext cx="7848600" cy="2060575"/>
            <a:chOff x="385" y="3022"/>
            <a:chExt cx="4944" cy="1298"/>
          </a:xfrm>
        </p:grpSpPr>
        <p:grpSp>
          <p:nvGrpSpPr>
            <p:cNvPr id="66" name="Group 53"/>
            <p:cNvGrpSpPr>
              <a:grpSpLocks/>
            </p:cNvGrpSpPr>
            <p:nvPr/>
          </p:nvGrpSpPr>
          <p:grpSpPr bwMode="auto">
            <a:xfrm>
              <a:off x="385" y="3050"/>
              <a:ext cx="1633" cy="1224"/>
              <a:chOff x="1791" y="2886"/>
              <a:chExt cx="1633" cy="1224"/>
            </a:xfrm>
          </p:grpSpPr>
          <p:grpSp>
            <p:nvGrpSpPr>
              <p:cNvPr id="109" name="Group 6"/>
              <p:cNvGrpSpPr>
                <a:grpSpLocks/>
              </p:cNvGrpSpPr>
              <p:nvPr/>
            </p:nvGrpSpPr>
            <p:grpSpPr bwMode="auto">
              <a:xfrm>
                <a:off x="2795" y="3414"/>
                <a:ext cx="231" cy="235"/>
                <a:chOff x="0" y="0"/>
                <a:chExt cx="20000" cy="20000"/>
              </a:xfrm>
            </p:grpSpPr>
            <p:sp>
              <p:nvSpPr>
                <p:cNvPr id="126" name="Oval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27" name="Rectangle 8"/>
                <p:cNvSpPr>
                  <a:spLocks noChangeArrowheads="1"/>
                </p:cNvSpPr>
                <p:nvPr/>
              </p:nvSpPr>
              <p:spPr bwMode="auto">
                <a:xfrm>
                  <a:off x="5192" y="0"/>
                  <a:ext cx="10038" cy="20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r>
                    <a:rPr lang="es-ES" sz="2400">
                      <a:latin typeface="Arial" charset="0"/>
                    </a:rPr>
                    <a:t>8</a:t>
                  </a:r>
                  <a:endParaRPr lang="es-MX" sz="7400"/>
                </a:p>
              </p:txBody>
            </p:sp>
          </p:grpSp>
          <p:grpSp>
            <p:nvGrpSpPr>
              <p:cNvPr id="110" name="Group 9"/>
              <p:cNvGrpSpPr>
                <a:grpSpLocks/>
              </p:cNvGrpSpPr>
              <p:nvPr/>
            </p:nvGrpSpPr>
            <p:grpSpPr bwMode="auto">
              <a:xfrm>
                <a:off x="1791" y="3340"/>
                <a:ext cx="232" cy="234"/>
                <a:chOff x="0" y="0"/>
                <a:chExt cx="20000" cy="20000"/>
              </a:xfrm>
            </p:grpSpPr>
            <p:sp>
              <p:nvSpPr>
                <p:cNvPr id="124" name="Oval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25" name="Rectangle 11"/>
                <p:cNvSpPr>
                  <a:spLocks noChangeArrowheads="1"/>
                </p:cNvSpPr>
                <p:nvPr/>
              </p:nvSpPr>
              <p:spPr bwMode="auto">
                <a:xfrm>
                  <a:off x="5192" y="0"/>
                  <a:ext cx="10038" cy="20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r>
                    <a:rPr lang="es-ES" sz="2400">
                      <a:latin typeface="Arial" charset="0"/>
                    </a:rPr>
                    <a:t>1</a:t>
                  </a:r>
                  <a:endParaRPr lang="es-MX" sz="7400"/>
                </a:p>
              </p:txBody>
            </p:sp>
          </p:grpSp>
          <p:grpSp>
            <p:nvGrpSpPr>
              <p:cNvPr id="111" name="Group 12"/>
              <p:cNvGrpSpPr>
                <a:grpSpLocks/>
              </p:cNvGrpSpPr>
              <p:nvPr/>
            </p:nvGrpSpPr>
            <p:grpSpPr bwMode="auto">
              <a:xfrm>
                <a:off x="3192" y="3855"/>
                <a:ext cx="232" cy="235"/>
                <a:chOff x="0" y="-10"/>
                <a:chExt cx="20000" cy="20010"/>
              </a:xfrm>
            </p:grpSpPr>
            <p:sp>
              <p:nvSpPr>
                <p:cNvPr id="122" name="Oval 13"/>
                <p:cNvSpPr>
                  <a:spLocks noChangeArrowheads="1"/>
                </p:cNvSpPr>
                <p:nvPr/>
              </p:nvSpPr>
              <p:spPr bwMode="auto">
                <a:xfrm>
                  <a:off x="0" y="-10"/>
                  <a:ext cx="20000" cy="2001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23" name="Rectangle 14"/>
                <p:cNvSpPr>
                  <a:spLocks noChangeArrowheads="1"/>
                </p:cNvSpPr>
                <p:nvPr/>
              </p:nvSpPr>
              <p:spPr bwMode="auto">
                <a:xfrm>
                  <a:off x="5192" y="-10"/>
                  <a:ext cx="10038" cy="200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r>
                    <a:rPr lang="es-ES" sz="2400">
                      <a:latin typeface="Arial" charset="0"/>
                    </a:rPr>
                    <a:t>9</a:t>
                  </a:r>
                  <a:endParaRPr lang="es-MX" sz="7400"/>
                </a:p>
              </p:txBody>
            </p:sp>
          </p:grpSp>
          <p:grpSp>
            <p:nvGrpSpPr>
              <p:cNvPr id="112" name="Group 15"/>
              <p:cNvGrpSpPr>
                <a:grpSpLocks/>
              </p:cNvGrpSpPr>
              <p:nvPr/>
            </p:nvGrpSpPr>
            <p:grpSpPr bwMode="auto">
              <a:xfrm>
                <a:off x="2397" y="3876"/>
                <a:ext cx="232" cy="234"/>
                <a:chOff x="0" y="-5"/>
                <a:chExt cx="20000" cy="20005"/>
              </a:xfrm>
            </p:grpSpPr>
            <p:sp>
              <p:nvSpPr>
                <p:cNvPr id="120" name="Oval 16"/>
                <p:cNvSpPr>
                  <a:spLocks noChangeArrowheads="1"/>
                </p:cNvSpPr>
                <p:nvPr/>
              </p:nvSpPr>
              <p:spPr bwMode="auto">
                <a:xfrm>
                  <a:off x="0" y="-5"/>
                  <a:ext cx="20000" cy="20005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21" name="Rectangle 17"/>
                <p:cNvSpPr>
                  <a:spLocks noChangeArrowheads="1"/>
                </p:cNvSpPr>
                <p:nvPr/>
              </p:nvSpPr>
              <p:spPr bwMode="auto">
                <a:xfrm>
                  <a:off x="5178" y="-5"/>
                  <a:ext cx="10034" cy="200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r>
                    <a:rPr lang="es-ES" sz="2400">
                      <a:latin typeface="Arial" charset="0"/>
                    </a:rPr>
                    <a:t>7</a:t>
                  </a:r>
                  <a:endParaRPr lang="es-MX" sz="7400"/>
                </a:p>
              </p:txBody>
            </p:sp>
          </p:grpSp>
          <p:grpSp>
            <p:nvGrpSpPr>
              <p:cNvPr id="113" name="Group 18"/>
              <p:cNvGrpSpPr>
                <a:grpSpLocks/>
              </p:cNvGrpSpPr>
              <p:nvPr/>
            </p:nvGrpSpPr>
            <p:grpSpPr bwMode="auto">
              <a:xfrm>
                <a:off x="2189" y="2886"/>
                <a:ext cx="231" cy="246"/>
                <a:chOff x="0" y="0"/>
                <a:chExt cx="20000" cy="19996"/>
              </a:xfrm>
            </p:grpSpPr>
            <p:sp>
              <p:nvSpPr>
                <p:cNvPr id="118" name="Oval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000" cy="19014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19" name="Rectangle 20"/>
                <p:cNvSpPr>
                  <a:spLocks noChangeArrowheads="1"/>
                </p:cNvSpPr>
                <p:nvPr/>
              </p:nvSpPr>
              <p:spPr bwMode="auto">
                <a:xfrm>
                  <a:off x="5192" y="986"/>
                  <a:ext cx="10038" cy="190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r>
                    <a:rPr lang="es-ES" sz="2400">
                      <a:latin typeface="Arial" charset="0"/>
                    </a:rPr>
                    <a:t>6</a:t>
                  </a:r>
                  <a:endParaRPr lang="es-MX" sz="7400"/>
                </a:p>
              </p:txBody>
            </p:sp>
          </p:grpSp>
          <p:sp>
            <p:nvSpPr>
              <p:cNvPr id="114" name="Line 21"/>
              <p:cNvSpPr>
                <a:spLocks noChangeShapeType="1"/>
              </p:cNvSpPr>
              <p:nvPr/>
            </p:nvSpPr>
            <p:spPr bwMode="auto">
              <a:xfrm flipH="1">
                <a:off x="1991" y="3093"/>
                <a:ext cx="232" cy="2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5" name="Line 22"/>
              <p:cNvSpPr>
                <a:spLocks noChangeShapeType="1"/>
              </p:cNvSpPr>
              <p:nvPr/>
            </p:nvSpPr>
            <p:spPr bwMode="auto">
              <a:xfrm>
                <a:off x="2398" y="3082"/>
                <a:ext cx="437" cy="2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6" name="Line 23"/>
              <p:cNvSpPr>
                <a:spLocks noChangeShapeType="1"/>
              </p:cNvSpPr>
              <p:nvPr/>
            </p:nvSpPr>
            <p:spPr bwMode="auto">
              <a:xfrm>
                <a:off x="2998" y="3610"/>
                <a:ext cx="231" cy="2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7" name="Line 24"/>
              <p:cNvSpPr>
                <a:spLocks noChangeShapeType="1"/>
              </p:cNvSpPr>
              <p:nvPr/>
            </p:nvSpPr>
            <p:spPr bwMode="auto">
              <a:xfrm flipH="1">
                <a:off x="2587" y="3623"/>
                <a:ext cx="232" cy="2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67" name="Line 25"/>
            <p:cNvSpPr>
              <a:spLocks noChangeShapeType="1"/>
            </p:cNvSpPr>
            <p:nvPr/>
          </p:nvSpPr>
          <p:spPr bwMode="auto">
            <a:xfrm>
              <a:off x="1746" y="3322"/>
              <a:ext cx="46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s-ES"/>
            </a:p>
          </p:txBody>
        </p:sp>
        <p:grpSp>
          <p:nvGrpSpPr>
            <p:cNvPr id="68" name="Group 26"/>
            <p:cNvGrpSpPr>
              <a:grpSpLocks/>
            </p:cNvGrpSpPr>
            <p:nvPr/>
          </p:nvGrpSpPr>
          <p:grpSpPr bwMode="auto">
            <a:xfrm>
              <a:off x="2348" y="3053"/>
              <a:ext cx="1437" cy="1204"/>
              <a:chOff x="-1" y="-2"/>
              <a:chExt cx="20002" cy="20004"/>
            </a:xfrm>
          </p:grpSpPr>
          <p:grpSp>
            <p:nvGrpSpPr>
              <p:cNvPr id="86" name="Group 27"/>
              <p:cNvGrpSpPr>
                <a:grpSpLocks/>
              </p:cNvGrpSpPr>
              <p:nvPr/>
            </p:nvGrpSpPr>
            <p:grpSpPr bwMode="auto">
              <a:xfrm>
                <a:off x="-1" y="-2"/>
                <a:ext cx="20002" cy="18873"/>
                <a:chOff x="-1" y="-4"/>
                <a:chExt cx="20002" cy="20008"/>
              </a:xfrm>
            </p:grpSpPr>
            <p:grpSp>
              <p:nvGrpSpPr>
                <p:cNvPr id="90" name="Group 28"/>
                <p:cNvGrpSpPr>
                  <a:grpSpLocks/>
                </p:cNvGrpSpPr>
                <p:nvPr/>
              </p:nvGrpSpPr>
              <p:grpSpPr bwMode="auto">
                <a:xfrm>
                  <a:off x="11244" y="7751"/>
                  <a:ext cx="3224" cy="4126"/>
                  <a:chOff x="0" y="0"/>
                  <a:chExt cx="20000" cy="19995"/>
                </a:xfrm>
              </p:grpSpPr>
              <p:sp>
                <p:nvSpPr>
                  <p:cNvPr id="107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000" cy="1999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0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5192" y="0"/>
                    <a:ext cx="10038" cy="199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12700" tIns="12700" rIns="12700" bIns="12700"/>
                  <a:lstStyle/>
                  <a:p>
                    <a:r>
                      <a:rPr lang="es-ES" sz="2400">
                        <a:latin typeface="Arial" charset="0"/>
                      </a:rPr>
                      <a:t>8</a:t>
                    </a:r>
                    <a:endParaRPr lang="es-MX" sz="7400"/>
                  </a:p>
                </p:txBody>
              </p:sp>
            </p:grpSp>
            <p:grpSp>
              <p:nvGrpSpPr>
                <p:cNvPr id="91" name="Group 31"/>
                <p:cNvGrpSpPr>
                  <a:grpSpLocks/>
                </p:cNvGrpSpPr>
                <p:nvPr/>
              </p:nvGrpSpPr>
              <p:grpSpPr bwMode="auto">
                <a:xfrm>
                  <a:off x="-1" y="7994"/>
                  <a:ext cx="3224" cy="4127"/>
                  <a:chOff x="0" y="0"/>
                  <a:chExt cx="20000" cy="20000"/>
                </a:xfrm>
              </p:grpSpPr>
              <p:sp>
                <p:nvSpPr>
                  <p:cNvPr id="105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06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5192" y="0"/>
                    <a:ext cx="10025" cy="200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12700" tIns="12700" rIns="12700" bIns="12700"/>
                  <a:lstStyle/>
                  <a:p>
                    <a:r>
                      <a:rPr lang="es-ES" sz="2400">
                        <a:latin typeface="Arial" charset="0"/>
                      </a:rPr>
                      <a:t>1</a:t>
                    </a:r>
                    <a:endParaRPr lang="es-MX" sz="7400"/>
                  </a:p>
                </p:txBody>
              </p:sp>
            </p:grpSp>
            <p:grpSp>
              <p:nvGrpSpPr>
                <p:cNvPr id="92" name="Group 34"/>
                <p:cNvGrpSpPr>
                  <a:grpSpLocks/>
                </p:cNvGrpSpPr>
                <p:nvPr/>
              </p:nvGrpSpPr>
              <p:grpSpPr bwMode="auto">
                <a:xfrm>
                  <a:off x="16777" y="15520"/>
                  <a:ext cx="3224" cy="4127"/>
                  <a:chOff x="0" y="5"/>
                  <a:chExt cx="20000" cy="19995"/>
                </a:xfrm>
              </p:grpSpPr>
              <p:sp>
                <p:nvSpPr>
                  <p:cNvPr id="103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5"/>
                    <a:ext cx="20000" cy="1999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04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5192" y="5"/>
                    <a:ext cx="10038" cy="199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12700" tIns="12700" rIns="12700" bIns="12700"/>
                  <a:lstStyle/>
                  <a:p>
                    <a:r>
                      <a:rPr lang="es-ES" sz="2400">
                        <a:latin typeface="Arial" charset="0"/>
                      </a:rPr>
                      <a:t>9</a:t>
                    </a:r>
                    <a:endParaRPr lang="es-MX" sz="7400"/>
                  </a:p>
                </p:txBody>
              </p:sp>
            </p:grpSp>
            <p:grpSp>
              <p:nvGrpSpPr>
                <p:cNvPr id="93" name="Group 37"/>
                <p:cNvGrpSpPr>
                  <a:grpSpLocks/>
                </p:cNvGrpSpPr>
                <p:nvPr/>
              </p:nvGrpSpPr>
              <p:grpSpPr bwMode="auto">
                <a:xfrm>
                  <a:off x="5709" y="15877"/>
                  <a:ext cx="3224" cy="4127"/>
                  <a:chOff x="0" y="0"/>
                  <a:chExt cx="20000" cy="20000"/>
                </a:xfrm>
              </p:grpSpPr>
              <p:sp>
                <p:nvSpPr>
                  <p:cNvPr id="101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02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192" y="0"/>
                    <a:ext cx="10038" cy="200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12700" tIns="12700" rIns="12700" bIns="12700"/>
                  <a:lstStyle/>
                  <a:p>
                    <a:r>
                      <a:rPr lang="es-ES" sz="2400">
                        <a:latin typeface="Arial" charset="0"/>
                      </a:rPr>
                      <a:t>7</a:t>
                    </a:r>
                    <a:endParaRPr lang="es-MX" sz="7400"/>
                  </a:p>
                </p:txBody>
              </p:sp>
            </p:grpSp>
            <p:grpSp>
              <p:nvGrpSpPr>
                <p:cNvPr id="94" name="Group 40"/>
                <p:cNvGrpSpPr>
                  <a:grpSpLocks/>
                </p:cNvGrpSpPr>
                <p:nvPr/>
              </p:nvGrpSpPr>
              <p:grpSpPr bwMode="auto">
                <a:xfrm>
                  <a:off x="5532" y="-4"/>
                  <a:ext cx="3224" cy="4341"/>
                  <a:chOff x="0" y="0"/>
                  <a:chExt cx="20000" cy="19996"/>
                </a:xfrm>
              </p:grpSpPr>
              <p:sp>
                <p:nvSpPr>
                  <p:cNvPr id="99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000" cy="19010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00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5192" y="986"/>
                    <a:ext cx="10038" cy="190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12700" tIns="12700" rIns="12700" bIns="12700"/>
                  <a:lstStyle/>
                  <a:p>
                    <a:r>
                      <a:rPr lang="es-ES" sz="2400" dirty="0">
                        <a:latin typeface="Arial" charset="0"/>
                      </a:rPr>
                      <a:t>7</a:t>
                    </a:r>
                    <a:endParaRPr lang="es-MX" sz="7400" dirty="0"/>
                  </a:p>
                </p:txBody>
              </p:sp>
            </p:grpSp>
            <p:sp>
              <p:nvSpPr>
                <p:cNvPr id="95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2788" y="3638"/>
                  <a:ext cx="3224" cy="412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arrow" w="sm" len="sm"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6" name="Line 44"/>
                <p:cNvSpPr>
                  <a:spLocks noChangeShapeType="1"/>
                </p:cNvSpPr>
                <p:nvPr/>
              </p:nvSpPr>
              <p:spPr bwMode="auto">
                <a:xfrm>
                  <a:off x="8444" y="3452"/>
                  <a:ext cx="3224" cy="412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arrow" w="sm" len="sm"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7" name="Line 45"/>
                <p:cNvSpPr>
                  <a:spLocks noChangeShapeType="1"/>
                </p:cNvSpPr>
                <p:nvPr/>
              </p:nvSpPr>
              <p:spPr bwMode="auto">
                <a:xfrm>
                  <a:off x="14066" y="11192"/>
                  <a:ext cx="3224" cy="412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arrow" w="sm" len="sm"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8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8354" y="11421"/>
                  <a:ext cx="3224" cy="412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arrow" w="sm" len="sm"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87" name="Group 47"/>
              <p:cNvGrpSpPr>
                <a:grpSpLocks/>
              </p:cNvGrpSpPr>
              <p:nvPr/>
            </p:nvGrpSpPr>
            <p:grpSpPr bwMode="auto">
              <a:xfrm>
                <a:off x="4817" y="14169"/>
                <a:ext cx="4831" cy="5833"/>
                <a:chOff x="0" y="0"/>
                <a:chExt cx="20000" cy="20000"/>
              </a:xfrm>
            </p:grpSpPr>
            <p:sp>
              <p:nvSpPr>
                <p:cNvPr id="88" name="Line 4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89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20000" cy="200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sp>
          <p:nvSpPr>
            <p:cNvPr id="69" name="Line 52"/>
            <p:cNvSpPr>
              <a:spLocks noChangeShapeType="1"/>
            </p:cNvSpPr>
            <p:nvPr/>
          </p:nvSpPr>
          <p:spPr bwMode="auto">
            <a:xfrm>
              <a:off x="884" y="3277"/>
              <a:ext cx="0" cy="1043"/>
            </a:xfrm>
            <a:prstGeom prst="line">
              <a:avLst/>
            </a:prstGeom>
            <a:noFill/>
            <a:ln w="9525" cap="rnd">
              <a:solidFill>
                <a:srgbClr val="DDDDDD"/>
              </a:solidFill>
              <a:prstDash val="sysDot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s-ES"/>
            </a:p>
          </p:txBody>
        </p:sp>
        <p:grpSp>
          <p:nvGrpSpPr>
            <p:cNvPr id="70" name="Group 57"/>
            <p:cNvGrpSpPr>
              <a:grpSpLocks/>
            </p:cNvGrpSpPr>
            <p:nvPr/>
          </p:nvGrpSpPr>
          <p:grpSpPr bwMode="auto">
            <a:xfrm>
              <a:off x="4700" y="3462"/>
              <a:ext cx="231" cy="235"/>
              <a:chOff x="0" y="0"/>
              <a:chExt cx="20000" cy="19995"/>
            </a:xfrm>
          </p:grpSpPr>
          <p:sp>
            <p:nvSpPr>
              <p:cNvPr id="84" name="Oval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1999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5" name="Rectangle 59"/>
              <p:cNvSpPr>
                <a:spLocks noChangeArrowheads="1"/>
              </p:cNvSpPr>
              <p:nvPr/>
            </p:nvSpPr>
            <p:spPr bwMode="auto">
              <a:xfrm>
                <a:off x="5192" y="0"/>
                <a:ext cx="10038" cy="199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r>
                  <a:rPr lang="es-ES" sz="2400">
                    <a:latin typeface="Arial" charset="0"/>
                  </a:rPr>
                  <a:t>8</a:t>
                </a:r>
                <a:endParaRPr lang="es-MX" sz="7400"/>
              </a:p>
            </p:txBody>
          </p:sp>
        </p:grpSp>
        <p:grpSp>
          <p:nvGrpSpPr>
            <p:cNvPr id="71" name="Group 60"/>
            <p:cNvGrpSpPr>
              <a:grpSpLocks/>
            </p:cNvGrpSpPr>
            <p:nvPr/>
          </p:nvGrpSpPr>
          <p:grpSpPr bwMode="auto">
            <a:xfrm>
              <a:off x="3892" y="3476"/>
              <a:ext cx="232" cy="234"/>
              <a:chOff x="0" y="0"/>
              <a:chExt cx="20000" cy="20000"/>
            </a:xfrm>
          </p:grpSpPr>
          <p:sp>
            <p:nvSpPr>
              <p:cNvPr id="82" name="Oval 6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3" name="Rectangle 62"/>
              <p:cNvSpPr>
                <a:spLocks noChangeArrowheads="1"/>
              </p:cNvSpPr>
              <p:nvPr/>
            </p:nvSpPr>
            <p:spPr bwMode="auto">
              <a:xfrm>
                <a:off x="5192" y="0"/>
                <a:ext cx="10025" cy="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r>
                  <a:rPr lang="es-ES" sz="2400">
                    <a:latin typeface="Arial" charset="0"/>
                  </a:rPr>
                  <a:t>1</a:t>
                </a:r>
                <a:endParaRPr lang="es-MX" sz="7400"/>
              </a:p>
            </p:txBody>
          </p:sp>
        </p:grpSp>
        <p:grpSp>
          <p:nvGrpSpPr>
            <p:cNvPr id="72" name="Group 63"/>
            <p:cNvGrpSpPr>
              <a:grpSpLocks/>
            </p:cNvGrpSpPr>
            <p:nvPr/>
          </p:nvGrpSpPr>
          <p:grpSpPr bwMode="auto">
            <a:xfrm>
              <a:off x="5097" y="3903"/>
              <a:ext cx="232" cy="235"/>
              <a:chOff x="0" y="5"/>
              <a:chExt cx="20000" cy="19995"/>
            </a:xfrm>
          </p:grpSpPr>
          <p:sp>
            <p:nvSpPr>
              <p:cNvPr id="80" name="Oval 64"/>
              <p:cNvSpPr>
                <a:spLocks noChangeArrowheads="1"/>
              </p:cNvSpPr>
              <p:nvPr/>
            </p:nvSpPr>
            <p:spPr bwMode="auto">
              <a:xfrm>
                <a:off x="0" y="5"/>
                <a:ext cx="20000" cy="1999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1" name="Rectangle 65"/>
              <p:cNvSpPr>
                <a:spLocks noChangeArrowheads="1"/>
              </p:cNvSpPr>
              <p:nvPr/>
            </p:nvSpPr>
            <p:spPr bwMode="auto">
              <a:xfrm>
                <a:off x="5192" y="5"/>
                <a:ext cx="10038" cy="199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r>
                  <a:rPr lang="es-ES" sz="2400">
                    <a:latin typeface="Arial" charset="0"/>
                  </a:rPr>
                  <a:t>9</a:t>
                </a:r>
                <a:endParaRPr lang="es-MX" sz="7400"/>
              </a:p>
            </p:txBody>
          </p:sp>
        </p:grpSp>
        <p:grpSp>
          <p:nvGrpSpPr>
            <p:cNvPr id="73" name="Group 69"/>
            <p:cNvGrpSpPr>
              <a:grpSpLocks/>
            </p:cNvGrpSpPr>
            <p:nvPr/>
          </p:nvGrpSpPr>
          <p:grpSpPr bwMode="auto">
            <a:xfrm>
              <a:off x="4290" y="3022"/>
              <a:ext cx="231" cy="246"/>
              <a:chOff x="0" y="0"/>
              <a:chExt cx="20000" cy="19996"/>
            </a:xfrm>
          </p:grpSpPr>
          <p:sp>
            <p:nvSpPr>
              <p:cNvPr id="78" name="Oval 7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1901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9" name="Rectangle 71"/>
              <p:cNvSpPr>
                <a:spLocks noChangeArrowheads="1"/>
              </p:cNvSpPr>
              <p:nvPr/>
            </p:nvSpPr>
            <p:spPr bwMode="auto">
              <a:xfrm>
                <a:off x="5192" y="986"/>
                <a:ext cx="10038" cy="190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r>
                  <a:rPr lang="es-ES" sz="2400">
                    <a:latin typeface="Arial" charset="0"/>
                  </a:rPr>
                  <a:t>7</a:t>
                </a:r>
                <a:endParaRPr lang="es-MX" sz="7400"/>
              </a:p>
            </p:txBody>
          </p:sp>
        </p:grp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 flipH="1">
              <a:off x="4092" y="3229"/>
              <a:ext cx="232" cy="2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arrow" w="sm" len="sm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>
              <a:off x="4499" y="3218"/>
              <a:ext cx="231" cy="2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arrow" w="sm" len="sm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6" name="Line 74"/>
            <p:cNvSpPr>
              <a:spLocks noChangeShapeType="1"/>
            </p:cNvSpPr>
            <p:nvPr/>
          </p:nvSpPr>
          <p:spPr bwMode="auto">
            <a:xfrm>
              <a:off x="4903" y="3658"/>
              <a:ext cx="231" cy="2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arrow" w="sm" len="sm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Line 79"/>
            <p:cNvSpPr>
              <a:spLocks noChangeShapeType="1"/>
            </p:cNvSpPr>
            <p:nvPr/>
          </p:nvSpPr>
          <p:spPr bwMode="auto">
            <a:xfrm>
              <a:off x="3470" y="3249"/>
              <a:ext cx="46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29" name="Título 1"/>
          <p:cNvSpPr>
            <a:spLocks noGrp="1"/>
          </p:cNvSpPr>
          <p:nvPr>
            <p:ph type="title"/>
          </p:nvPr>
        </p:nvSpPr>
        <p:spPr>
          <a:xfrm>
            <a:off x="223001" y="-6402"/>
            <a:ext cx="8229600" cy="812264"/>
          </a:xfrm>
        </p:spPr>
        <p:txBody>
          <a:bodyPr>
            <a:normAutofit/>
          </a:bodyPr>
          <a:lstStyle/>
          <a:p>
            <a:r>
              <a:rPr lang="es-CL" sz="4000" b="1" i="1" dirty="0"/>
              <a:t>Eliminar nodo en un ABB (cont.)</a:t>
            </a:r>
            <a:endParaRPr lang="es-CL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29E3-49CD-4DF9-9D03-7BC77CBFBFD3}" type="slidenum">
              <a:rPr lang="es-MX"/>
              <a:pPr/>
              <a:t>23</a:t>
            </a:fld>
            <a:endParaRPr lang="es-MX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001" y="1237662"/>
            <a:ext cx="8748712" cy="4389120"/>
          </a:xfrm>
        </p:spPr>
        <p:txBody>
          <a:bodyPr/>
          <a:lstStyle/>
          <a:p>
            <a:r>
              <a:rPr lang="es-MX" dirty="0"/>
              <a:t>Elimina el 22, 87, 120, 140, 93 (use el sucesor cuando corresponda) </a:t>
            </a:r>
          </a:p>
          <a:p>
            <a:pPr>
              <a:buFont typeface="Wingdings" pitchFamily="2" charset="2"/>
              <a:buNone/>
            </a:pPr>
            <a:endParaRPr lang="es-MX" dirty="0"/>
          </a:p>
        </p:txBody>
      </p:sp>
      <p:sp>
        <p:nvSpPr>
          <p:cNvPr id="72708" name="Oval 4"/>
          <p:cNvSpPr>
            <a:spLocks noChangeArrowheads="1"/>
          </p:cNvSpPr>
          <p:nvPr/>
        </p:nvSpPr>
        <p:spPr bwMode="auto">
          <a:xfrm>
            <a:off x="4356100" y="2205038"/>
            <a:ext cx="431800" cy="431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2000"/>
              <a:t>93</a:t>
            </a:r>
          </a:p>
        </p:txBody>
      </p:sp>
      <p:sp>
        <p:nvSpPr>
          <p:cNvPr id="72709" name="Oval 5"/>
          <p:cNvSpPr>
            <a:spLocks noChangeArrowheads="1"/>
          </p:cNvSpPr>
          <p:nvPr/>
        </p:nvSpPr>
        <p:spPr bwMode="auto">
          <a:xfrm>
            <a:off x="2987675" y="2852738"/>
            <a:ext cx="431800" cy="431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2000"/>
              <a:t>87</a:t>
            </a:r>
          </a:p>
        </p:txBody>
      </p:sp>
      <p:sp>
        <p:nvSpPr>
          <p:cNvPr id="72710" name="Oval 6"/>
          <p:cNvSpPr>
            <a:spLocks noChangeArrowheads="1"/>
          </p:cNvSpPr>
          <p:nvPr/>
        </p:nvSpPr>
        <p:spPr bwMode="auto">
          <a:xfrm>
            <a:off x="1619250" y="3573463"/>
            <a:ext cx="431800" cy="431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2000"/>
              <a:t>43</a:t>
            </a:r>
          </a:p>
        </p:txBody>
      </p:sp>
      <p:sp>
        <p:nvSpPr>
          <p:cNvPr id="72711" name="Oval 7"/>
          <p:cNvSpPr>
            <a:spLocks noChangeArrowheads="1"/>
          </p:cNvSpPr>
          <p:nvPr/>
        </p:nvSpPr>
        <p:spPr bwMode="auto">
          <a:xfrm>
            <a:off x="5003800" y="3644900"/>
            <a:ext cx="431800" cy="431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2000"/>
              <a:t>99</a:t>
            </a:r>
          </a:p>
        </p:txBody>
      </p:sp>
      <p:sp>
        <p:nvSpPr>
          <p:cNvPr id="72712" name="Oval 8"/>
          <p:cNvSpPr>
            <a:spLocks noChangeArrowheads="1"/>
          </p:cNvSpPr>
          <p:nvPr/>
        </p:nvSpPr>
        <p:spPr bwMode="auto">
          <a:xfrm>
            <a:off x="6156325" y="2852738"/>
            <a:ext cx="431800" cy="431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2000"/>
              <a:t>120</a:t>
            </a:r>
          </a:p>
        </p:txBody>
      </p:sp>
      <p:sp>
        <p:nvSpPr>
          <p:cNvPr id="72713" name="Oval 9"/>
          <p:cNvSpPr>
            <a:spLocks noChangeArrowheads="1"/>
          </p:cNvSpPr>
          <p:nvPr/>
        </p:nvSpPr>
        <p:spPr bwMode="auto">
          <a:xfrm>
            <a:off x="6948488" y="4437063"/>
            <a:ext cx="431800" cy="431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2000"/>
              <a:t>130</a:t>
            </a:r>
          </a:p>
        </p:txBody>
      </p:sp>
      <p:sp>
        <p:nvSpPr>
          <p:cNvPr id="72714" name="Oval 10"/>
          <p:cNvSpPr>
            <a:spLocks noChangeArrowheads="1"/>
          </p:cNvSpPr>
          <p:nvPr/>
        </p:nvSpPr>
        <p:spPr bwMode="auto">
          <a:xfrm>
            <a:off x="7667625" y="3573463"/>
            <a:ext cx="431800" cy="431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2000"/>
              <a:t>140</a:t>
            </a:r>
          </a:p>
        </p:txBody>
      </p:sp>
      <p:sp>
        <p:nvSpPr>
          <p:cNvPr id="72715" name="Oval 11"/>
          <p:cNvSpPr>
            <a:spLocks noChangeArrowheads="1"/>
          </p:cNvSpPr>
          <p:nvPr/>
        </p:nvSpPr>
        <p:spPr bwMode="auto">
          <a:xfrm>
            <a:off x="2482850" y="4292600"/>
            <a:ext cx="431800" cy="431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2000"/>
              <a:t>65</a:t>
            </a:r>
          </a:p>
        </p:txBody>
      </p:sp>
      <p:sp>
        <p:nvSpPr>
          <p:cNvPr id="72716" name="Oval 12"/>
          <p:cNvSpPr>
            <a:spLocks noChangeArrowheads="1"/>
          </p:cNvSpPr>
          <p:nvPr/>
        </p:nvSpPr>
        <p:spPr bwMode="auto">
          <a:xfrm>
            <a:off x="1908175" y="5084763"/>
            <a:ext cx="431800" cy="431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2000"/>
              <a:t>56</a:t>
            </a:r>
          </a:p>
        </p:txBody>
      </p:sp>
      <p:sp>
        <p:nvSpPr>
          <p:cNvPr id="72717" name="Oval 13"/>
          <p:cNvSpPr>
            <a:spLocks noChangeArrowheads="1"/>
          </p:cNvSpPr>
          <p:nvPr/>
        </p:nvSpPr>
        <p:spPr bwMode="auto">
          <a:xfrm>
            <a:off x="395288" y="4292600"/>
            <a:ext cx="431800" cy="431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2000"/>
              <a:t>22</a:t>
            </a:r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>
            <a:off x="1763713" y="4005263"/>
            <a:ext cx="0" cy="2303462"/>
          </a:xfrm>
          <a:prstGeom prst="line">
            <a:avLst/>
          </a:prstGeom>
          <a:noFill/>
          <a:ln w="9525" cap="rnd">
            <a:solidFill>
              <a:srgbClr val="DDDDDD"/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endParaRPr lang="es-ES"/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>
            <a:off x="3203575" y="3284538"/>
            <a:ext cx="0" cy="3024187"/>
          </a:xfrm>
          <a:prstGeom prst="line">
            <a:avLst/>
          </a:prstGeom>
          <a:noFill/>
          <a:ln w="9525" cap="rnd">
            <a:solidFill>
              <a:srgbClr val="DDDDDD"/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endParaRPr lang="es-ES"/>
          </a:p>
        </p:txBody>
      </p:sp>
      <p:sp>
        <p:nvSpPr>
          <p:cNvPr id="72721" name="Line 17"/>
          <p:cNvSpPr>
            <a:spLocks noChangeShapeType="1"/>
          </p:cNvSpPr>
          <p:nvPr/>
        </p:nvSpPr>
        <p:spPr bwMode="auto">
          <a:xfrm>
            <a:off x="4572000" y="2636838"/>
            <a:ext cx="0" cy="367188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endParaRPr lang="es-ES"/>
          </a:p>
        </p:txBody>
      </p:sp>
      <p:sp>
        <p:nvSpPr>
          <p:cNvPr id="72722" name="Line 18"/>
          <p:cNvSpPr>
            <a:spLocks noChangeShapeType="1"/>
          </p:cNvSpPr>
          <p:nvPr/>
        </p:nvSpPr>
        <p:spPr bwMode="auto">
          <a:xfrm>
            <a:off x="5292725" y="4149725"/>
            <a:ext cx="0" cy="2232025"/>
          </a:xfrm>
          <a:prstGeom prst="line">
            <a:avLst/>
          </a:prstGeom>
          <a:noFill/>
          <a:ln w="9525" cap="rnd">
            <a:solidFill>
              <a:srgbClr val="DDDDDD"/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endParaRPr lang="es-ES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>
            <a:off x="6372225" y="3284538"/>
            <a:ext cx="0" cy="2952750"/>
          </a:xfrm>
          <a:prstGeom prst="line">
            <a:avLst/>
          </a:prstGeom>
          <a:noFill/>
          <a:ln w="9525" cap="rnd">
            <a:solidFill>
              <a:srgbClr val="DDDDDD"/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endParaRPr lang="es-ES"/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>
            <a:off x="7885113" y="4005263"/>
            <a:ext cx="0" cy="2303462"/>
          </a:xfrm>
          <a:prstGeom prst="line">
            <a:avLst/>
          </a:prstGeom>
          <a:noFill/>
          <a:ln w="9525" cap="rnd">
            <a:solidFill>
              <a:srgbClr val="DDDDDD"/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endParaRPr lang="es-ES"/>
          </a:p>
        </p:txBody>
      </p:sp>
      <p:sp>
        <p:nvSpPr>
          <p:cNvPr id="72725" name="Oval 21"/>
          <p:cNvSpPr>
            <a:spLocks noChangeArrowheads="1"/>
          </p:cNvSpPr>
          <p:nvPr/>
        </p:nvSpPr>
        <p:spPr bwMode="auto">
          <a:xfrm>
            <a:off x="7451725" y="5157788"/>
            <a:ext cx="431800" cy="431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2000"/>
              <a:t>135</a:t>
            </a:r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>
            <a:off x="7164388" y="4868863"/>
            <a:ext cx="0" cy="1584325"/>
          </a:xfrm>
          <a:prstGeom prst="line">
            <a:avLst/>
          </a:prstGeom>
          <a:noFill/>
          <a:ln w="9525" cap="rnd">
            <a:solidFill>
              <a:srgbClr val="DDDDDD"/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endParaRPr lang="es-ES"/>
          </a:p>
        </p:txBody>
      </p:sp>
      <p:sp>
        <p:nvSpPr>
          <p:cNvPr id="72727" name="Line 23"/>
          <p:cNvSpPr>
            <a:spLocks noChangeShapeType="1"/>
          </p:cNvSpPr>
          <p:nvPr/>
        </p:nvSpPr>
        <p:spPr bwMode="auto">
          <a:xfrm flipH="1">
            <a:off x="684213" y="3933825"/>
            <a:ext cx="1008062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s-ES"/>
          </a:p>
        </p:txBody>
      </p:sp>
      <p:sp>
        <p:nvSpPr>
          <p:cNvPr id="72728" name="Line 24"/>
          <p:cNvSpPr>
            <a:spLocks noChangeShapeType="1"/>
          </p:cNvSpPr>
          <p:nvPr/>
        </p:nvSpPr>
        <p:spPr bwMode="auto">
          <a:xfrm>
            <a:off x="2051050" y="3860800"/>
            <a:ext cx="6492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s-ES"/>
          </a:p>
        </p:txBody>
      </p:sp>
      <p:sp>
        <p:nvSpPr>
          <p:cNvPr id="72729" name="Line 25"/>
          <p:cNvSpPr>
            <a:spLocks noChangeShapeType="1"/>
          </p:cNvSpPr>
          <p:nvPr/>
        </p:nvSpPr>
        <p:spPr bwMode="auto">
          <a:xfrm flipH="1">
            <a:off x="2051050" y="3141663"/>
            <a:ext cx="1008063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s-ES"/>
          </a:p>
        </p:txBody>
      </p:sp>
      <p:sp>
        <p:nvSpPr>
          <p:cNvPr id="72730" name="Line 26"/>
          <p:cNvSpPr>
            <a:spLocks noChangeShapeType="1"/>
          </p:cNvSpPr>
          <p:nvPr/>
        </p:nvSpPr>
        <p:spPr bwMode="auto">
          <a:xfrm flipH="1">
            <a:off x="3348038" y="2492375"/>
            <a:ext cx="1008062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s-ES"/>
          </a:p>
        </p:txBody>
      </p: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4787900" y="2492375"/>
            <a:ext cx="13684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s-E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>
            <a:off x="6516688" y="3213100"/>
            <a:ext cx="1150937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s-ES"/>
          </a:p>
        </p:txBody>
      </p:sp>
      <p:sp>
        <p:nvSpPr>
          <p:cNvPr id="72733" name="Line 29"/>
          <p:cNvSpPr>
            <a:spLocks noChangeShapeType="1"/>
          </p:cNvSpPr>
          <p:nvPr/>
        </p:nvSpPr>
        <p:spPr bwMode="auto">
          <a:xfrm>
            <a:off x="7308850" y="4868863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s-ES"/>
          </a:p>
        </p:txBody>
      </p:sp>
      <p:sp>
        <p:nvSpPr>
          <p:cNvPr id="72734" name="Line 30"/>
          <p:cNvSpPr>
            <a:spLocks noChangeShapeType="1"/>
          </p:cNvSpPr>
          <p:nvPr/>
        </p:nvSpPr>
        <p:spPr bwMode="auto">
          <a:xfrm flipH="1">
            <a:off x="2339975" y="4724400"/>
            <a:ext cx="3603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s-ES"/>
          </a:p>
        </p:txBody>
      </p:sp>
      <p:sp>
        <p:nvSpPr>
          <p:cNvPr id="72735" name="Line 31"/>
          <p:cNvSpPr>
            <a:spLocks noChangeShapeType="1"/>
          </p:cNvSpPr>
          <p:nvPr/>
        </p:nvSpPr>
        <p:spPr bwMode="auto">
          <a:xfrm flipH="1">
            <a:off x="5435600" y="3213100"/>
            <a:ext cx="7207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s-ES"/>
          </a:p>
        </p:txBody>
      </p:sp>
      <p:sp>
        <p:nvSpPr>
          <p:cNvPr id="72736" name="Line 32"/>
          <p:cNvSpPr>
            <a:spLocks noChangeShapeType="1"/>
          </p:cNvSpPr>
          <p:nvPr/>
        </p:nvSpPr>
        <p:spPr bwMode="auto">
          <a:xfrm flipH="1">
            <a:off x="7308850" y="3933825"/>
            <a:ext cx="4318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s-ES"/>
          </a:p>
        </p:txBody>
      </p:sp>
      <p:sp>
        <p:nvSpPr>
          <p:cNvPr id="36" name="Título 1"/>
          <p:cNvSpPr>
            <a:spLocks noGrp="1"/>
          </p:cNvSpPr>
          <p:nvPr>
            <p:ph type="title"/>
          </p:nvPr>
        </p:nvSpPr>
        <p:spPr>
          <a:xfrm>
            <a:off x="223001" y="-6402"/>
            <a:ext cx="8229600" cy="812264"/>
          </a:xfrm>
        </p:spPr>
        <p:txBody>
          <a:bodyPr>
            <a:normAutofit/>
          </a:bodyPr>
          <a:lstStyle/>
          <a:p>
            <a:r>
              <a:rPr lang="es-CL" sz="4000" b="1" i="1" dirty="0"/>
              <a:t>Eliminar nodo en un ABB (cont.)</a:t>
            </a:r>
            <a:endParaRPr lang="es-CL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2" y="704088"/>
            <a:ext cx="8961438" cy="1143000"/>
          </a:xfrm>
        </p:spPr>
        <p:txBody>
          <a:bodyPr>
            <a:normAutofit/>
          </a:bodyPr>
          <a:lstStyle/>
          <a:p>
            <a:r>
              <a:rPr lang="es-ES" sz="3200" dirty="0"/>
              <a:t>Ejemplos: Buscar el mínimo del lado derecho </a:t>
            </a:r>
            <a:r>
              <a:rPr lang="es-ES" sz="2800" dirty="0"/>
              <a:t>(sucesor)</a:t>
            </a:r>
            <a:endParaRPr lang="en-US" sz="3200" dirty="0"/>
          </a:p>
        </p:txBody>
      </p:sp>
      <p:sp>
        <p:nvSpPr>
          <p:cNvPr id="61443" name="Oval 3"/>
          <p:cNvSpPr>
            <a:spLocks noChangeArrowheads="1"/>
          </p:cNvSpPr>
          <p:nvPr/>
        </p:nvSpPr>
        <p:spPr bwMode="auto">
          <a:xfrm>
            <a:off x="1158875" y="2013870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671512" y="2694908"/>
            <a:ext cx="42703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s-MX" sz="1600"/>
              <a:t>13</a:t>
            </a:r>
            <a:endParaRPr lang="es-ES" sz="1600"/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1725612" y="2590133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182562" y="3406108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447" name="Oval 7"/>
          <p:cNvSpPr>
            <a:spLocks noChangeArrowheads="1"/>
          </p:cNvSpPr>
          <p:nvPr/>
        </p:nvSpPr>
        <p:spPr bwMode="auto">
          <a:xfrm>
            <a:off x="779462" y="3439445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/>
          </a:p>
        </p:txBody>
      </p:sp>
      <p:sp>
        <p:nvSpPr>
          <p:cNvPr id="61448" name="Oval 8"/>
          <p:cNvSpPr>
            <a:spLocks noChangeArrowheads="1"/>
          </p:cNvSpPr>
          <p:nvPr/>
        </p:nvSpPr>
        <p:spPr bwMode="auto">
          <a:xfrm>
            <a:off x="1420812" y="3431508"/>
            <a:ext cx="42703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449" name="Oval 9"/>
          <p:cNvSpPr>
            <a:spLocks noChangeArrowheads="1"/>
          </p:cNvSpPr>
          <p:nvPr/>
        </p:nvSpPr>
        <p:spPr bwMode="auto">
          <a:xfrm>
            <a:off x="2214562" y="3329908"/>
            <a:ext cx="42703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H="1">
            <a:off x="976312" y="2385345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 flipH="1">
            <a:off x="487362" y="3096545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1585912" y="2323433"/>
            <a:ext cx="244475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2092325" y="2956845"/>
            <a:ext cx="244475" cy="373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914400" y="3129883"/>
            <a:ext cx="61912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 flipH="1">
            <a:off x="1677987" y="2996533"/>
            <a:ext cx="182563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1216025" y="2074195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 dirty="0"/>
              <a:t>21</a:t>
            </a:r>
            <a:endParaRPr lang="es-ES" sz="1600" dirty="0"/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204787" y="3485483"/>
            <a:ext cx="492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10</a:t>
            </a:r>
            <a:endParaRPr lang="es-ES" sz="1600"/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768350" y="3466433"/>
            <a:ext cx="490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18</a:t>
            </a:r>
            <a:endParaRPr lang="es-ES" sz="1600"/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1463675" y="3480720"/>
            <a:ext cx="490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25</a:t>
            </a:r>
            <a:endParaRPr lang="es-ES" sz="1600"/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2262187" y="3390233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 dirty="0"/>
              <a:t>40</a:t>
            </a:r>
            <a:endParaRPr lang="es-ES" sz="1600" dirty="0"/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1762125" y="2628233"/>
            <a:ext cx="550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33</a:t>
            </a:r>
            <a:endParaRPr lang="es-ES" sz="1600"/>
          </a:p>
        </p:txBody>
      </p:sp>
      <p:sp>
        <p:nvSpPr>
          <p:cNvPr id="61462" name="Oval 22"/>
          <p:cNvSpPr>
            <a:spLocks noChangeArrowheads="1"/>
          </p:cNvSpPr>
          <p:nvPr/>
        </p:nvSpPr>
        <p:spPr bwMode="auto">
          <a:xfrm>
            <a:off x="1706562" y="4023645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/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>
            <a:off x="1789112" y="3780758"/>
            <a:ext cx="168275" cy="255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1695450" y="4050633"/>
            <a:ext cx="490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29</a:t>
            </a:r>
            <a:endParaRPr lang="es-ES" sz="1600"/>
          </a:p>
        </p:txBody>
      </p:sp>
      <p:sp>
        <p:nvSpPr>
          <p:cNvPr id="61465" name="Oval 25"/>
          <p:cNvSpPr>
            <a:spLocks noChangeArrowheads="1"/>
          </p:cNvSpPr>
          <p:nvPr/>
        </p:nvSpPr>
        <p:spPr bwMode="auto">
          <a:xfrm>
            <a:off x="1217612" y="4655470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466" name="Oval 26"/>
          <p:cNvSpPr>
            <a:spLocks noChangeArrowheads="1"/>
          </p:cNvSpPr>
          <p:nvPr/>
        </p:nvSpPr>
        <p:spPr bwMode="auto">
          <a:xfrm>
            <a:off x="2157412" y="4676108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/>
          </a:p>
        </p:txBody>
      </p:sp>
      <p:sp>
        <p:nvSpPr>
          <p:cNvPr id="61467" name="Line 27"/>
          <p:cNvSpPr>
            <a:spLocks noChangeShapeType="1"/>
          </p:cNvSpPr>
          <p:nvPr/>
        </p:nvSpPr>
        <p:spPr bwMode="auto">
          <a:xfrm flipH="1">
            <a:off x="1522412" y="4345908"/>
            <a:ext cx="244475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1468" name="Line 28"/>
          <p:cNvSpPr>
            <a:spLocks noChangeShapeType="1"/>
          </p:cNvSpPr>
          <p:nvPr/>
        </p:nvSpPr>
        <p:spPr bwMode="auto">
          <a:xfrm>
            <a:off x="2101850" y="4341145"/>
            <a:ext cx="193675" cy="361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1469" name="Text Box 29"/>
          <p:cNvSpPr txBox="1">
            <a:spLocks noChangeArrowheads="1"/>
          </p:cNvSpPr>
          <p:nvPr/>
        </p:nvSpPr>
        <p:spPr bwMode="auto">
          <a:xfrm>
            <a:off x="1227137" y="4709445"/>
            <a:ext cx="492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27</a:t>
            </a:r>
            <a:endParaRPr lang="es-ES" sz="1600"/>
          </a:p>
        </p:txBody>
      </p:sp>
      <p:sp>
        <p:nvSpPr>
          <p:cNvPr id="61470" name="Text Box 30"/>
          <p:cNvSpPr txBox="1">
            <a:spLocks noChangeArrowheads="1"/>
          </p:cNvSpPr>
          <p:nvPr/>
        </p:nvSpPr>
        <p:spPr bwMode="auto">
          <a:xfrm>
            <a:off x="2171700" y="4730083"/>
            <a:ext cx="490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30</a:t>
            </a:r>
            <a:endParaRPr lang="es-ES" sz="1600"/>
          </a:p>
        </p:txBody>
      </p:sp>
      <p:graphicFrame>
        <p:nvGraphicFramePr>
          <p:cNvPr id="61515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272743"/>
              </p:ext>
            </p:extLst>
          </p:nvPr>
        </p:nvGraphicFramePr>
        <p:xfrm>
          <a:off x="4192588" y="2499276"/>
          <a:ext cx="4202112" cy="1584960"/>
        </p:xfrm>
        <a:graphic>
          <a:graphicData uri="http://schemas.openxmlformats.org/drawingml/2006/table">
            <a:tbl>
              <a:tblPr/>
              <a:tblGrid>
                <a:gridCol w="24272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4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8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 sucesor de: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Es: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8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8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8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1513" name="Text Box 73"/>
          <p:cNvSpPr txBox="1">
            <a:spLocks noChangeArrowheads="1"/>
          </p:cNvSpPr>
          <p:nvPr/>
        </p:nvSpPr>
        <p:spPr bwMode="auto">
          <a:xfrm>
            <a:off x="1920874" y="2030528"/>
            <a:ext cx="4781550" cy="366712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 dirty="0"/>
              <a:t>Uno a la DERECHA y todo a la IZQUIERDA</a:t>
            </a:r>
            <a:endParaRPr lang="en-US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394" y="4387183"/>
            <a:ext cx="4672513" cy="1999480"/>
          </a:xfrm>
          <a:prstGeom prst="rect">
            <a:avLst/>
          </a:prstGeom>
        </p:spPr>
      </p:pic>
      <p:sp>
        <p:nvSpPr>
          <p:cNvPr id="38" name="Título 1"/>
          <p:cNvSpPr txBox="1">
            <a:spLocks/>
          </p:cNvSpPr>
          <p:nvPr/>
        </p:nvSpPr>
        <p:spPr>
          <a:xfrm>
            <a:off x="264694" y="126572"/>
            <a:ext cx="8229600" cy="1143000"/>
          </a:xfrm>
          <a:prstGeom prst="rect">
            <a:avLst/>
          </a:prstGeom>
        </p:spPr>
        <p:txBody>
          <a:bodyPr vert="horz" lIns="0" tIns="45720" rIns="0" bIns="0" anchor="b">
            <a:normAutofit fontScale="825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CL" sz="5400" b="1" i="1" dirty="0"/>
              <a:t>Eliminar nodo en un ABB (cont.)</a:t>
            </a:r>
            <a:r>
              <a:rPr lang="es-CL" dirty="0"/>
              <a:t/>
            </a:r>
            <a:br>
              <a:rPr lang="es-CL" dirty="0"/>
            </a:br>
            <a:r>
              <a:rPr lang="es-CL" dirty="0"/>
              <a:t>Caso: </a:t>
            </a:r>
            <a:r>
              <a:rPr lang="es-CL" sz="4000" b="1" i="1" dirty="0"/>
              <a:t>Eliminar un nodo con dos hijos</a:t>
            </a:r>
            <a:endParaRPr lang="es-CL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58" name="Text Box 94"/>
          <p:cNvSpPr txBox="1">
            <a:spLocks noChangeArrowheads="1"/>
          </p:cNvSpPr>
          <p:nvPr/>
        </p:nvSpPr>
        <p:spPr bwMode="auto">
          <a:xfrm>
            <a:off x="252411" y="1317625"/>
            <a:ext cx="3013075" cy="6413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Eliminar el valor 21 utilizando el </a:t>
            </a:r>
            <a:r>
              <a:rPr lang="es-ES" b="1" dirty="0">
                <a:solidFill>
                  <a:srgbClr val="66FF33"/>
                </a:solidFill>
              </a:rPr>
              <a:t>Sucesor</a:t>
            </a:r>
            <a:endParaRPr lang="en-US" b="1" dirty="0">
              <a:solidFill>
                <a:srgbClr val="66FF33"/>
              </a:solidFill>
            </a:endParaRPr>
          </a:p>
        </p:txBody>
      </p:sp>
      <p:sp>
        <p:nvSpPr>
          <p:cNvPr id="62467" name="Oval 3"/>
          <p:cNvSpPr>
            <a:spLocks noChangeArrowheads="1"/>
          </p:cNvSpPr>
          <p:nvPr/>
        </p:nvSpPr>
        <p:spPr bwMode="auto">
          <a:xfrm>
            <a:off x="1566863" y="2416175"/>
            <a:ext cx="428625" cy="433388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1079500" y="3097213"/>
            <a:ext cx="42703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s-MX" sz="1600"/>
              <a:t>13</a:t>
            </a:r>
            <a:endParaRPr lang="es-ES" sz="1600"/>
          </a:p>
        </p:txBody>
      </p:sp>
      <p:sp>
        <p:nvSpPr>
          <p:cNvPr id="62469" name="Oval 5"/>
          <p:cNvSpPr>
            <a:spLocks noChangeArrowheads="1"/>
          </p:cNvSpPr>
          <p:nvPr/>
        </p:nvSpPr>
        <p:spPr bwMode="auto">
          <a:xfrm>
            <a:off x="2133600" y="2992438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590550" y="3808413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2471" name="Oval 7"/>
          <p:cNvSpPr>
            <a:spLocks noChangeArrowheads="1"/>
          </p:cNvSpPr>
          <p:nvPr/>
        </p:nvSpPr>
        <p:spPr bwMode="auto">
          <a:xfrm>
            <a:off x="1200150" y="3841750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/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1803400" y="3795713"/>
            <a:ext cx="42703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2473" name="Oval 9"/>
          <p:cNvSpPr>
            <a:spLocks noChangeArrowheads="1"/>
          </p:cNvSpPr>
          <p:nvPr/>
        </p:nvSpPr>
        <p:spPr bwMode="auto">
          <a:xfrm>
            <a:off x="2622550" y="3732213"/>
            <a:ext cx="42703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 flipH="1">
            <a:off x="1384300" y="2787650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 flipH="1">
            <a:off x="895350" y="3498850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>
            <a:off x="1993900" y="2725738"/>
            <a:ext cx="244475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2500313" y="3359150"/>
            <a:ext cx="244475" cy="373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1322388" y="3532188"/>
            <a:ext cx="61912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 flipH="1">
            <a:off x="2047875" y="3362325"/>
            <a:ext cx="182563" cy="433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1624013" y="2476500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21</a:t>
            </a:r>
            <a:endParaRPr lang="es-ES" sz="1600"/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612775" y="3887788"/>
            <a:ext cx="492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10</a:t>
            </a:r>
            <a:endParaRPr lang="es-ES" sz="1600"/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1230313" y="3921125"/>
            <a:ext cx="490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18</a:t>
            </a:r>
            <a:endParaRPr lang="es-ES" sz="1600"/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1897063" y="3921125"/>
            <a:ext cx="490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25</a:t>
            </a:r>
            <a:endParaRPr lang="es-ES" sz="1600"/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2670175" y="3792538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40</a:t>
            </a:r>
            <a:endParaRPr lang="es-ES" sz="1600"/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2195513" y="3055938"/>
            <a:ext cx="550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33</a:t>
            </a:r>
            <a:endParaRPr lang="es-ES" sz="1600"/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2295525" y="2284413"/>
            <a:ext cx="1547813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200"/>
              <a:t>Localizar el valor a borrar</a:t>
            </a:r>
            <a:endParaRPr lang="en-US" sz="1200"/>
          </a:p>
        </p:txBody>
      </p:sp>
      <p:sp>
        <p:nvSpPr>
          <p:cNvPr id="62487" name="Line 23"/>
          <p:cNvSpPr>
            <a:spLocks noChangeShapeType="1"/>
          </p:cNvSpPr>
          <p:nvPr/>
        </p:nvSpPr>
        <p:spPr bwMode="auto">
          <a:xfrm flipH="1">
            <a:off x="1971675" y="2311400"/>
            <a:ext cx="344488" cy="2143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2488" name="Oval 24"/>
          <p:cNvSpPr>
            <a:spLocks noChangeArrowheads="1"/>
          </p:cNvSpPr>
          <p:nvPr/>
        </p:nvSpPr>
        <p:spPr bwMode="auto">
          <a:xfrm>
            <a:off x="212725" y="2303463"/>
            <a:ext cx="1006475" cy="598487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b="1"/>
              <a:t>Paso</a:t>
            </a:r>
          </a:p>
          <a:p>
            <a:pPr algn="ctr"/>
            <a:r>
              <a:rPr lang="es-ES" b="1"/>
              <a:t>1</a:t>
            </a:r>
            <a:endParaRPr lang="en-US" b="1"/>
          </a:p>
        </p:txBody>
      </p:sp>
      <p:sp>
        <p:nvSpPr>
          <p:cNvPr id="62489" name="Oval 25"/>
          <p:cNvSpPr>
            <a:spLocks noChangeArrowheads="1"/>
          </p:cNvSpPr>
          <p:nvPr/>
        </p:nvSpPr>
        <p:spPr bwMode="auto">
          <a:xfrm>
            <a:off x="6002338" y="2244725"/>
            <a:ext cx="428625" cy="433388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2490" name="Oval 26"/>
          <p:cNvSpPr>
            <a:spLocks noChangeArrowheads="1"/>
          </p:cNvSpPr>
          <p:nvPr/>
        </p:nvSpPr>
        <p:spPr bwMode="auto">
          <a:xfrm>
            <a:off x="5514975" y="2925763"/>
            <a:ext cx="42703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s-MX" sz="1600"/>
              <a:t>13</a:t>
            </a:r>
            <a:endParaRPr lang="es-ES" sz="1600"/>
          </a:p>
        </p:txBody>
      </p:sp>
      <p:sp>
        <p:nvSpPr>
          <p:cNvPr id="62491" name="Oval 27"/>
          <p:cNvSpPr>
            <a:spLocks noChangeArrowheads="1"/>
          </p:cNvSpPr>
          <p:nvPr/>
        </p:nvSpPr>
        <p:spPr bwMode="auto">
          <a:xfrm>
            <a:off x="6569075" y="2820988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2492" name="Oval 28"/>
          <p:cNvSpPr>
            <a:spLocks noChangeArrowheads="1"/>
          </p:cNvSpPr>
          <p:nvPr/>
        </p:nvSpPr>
        <p:spPr bwMode="auto">
          <a:xfrm>
            <a:off x="5026025" y="3598863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2493" name="Oval 29"/>
          <p:cNvSpPr>
            <a:spLocks noChangeArrowheads="1"/>
          </p:cNvSpPr>
          <p:nvPr/>
        </p:nvSpPr>
        <p:spPr bwMode="auto">
          <a:xfrm>
            <a:off x="5635625" y="3670300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/>
          </a:p>
        </p:txBody>
      </p:sp>
      <p:sp>
        <p:nvSpPr>
          <p:cNvPr id="62494" name="Oval 30"/>
          <p:cNvSpPr>
            <a:spLocks noChangeArrowheads="1"/>
          </p:cNvSpPr>
          <p:nvPr/>
        </p:nvSpPr>
        <p:spPr bwMode="auto">
          <a:xfrm>
            <a:off x="6264275" y="3687763"/>
            <a:ext cx="427038" cy="43338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2495" name="Oval 31"/>
          <p:cNvSpPr>
            <a:spLocks noChangeArrowheads="1"/>
          </p:cNvSpPr>
          <p:nvPr/>
        </p:nvSpPr>
        <p:spPr bwMode="auto">
          <a:xfrm>
            <a:off x="7058025" y="3560763"/>
            <a:ext cx="42703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2496" name="Line 32"/>
          <p:cNvSpPr>
            <a:spLocks noChangeShapeType="1"/>
          </p:cNvSpPr>
          <p:nvPr/>
        </p:nvSpPr>
        <p:spPr bwMode="auto">
          <a:xfrm flipH="1">
            <a:off x="5819775" y="2616200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2497" name="Line 33"/>
          <p:cNvSpPr>
            <a:spLocks noChangeShapeType="1"/>
          </p:cNvSpPr>
          <p:nvPr/>
        </p:nvSpPr>
        <p:spPr bwMode="auto">
          <a:xfrm flipH="1">
            <a:off x="5330825" y="3289300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2498" name="Line 34"/>
          <p:cNvSpPr>
            <a:spLocks noChangeShapeType="1"/>
          </p:cNvSpPr>
          <p:nvPr/>
        </p:nvSpPr>
        <p:spPr bwMode="auto">
          <a:xfrm>
            <a:off x="6429375" y="2554288"/>
            <a:ext cx="244475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2499" name="Line 35"/>
          <p:cNvSpPr>
            <a:spLocks noChangeShapeType="1"/>
          </p:cNvSpPr>
          <p:nvPr/>
        </p:nvSpPr>
        <p:spPr bwMode="auto">
          <a:xfrm>
            <a:off x="6935788" y="3187700"/>
            <a:ext cx="244475" cy="373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2500" name="Line 36"/>
          <p:cNvSpPr>
            <a:spLocks noChangeShapeType="1"/>
          </p:cNvSpPr>
          <p:nvPr/>
        </p:nvSpPr>
        <p:spPr bwMode="auto">
          <a:xfrm>
            <a:off x="5757863" y="3360738"/>
            <a:ext cx="61912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2501" name="Line 37"/>
          <p:cNvSpPr>
            <a:spLocks noChangeShapeType="1"/>
          </p:cNvSpPr>
          <p:nvPr/>
        </p:nvSpPr>
        <p:spPr bwMode="auto">
          <a:xfrm flipH="1">
            <a:off x="6508750" y="3254375"/>
            <a:ext cx="182563" cy="433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6059488" y="2305050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21</a:t>
            </a:r>
            <a:endParaRPr lang="es-ES" sz="1600"/>
          </a:p>
        </p:txBody>
      </p:sp>
      <p:sp>
        <p:nvSpPr>
          <p:cNvPr id="62503" name="Text Box 39"/>
          <p:cNvSpPr txBox="1">
            <a:spLocks noChangeArrowheads="1"/>
          </p:cNvSpPr>
          <p:nvPr/>
        </p:nvSpPr>
        <p:spPr bwMode="auto">
          <a:xfrm>
            <a:off x="5048250" y="3678238"/>
            <a:ext cx="492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10</a:t>
            </a:r>
            <a:endParaRPr lang="es-ES" sz="1600"/>
          </a:p>
        </p:txBody>
      </p:sp>
      <p:sp>
        <p:nvSpPr>
          <p:cNvPr id="62504" name="Text Box 40"/>
          <p:cNvSpPr txBox="1">
            <a:spLocks noChangeArrowheads="1"/>
          </p:cNvSpPr>
          <p:nvPr/>
        </p:nvSpPr>
        <p:spPr bwMode="auto">
          <a:xfrm>
            <a:off x="5651500" y="3751263"/>
            <a:ext cx="490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18</a:t>
            </a:r>
            <a:endParaRPr lang="es-ES" sz="1600"/>
          </a:p>
        </p:txBody>
      </p:sp>
      <p:sp>
        <p:nvSpPr>
          <p:cNvPr id="62505" name="Text Box 41"/>
          <p:cNvSpPr txBox="1">
            <a:spLocks noChangeArrowheads="1"/>
          </p:cNvSpPr>
          <p:nvPr/>
        </p:nvSpPr>
        <p:spPr bwMode="auto">
          <a:xfrm>
            <a:off x="6294438" y="3749675"/>
            <a:ext cx="490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25</a:t>
            </a:r>
            <a:endParaRPr lang="es-ES" sz="1600"/>
          </a:p>
        </p:txBody>
      </p:sp>
      <p:sp>
        <p:nvSpPr>
          <p:cNvPr id="62506" name="Text Box 42"/>
          <p:cNvSpPr txBox="1">
            <a:spLocks noChangeArrowheads="1"/>
          </p:cNvSpPr>
          <p:nvPr/>
        </p:nvSpPr>
        <p:spPr bwMode="auto">
          <a:xfrm>
            <a:off x="7105650" y="3621088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40</a:t>
            </a:r>
            <a:endParaRPr lang="es-ES" sz="1600"/>
          </a:p>
        </p:txBody>
      </p:sp>
      <p:sp>
        <p:nvSpPr>
          <p:cNvPr id="62507" name="Text Box 43"/>
          <p:cNvSpPr txBox="1">
            <a:spLocks noChangeArrowheads="1"/>
          </p:cNvSpPr>
          <p:nvPr/>
        </p:nvSpPr>
        <p:spPr bwMode="auto">
          <a:xfrm>
            <a:off x="6630988" y="2884488"/>
            <a:ext cx="550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33</a:t>
            </a:r>
            <a:endParaRPr lang="es-ES" sz="1600"/>
          </a:p>
        </p:txBody>
      </p:sp>
      <p:sp>
        <p:nvSpPr>
          <p:cNvPr id="62508" name="Text Box 44"/>
          <p:cNvSpPr txBox="1">
            <a:spLocks noChangeArrowheads="1"/>
          </p:cNvSpPr>
          <p:nvPr/>
        </p:nvSpPr>
        <p:spPr bwMode="auto">
          <a:xfrm>
            <a:off x="6867525" y="4173538"/>
            <a:ext cx="1970088" cy="27463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200"/>
              <a:t>Localizar el Sucesor</a:t>
            </a:r>
            <a:endParaRPr lang="en-US" sz="1200"/>
          </a:p>
        </p:txBody>
      </p:sp>
      <p:sp>
        <p:nvSpPr>
          <p:cNvPr id="62509" name="Line 45"/>
          <p:cNvSpPr>
            <a:spLocks noChangeShapeType="1"/>
          </p:cNvSpPr>
          <p:nvPr/>
        </p:nvSpPr>
        <p:spPr bwMode="auto">
          <a:xfrm flipH="1" flipV="1">
            <a:off x="6669088" y="4032250"/>
            <a:ext cx="261937" cy="153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2510" name="Oval 46"/>
          <p:cNvSpPr>
            <a:spLocks noChangeArrowheads="1"/>
          </p:cNvSpPr>
          <p:nvPr/>
        </p:nvSpPr>
        <p:spPr bwMode="auto">
          <a:xfrm>
            <a:off x="4654550" y="2193925"/>
            <a:ext cx="1006475" cy="598488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b="1"/>
              <a:t>Paso</a:t>
            </a:r>
          </a:p>
          <a:p>
            <a:pPr algn="ctr"/>
            <a:r>
              <a:rPr lang="es-ES" b="1"/>
              <a:t>2</a:t>
            </a:r>
            <a:endParaRPr lang="en-US" b="1"/>
          </a:p>
        </p:txBody>
      </p:sp>
      <p:sp>
        <p:nvSpPr>
          <p:cNvPr id="62511" name="Oval 47"/>
          <p:cNvSpPr>
            <a:spLocks noChangeArrowheads="1"/>
          </p:cNvSpPr>
          <p:nvPr/>
        </p:nvSpPr>
        <p:spPr bwMode="auto">
          <a:xfrm>
            <a:off x="1573212" y="4907757"/>
            <a:ext cx="428625" cy="433387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2512" name="Oval 48"/>
          <p:cNvSpPr>
            <a:spLocks noChangeArrowheads="1"/>
          </p:cNvSpPr>
          <p:nvPr/>
        </p:nvSpPr>
        <p:spPr bwMode="auto">
          <a:xfrm>
            <a:off x="1085850" y="5588794"/>
            <a:ext cx="42703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s-MX" sz="1600"/>
              <a:t>13</a:t>
            </a:r>
            <a:endParaRPr lang="es-ES" sz="1600"/>
          </a:p>
        </p:txBody>
      </p:sp>
      <p:sp>
        <p:nvSpPr>
          <p:cNvPr id="62513" name="Oval 49"/>
          <p:cNvSpPr>
            <a:spLocks noChangeArrowheads="1"/>
          </p:cNvSpPr>
          <p:nvPr/>
        </p:nvSpPr>
        <p:spPr bwMode="auto">
          <a:xfrm>
            <a:off x="2139950" y="5484019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2514" name="Oval 50"/>
          <p:cNvSpPr>
            <a:spLocks noChangeArrowheads="1"/>
          </p:cNvSpPr>
          <p:nvPr/>
        </p:nvSpPr>
        <p:spPr bwMode="auto">
          <a:xfrm>
            <a:off x="596900" y="6249194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2515" name="Oval 51"/>
          <p:cNvSpPr>
            <a:spLocks noChangeArrowheads="1"/>
          </p:cNvSpPr>
          <p:nvPr/>
        </p:nvSpPr>
        <p:spPr bwMode="auto">
          <a:xfrm>
            <a:off x="1206500" y="6333332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/>
          </a:p>
        </p:txBody>
      </p:sp>
      <p:sp>
        <p:nvSpPr>
          <p:cNvPr id="62516" name="Oval 52"/>
          <p:cNvSpPr>
            <a:spLocks noChangeArrowheads="1"/>
          </p:cNvSpPr>
          <p:nvPr/>
        </p:nvSpPr>
        <p:spPr bwMode="auto">
          <a:xfrm>
            <a:off x="1835150" y="6350794"/>
            <a:ext cx="427037" cy="43338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2517" name="Oval 53"/>
          <p:cNvSpPr>
            <a:spLocks noChangeArrowheads="1"/>
          </p:cNvSpPr>
          <p:nvPr/>
        </p:nvSpPr>
        <p:spPr bwMode="auto">
          <a:xfrm>
            <a:off x="2628900" y="6223794"/>
            <a:ext cx="42703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2518" name="Line 54"/>
          <p:cNvSpPr>
            <a:spLocks noChangeShapeType="1"/>
          </p:cNvSpPr>
          <p:nvPr/>
        </p:nvSpPr>
        <p:spPr bwMode="auto">
          <a:xfrm flipH="1">
            <a:off x="1390650" y="5279232"/>
            <a:ext cx="244475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2519" name="Line 55"/>
          <p:cNvSpPr>
            <a:spLocks noChangeShapeType="1"/>
          </p:cNvSpPr>
          <p:nvPr/>
        </p:nvSpPr>
        <p:spPr bwMode="auto">
          <a:xfrm flipH="1">
            <a:off x="901700" y="5939632"/>
            <a:ext cx="244475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2520" name="Line 56"/>
          <p:cNvSpPr>
            <a:spLocks noChangeShapeType="1"/>
          </p:cNvSpPr>
          <p:nvPr/>
        </p:nvSpPr>
        <p:spPr bwMode="auto">
          <a:xfrm>
            <a:off x="2000250" y="5217319"/>
            <a:ext cx="244475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2521" name="Line 57"/>
          <p:cNvSpPr>
            <a:spLocks noChangeShapeType="1"/>
          </p:cNvSpPr>
          <p:nvPr/>
        </p:nvSpPr>
        <p:spPr bwMode="auto">
          <a:xfrm>
            <a:off x="2506662" y="5850732"/>
            <a:ext cx="244475" cy="373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2522" name="Line 58"/>
          <p:cNvSpPr>
            <a:spLocks noChangeShapeType="1"/>
          </p:cNvSpPr>
          <p:nvPr/>
        </p:nvSpPr>
        <p:spPr bwMode="auto">
          <a:xfrm>
            <a:off x="1328737" y="6023769"/>
            <a:ext cx="61913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2523" name="Line 59"/>
          <p:cNvSpPr>
            <a:spLocks noChangeShapeType="1"/>
          </p:cNvSpPr>
          <p:nvPr/>
        </p:nvSpPr>
        <p:spPr bwMode="auto">
          <a:xfrm flipH="1">
            <a:off x="2079625" y="5917407"/>
            <a:ext cx="182562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2524" name="Text Box 60"/>
          <p:cNvSpPr txBox="1">
            <a:spLocks noChangeArrowheads="1"/>
          </p:cNvSpPr>
          <p:nvPr/>
        </p:nvSpPr>
        <p:spPr bwMode="auto">
          <a:xfrm>
            <a:off x="1601787" y="4953794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25</a:t>
            </a:r>
            <a:endParaRPr lang="es-ES" sz="1600"/>
          </a:p>
        </p:txBody>
      </p:sp>
      <p:sp>
        <p:nvSpPr>
          <p:cNvPr id="62525" name="Text Box 61"/>
          <p:cNvSpPr txBox="1">
            <a:spLocks noChangeArrowheads="1"/>
          </p:cNvSpPr>
          <p:nvPr/>
        </p:nvSpPr>
        <p:spPr bwMode="auto">
          <a:xfrm>
            <a:off x="619125" y="6328569"/>
            <a:ext cx="492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10</a:t>
            </a:r>
            <a:endParaRPr lang="es-ES" sz="1600"/>
          </a:p>
        </p:txBody>
      </p:sp>
      <p:sp>
        <p:nvSpPr>
          <p:cNvPr id="62526" name="Text Box 62"/>
          <p:cNvSpPr txBox="1">
            <a:spLocks noChangeArrowheads="1"/>
          </p:cNvSpPr>
          <p:nvPr/>
        </p:nvSpPr>
        <p:spPr bwMode="auto">
          <a:xfrm>
            <a:off x="1220787" y="6382544"/>
            <a:ext cx="490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18</a:t>
            </a:r>
            <a:endParaRPr lang="es-ES" sz="1600"/>
          </a:p>
        </p:txBody>
      </p:sp>
      <p:sp>
        <p:nvSpPr>
          <p:cNvPr id="62527" name="Text Box 63"/>
          <p:cNvSpPr txBox="1">
            <a:spLocks noChangeArrowheads="1"/>
          </p:cNvSpPr>
          <p:nvPr/>
        </p:nvSpPr>
        <p:spPr bwMode="auto">
          <a:xfrm>
            <a:off x="1903412" y="6412707"/>
            <a:ext cx="490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25</a:t>
            </a:r>
            <a:endParaRPr lang="es-ES" sz="1600"/>
          </a:p>
        </p:txBody>
      </p:sp>
      <p:sp>
        <p:nvSpPr>
          <p:cNvPr id="62528" name="Text Box 64"/>
          <p:cNvSpPr txBox="1">
            <a:spLocks noChangeArrowheads="1"/>
          </p:cNvSpPr>
          <p:nvPr/>
        </p:nvSpPr>
        <p:spPr bwMode="auto">
          <a:xfrm>
            <a:off x="2676525" y="6284119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40</a:t>
            </a:r>
            <a:endParaRPr lang="es-ES" sz="1600"/>
          </a:p>
        </p:txBody>
      </p:sp>
      <p:sp>
        <p:nvSpPr>
          <p:cNvPr id="62529" name="Text Box 65"/>
          <p:cNvSpPr txBox="1">
            <a:spLocks noChangeArrowheads="1"/>
          </p:cNvSpPr>
          <p:nvPr/>
        </p:nvSpPr>
        <p:spPr bwMode="auto">
          <a:xfrm>
            <a:off x="2201862" y="5547519"/>
            <a:ext cx="550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33</a:t>
            </a:r>
            <a:endParaRPr lang="es-ES" sz="1600"/>
          </a:p>
        </p:txBody>
      </p:sp>
      <p:sp>
        <p:nvSpPr>
          <p:cNvPr id="62530" name="Text Box 66"/>
          <p:cNvSpPr txBox="1">
            <a:spLocks noChangeArrowheads="1"/>
          </p:cNvSpPr>
          <p:nvPr/>
        </p:nvSpPr>
        <p:spPr bwMode="auto">
          <a:xfrm>
            <a:off x="2238375" y="4583907"/>
            <a:ext cx="1970087" cy="6397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200"/>
              <a:t>Copiar el valor del Sucesor al nodo que contenía el valor a borrar</a:t>
            </a:r>
            <a:endParaRPr lang="en-US" sz="1200"/>
          </a:p>
        </p:txBody>
      </p:sp>
      <p:sp>
        <p:nvSpPr>
          <p:cNvPr id="62531" name="Line 67"/>
          <p:cNvSpPr>
            <a:spLocks noChangeShapeType="1"/>
          </p:cNvSpPr>
          <p:nvPr/>
        </p:nvSpPr>
        <p:spPr bwMode="auto">
          <a:xfrm flipH="1">
            <a:off x="2005012" y="4747419"/>
            <a:ext cx="234950" cy="200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2532" name="Oval 68"/>
          <p:cNvSpPr>
            <a:spLocks noChangeArrowheads="1"/>
          </p:cNvSpPr>
          <p:nvPr/>
        </p:nvSpPr>
        <p:spPr bwMode="auto">
          <a:xfrm>
            <a:off x="269875" y="4658519"/>
            <a:ext cx="1006475" cy="598488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b="1"/>
              <a:t>Paso</a:t>
            </a:r>
          </a:p>
          <a:p>
            <a:pPr algn="ctr"/>
            <a:r>
              <a:rPr lang="es-ES" b="1"/>
              <a:t>3</a:t>
            </a:r>
            <a:endParaRPr lang="en-US" b="1"/>
          </a:p>
        </p:txBody>
      </p:sp>
      <p:sp>
        <p:nvSpPr>
          <p:cNvPr id="62533" name="Oval 69"/>
          <p:cNvSpPr>
            <a:spLocks noChangeArrowheads="1"/>
          </p:cNvSpPr>
          <p:nvPr/>
        </p:nvSpPr>
        <p:spPr bwMode="auto">
          <a:xfrm>
            <a:off x="6113462" y="4588669"/>
            <a:ext cx="428625" cy="433388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2534" name="Oval 70"/>
          <p:cNvSpPr>
            <a:spLocks noChangeArrowheads="1"/>
          </p:cNvSpPr>
          <p:nvPr/>
        </p:nvSpPr>
        <p:spPr bwMode="auto">
          <a:xfrm>
            <a:off x="5626100" y="5269707"/>
            <a:ext cx="42703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s-MX" sz="1600"/>
              <a:t>13</a:t>
            </a:r>
            <a:endParaRPr lang="es-ES" sz="1600"/>
          </a:p>
        </p:txBody>
      </p:sp>
      <p:sp>
        <p:nvSpPr>
          <p:cNvPr id="62535" name="Oval 71"/>
          <p:cNvSpPr>
            <a:spLocks noChangeArrowheads="1"/>
          </p:cNvSpPr>
          <p:nvPr/>
        </p:nvSpPr>
        <p:spPr bwMode="auto">
          <a:xfrm>
            <a:off x="6680200" y="5164932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2536" name="Oval 72"/>
          <p:cNvSpPr>
            <a:spLocks noChangeArrowheads="1"/>
          </p:cNvSpPr>
          <p:nvPr/>
        </p:nvSpPr>
        <p:spPr bwMode="auto">
          <a:xfrm>
            <a:off x="5149850" y="5930107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2537" name="Oval 73"/>
          <p:cNvSpPr>
            <a:spLocks noChangeArrowheads="1"/>
          </p:cNvSpPr>
          <p:nvPr/>
        </p:nvSpPr>
        <p:spPr bwMode="auto">
          <a:xfrm>
            <a:off x="5822950" y="5988844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/>
          </a:p>
        </p:txBody>
      </p:sp>
      <p:sp>
        <p:nvSpPr>
          <p:cNvPr id="62538" name="Oval 74"/>
          <p:cNvSpPr>
            <a:spLocks noChangeArrowheads="1"/>
          </p:cNvSpPr>
          <p:nvPr/>
        </p:nvSpPr>
        <p:spPr bwMode="auto">
          <a:xfrm>
            <a:off x="6350000" y="5993607"/>
            <a:ext cx="427037" cy="43338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2539" name="Oval 75"/>
          <p:cNvSpPr>
            <a:spLocks noChangeArrowheads="1"/>
          </p:cNvSpPr>
          <p:nvPr/>
        </p:nvSpPr>
        <p:spPr bwMode="auto">
          <a:xfrm>
            <a:off x="7169150" y="5904707"/>
            <a:ext cx="42703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2540" name="Line 76"/>
          <p:cNvSpPr>
            <a:spLocks noChangeShapeType="1"/>
          </p:cNvSpPr>
          <p:nvPr/>
        </p:nvSpPr>
        <p:spPr bwMode="auto">
          <a:xfrm flipH="1">
            <a:off x="5930900" y="4960144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2541" name="Line 77"/>
          <p:cNvSpPr>
            <a:spLocks noChangeShapeType="1"/>
          </p:cNvSpPr>
          <p:nvPr/>
        </p:nvSpPr>
        <p:spPr bwMode="auto">
          <a:xfrm flipH="1">
            <a:off x="5441950" y="5633244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2542" name="Line 78"/>
          <p:cNvSpPr>
            <a:spLocks noChangeShapeType="1"/>
          </p:cNvSpPr>
          <p:nvPr/>
        </p:nvSpPr>
        <p:spPr bwMode="auto">
          <a:xfrm>
            <a:off x="6540500" y="4898232"/>
            <a:ext cx="244475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2543" name="Line 79"/>
          <p:cNvSpPr>
            <a:spLocks noChangeShapeType="1"/>
          </p:cNvSpPr>
          <p:nvPr/>
        </p:nvSpPr>
        <p:spPr bwMode="auto">
          <a:xfrm>
            <a:off x="7046912" y="5531644"/>
            <a:ext cx="244475" cy="373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2544" name="Line 80"/>
          <p:cNvSpPr>
            <a:spLocks noChangeShapeType="1"/>
          </p:cNvSpPr>
          <p:nvPr/>
        </p:nvSpPr>
        <p:spPr bwMode="auto">
          <a:xfrm>
            <a:off x="5883275" y="5682457"/>
            <a:ext cx="139700" cy="31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2545" name="Line 81"/>
          <p:cNvSpPr>
            <a:spLocks noChangeShapeType="1"/>
          </p:cNvSpPr>
          <p:nvPr/>
        </p:nvSpPr>
        <p:spPr bwMode="auto">
          <a:xfrm flipH="1">
            <a:off x="6594475" y="5706269"/>
            <a:ext cx="128587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2546" name="Text Box 82"/>
          <p:cNvSpPr txBox="1">
            <a:spLocks noChangeArrowheads="1"/>
          </p:cNvSpPr>
          <p:nvPr/>
        </p:nvSpPr>
        <p:spPr bwMode="auto">
          <a:xfrm>
            <a:off x="6170612" y="4648994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CL" sz="1600" dirty="0"/>
              <a:t>25</a:t>
            </a:r>
            <a:endParaRPr lang="es-ES" sz="1600" dirty="0"/>
          </a:p>
        </p:txBody>
      </p:sp>
      <p:sp>
        <p:nvSpPr>
          <p:cNvPr id="62547" name="Text Box 83"/>
          <p:cNvSpPr txBox="1">
            <a:spLocks noChangeArrowheads="1"/>
          </p:cNvSpPr>
          <p:nvPr/>
        </p:nvSpPr>
        <p:spPr bwMode="auto">
          <a:xfrm>
            <a:off x="5172075" y="6009482"/>
            <a:ext cx="492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10</a:t>
            </a:r>
            <a:endParaRPr lang="es-ES" sz="1600"/>
          </a:p>
        </p:txBody>
      </p:sp>
      <p:sp>
        <p:nvSpPr>
          <p:cNvPr id="62548" name="Text Box 84"/>
          <p:cNvSpPr txBox="1">
            <a:spLocks noChangeArrowheads="1"/>
          </p:cNvSpPr>
          <p:nvPr/>
        </p:nvSpPr>
        <p:spPr bwMode="auto">
          <a:xfrm>
            <a:off x="5838825" y="6031707"/>
            <a:ext cx="490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18</a:t>
            </a:r>
            <a:endParaRPr lang="es-ES" sz="1600"/>
          </a:p>
        </p:txBody>
      </p:sp>
      <p:sp>
        <p:nvSpPr>
          <p:cNvPr id="62549" name="Text Box 85"/>
          <p:cNvSpPr txBox="1">
            <a:spLocks noChangeArrowheads="1"/>
          </p:cNvSpPr>
          <p:nvPr/>
        </p:nvSpPr>
        <p:spPr bwMode="auto">
          <a:xfrm>
            <a:off x="6418262" y="6055519"/>
            <a:ext cx="490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25</a:t>
            </a:r>
            <a:endParaRPr lang="es-ES" sz="1600"/>
          </a:p>
        </p:txBody>
      </p:sp>
      <p:sp>
        <p:nvSpPr>
          <p:cNvPr id="62550" name="Text Box 86"/>
          <p:cNvSpPr txBox="1">
            <a:spLocks noChangeArrowheads="1"/>
          </p:cNvSpPr>
          <p:nvPr/>
        </p:nvSpPr>
        <p:spPr bwMode="auto">
          <a:xfrm>
            <a:off x="7216775" y="5965032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40</a:t>
            </a:r>
            <a:endParaRPr lang="es-ES" sz="1600"/>
          </a:p>
        </p:txBody>
      </p:sp>
      <p:sp>
        <p:nvSpPr>
          <p:cNvPr id="62551" name="Text Box 87"/>
          <p:cNvSpPr txBox="1">
            <a:spLocks noChangeArrowheads="1"/>
          </p:cNvSpPr>
          <p:nvPr/>
        </p:nvSpPr>
        <p:spPr bwMode="auto">
          <a:xfrm>
            <a:off x="6742112" y="5228432"/>
            <a:ext cx="550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33</a:t>
            </a:r>
            <a:endParaRPr lang="es-ES" sz="1600"/>
          </a:p>
        </p:txBody>
      </p:sp>
      <p:sp>
        <p:nvSpPr>
          <p:cNvPr id="62552" name="Text Box 88"/>
          <p:cNvSpPr txBox="1">
            <a:spLocks noChangeArrowheads="1"/>
          </p:cNvSpPr>
          <p:nvPr/>
        </p:nvSpPr>
        <p:spPr bwMode="auto">
          <a:xfrm>
            <a:off x="7005637" y="6419057"/>
            <a:ext cx="2036763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200"/>
              <a:t>Desconectar y liberar el nodo del Sucesor</a:t>
            </a:r>
            <a:endParaRPr lang="en-US" sz="1200"/>
          </a:p>
        </p:txBody>
      </p:sp>
      <p:sp>
        <p:nvSpPr>
          <p:cNvPr id="62553" name="Line 89"/>
          <p:cNvSpPr>
            <a:spLocks noChangeShapeType="1"/>
          </p:cNvSpPr>
          <p:nvPr/>
        </p:nvSpPr>
        <p:spPr bwMode="auto">
          <a:xfrm flipH="1" flipV="1">
            <a:off x="6756400" y="6319044"/>
            <a:ext cx="261937" cy="153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2554" name="Oval 90"/>
          <p:cNvSpPr>
            <a:spLocks noChangeArrowheads="1"/>
          </p:cNvSpPr>
          <p:nvPr/>
        </p:nvSpPr>
        <p:spPr bwMode="auto">
          <a:xfrm>
            <a:off x="4764087" y="4474369"/>
            <a:ext cx="1006475" cy="598488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b="1"/>
              <a:t>Paso</a:t>
            </a:r>
          </a:p>
          <a:p>
            <a:pPr algn="ctr"/>
            <a:r>
              <a:rPr lang="es-ES" b="1"/>
              <a:t>4</a:t>
            </a:r>
            <a:endParaRPr lang="en-US" b="1"/>
          </a:p>
        </p:txBody>
      </p:sp>
      <p:sp>
        <p:nvSpPr>
          <p:cNvPr id="62555" name="Line 91"/>
          <p:cNvSpPr>
            <a:spLocks noChangeShapeType="1"/>
          </p:cNvSpPr>
          <p:nvPr/>
        </p:nvSpPr>
        <p:spPr bwMode="auto">
          <a:xfrm>
            <a:off x="6634162" y="5682457"/>
            <a:ext cx="190500" cy="103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2556" name="Line 92"/>
          <p:cNvSpPr>
            <a:spLocks noChangeShapeType="1"/>
          </p:cNvSpPr>
          <p:nvPr/>
        </p:nvSpPr>
        <p:spPr bwMode="auto">
          <a:xfrm>
            <a:off x="6423025" y="5868194"/>
            <a:ext cx="303212" cy="519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2557" name="Line 93"/>
          <p:cNvSpPr>
            <a:spLocks noChangeShapeType="1"/>
          </p:cNvSpPr>
          <p:nvPr/>
        </p:nvSpPr>
        <p:spPr bwMode="auto">
          <a:xfrm rot="-5400000">
            <a:off x="6435725" y="5877719"/>
            <a:ext cx="330200" cy="571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6" name="Título 1"/>
          <p:cNvSpPr txBox="1">
            <a:spLocks/>
          </p:cNvSpPr>
          <p:nvPr/>
        </p:nvSpPr>
        <p:spPr>
          <a:xfrm>
            <a:off x="264694" y="126572"/>
            <a:ext cx="8229600" cy="1143000"/>
          </a:xfrm>
          <a:prstGeom prst="rect">
            <a:avLst/>
          </a:prstGeom>
        </p:spPr>
        <p:txBody>
          <a:bodyPr vert="horz" lIns="0" tIns="45720" rIns="0" bIns="0" anchor="b">
            <a:normAutofit fontScale="825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MX" b="1" dirty="0"/>
              <a:t>Operaciones de un ABB</a:t>
            </a:r>
            <a:r>
              <a:rPr lang="es-CL" dirty="0"/>
              <a:t/>
            </a:r>
            <a:br>
              <a:rPr lang="es-CL" dirty="0"/>
            </a:br>
            <a:r>
              <a:rPr lang="es-CL" dirty="0"/>
              <a:t>Caso: </a:t>
            </a:r>
            <a:r>
              <a:rPr lang="es-CL" sz="4000" b="1" i="1" dirty="0"/>
              <a:t>Eliminar un nodo con dos hijos (cont.)</a:t>
            </a:r>
            <a:endParaRPr lang="es-CL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5884-958E-4195-BF52-3F08875D7527}" type="slidenum">
              <a:rPr lang="es-MX"/>
              <a:pPr/>
              <a:t>26</a:t>
            </a:fld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9" y="1470934"/>
            <a:ext cx="7555830" cy="5307691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36144" y="2408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Operaciones de un ABB</a:t>
            </a:r>
            <a:r>
              <a:rPr lang="es-CL" dirty="0"/>
              <a:t/>
            </a:r>
            <a:br>
              <a:rPr lang="es-CL" dirty="0"/>
            </a:br>
            <a:r>
              <a:rPr lang="es-CL" sz="4000" b="1" i="1" dirty="0"/>
              <a:t>Eliminar un nodo (cont.)</a:t>
            </a:r>
            <a:endParaRPr lang="es-CL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5" name="Oval 25"/>
          <p:cNvSpPr>
            <a:spLocks noChangeArrowheads="1"/>
          </p:cNvSpPr>
          <p:nvPr/>
        </p:nvSpPr>
        <p:spPr bwMode="auto">
          <a:xfrm>
            <a:off x="6857322" y="1862427"/>
            <a:ext cx="428625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6346" name="Oval 26"/>
          <p:cNvSpPr>
            <a:spLocks noChangeArrowheads="1"/>
          </p:cNvSpPr>
          <p:nvPr/>
        </p:nvSpPr>
        <p:spPr bwMode="auto">
          <a:xfrm>
            <a:off x="6305924" y="2518332"/>
            <a:ext cx="427038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s-MX" sz="1600"/>
              <a:t>13</a:t>
            </a:r>
            <a:endParaRPr lang="es-ES" sz="1600"/>
          </a:p>
        </p:txBody>
      </p:sp>
      <p:sp>
        <p:nvSpPr>
          <p:cNvPr id="56347" name="Oval 27"/>
          <p:cNvSpPr>
            <a:spLocks noChangeArrowheads="1"/>
          </p:cNvSpPr>
          <p:nvPr/>
        </p:nvSpPr>
        <p:spPr bwMode="auto">
          <a:xfrm>
            <a:off x="7360024" y="2413557"/>
            <a:ext cx="428625" cy="43338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6348" name="Oval 28"/>
          <p:cNvSpPr>
            <a:spLocks noChangeArrowheads="1"/>
          </p:cNvSpPr>
          <p:nvPr/>
        </p:nvSpPr>
        <p:spPr bwMode="auto">
          <a:xfrm>
            <a:off x="5816974" y="3229532"/>
            <a:ext cx="428625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6349" name="Oval 29"/>
          <p:cNvSpPr>
            <a:spLocks noChangeArrowheads="1"/>
          </p:cNvSpPr>
          <p:nvPr/>
        </p:nvSpPr>
        <p:spPr bwMode="auto">
          <a:xfrm>
            <a:off x="6413874" y="3262869"/>
            <a:ext cx="428625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/>
          </a:p>
        </p:txBody>
      </p:sp>
      <p:sp>
        <p:nvSpPr>
          <p:cNvPr id="56350" name="Oval 30"/>
          <p:cNvSpPr>
            <a:spLocks noChangeArrowheads="1"/>
          </p:cNvSpPr>
          <p:nvPr/>
        </p:nvSpPr>
        <p:spPr bwMode="auto">
          <a:xfrm>
            <a:off x="7055224" y="3254932"/>
            <a:ext cx="42703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6351" name="Oval 31"/>
          <p:cNvSpPr>
            <a:spLocks noChangeArrowheads="1"/>
          </p:cNvSpPr>
          <p:nvPr/>
        </p:nvSpPr>
        <p:spPr bwMode="auto">
          <a:xfrm>
            <a:off x="7848974" y="3153332"/>
            <a:ext cx="427038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6352" name="Line 32"/>
          <p:cNvSpPr>
            <a:spLocks noChangeShapeType="1"/>
          </p:cNvSpPr>
          <p:nvPr/>
        </p:nvSpPr>
        <p:spPr bwMode="auto">
          <a:xfrm flipH="1">
            <a:off x="6610724" y="2208769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6353" name="Line 33"/>
          <p:cNvSpPr>
            <a:spLocks noChangeShapeType="1"/>
          </p:cNvSpPr>
          <p:nvPr/>
        </p:nvSpPr>
        <p:spPr bwMode="auto">
          <a:xfrm flipH="1">
            <a:off x="6121774" y="2919969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6354" name="Line 34"/>
          <p:cNvSpPr>
            <a:spLocks noChangeShapeType="1"/>
          </p:cNvSpPr>
          <p:nvPr/>
        </p:nvSpPr>
        <p:spPr bwMode="auto">
          <a:xfrm>
            <a:off x="7220324" y="2146857"/>
            <a:ext cx="244475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6355" name="Line 35"/>
          <p:cNvSpPr>
            <a:spLocks noChangeShapeType="1"/>
          </p:cNvSpPr>
          <p:nvPr/>
        </p:nvSpPr>
        <p:spPr bwMode="auto">
          <a:xfrm>
            <a:off x="7726737" y="2780269"/>
            <a:ext cx="244475" cy="373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6356" name="Line 36"/>
          <p:cNvSpPr>
            <a:spLocks noChangeShapeType="1"/>
          </p:cNvSpPr>
          <p:nvPr/>
        </p:nvSpPr>
        <p:spPr bwMode="auto">
          <a:xfrm>
            <a:off x="6548812" y="2953307"/>
            <a:ext cx="61912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6357" name="Line 37"/>
          <p:cNvSpPr>
            <a:spLocks noChangeShapeType="1"/>
          </p:cNvSpPr>
          <p:nvPr/>
        </p:nvSpPr>
        <p:spPr bwMode="auto">
          <a:xfrm flipH="1">
            <a:off x="7312399" y="2819957"/>
            <a:ext cx="182563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6358" name="Text Box 38"/>
          <p:cNvSpPr txBox="1">
            <a:spLocks noChangeArrowheads="1"/>
          </p:cNvSpPr>
          <p:nvPr/>
        </p:nvSpPr>
        <p:spPr bwMode="auto">
          <a:xfrm>
            <a:off x="6850437" y="1897619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21</a:t>
            </a:r>
            <a:endParaRPr lang="es-ES" sz="1600"/>
          </a:p>
        </p:txBody>
      </p:sp>
      <p:sp>
        <p:nvSpPr>
          <p:cNvPr id="56359" name="Text Box 39"/>
          <p:cNvSpPr txBox="1">
            <a:spLocks noChangeArrowheads="1"/>
          </p:cNvSpPr>
          <p:nvPr/>
        </p:nvSpPr>
        <p:spPr bwMode="auto">
          <a:xfrm>
            <a:off x="5839199" y="3308907"/>
            <a:ext cx="492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10</a:t>
            </a:r>
            <a:endParaRPr lang="es-ES" sz="1600"/>
          </a:p>
        </p:txBody>
      </p:sp>
      <p:sp>
        <p:nvSpPr>
          <p:cNvPr id="56360" name="Text Box 40"/>
          <p:cNvSpPr txBox="1">
            <a:spLocks noChangeArrowheads="1"/>
          </p:cNvSpPr>
          <p:nvPr/>
        </p:nvSpPr>
        <p:spPr bwMode="auto">
          <a:xfrm>
            <a:off x="6402762" y="3289857"/>
            <a:ext cx="490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18</a:t>
            </a:r>
            <a:endParaRPr lang="es-ES" sz="1600"/>
          </a:p>
        </p:txBody>
      </p:sp>
      <p:sp>
        <p:nvSpPr>
          <p:cNvPr id="56361" name="Text Box 41"/>
          <p:cNvSpPr txBox="1">
            <a:spLocks noChangeArrowheads="1"/>
          </p:cNvSpPr>
          <p:nvPr/>
        </p:nvSpPr>
        <p:spPr bwMode="auto">
          <a:xfrm>
            <a:off x="7098087" y="3304144"/>
            <a:ext cx="490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25</a:t>
            </a:r>
            <a:endParaRPr lang="es-ES" sz="1600"/>
          </a:p>
        </p:txBody>
      </p:sp>
      <p:sp>
        <p:nvSpPr>
          <p:cNvPr id="56362" name="Text Box 42"/>
          <p:cNvSpPr txBox="1">
            <a:spLocks noChangeArrowheads="1"/>
          </p:cNvSpPr>
          <p:nvPr/>
        </p:nvSpPr>
        <p:spPr bwMode="auto">
          <a:xfrm>
            <a:off x="7896599" y="3213657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40</a:t>
            </a:r>
            <a:endParaRPr lang="es-ES" sz="1600"/>
          </a:p>
        </p:txBody>
      </p:sp>
      <p:sp>
        <p:nvSpPr>
          <p:cNvPr id="56363" name="Text Box 43"/>
          <p:cNvSpPr txBox="1">
            <a:spLocks noChangeArrowheads="1"/>
          </p:cNvSpPr>
          <p:nvPr/>
        </p:nvSpPr>
        <p:spPr bwMode="auto">
          <a:xfrm>
            <a:off x="7396537" y="2451657"/>
            <a:ext cx="550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33</a:t>
            </a:r>
            <a:endParaRPr lang="es-ES" sz="1600"/>
          </a:p>
        </p:txBody>
      </p:sp>
      <p:sp>
        <p:nvSpPr>
          <p:cNvPr id="56364" name="Text Box 44"/>
          <p:cNvSpPr txBox="1">
            <a:spLocks noChangeArrowheads="1"/>
          </p:cNvSpPr>
          <p:nvPr/>
        </p:nvSpPr>
        <p:spPr bwMode="auto">
          <a:xfrm>
            <a:off x="7878477" y="3804698"/>
            <a:ext cx="1225550" cy="276999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200" dirty="0"/>
              <a:t>Lo encuentra</a:t>
            </a:r>
            <a:endParaRPr lang="en-US" sz="1200" dirty="0"/>
          </a:p>
        </p:txBody>
      </p:sp>
      <p:sp>
        <p:nvSpPr>
          <p:cNvPr id="56365" name="Line 45"/>
          <p:cNvSpPr>
            <a:spLocks noChangeShapeType="1"/>
          </p:cNvSpPr>
          <p:nvPr/>
        </p:nvSpPr>
        <p:spPr bwMode="auto">
          <a:xfrm flipH="1" flipV="1">
            <a:off x="7396537" y="3694669"/>
            <a:ext cx="508370" cy="15246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6366" name="Oval 46"/>
          <p:cNvSpPr>
            <a:spLocks noChangeArrowheads="1"/>
          </p:cNvSpPr>
          <p:nvPr/>
        </p:nvSpPr>
        <p:spPr bwMode="auto">
          <a:xfrm>
            <a:off x="6966324" y="4467133"/>
            <a:ext cx="428625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6367" name="Oval 47"/>
          <p:cNvSpPr>
            <a:spLocks noChangeArrowheads="1"/>
          </p:cNvSpPr>
          <p:nvPr/>
        </p:nvSpPr>
        <p:spPr bwMode="auto">
          <a:xfrm>
            <a:off x="6478962" y="5148171"/>
            <a:ext cx="427037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s-MX" sz="1600"/>
              <a:t>13</a:t>
            </a:r>
            <a:endParaRPr lang="es-ES" sz="1600"/>
          </a:p>
        </p:txBody>
      </p:sp>
      <p:sp>
        <p:nvSpPr>
          <p:cNvPr id="56368" name="Oval 48"/>
          <p:cNvSpPr>
            <a:spLocks noChangeArrowheads="1"/>
          </p:cNvSpPr>
          <p:nvPr/>
        </p:nvSpPr>
        <p:spPr bwMode="auto">
          <a:xfrm>
            <a:off x="7533062" y="5043396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6369" name="Oval 49"/>
          <p:cNvSpPr>
            <a:spLocks noChangeArrowheads="1"/>
          </p:cNvSpPr>
          <p:nvPr/>
        </p:nvSpPr>
        <p:spPr bwMode="auto">
          <a:xfrm>
            <a:off x="5990012" y="5859371"/>
            <a:ext cx="428625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6370" name="Oval 50"/>
          <p:cNvSpPr>
            <a:spLocks noChangeArrowheads="1"/>
          </p:cNvSpPr>
          <p:nvPr/>
        </p:nvSpPr>
        <p:spPr bwMode="auto">
          <a:xfrm>
            <a:off x="6586912" y="5892708"/>
            <a:ext cx="428625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/>
          </a:p>
        </p:txBody>
      </p:sp>
      <p:sp>
        <p:nvSpPr>
          <p:cNvPr id="56371" name="Oval 51"/>
          <p:cNvSpPr>
            <a:spLocks noChangeArrowheads="1"/>
          </p:cNvSpPr>
          <p:nvPr/>
        </p:nvSpPr>
        <p:spPr bwMode="auto">
          <a:xfrm>
            <a:off x="7228262" y="5884771"/>
            <a:ext cx="42703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6372" name="Oval 52"/>
          <p:cNvSpPr>
            <a:spLocks noChangeArrowheads="1"/>
          </p:cNvSpPr>
          <p:nvPr/>
        </p:nvSpPr>
        <p:spPr bwMode="auto">
          <a:xfrm>
            <a:off x="8022012" y="5783171"/>
            <a:ext cx="427037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6373" name="Line 53"/>
          <p:cNvSpPr>
            <a:spLocks noChangeShapeType="1"/>
          </p:cNvSpPr>
          <p:nvPr/>
        </p:nvSpPr>
        <p:spPr bwMode="auto">
          <a:xfrm flipH="1">
            <a:off x="6783762" y="4838608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6374" name="Line 54"/>
          <p:cNvSpPr>
            <a:spLocks noChangeShapeType="1"/>
          </p:cNvSpPr>
          <p:nvPr/>
        </p:nvSpPr>
        <p:spPr bwMode="auto">
          <a:xfrm flipH="1">
            <a:off x="6294812" y="5549808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6375" name="Line 55"/>
          <p:cNvSpPr>
            <a:spLocks noChangeShapeType="1"/>
          </p:cNvSpPr>
          <p:nvPr/>
        </p:nvSpPr>
        <p:spPr bwMode="auto">
          <a:xfrm>
            <a:off x="7393362" y="4776696"/>
            <a:ext cx="244475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6376" name="Line 56"/>
          <p:cNvSpPr>
            <a:spLocks noChangeShapeType="1"/>
          </p:cNvSpPr>
          <p:nvPr/>
        </p:nvSpPr>
        <p:spPr bwMode="auto">
          <a:xfrm>
            <a:off x="7899774" y="5410108"/>
            <a:ext cx="244475" cy="373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6377" name="Line 57"/>
          <p:cNvSpPr>
            <a:spLocks noChangeShapeType="1"/>
          </p:cNvSpPr>
          <p:nvPr/>
        </p:nvSpPr>
        <p:spPr bwMode="auto">
          <a:xfrm>
            <a:off x="6721849" y="5583146"/>
            <a:ext cx="61913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6378" name="Line 58"/>
          <p:cNvSpPr>
            <a:spLocks noChangeShapeType="1"/>
          </p:cNvSpPr>
          <p:nvPr/>
        </p:nvSpPr>
        <p:spPr bwMode="auto">
          <a:xfrm flipH="1">
            <a:off x="7485437" y="5568858"/>
            <a:ext cx="103187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6379" name="Text Box 59"/>
          <p:cNvSpPr txBox="1">
            <a:spLocks noChangeArrowheads="1"/>
          </p:cNvSpPr>
          <p:nvPr/>
        </p:nvSpPr>
        <p:spPr bwMode="auto">
          <a:xfrm>
            <a:off x="7023474" y="4527458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21</a:t>
            </a:r>
            <a:endParaRPr lang="es-ES" sz="1600"/>
          </a:p>
        </p:txBody>
      </p:sp>
      <p:sp>
        <p:nvSpPr>
          <p:cNvPr id="56380" name="Text Box 60"/>
          <p:cNvSpPr txBox="1">
            <a:spLocks noChangeArrowheads="1"/>
          </p:cNvSpPr>
          <p:nvPr/>
        </p:nvSpPr>
        <p:spPr bwMode="auto">
          <a:xfrm>
            <a:off x="6012237" y="5938746"/>
            <a:ext cx="492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sz="1600"/>
              <a:t>10</a:t>
            </a:r>
          </a:p>
        </p:txBody>
      </p:sp>
      <p:sp>
        <p:nvSpPr>
          <p:cNvPr id="56381" name="Text Box 61"/>
          <p:cNvSpPr txBox="1">
            <a:spLocks noChangeArrowheads="1"/>
          </p:cNvSpPr>
          <p:nvPr/>
        </p:nvSpPr>
        <p:spPr bwMode="auto">
          <a:xfrm>
            <a:off x="6575799" y="5919696"/>
            <a:ext cx="490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18</a:t>
            </a:r>
            <a:endParaRPr lang="es-ES" sz="1600"/>
          </a:p>
        </p:txBody>
      </p:sp>
      <p:sp>
        <p:nvSpPr>
          <p:cNvPr id="56382" name="Text Box 62"/>
          <p:cNvSpPr txBox="1">
            <a:spLocks noChangeArrowheads="1"/>
          </p:cNvSpPr>
          <p:nvPr/>
        </p:nvSpPr>
        <p:spPr bwMode="auto">
          <a:xfrm>
            <a:off x="7296524" y="5946683"/>
            <a:ext cx="490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25</a:t>
            </a:r>
            <a:endParaRPr lang="es-ES" sz="1600"/>
          </a:p>
        </p:txBody>
      </p:sp>
      <p:sp>
        <p:nvSpPr>
          <p:cNvPr id="56383" name="Text Box 63"/>
          <p:cNvSpPr txBox="1">
            <a:spLocks noChangeArrowheads="1"/>
          </p:cNvSpPr>
          <p:nvPr/>
        </p:nvSpPr>
        <p:spPr bwMode="auto">
          <a:xfrm>
            <a:off x="8069637" y="5843496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40</a:t>
            </a:r>
            <a:endParaRPr lang="es-ES" sz="1600"/>
          </a:p>
        </p:txBody>
      </p:sp>
      <p:sp>
        <p:nvSpPr>
          <p:cNvPr id="56384" name="Text Box 64"/>
          <p:cNvSpPr txBox="1">
            <a:spLocks noChangeArrowheads="1"/>
          </p:cNvSpPr>
          <p:nvPr/>
        </p:nvSpPr>
        <p:spPr bwMode="auto">
          <a:xfrm>
            <a:off x="7594974" y="5106896"/>
            <a:ext cx="550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33</a:t>
            </a:r>
            <a:endParaRPr lang="es-ES" sz="1600"/>
          </a:p>
        </p:txBody>
      </p:sp>
      <p:sp>
        <p:nvSpPr>
          <p:cNvPr id="56385" name="Text Box 65"/>
          <p:cNvSpPr txBox="1">
            <a:spLocks noChangeArrowheads="1"/>
          </p:cNvSpPr>
          <p:nvPr/>
        </p:nvSpPr>
        <p:spPr bwMode="auto">
          <a:xfrm>
            <a:off x="7709274" y="6402296"/>
            <a:ext cx="1491876" cy="46166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" sz="1200" dirty="0"/>
              <a:t>Desconectarlo y liberar el nodo</a:t>
            </a:r>
            <a:endParaRPr lang="en-US" sz="1200" dirty="0"/>
          </a:p>
        </p:txBody>
      </p:sp>
      <p:sp>
        <p:nvSpPr>
          <p:cNvPr id="56386" name="Line 66"/>
          <p:cNvSpPr>
            <a:spLocks noChangeShapeType="1"/>
          </p:cNvSpPr>
          <p:nvPr/>
        </p:nvSpPr>
        <p:spPr bwMode="auto">
          <a:xfrm flipH="1" flipV="1">
            <a:off x="7602912" y="6218146"/>
            <a:ext cx="358775" cy="130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6387" name="Oval 67"/>
          <p:cNvSpPr>
            <a:spLocks noChangeArrowheads="1"/>
          </p:cNvSpPr>
          <p:nvPr/>
        </p:nvSpPr>
        <p:spPr bwMode="auto">
          <a:xfrm>
            <a:off x="5783463" y="1451342"/>
            <a:ext cx="1006475" cy="598487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b="1" dirty="0"/>
              <a:t>Paso</a:t>
            </a:r>
          </a:p>
          <a:p>
            <a:pPr algn="ctr"/>
            <a:r>
              <a:rPr lang="es-ES" b="1" dirty="0"/>
              <a:t>1</a:t>
            </a:r>
            <a:endParaRPr lang="en-US" b="1" dirty="0"/>
          </a:p>
        </p:txBody>
      </p:sp>
      <p:sp>
        <p:nvSpPr>
          <p:cNvPr id="56389" name="Oval 69"/>
          <p:cNvSpPr>
            <a:spLocks noChangeArrowheads="1"/>
          </p:cNvSpPr>
          <p:nvPr/>
        </p:nvSpPr>
        <p:spPr bwMode="auto">
          <a:xfrm>
            <a:off x="5901112" y="4297271"/>
            <a:ext cx="1006475" cy="598487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b="1"/>
              <a:t>Paso</a:t>
            </a:r>
          </a:p>
          <a:p>
            <a:pPr algn="ctr"/>
            <a:r>
              <a:rPr lang="es-ES" b="1"/>
              <a:t>2</a:t>
            </a:r>
            <a:endParaRPr lang="en-US" b="1"/>
          </a:p>
        </p:txBody>
      </p:sp>
      <p:sp>
        <p:nvSpPr>
          <p:cNvPr id="56390" name="Text Box 70"/>
          <p:cNvSpPr txBox="1">
            <a:spLocks noChangeArrowheads="1"/>
          </p:cNvSpPr>
          <p:nvPr/>
        </p:nvSpPr>
        <p:spPr bwMode="auto">
          <a:xfrm>
            <a:off x="5973342" y="977044"/>
            <a:ext cx="2493963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Eliminar el valor 25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6391" name="Line 71"/>
          <p:cNvSpPr>
            <a:spLocks noChangeShapeType="1"/>
          </p:cNvSpPr>
          <p:nvPr/>
        </p:nvSpPr>
        <p:spPr bwMode="auto">
          <a:xfrm>
            <a:off x="7483849" y="5548221"/>
            <a:ext cx="182563" cy="106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6392" name="Line 72"/>
          <p:cNvSpPr>
            <a:spLocks noChangeShapeType="1"/>
          </p:cNvSpPr>
          <p:nvPr/>
        </p:nvSpPr>
        <p:spPr bwMode="auto">
          <a:xfrm>
            <a:off x="7233024" y="5722846"/>
            <a:ext cx="476250" cy="823912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6393" name="Line 73"/>
          <p:cNvSpPr>
            <a:spLocks noChangeShapeType="1"/>
          </p:cNvSpPr>
          <p:nvPr/>
        </p:nvSpPr>
        <p:spPr bwMode="auto">
          <a:xfrm rot="-5400000">
            <a:off x="7194131" y="5698239"/>
            <a:ext cx="476250" cy="823913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1" name="Título 1"/>
          <p:cNvSpPr txBox="1">
            <a:spLocks/>
          </p:cNvSpPr>
          <p:nvPr/>
        </p:nvSpPr>
        <p:spPr>
          <a:xfrm>
            <a:off x="36094" y="126572"/>
            <a:ext cx="8229600" cy="1143000"/>
          </a:xfrm>
          <a:prstGeom prst="rect">
            <a:avLst/>
          </a:prstGeom>
        </p:spPr>
        <p:txBody>
          <a:bodyPr vert="horz" lIns="0" tIns="45720" rIns="0" bIns="0" anchor="b">
            <a:normAutofit fontScale="900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MX" b="1" dirty="0"/>
              <a:t>Operaciones de un ABB</a:t>
            </a:r>
            <a:r>
              <a:rPr lang="es-CL" dirty="0"/>
              <a:t/>
            </a:r>
            <a:br>
              <a:rPr lang="es-CL" dirty="0"/>
            </a:br>
            <a:r>
              <a:rPr lang="es-CL" dirty="0"/>
              <a:t>Caso: </a:t>
            </a:r>
            <a:r>
              <a:rPr lang="es-CL" sz="4000" b="1" i="1" dirty="0"/>
              <a:t>Eliminar un nodo hoja</a:t>
            </a:r>
            <a:endParaRPr lang="es-CL" b="1" i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3" y="1339802"/>
            <a:ext cx="5729790" cy="5765848"/>
          </a:xfrm>
          <a:prstGeom prst="rect">
            <a:avLst/>
          </a:prstGeom>
        </p:spPr>
      </p:pic>
      <p:sp>
        <p:nvSpPr>
          <p:cNvPr id="4" name="Proceso 3"/>
          <p:cNvSpPr/>
          <p:nvPr/>
        </p:nvSpPr>
        <p:spPr>
          <a:xfrm>
            <a:off x="264694" y="4608966"/>
            <a:ext cx="4819650" cy="159543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Proceso 3"/>
          <p:cNvSpPr/>
          <p:nvPr/>
        </p:nvSpPr>
        <p:spPr>
          <a:xfrm>
            <a:off x="264694" y="3220006"/>
            <a:ext cx="4819650" cy="137650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7312065" y="1144504"/>
            <a:ext cx="428625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6824702" y="1825542"/>
            <a:ext cx="427038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s-MX" sz="1600"/>
              <a:t>13</a:t>
            </a:r>
            <a:endParaRPr lang="es-ES" sz="1600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7878802" y="1720767"/>
            <a:ext cx="428625" cy="43338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6335752" y="2536742"/>
            <a:ext cx="428625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6932652" y="2570079"/>
            <a:ext cx="428625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7574002" y="2562142"/>
            <a:ext cx="42703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8367752" y="2460542"/>
            <a:ext cx="427038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H="1">
            <a:off x="7129502" y="1515979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flipH="1">
            <a:off x="6640552" y="2227179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7739102" y="1454067"/>
            <a:ext cx="244475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8245515" y="2087479"/>
            <a:ext cx="244475" cy="373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7067590" y="2260517"/>
            <a:ext cx="61912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 flipH="1">
            <a:off x="7831177" y="2127167"/>
            <a:ext cx="182563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7369215" y="1204829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21</a:t>
            </a:r>
            <a:endParaRPr lang="es-ES" sz="1600"/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6357977" y="2616117"/>
            <a:ext cx="492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10</a:t>
            </a:r>
            <a:endParaRPr lang="es-ES" sz="1600"/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6921540" y="2597067"/>
            <a:ext cx="490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18</a:t>
            </a:r>
            <a:endParaRPr lang="es-ES" sz="1600"/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7616865" y="2611354"/>
            <a:ext cx="490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25</a:t>
            </a:r>
            <a:endParaRPr lang="es-ES" sz="1600"/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8415377" y="2520867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40</a:t>
            </a:r>
            <a:endParaRPr lang="es-ES" sz="1600"/>
          </a:p>
        </p:txBody>
      </p: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7915315" y="1758867"/>
            <a:ext cx="550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33</a:t>
            </a:r>
            <a:endParaRPr lang="es-ES" sz="1600"/>
          </a:p>
        </p:txBody>
      </p:sp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8472527" y="3103008"/>
            <a:ext cx="963890" cy="28153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" sz="1200" dirty="0"/>
              <a:t>localizado</a:t>
            </a:r>
            <a:endParaRPr lang="en-US" sz="1200" dirty="0"/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 flipH="1" flipV="1">
            <a:off x="8043902" y="2852654"/>
            <a:ext cx="412749" cy="18573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7368" name="Oval 24"/>
          <p:cNvSpPr>
            <a:spLocks noChangeArrowheads="1"/>
          </p:cNvSpPr>
          <p:nvPr/>
        </p:nvSpPr>
        <p:spPr bwMode="auto">
          <a:xfrm>
            <a:off x="6312234" y="3905040"/>
            <a:ext cx="428625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7369" name="Oval 25"/>
          <p:cNvSpPr>
            <a:spLocks noChangeArrowheads="1"/>
          </p:cNvSpPr>
          <p:nvPr/>
        </p:nvSpPr>
        <p:spPr bwMode="auto">
          <a:xfrm>
            <a:off x="5824872" y="4586078"/>
            <a:ext cx="427037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s-MX" sz="1600"/>
              <a:t>13</a:t>
            </a:r>
            <a:endParaRPr lang="es-ES" sz="1600"/>
          </a:p>
        </p:txBody>
      </p:sp>
      <p:sp>
        <p:nvSpPr>
          <p:cNvPr id="57370" name="Oval 26"/>
          <p:cNvSpPr>
            <a:spLocks noChangeArrowheads="1"/>
          </p:cNvSpPr>
          <p:nvPr/>
        </p:nvSpPr>
        <p:spPr bwMode="auto">
          <a:xfrm>
            <a:off x="6878972" y="4481303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7371" name="Oval 27"/>
          <p:cNvSpPr>
            <a:spLocks noChangeArrowheads="1"/>
          </p:cNvSpPr>
          <p:nvPr/>
        </p:nvSpPr>
        <p:spPr bwMode="auto">
          <a:xfrm>
            <a:off x="5335922" y="5297278"/>
            <a:ext cx="428625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7372" name="Oval 28"/>
          <p:cNvSpPr>
            <a:spLocks noChangeArrowheads="1"/>
          </p:cNvSpPr>
          <p:nvPr/>
        </p:nvSpPr>
        <p:spPr bwMode="auto">
          <a:xfrm>
            <a:off x="5932822" y="5330615"/>
            <a:ext cx="428625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/>
          </a:p>
        </p:txBody>
      </p:sp>
      <p:sp>
        <p:nvSpPr>
          <p:cNvPr id="57373" name="Oval 29"/>
          <p:cNvSpPr>
            <a:spLocks noChangeArrowheads="1"/>
          </p:cNvSpPr>
          <p:nvPr/>
        </p:nvSpPr>
        <p:spPr bwMode="auto">
          <a:xfrm>
            <a:off x="6409072" y="4878178"/>
            <a:ext cx="42703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7374" name="Oval 30"/>
          <p:cNvSpPr>
            <a:spLocks noChangeArrowheads="1"/>
          </p:cNvSpPr>
          <p:nvPr/>
        </p:nvSpPr>
        <p:spPr bwMode="auto">
          <a:xfrm>
            <a:off x="7367922" y="5221078"/>
            <a:ext cx="427037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7375" name="Line 31"/>
          <p:cNvSpPr>
            <a:spLocks noChangeShapeType="1"/>
          </p:cNvSpPr>
          <p:nvPr/>
        </p:nvSpPr>
        <p:spPr bwMode="auto">
          <a:xfrm flipH="1">
            <a:off x="6129672" y="4276515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7376" name="Line 32"/>
          <p:cNvSpPr>
            <a:spLocks noChangeShapeType="1"/>
          </p:cNvSpPr>
          <p:nvPr/>
        </p:nvSpPr>
        <p:spPr bwMode="auto">
          <a:xfrm flipH="1">
            <a:off x="5640722" y="4987715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7377" name="Line 33"/>
          <p:cNvSpPr>
            <a:spLocks noChangeShapeType="1"/>
          </p:cNvSpPr>
          <p:nvPr/>
        </p:nvSpPr>
        <p:spPr bwMode="auto">
          <a:xfrm>
            <a:off x="6739272" y="4214603"/>
            <a:ext cx="244475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7378" name="Line 34"/>
          <p:cNvSpPr>
            <a:spLocks noChangeShapeType="1"/>
          </p:cNvSpPr>
          <p:nvPr/>
        </p:nvSpPr>
        <p:spPr bwMode="auto">
          <a:xfrm>
            <a:off x="7245684" y="4848015"/>
            <a:ext cx="244475" cy="373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7379" name="Line 35"/>
          <p:cNvSpPr>
            <a:spLocks noChangeShapeType="1"/>
          </p:cNvSpPr>
          <p:nvPr/>
        </p:nvSpPr>
        <p:spPr bwMode="auto">
          <a:xfrm>
            <a:off x="6067759" y="5021053"/>
            <a:ext cx="61913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7380" name="Line 36"/>
          <p:cNvSpPr>
            <a:spLocks noChangeShapeType="1"/>
          </p:cNvSpPr>
          <p:nvPr/>
        </p:nvSpPr>
        <p:spPr bwMode="auto">
          <a:xfrm flipH="1">
            <a:off x="6666247" y="4722603"/>
            <a:ext cx="90487" cy="153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7381" name="Text Box 37"/>
          <p:cNvSpPr txBox="1">
            <a:spLocks noChangeArrowheads="1"/>
          </p:cNvSpPr>
          <p:nvPr/>
        </p:nvSpPr>
        <p:spPr bwMode="auto">
          <a:xfrm>
            <a:off x="6369384" y="3965365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21</a:t>
            </a:r>
            <a:endParaRPr lang="es-ES" sz="1600"/>
          </a:p>
        </p:txBody>
      </p:sp>
      <p:sp>
        <p:nvSpPr>
          <p:cNvPr id="57382" name="Text Box 38"/>
          <p:cNvSpPr txBox="1">
            <a:spLocks noChangeArrowheads="1"/>
          </p:cNvSpPr>
          <p:nvPr/>
        </p:nvSpPr>
        <p:spPr bwMode="auto">
          <a:xfrm>
            <a:off x="5358147" y="5376653"/>
            <a:ext cx="492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sz="1600"/>
              <a:t>10</a:t>
            </a:r>
          </a:p>
        </p:txBody>
      </p:sp>
      <p:sp>
        <p:nvSpPr>
          <p:cNvPr id="57383" name="Text Box 39"/>
          <p:cNvSpPr txBox="1">
            <a:spLocks noChangeArrowheads="1"/>
          </p:cNvSpPr>
          <p:nvPr/>
        </p:nvSpPr>
        <p:spPr bwMode="auto">
          <a:xfrm>
            <a:off x="5921709" y="5357603"/>
            <a:ext cx="490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18</a:t>
            </a:r>
            <a:endParaRPr lang="es-ES" sz="1600"/>
          </a:p>
        </p:txBody>
      </p:sp>
      <p:sp>
        <p:nvSpPr>
          <p:cNvPr id="57384" name="Text Box 40"/>
          <p:cNvSpPr txBox="1">
            <a:spLocks noChangeArrowheads="1"/>
          </p:cNvSpPr>
          <p:nvPr/>
        </p:nvSpPr>
        <p:spPr bwMode="auto">
          <a:xfrm>
            <a:off x="6436059" y="4928978"/>
            <a:ext cx="490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25</a:t>
            </a:r>
            <a:endParaRPr lang="es-ES" sz="1600"/>
          </a:p>
        </p:txBody>
      </p:sp>
      <p:sp>
        <p:nvSpPr>
          <p:cNvPr id="57385" name="Text Box 41"/>
          <p:cNvSpPr txBox="1">
            <a:spLocks noChangeArrowheads="1"/>
          </p:cNvSpPr>
          <p:nvPr/>
        </p:nvSpPr>
        <p:spPr bwMode="auto">
          <a:xfrm>
            <a:off x="7415547" y="5281403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40</a:t>
            </a:r>
            <a:endParaRPr lang="es-ES" sz="1600"/>
          </a:p>
        </p:txBody>
      </p:sp>
      <p:sp>
        <p:nvSpPr>
          <p:cNvPr id="57386" name="Text Box 42"/>
          <p:cNvSpPr txBox="1">
            <a:spLocks noChangeArrowheads="1"/>
          </p:cNvSpPr>
          <p:nvPr/>
        </p:nvSpPr>
        <p:spPr bwMode="auto">
          <a:xfrm>
            <a:off x="6940884" y="4544803"/>
            <a:ext cx="550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33</a:t>
            </a:r>
            <a:endParaRPr lang="es-ES" sz="1600"/>
          </a:p>
        </p:txBody>
      </p:sp>
      <p:sp>
        <p:nvSpPr>
          <p:cNvPr id="57387" name="Text Box 43"/>
          <p:cNvSpPr txBox="1">
            <a:spLocks noChangeArrowheads="1"/>
          </p:cNvSpPr>
          <p:nvPr/>
        </p:nvSpPr>
        <p:spPr bwMode="auto">
          <a:xfrm>
            <a:off x="7429834" y="6030703"/>
            <a:ext cx="1490663" cy="8223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200"/>
              <a:t>Conectar el Nodo Padre con el Nodo Hijo y liberar el nodo.</a:t>
            </a:r>
            <a:endParaRPr lang="en-US" sz="1200"/>
          </a:p>
        </p:txBody>
      </p:sp>
      <p:sp>
        <p:nvSpPr>
          <p:cNvPr id="57388" name="Line 44"/>
          <p:cNvSpPr>
            <a:spLocks noChangeShapeType="1"/>
          </p:cNvSpPr>
          <p:nvPr/>
        </p:nvSpPr>
        <p:spPr bwMode="auto">
          <a:xfrm flipH="1" flipV="1">
            <a:off x="7109159" y="5889415"/>
            <a:ext cx="358775" cy="130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7389" name="Oval 45"/>
          <p:cNvSpPr>
            <a:spLocks noChangeArrowheads="1"/>
          </p:cNvSpPr>
          <p:nvPr/>
        </p:nvSpPr>
        <p:spPr bwMode="auto">
          <a:xfrm>
            <a:off x="7924262" y="911984"/>
            <a:ext cx="1006475" cy="598487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b="1" dirty="0"/>
              <a:t>Paso</a:t>
            </a:r>
          </a:p>
          <a:p>
            <a:pPr algn="ctr"/>
            <a:r>
              <a:rPr lang="es-ES" b="1" dirty="0"/>
              <a:t>1</a:t>
            </a:r>
            <a:endParaRPr lang="en-US" b="1" dirty="0"/>
          </a:p>
        </p:txBody>
      </p:sp>
      <p:sp>
        <p:nvSpPr>
          <p:cNvPr id="57390" name="Oval 46"/>
          <p:cNvSpPr>
            <a:spLocks noChangeArrowheads="1"/>
          </p:cNvSpPr>
          <p:nvPr/>
        </p:nvSpPr>
        <p:spPr bwMode="auto">
          <a:xfrm>
            <a:off x="5684858" y="3253749"/>
            <a:ext cx="1006475" cy="598487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b="1" dirty="0"/>
              <a:t>Paso</a:t>
            </a:r>
          </a:p>
          <a:p>
            <a:pPr algn="ctr"/>
            <a:r>
              <a:rPr lang="es-ES" b="1" dirty="0"/>
              <a:t>2</a:t>
            </a:r>
            <a:endParaRPr lang="en-US" b="1" dirty="0"/>
          </a:p>
        </p:txBody>
      </p:sp>
      <p:sp>
        <p:nvSpPr>
          <p:cNvPr id="57392" name="Line 48"/>
          <p:cNvSpPr>
            <a:spLocks noChangeShapeType="1"/>
          </p:cNvSpPr>
          <p:nvPr/>
        </p:nvSpPr>
        <p:spPr bwMode="auto">
          <a:xfrm>
            <a:off x="6704347" y="4687678"/>
            <a:ext cx="182562" cy="106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7393" name="Line 49"/>
          <p:cNvSpPr>
            <a:spLocks noChangeShapeType="1"/>
          </p:cNvSpPr>
          <p:nvPr/>
        </p:nvSpPr>
        <p:spPr bwMode="auto">
          <a:xfrm>
            <a:off x="6448759" y="4773403"/>
            <a:ext cx="303213" cy="519112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7394" name="Line 50"/>
          <p:cNvSpPr>
            <a:spLocks noChangeShapeType="1"/>
          </p:cNvSpPr>
          <p:nvPr/>
        </p:nvSpPr>
        <p:spPr bwMode="auto">
          <a:xfrm rot="-5400000">
            <a:off x="6461459" y="4770228"/>
            <a:ext cx="330200" cy="5715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7395" name="Oval 51"/>
          <p:cNvSpPr>
            <a:spLocks noChangeArrowheads="1"/>
          </p:cNvSpPr>
          <p:nvPr/>
        </p:nvSpPr>
        <p:spPr bwMode="auto">
          <a:xfrm>
            <a:off x="6407484" y="5571915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/>
          </a:p>
        </p:txBody>
      </p:sp>
      <p:sp>
        <p:nvSpPr>
          <p:cNvPr id="57396" name="Line 52"/>
          <p:cNvSpPr>
            <a:spLocks noChangeShapeType="1"/>
          </p:cNvSpPr>
          <p:nvPr/>
        </p:nvSpPr>
        <p:spPr bwMode="auto">
          <a:xfrm flipH="1">
            <a:off x="6694822" y="4924215"/>
            <a:ext cx="388937" cy="69215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7397" name="Text Box 53"/>
          <p:cNvSpPr txBox="1">
            <a:spLocks noChangeArrowheads="1"/>
          </p:cNvSpPr>
          <p:nvPr/>
        </p:nvSpPr>
        <p:spPr bwMode="auto">
          <a:xfrm>
            <a:off x="6396372" y="5598903"/>
            <a:ext cx="490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29</a:t>
            </a:r>
            <a:endParaRPr lang="es-ES" sz="1600"/>
          </a:p>
        </p:txBody>
      </p:sp>
      <p:sp>
        <p:nvSpPr>
          <p:cNvPr id="57398" name="Oval 54"/>
          <p:cNvSpPr>
            <a:spLocks noChangeArrowheads="1"/>
          </p:cNvSpPr>
          <p:nvPr/>
        </p:nvSpPr>
        <p:spPr bwMode="auto">
          <a:xfrm>
            <a:off x="5918534" y="6203740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7399" name="Oval 55"/>
          <p:cNvSpPr>
            <a:spLocks noChangeArrowheads="1"/>
          </p:cNvSpPr>
          <p:nvPr/>
        </p:nvSpPr>
        <p:spPr bwMode="auto">
          <a:xfrm>
            <a:off x="6858334" y="6224378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/>
          </a:p>
        </p:txBody>
      </p:sp>
      <p:sp>
        <p:nvSpPr>
          <p:cNvPr id="57400" name="Line 56"/>
          <p:cNvSpPr>
            <a:spLocks noChangeShapeType="1"/>
          </p:cNvSpPr>
          <p:nvPr/>
        </p:nvSpPr>
        <p:spPr bwMode="auto">
          <a:xfrm flipH="1">
            <a:off x="6223334" y="5894178"/>
            <a:ext cx="244475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7401" name="Line 57"/>
          <p:cNvSpPr>
            <a:spLocks noChangeShapeType="1"/>
          </p:cNvSpPr>
          <p:nvPr/>
        </p:nvSpPr>
        <p:spPr bwMode="auto">
          <a:xfrm>
            <a:off x="6802772" y="5889415"/>
            <a:ext cx="193675" cy="361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7402" name="Text Box 58"/>
          <p:cNvSpPr txBox="1">
            <a:spLocks noChangeArrowheads="1"/>
          </p:cNvSpPr>
          <p:nvPr/>
        </p:nvSpPr>
        <p:spPr bwMode="auto">
          <a:xfrm>
            <a:off x="5928059" y="6257715"/>
            <a:ext cx="492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27</a:t>
            </a:r>
            <a:endParaRPr lang="es-ES" sz="1600"/>
          </a:p>
        </p:txBody>
      </p:sp>
      <p:sp>
        <p:nvSpPr>
          <p:cNvPr id="57403" name="Text Box 59"/>
          <p:cNvSpPr txBox="1">
            <a:spLocks noChangeArrowheads="1"/>
          </p:cNvSpPr>
          <p:nvPr/>
        </p:nvSpPr>
        <p:spPr bwMode="auto">
          <a:xfrm>
            <a:off x="6872622" y="6278353"/>
            <a:ext cx="490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30</a:t>
            </a:r>
            <a:endParaRPr lang="es-ES" sz="1600"/>
          </a:p>
        </p:txBody>
      </p:sp>
      <p:sp>
        <p:nvSpPr>
          <p:cNvPr id="57405" name="Oval 61"/>
          <p:cNvSpPr>
            <a:spLocks noChangeArrowheads="1"/>
          </p:cNvSpPr>
          <p:nvPr/>
        </p:nvSpPr>
        <p:spPr bwMode="auto">
          <a:xfrm>
            <a:off x="7859752" y="3154279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/>
          </a:p>
        </p:txBody>
      </p:sp>
      <p:sp>
        <p:nvSpPr>
          <p:cNvPr id="57406" name="Line 62"/>
          <p:cNvSpPr>
            <a:spLocks noChangeShapeType="1"/>
          </p:cNvSpPr>
          <p:nvPr/>
        </p:nvSpPr>
        <p:spPr bwMode="auto">
          <a:xfrm>
            <a:off x="7942302" y="2911392"/>
            <a:ext cx="168275" cy="255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7407" name="Text Box 63"/>
          <p:cNvSpPr txBox="1">
            <a:spLocks noChangeArrowheads="1"/>
          </p:cNvSpPr>
          <p:nvPr/>
        </p:nvSpPr>
        <p:spPr bwMode="auto">
          <a:xfrm>
            <a:off x="7848640" y="3181267"/>
            <a:ext cx="490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29</a:t>
            </a:r>
            <a:endParaRPr lang="es-ES" sz="1600"/>
          </a:p>
        </p:txBody>
      </p:sp>
      <p:sp>
        <p:nvSpPr>
          <p:cNvPr id="57408" name="Oval 64"/>
          <p:cNvSpPr>
            <a:spLocks noChangeArrowheads="1"/>
          </p:cNvSpPr>
          <p:nvPr/>
        </p:nvSpPr>
        <p:spPr bwMode="auto">
          <a:xfrm>
            <a:off x="7370802" y="3786104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7409" name="Oval 65"/>
          <p:cNvSpPr>
            <a:spLocks noChangeArrowheads="1"/>
          </p:cNvSpPr>
          <p:nvPr/>
        </p:nvSpPr>
        <p:spPr bwMode="auto">
          <a:xfrm>
            <a:off x="8310602" y="3806742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/>
          </a:p>
        </p:txBody>
      </p:sp>
      <p:sp>
        <p:nvSpPr>
          <p:cNvPr id="57410" name="Line 66"/>
          <p:cNvSpPr>
            <a:spLocks noChangeShapeType="1"/>
          </p:cNvSpPr>
          <p:nvPr/>
        </p:nvSpPr>
        <p:spPr bwMode="auto">
          <a:xfrm flipH="1">
            <a:off x="7675602" y="3476542"/>
            <a:ext cx="244475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7411" name="Line 67"/>
          <p:cNvSpPr>
            <a:spLocks noChangeShapeType="1"/>
          </p:cNvSpPr>
          <p:nvPr/>
        </p:nvSpPr>
        <p:spPr bwMode="auto">
          <a:xfrm>
            <a:off x="8255040" y="3471779"/>
            <a:ext cx="193675" cy="361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7412" name="Text Box 68"/>
          <p:cNvSpPr txBox="1">
            <a:spLocks noChangeArrowheads="1"/>
          </p:cNvSpPr>
          <p:nvPr/>
        </p:nvSpPr>
        <p:spPr bwMode="auto">
          <a:xfrm>
            <a:off x="7380327" y="3840079"/>
            <a:ext cx="492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27</a:t>
            </a:r>
            <a:endParaRPr lang="es-ES" sz="1600"/>
          </a:p>
        </p:txBody>
      </p:sp>
      <p:sp>
        <p:nvSpPr>
          <p:cNvPr id="57413" name="Text Box 69"/>
          <p:cNvSpPr txBox="1">
            <a:spLocks noChangeArrowheads="1"/>
          </p:cNvSpPr>
          <p:nvPr/>
        </p:nvSpPr>
        <p:spPr bwMode="auto">
          <a:xfrm>
            <a:off x="8324890" y="3860717"/>
            <a:ext cx="490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600"/>
              <a:t>30</a:t>
            </a:r>
            <a:endParaRPr lang="es-ES" sz="1600"/>
          </a:p>
        </p:txBody>
      </p:sp>
      <p:sp>
        <p:nvSpPr>
          <p:cNvPr id="69" name="Título 1"/>
          <p:cNvSpPr txBox="1">
            <a:spLocks/>
          </p:cNvSpPr>
          <p:nvPr/>
        </p:nvSpPr>
        <p:spPr>
          <a:xfrm>
            <a:off x="93244" y="126572"/>
            <a:ext cx="8229600" cy="1143000"/>
          </a:xfrm>
          <a:prstGeom prst="rect">
            <a:avLst/>
          </a:prstGeom>
        </p:spPr>
        <p:txBody>
          <a:bodyPr vert="horz" lIns="0" tIns="45720" rIns="0" bIns="0" anchor="b">
            <a:normAutofit fontScale="900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MX" b="1" dirty="0"/>
              <a:t>Operaciones de un ABB</a:t>
            </a:r>
            <a:r>
              <a:rPr lang="es-CL" dirty="0"/>
              <a:t/>
            </a:r>
            <a:br>
              <a:rPr lang="es-CL" dirty="0"/>
            </a:br>
            <a:r>
              <a:rPr lang="es-CL" dirty="0"/>
              <a:t>Caso: </a:t>
            </a:r>
            <a:r>
              <a:rPr lang="es-CL" sz="4000" b="1" i="1" dirty="0"/>
              <a:t>Eliminar un nodo con un hijo</a:t>
            </a:r>
            <a:endParaRPr lang="es-CL" b="1" i="1" dirty="0"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3" y="1339802"/>
            <a:ext cx="5304474" cy="5765848"/>
          </a:xfrm>
          <a:prstGeom prst="rect">
            <a:avLst/>
          </a:prstGeom>
        </p:spPr>
      </p:pic>
      <p:sp>
        <p:nvSpPr>
          <p:cNvPr id="73" name="Proceso 72"/>
          <p:cNvSpPr/>
          <p:nvPr/>
        </p:nvSpPr>
        <p:spPr>
          <a:xfrm>
            <a:off x="224966" y="4611478"/>
            <a:ext cx="4819650" cy="166687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1" name="Proceso 3"/>
          <p:cNvSpPr/>
          <p:nvPr/>
        </p:nvSpPr>
        <p:spPr>
          <a:xfrm>
            <a:off x="226594" y="3220006"/>
            <a:ext cx="4819650" cy="137650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391" name="Text Box 47"/>
          <p:cNvSpPr txBox="1">
            <a:spLocks noChangeArrowheads="1"/>
          </p:cNvSpPr>
          <p:nvPr/>
        </p:nvSpPr>
        <p:spPr bwMode="auto">
          <a:xfrm>
            <a:off x="4343773" y="1342941"/>
            <a:ext cx="2493963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Eliminar el valor 25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1965325" y="2251075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1389063" y="3043238"/>
            <a:ext cx="5048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s-MX"/>
              <a:t>13</a:t>
            </a:r>
            <a:endParaRPr lang="es-ES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2633663" y="2921000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812800" y="3819525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1531938" y="3908425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1125538" y="4721225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2222500" y="3852863"/>
            <a:ext cx="5048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3209925" y="3781425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3727450" y="4406900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>
            <a:off x="1749425" y="2682875"/>
            <a:ext cx="287338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H="1">
            <a:off x="1173163" y="3459163"/>
            <a:ext cx="287337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2468563" y="2611438"/>
            <a:ext cx="288925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3065463" y="3348038"/>
            <a:ext cx="288925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1676400" y="3548063"/>
            <a:ext cx="73025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H="1">
            <a:off x="2511425" y="3348038"/>
            <a:ext cx="21590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 flipH="1">
            <a:off x="1460500" y="4373563"/>
            <a:ext cx="21590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3646488" y="4170363"/>
            <a:ext cx="21590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2032000" y="2319338"/>
            <a:ext cx="5064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/>
              <a:t>21</a:t>
            </a:r>
            <a:endParaRPr lang="es-ES"/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906463" y="3911600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/>
              <a:t>5</a:t>
            </a:r>
            <a:endParaRPr lang="es-ES"/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1566863" y="4000500"/>
            <a:ext cx="57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/>
              <a:t>18</a:t>
            </a:r>
            <a:endParaRPr lang="es-ES"/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1173163" y="4792663"/>
            <a:ext cx="649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/>
              <a:t>15</a:t>
            </a:r>
            <a:endParaRPr lang="es-ES"/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2303463" y="3924300"/>
            <a:ext cx="57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/>
              <a:t>25</a:t>
            </a:r>
            <a:endParaRPr lang="es-ES"/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3811588" y="4479925"/>
            <a:ext cx="722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/>
              <a:t>40</a:t>
            </a:r>
            <a:endParaRPr lang="es-ES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3303588" y="3865563"/>
            <a:ext cx="5064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/>
              <a:t>36</a:t>
            </a:r>
            <a:endParaRPr lang="es-ES"/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2706688" y="2992438"/>
            <a:ext cx="649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/>
              <a:t>33</a:t>
            </a:r>
            <a:endParaRPr lang="es-ES"/>
          </a:p>
        </p:txBody>
      </p:sp>
      <p:sp>
        <p:nvSpPr>
          <p:cNvPr id="22563" name="Oval 35"/>
          <p:cNvSpPr>
            <a:spLocks noChangeArrowheads="1"/>
          </p:cNvSpPr>
          <p:nvPr/>
        </p:nvSpPr>
        <p:spPr bwMode="auto">
          <a:xfrm>
            <a:off x="5994400" y="2339975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564" name="Oval 36"/>
          <p:cNvSpPr>
            <a:spLocks noChangeArrowheads="1"/>
          </p:cNvSpPr>
          <p:nvPr/>
        </p:nvSpPr>
        <p:spPr bwMode="auto">
          <a:xfrm>
            <a:off x="5418138" y="3132138"/>
            <a:ext cx="5048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s-MX"/>
              <a:t>21</a:t>
            </a:r>
            <a:endParaRPr lang="es-ES"/>
          </a:p>
        </p:txBody>
      </p:sp>
      <p:sp>
        <p:nvSpPr>
          <p:cNvPr id="22565" name="Oval 37"/>
          <p:cNvSpPr>
            <a:spLocks noChangeArrowheads="1"/>
          </p:cNvSpPr>
          <p:nvPr/>
        </p:nvSpPr>
        <p:spPr bwMode="auto">
          <a:xfrm>
            <a:off x="6650038" y="2971800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568" name="Oval 40"/>
          <p:cNvSpPr>
            <a:spLocks noChangeArrowheads="1"/>
          </p:cNvSpPr>
          <p:nvPr/>
        </p:nvSpPr>
        <p:spPr bwMode="auto">
          <a:xfrm>
            <a:off x="6264275" y="3929063"/>
            <a:ext cx="5048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569" name="Oval 41"/>
          <p:cNvSpPr>
            <a:spLocks noChangeArrowheads="1"/>
          </p:cNvSpPr>
          <p:nvPr/>
        </p:nvSpPr>
        <p:spPr bwMode="auto">
          <a:xfrm>
            <a:off x="7226300" y="3832225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570" name="Oval 42"/>
          <p:cNvSpPr>
            <a:spLocks noChangeArrowheads="1"/>
          </p:cNvSpPr>
          <p:nvPr/>
        </p:nvSpPr>
        <p:spPr bwMode="auto">
          <a:xfrm>
            <a:off x="7781925" y="4483100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571" name="Line 43"/>
          <p:cNvSpPr>
            <a:spLocks noChangeShapeType="1"/>
          </p:cNvSpPr>
          <p:nvPr/>
        </p:nvSpPr>
        <p:spPr bwMode="auto">
          <a:xfrm flipH="1">
            <a:off x="5778500" y="2771775"/>
            <a:ext cx="287338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2573" name="Line 45"/>
          <p:cNvSpPr>
            <a:spLocks noChangeShapeType="1"/>
          </p:cNvSpPr>
          <p:nvPr/>
        </p:nvSpPr>
        <p:spPr bwMode="auto">
          <a:xfrm>
            <a:off x="6484938" y="2674938"/>
            <a:ext cx="288925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2574" name="Line 46"/>
          <p:cNvSpPr>
            <a:spLocks noChangeShapeType="1"/>
          </p:cNvSpPr>
          <p:nvPr/>
        </p:nvSpPr>
        <p:spPr bwMode="auto">
          <a:xfrm>
            <a:off x="7081838" y="3398838"/>
            <a:ext cx="288925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2576" name="Line 48"/>
          <p:cNvSpPr>
            <a:spLocks noChangeShapeType="1"/>
          </p:cNvSpPr>
          <p:nvPr/>
        </p:nvSpPr>
        <p:spPr bwMode="auto">
          <a:xfrm flipH="1">
            <a:off x="6553200" y="3424238"/>
            <a:ext cx="21590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2578" name="Line 50"/>
          <p:cNvSpPr>
            <a:spLocks noChangeShapeType="1"/>
          </p:cNvSpPr>
          <p:nvPr/>
        </p:nvSpPr>
        <p:spPr bwMode="auto">
          <a:xfrm>
            <a:off x="7688263" y="4246563"/>
            <a:ext cx="21590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2579" name="Text Box 51"/>
          <p:cNvSpPr txBox="1">
            <a:spLocks noChangeArrowheads="1"/>
          </p:cNvSpPr>
          <p:nvPr/>
        </p:nvSpPr>
        <p:spPr bwMode="auto">
          <a:xfrm>
            <a:off x="6086475" y="2433638"/>
            <a:ext cx="5064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/>
              <a:t>30</a:t>
            </a:r>
            <a:endParaRPr lang="es-ES"/>
          </a:p>
        </p:txBody>
      </p:sp>
      <p:sp>
        <p:nvSpPr>
          <p:cNvPr id="22583" name="Text Box 55"/>
          <p:cNvSpPr txBox="1">
            <a:spLocks noChangeArrowheads="1"/>
          </p:cNvSpPr>
          <p:nvPr/>
        </p:nvSpPr>
        <p:spPr bwMode="auto">
          <a:xfrm>
            <a:off x="6345238" y="3987800"/>
            <a:ext cx="57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/>
              <a:t>32</a:t>
            </a:r>
            <a:endParaRPr lang="es-ES"/>
          </a:p>
        </p:txBody>
      </p:sp>
      <p:sp>
        <p:nvSpPr>
          <p:cNvPr id="22584" name="Text Box 56"/>
          <p:cNvSpPr txBox="1">
            <a:spLocks noChangeArrowheads="1"/>
          </p:cNvSpPr>
          <p:nvPr/>
        </p:nvSpPr>
        <p:spPr bwMode="auto">
          <a:xfrm>
            <a:off x="7839075" y="4576763"/>
            <a:ext cx="722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/>
              <a:t>43</a:t>
            </a:r>
            <a:endParaRPr lang="es-ES"/>
          </a:p>
        </p:txBody>
      </p:sp>
      <p:sp>
        <p:nvSpPr>
          <p:cNvPr id="22585" name="Text Box 57"/>
          <p:cNvSpPr txBox="1">
            <a:spLocks noChangeArrowheads="1"/>
          </p:cNvSpPr>
          <p:nvPr/>
        </p:nvSpPr>
        <p:spPr bwMode="auto">
          <a:xfrm>
            <a:off x="7299325" y="3903663"/>
            <a:ext cx="5064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/>
              <a:t>41</a:t>
            </a:r>
            <a:endParaRPr lang="es-ES"/>
          </a:p>
        </p:txBody>
      </p:sp>
      <p:sp>
        <p:nvSpPr>
          <p:cNvPr id="22586" name="Text Box 58"/>
          <p:cNvSpPr txBox="1">
            <a:spLocks noChangeArrowheads="1"/>
          </p:cNvSpPr>
          <p:nvPr/>
        </p:nvSpPr>
        <p:spPr bwMode="auto">
          <a:xfrm>
            <a:off x="6723063" y="3043238"/>
            <a:ext cx="649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/>
              <a:t>33</a:t>
            </a:r>
            <a:endParaRPr lang="es-ES"/>
          </a:p>
        </p:txBody>
      </p:sp>
      <p:sp>
        <p:nvSpPr>
          <p:cNvPr id="45" name="Título 1"/>
          <p:cNvSpPr>
            <a:spLocks noGrp="1"/>
          </p:cNvSpPr>
          <p:nvPr>
            <p:ph type="title"/>
          </p:nvPr>
        </p:nvSpPr>
        <p:spPr>
          <a:xfrm>
            <a:off x="521368" y="7361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sz="5600" dirty="0"/>
              <a:t>Árbol Binario de Búsqueda </a:t>
            </a:r>
            <a:r>
              <a:rPr lang="es-MX" sz="2000" dirty="0"/>
              <a:t>(ABB)</a:t>
            </a:r>
            <a:r>
              <a:rPr lang="es-CL" dirty="0"/>
              <a:t/>
            </a:r>
            <a:br>
              <a:rPr lang="es-CL" dirty="0"/>
            </a:br>
            <a:r>
              <a:rPr lang="es-CL" sz="3600" dirty="0"/>
              <a:t>Ejemplos</a:t>
            </a:r>
            <a:endParaRPr lang="es-CL" sz="4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1965325" y="2251075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1389063" y="3043238"/>
            <a:ext cx="5048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s-MX"/>
              <a:t>13</a:t>
            </a:r>
            <a:endParaRPr lang="es-ES"/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2633663" y="2921000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812800" y="3832225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1684338" y="3857625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/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1189038" y="4594225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2273300" y="3929063"/>
            <a:ext cx="5048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3209925" y="3781425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0188" name="Oval 12"/>
          <p:cNvSpPr>
            <a:spLocks noChangeArrowheads="1"/>
          </p:cNvSpPr>
          <p:nvPr/>
        </p:nvSpPr>
        <p:spPr bwMode="auto">
          <a:xfrm>
            <a:off x="3651250" y="4521200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flipH="1">
            <a:off x="1749425" y="2682875"/>
            <a:ext cx="287338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 flipH="1">
            <a:off x="1173163" y="3471863"/>
            <a:ext cx="287337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2468563" y="2611438"/>
            <a:ext cx="288925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>
            <a:off x="3065463" y="3348038"/>
            <a:ext cx="288925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>
            <a:off x="1828800" y="3497263"/>
            <a:ext cx="73025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 flipH="1">
            <a:off x="2562225" y="3424238"/>
            <a:ext cx="21590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 flipH="1">
            <a:off x="1574800" y="4297363"/>
            <a:ext cx="21590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>
            <a:off x="3570288" y="4284663"/>
            <a:ext cx="21590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2032000" y="2319338"/>
            <a:ext cx="5064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/>
              <a:t>21</a:t>
            </a:r>
            <a:endParaRPr lang="es-ES"/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839788" y="3924300"/>
            <a:ext cx="579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dirty="0"/>
              <a:t>17</a:t>
            </a:r>
            <a:endParaRPr lang="es-ES" dirty="0"/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1719263" y="3949700"/>
            <a:ext cx="57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/>
              <a:t>18</a:t>
            </a:r>
            <a:endParaRPr lang="es-ES"/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1176338" y="4641850"/>
            <a:ext cx="6492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/>
              <a:t>15</a:t>
            </a:r>
            <a:endParaRPr lang="es-ES"/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2354263" y="4000500"/>
            <a:ext cx="57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/>
              <a:t>25</a:t>
            </a:r>
            <a:endParaRPr lang="es-ES"/>
          </a:p>
        </p:txBody>
      </p: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3735388" y="4594225"/>
            <a:ext cx="722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/>
              <a:t>40</a:t>
            </a:r>
            <a:endParaRPr lang="es-ES"/>
          </a:p>
        </p:txBody>
      </p:sp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3265488" y="3852863"/>
            <a:ext cx="5064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dirty="0"/>
              <a:t>22</a:t>
            </a:r>
            <a:endParaRPr lang="es-ES" dirty="0"/>
          </a:p>
        </p:txBody>
      </p: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2706688" y="2992438"/>
            <a:ext cx="649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/>
              <a:t>33</a:t>
            </a:r>
            <a:endParaRPr lang="es-ES"/>
          </a:p>
        </p:txBody>
      </p:sp>
      <p:sp>
        <p:nvSpPr>
          <p:cNvPr id="50205" name="Oval 29"/>
          <p:cNvSpPr>
            <a:spLocks noChangeArrowheads="1"/>
          </p:cNvSpPr>
          <p:nvPr/>
        </p:nvSpPr>
        <p:spPr bwMode="auto">
          <a:xfrm>
            <a:off x="5994400" y="2339975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0206" name="Oval 30"/>
          <p:cNvSpPr>
            <a:spLocks noChangeArrowheads="1"/>
          </p:cNvSpPr>
          <p:nvPr/>
        </p:nvSpPr>
        <p:spPr bwMode="auto">
          <a:xfrm>
            <a:off x="5418138" y="3132138"/>
            <a:ext cx="5048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s-MX"/>
              <a:t>1</a:t>
            </a:r>
            <a:endParaRPr lang="es-ES"/>
          </a:p>
        </p:txBody>
      </p:sp>
      <p:sp>
        <p:nvSpPr>
          <p:cNvPr id="50207" name="Oval 31"/>
          <p:cNvSpPr>
            <a:spLocks noChangeArrowheads="1"/>
          </p:cNvSpPr>
          <p:nvPr/>
        </p:nvSpPr>
        <p:spPr bwMode="auto">
          <a:xfrm>
            <a:off x="6650038" y="2971800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0208" name="Oval 32"/>
          <p:cNvSpPr>
            <a:spLocks noChangeArrowheads="1"/>
          </p:cNvSpPr>
          <p:nvPr/>
        </p:nvSpPr>
        <p:spPr bwMode="auto">
          <a:xfrm>
            <a:off x="6264275" y="3929063"/>
            <a:ext cx="5048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0209" name="Oval 33"/>
          <p:cNvSpPr>
            <a:spLocks noChangeArrowheads="1"/>
          </p:cNvSpPr>
          <p:nvPr/>
        </p:nvSpPr>
        <p:spPr bwMode="auto">
          <a:xfrm>
            <a:off x="7226300" y="3832225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0211" name="Line 35"/>
          <p:cNvSpPr>
            <a:spLocks noChangeShapeType="1"/>
          </p:cNvSpPr>
          <p:nvPr/>
        </p:nvSpPr>
        <p:spPr bwMode="auto">
          <a:xfrm flipH="1">
            <a:off x="5778500" y="2771775"/>
            <a:ext cx="287338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0212" name="Line 36"/>
          <p:cNvSpPr>
            <a:spLocks noChangeShapeType="1"/>
          </p:cNvSpPr>
          <p:nvPr/>
        </p:nvSpPr>
        <p:spPr bwMode="auto">
          <a:xfrm>
            <a:off x="6484938" y="2674938"/>
            <a:ext cx="288925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0213" name="Line 37"/>
          <p:cNvSpPr>
            <a:spLocks noChangeShapeType="1"/>
          </p:cNvSpPr>
          <p:nvPr/>
        </p:nvSpPr>
        <p:spPr bwMode="auto">
          <a:xfrm>
            <a:off x="7081838" y="3398838"/>
            <a:ext cx="288925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0214" name="Line 38"/>
          <p:cNvSpPr>
            <a:spLocks noChangeShapeType="1"/>
          </p:cNvSpPr>
          <p:nvPr/>
        </p:nvSpPr>
        <p:spPr bwMode="auto">
          <a:xfrm flipH="1">
            <a:off x="6553200" y="3424238"/>
            <a:ext cx="21590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0216" name="Text Box 40"/>
          <p:cNvSpPr txBox="1">
            <a:spLocks noChangeArrowheads="1"/>
          </p:cNvSpPr>
          <p:nvPr/>
        </p:nvSpPr>
        <p:spPr bwMode="auto">
          <a:xfrm>
            <a:off x="6086475" y="2433638"/>
            <a:ext cx="5064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/>
              <a:t>5</a:t>
            </a:r>
            <a:endParaRPr lang="es-ES"/>
          </a:p>
        </p:txBody>
      </p:sp>
      <p:sp>
        <p:nvSpPr>
          <p:cNvPr id="50217" name="Text Box 41"/>
          <p:cNvSpPr txBox="1">
            <a:spLocks noChangeArrowheads="1"/>
          </p:cNvSpPr>
          <p:nvPr/>
        </p:nvSpPr>
        <p:spPr bwMode="auto">
          <a:xfrm>
            <a:off x="6345238" y="3987800"/>
            <a:ext cx="57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dirty="0"/>
              <a:t>2</a:t>
            </a:r>
            <a:endParaRPr lang="es-ES" dirty="0"/>
          </a:p>
        </p:txBody>
      </p:sp>
      <p:sp>
        <p:nvSpPr>
          <p:cNvPr id="50218" name="Text Box 42"/>
          <p:cNvSpPr txBox="1">
            <a:spLocks noChangeArrowheads="1"/>
          </p:cNvSpPr>
          <p:nvPr/>
        </p:nvSpPr>
        <p:spPr bwMode="auto">
          <a:xfrm>
            <a:off x="7299325" y="3903663"/>
            <a:ext cx="5064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dirty="0"/>
              <a:t>4</a:t>
            </a:r>
            <a:endParaRPr lang="es-ES" dirty="0"/>
          </a:p>
        </p:txBody>
      </p:sp>
      <p:sp>
        <p:nvSpPr>
          <p:cNvPr id="50219" name="Text Box 43"/>
          <p:cNvSpPr txBox="1">
            <a:spLocks noChangeArrowheads="1"/>
          </p:cNvSpPr>
          <p:nvPr/>
        </p:nvSpPr>
        <p:spPr bwMode="auto">
          <a:xfrm>
            <a:off x="6723063" y="3043238"/>
            <a:ext cx="649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/>
              <a:t>6</a:t>
            </a:r>
            <a:endParaRPr lang="es-ES"/>
          </a:p>
        </p:txBody>
      </p:sp>
      <p:sp>
        <p:nvSpPr>
          <p:cNvPr id="42" name="Título 1"/>
          <p:cNvSpPr>
            <a:spLocks noGrp="1"/>
          </p:cNvSpPr>
          <p:nvPr>
            <p:ph type="title"/>
          </p:nvPr>
        </p:nvSpPr>
        <p:spPr>
          <a:xfrm>
            <a:off x="521368" y="7361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sz="5600" dirty="0"/>
              <a:t>Árbol Binario de Búsqueda </a:t>
            </a:r>
            <a:r>
              <a:rPr lang="es-MX" sz="2000" dirty="0"/>
              <a:t>(ABB)</a:t>
            </a:r>
            <a:r>
              <a:rPr lang="es-CL" dirty="0"/>
              <a:t/>
            </a:r>
            <a:br>
              <a:rPr lang="es-CL" dirty="0"/>
            </a:br>
            <a:r>
              <a:rPr lang="es-CL" sz="3600" dirty="0"/>
              <a:t>¿por qué no son ABB?</a:t>
            </a:r>
            <a:endParaRPr lang="es-CL" sz="4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4538"/>
            <a:ext cx="8229600" cy="1143000"/>
          </a:xfrm>
        </p:spPr>
        <p:txBody>
          <a:bodyPr/>
          <a:lstStyle/>
          <a:p>
            <a:r>
              <a:rPr lang="es-MX" dirty="0"/>
              <a:t>Árbol Binario de Búsqueda</a:t>
            </a:r>
            <a:r>
              <a:rPr lang="es-MX" b="1" dirty="0"/>
              <a:t> </a:t>
            </a:r>
            <a:r>
              <a:rPr lang="es-MX" sz="2000" dirty="0"/>
              <a:t>(ABB)</a:t>
            </a:r>
            <a:endParaRPr lang="es-ES" sz="20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18655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dirty="0"/>
              <a:t>Se indican el descendiente del subárbol izquierdo con mayor valor y el descendiente del subárbol derecho con menor valor; los cuales son el </a:t>
            </a:r>
            <a:r>
              <a:rPr lang="es-MX" b="1" dirty="0">
                <a:solidFill>
                  <a:srgbClr val="FF0000"/>
                </a:solidFill>
              </a:rPr>
              <a:t>antecesor</a:t>
            </a:r>
            <a:r>
              <a:rPr lang="es-MX" dirty="0"/>
              <a:t> y </a:t>
            </a:r>
            <a:r>
              <a:rPr lang="es-MX" b="1" dirty="0">
                <a:solidFill>
                  <a:srgbClr val="0070C0"/>
                </a:solidFill>
              </a:rPr>
              <a:t>sucesor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/>
              <a:t>de la raíz.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980296"/>
              </p:ext>
            </p:extLst>
          </p:nvPr>
        </p:nvGraphicFramePr>
        <p:xfrm>
          <a:off x="2545884" y="3602785"/>
          <a:ext cx="3406775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Imagen de mapa de bits" r:id="rId4" imgW="3406320" imgH="2270880" progId="Paint.Picture">
                  <p:embed/>
                </p:oleObj>
              </mc:Choice>
              <mc:Fallback>
                <p:oleObj name="Imagen de mapa de bits" r:id="rId4" imgW="3406320" imgH="2270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5884" y="3602785"/>
                        <a:ext cx="3406775" cy="227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42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8" y="1280120"/>
            <a:ext cx="7019925" cy="18383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12" y="3256547"/>
            <a:ext cx="7019925" cy="360145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335" y="1312204"/>
            <a:ext cx="1504950" cy="1838325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60948" y="1692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/>
              <a:t>Árbol Binario de Búsqueda </a:t>
            </a:r>
            <a:r>
              <a:rPr lang="es-MX" sz="2000" dirty="0"/>
              <a:t>(ABB)</a:t>
            </a:r>
            <a:r>
              <a:rPr lang="es-CL" dirty="0"/>
              <a:t/>
            </a:r>
            <a:br>
              <a:rPr lang="es-CL" dirty="0"/>
            </a:br>
            <a:r>
              <a:rPr lang="es-CL" sz="4000" dirty="0"/>
              <a:t>Eficiencia del ABB de Algunas Operaciones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336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991600" cy="1143000"/>
          </a:xfrm>
        </p:spPr>
        <p:txBody>
          <a:bodyPr>
            <a:noAutofit/>
          </a:bodyPr>
          <a:lstStyle/>
          <a:p>
            <a:r>
              <a:rPr lang="es-MX" sz="4000" b="1" dirty="0"/>
              <a:t>Construcción de un ABB a partir de recorrido </a:t>
            </a:r>
            <a:r>
              <a:rPr lang="es-MX" sz="4000" b="1" dirty="0" err="1"/>
              <a:t>Inorden</a:t>
            </a:r>
            <a:r>
              <a:rPr lang="es-MX" sz="4000" b="1" dirty="0"/>
              <a:t>, </a:t>
            </a:r>
            <a:r>
              <a:rPr lang="es-MX" sz="4000" b="1" dirty="0" err="1"/>
              <a:t>Preorden</a:t>
            </a:r>
            <a:r>
              <a:rPr lang="es-MX" sz="4000" b="1" dirty="0"/>
              <a:t> y </a:t>
            </a:r>
            <a:r>
              <a:rPr lang="es-MX" sz="4000" b="1" dirty="0" err="1"/>
              <a:t>Postorden</a:t>
            </a:r>
            <a:endParaRPr lang="es-ES" sz="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214562"/>
            <a:ext cx="74104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9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2316480"/>
            <a:ext cx="7726680" cy="4145280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73480"/>
            <a:ext cx="8991600" cy="1143000"/>
          </a:xfrm>
        </p:spPr>
        <p:txBody>
          <a:bodyPr>
            <a:noAutofit/>
          </a:bodyPr>
          <a:lstStyle/>
          <a:p>
            <a:r>
              <a:rPr lang="es-MX" sz="4000" b="1" dirty="0"/>
              <a:t>Construcción de un ABB a partir de recorrido </a:t>
            </a:r>
            <a:r>
              <a:rPr lang="es-MX" sz="4000" b="1" dirty="0" err="1"/>
              <a:t>Inorden</a:t>
            </a:r>
            <a:r>
              <a:rPr lang="es-MX" sz="4000" b="1" dirty="0"/>
              <a:t>, </a:t>
            </a:r>
            <a:r>
              <a:rPr lang="es-MX" sz="4000" b="1" dirty="0" err="1"/>
              <a:t>Preorden</a:t>
            </a:r>
            <a:r>
              <a:rPr lang="es-MX" sz="4000" b="1" dirty="0"/>
              <a:t> y </a:t>
            </a:r>
            <a:r>
              <a:rPr lang="es-MX" sz="4000" b="1" dirty="0" err="1"/>
              <a:t>Postorden</a:t>
            </a:r>
            <a:r>
              <a:rPr lang="es-MX" sz="4000" b="1" dirty="0"/>
              <a:t/>
            </a:r>
            <a:br>
              <a:rPr lang="es-MX" sz="4000" b="1" dirty="0"/>
            </a:br>
            <a:r>
              <a:rPr lang="es-MX" sz="4000" b="1" dirty="0"/>
              <a:t>(cont.)</a:t>
            </a:r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428623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2176462"/>
            <a:ext cx="8290560" cy="4193858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" y="868680"/>
            <a:ext cx="8991600" cy="1143000"/>
          </a:xfrm>
        </p:spPr>
        <p:txBody>
          <a:bodyPr>
            <a:noAutofit/>
          </a:bodyPr>
          <a:lstStyle/>
          <a:p>
            <a:r>
              <a:rPr lang="es-MX" sz="4000" b="1" dirty="0"/>
              <a:t>Construcción de un ABB a partir de recorrido </a:t>
            </a:r>
            <a:r>
              <a:rPr lang="es-MX" sz="4000" b="1" dirty="0" err="1"/>
              <a:t>Inorden</a:t>
            </a:r>
            <a:r>
              <a:rPr lang="es-MX" sz="4000" b="1" dirty="0"/>
              <a:t>, </a:t>
            </a:r>
            <a:r>
              <a:rPr lang="es-MX" sz="4000" b="1" dirty="0" err="1"/>
              <a:t>Preorden</a:t>
            </a:r>
            <a:r>
              <a:rPr lang="es-MX" sz="4000" b="1" dirty="0"/>
              <a:t> y </a:t>
            </a:r>
            <a:r>
              <a:rPr lang="es-MX" sz="4000" b="1" dirty="0" err="1"/>
              <a:t>Postorden</a:t>
            </a:r>
            <a:r>
              <a:rPr lang="es-MX" sz="4000" b="1" dirty="0"/>
              <a:t/>
            </a:r>
            <a:br>
              <a:rPr lang="es-MX" sz="4000" b="1" dirty="0"/>
            </a:br>
            <a:r>
              <a:rPr lang="es-MX" sz="4000" b="1" dirty="0"/>
              <a:t>(cont.)</a:t>
            </a:r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12379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2231</TotalTime>
  <Words>1119</Words>
  <Application>Microsoft Office PowerPoint</Application>
  <PresentationFormat>Presentación en pantalla (4:3)</PresentationFormat>
  <Paragraphs>400</Paragraphs>
  <Slides>28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Constantia</vt:lpstr>
      <vt:lpstr>Wingdings</vt:lpstr>
      <vt:lpstr>Wingdings 2</vt:lpstr>
      <vt:lpstr>Flujo</vt:lpstr>
      <vt:lpstr>Imagen de mapa de bits</vt:lpstr>
      <vt:lpstr>Árboles Binarios de Búsqueda (ABB) Implementación Operaciones</vt:lpstr>
      <vt:lpstr>ÁRBOL BINARIO DE BÚSQUEDA (ABB)</vt:lpstr>
      <vt:lpstr>Árbol Binario de Búsqueda (ABB) Ejemplos</vt:lpstr>
      <vt:lpstr>Árbol Binario de Búsqueda (ABB) ¿por qué no son ABB?</vt:lpstr>
      <vt:lpstr>Árbol Binario de Búsqueda (ABB)</vt:lpstr>
      <vt:lpstr>Árbol Binario de Búsqueda (ABB) Eficiencia del ABB de Algunas Operaciones</vt:lpstr>
      <vt:lpstr>Construcción de un ABB a partir de recorrido Inorden, Preorden y Postorden</vt:lpstr>
      <vt:lpstr>Construcción de un ABB a partir de recorrido Inorden, Preorden y Postorden (cont.)</vt:lpstr>
      <vt:lpstr>Construcción de un ABB a partir de recorrido Inorden, Preorden y Postorden (cont.)</vt:lpstr>
      <vt:lpstr>Árbol Binario de Búsqueda (ABB) Representación con Nodos</vt:lpstr>
      <vt:lpstr>Árbol Binario de Búsqueda (ABB) Algunas Operaciones…</vt:lpstr>
      <vt:lpstr>Presentación de PowerPoint</vt:lpstr>
      <vt:lpstr>Presentación de PowerPoint</vt:lpstr>
      <vt:lpstr>Presentación de PowerPoint</vt:lpstr>
      <vt:lpstr>Crear un árbol e insertar un nodo</vt:lpstr>
      <vt:lpstr>Presentación de PowerPoint</vt:lpstr>
      <vt:lpstr>Presentación de PowerPoint</vt:lpstr>
      <vt:lpstr>Recorridos</vt:lpstr>
      <vt:lpstr>Recorridos (cont.)</vt:lpstr>
      <vt:lpstr>Recorridos (cont.)</vt:lpstr>
      <vt:lpstr>Eliminar nodo en un ABB</vt:lpstr>
      <vt:lpstr>Eliminar nodo en un ABB (cont.)</vt:lpstr>
      <vt:lpstr>Eliminar nodo en un ABB (cont.)</vt:lpstr>
      <vt:lpstr>Ejemplos: Buscar el mínimo del lado derecho (sucesor)</vt:lpstr>
      <vt:lpstr>Presentación de PowerPoint</vt:lpstr>
      <vt:lpstr>Operaciones de un ABB Eliminar un nodo (cont.)</vt:lpstr>
      <vt:lpstr>Presentación de PowerPoint</vt:lpstr>
      <vt:lpstr>Presentación de PowerPoint</vt:lpstr>
    </vt:vector>
  </TitlesOfParts>
  <Company>ITESM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Árboles Binarios de Búsqueda</dc:title>
  <dc:creator>Mg</dc:creator>
  <cp:lastModifiedBy>SALA</cp:lastModifiedBy>
  <cp:revision>164</cp:revision>
  <dcterms:created xsi:type="dcterms:W3CDTF">2003-01-25T04:46:48Z</dcterms:created>
  <dcterms:modified xsi:type="dcterms:W3CDTF">2017-05-20T00:46:35Z</dcterms:modified>
</cp:coreProperties>
</file>