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7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06" r:id="rId11"/>
    <p:sldId id="308" r:id="rId12"/>
    <p:sldId id="311" r:id="rId13"/>
    <p:sldId id="314" r:id="rId14"/>
    <p:sldId id="313" r:id="rId15"/>
    <p:sldId id="317" r:id="rId16"/>
    <p:sldId id="318" r:id="rId17"/>
    <p:sldId id="319" r:id="rId18"/>
    <p:sldId id="320" r:id="rId19"/>
    <p:sldId id="324" r:id="rId20"/>
    <p:sldId id="325" r:id="rId21"/>
    <p:sldId id="326" r:id="rId22"/>
    <p:sldId id="322" r:id="rId23"/>
    <p:sldId id="312" r:id="rId24"/>
    <p:sldId id="29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DERO SEPULVEDA, PAMELA C." initials="LSPC" lastIdx="1" clrIdx="0">
    <p:extLst>
      <p:ext uri="{19B8F6BF-5375-455C-9EA6-DF929625EA0E}">
        <p15:presenceInfo xmlns:p15="http://schemas.microsoft.com/office/powerpoint/2012/main" userId="LANDERO SEPULVEDA, PAMELA C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1DE"/>
    <a:srgbClr val="FF9900"/>
    <a:srgbClr val="FFFFCC"/>
    <a:srgbClr val="FFDDF9"/>
    <a:srgbClr val="FFE4DD"/>
    <a:srgbClr val="FEF8CA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1:41:14.74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6E2B5-E2A5-436A-ABFE-B094272F8CA1}" type="datetimeFigureOut">
              <a:rPr lang="es-CL" smtClean="0"/>
              <a:t>31-03-2017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8A55-F739-40E5-B49C-EBFF00A88B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86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docente debe crear el ambiente para desarrollar la</a:t>
            </a:r>
            <a:r>
              <a:rPr lang="es-CL" baseline="0" dirty="0"/>
              <a:t> instancia de retroalimentación para comprobar el alcance de los aprendizajes estudiados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512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0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27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1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10203864" cy="1646302"/>
          </a:xfrm>
        </p:spPr>
        <p:txBody>
          <a:bodyPr/>
          <a:lstStyle/>
          <a:p>
            <a:pPr algn="ctr"/>
            <a:r>
              <a:rPr lang="es-CL" dirty="0"/>
              <a:t>Semana 4: Listas Enlazadas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2094" y="4050833"/>
            <a:ext cx="7766936" cy="1618447"/>
          </a:xfrm>
        </p:spPr>
        <p:txBody>
          <a:bodyPr>
            <a:normAutofit/>
          </a:bodyPr>
          <a:lstStyle/>
          <a:p>
            <a:r>
              <a:rPr lang="es-CL" sz="3800" dirty="0"/>
              <a:t>Estructuras de Datos</a:t>
            </a:r>
          </a:p>
          <a:p>
            <a:endParaRPr lang="es-CL" dirty="0"/>
          </a:p>
          <a:p>
            <a:r>
              <a:rPr lang="es-CL" dirty="0"/>
              <a:t>Docente: Pamela Landero Sepúlveda</a:t>
            </a:r>
          </a:p>
        </p:txBody>
      </p:sp>
      <p:sp>
        <p:nvSpPr>
          <p:cNvPr id="4" name="object 6"/>
          <p:cNvSpPr/>
          <p:nvPr/>
        </p:nvSpPr>
        <p:spPr>
          <a:xfrm>
            <a:off x="5209072" y="1634931"/>
            <a:ext cx="1539206" cy="153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356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1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301" y="1"/>
            <a:ext cx="4689144" cy="261943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01" y="3086018"/>
            <a:ext cx="1981200" cy="10096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733" y="4135247"/>
            <a:ext cx="3219378" cy="15735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323850"/>
            <a:ext cx="6009216" cy="1363906"/>
          </a:xfrm>
        </p:spPr>
        <p:txBody>
          <a:bodyPr/>
          <a:lstStyle/>
          <a:p>
            <a:r>
              <a:rPr lang="es-CL" b="1" dirty="0"/>
              <a:t>Implementación</a:t>
            </a:r>
            <a:r>
              <a:rPr lang="es-CL" dirty="0"/>
              <a:t>: </a:t>
            </a:r>
            <a:br>
              <a:rPr lang="es-CL" dirty="0"/>
            </a:br>
            <a:r>
              <a:rPr lang="es-CL" sz="2800" dirty="0"/>
              <a:t>Declaración de una lista (versión 1)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927562" y="1999367"/>
            <a:ext cx="2626040" cy="490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sz="800" dirty="0">
              <a:solidFill>
                <a:srgbClr val="0070C0"/>
              </a:solidFill>
            </a:endParaRPr>
          </a:p>
          <a:p>
            <a:r>
              <a:rPr lang="es-CL" sz="2000" dirty="0"/>
              <a:t> </a:t>
            </a:r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 </a:t>
            </a:r>
            <a:r>
              <a:rPr lang="es-CL" sz="2000" b="1" dirty="0" err="1"/>
              <a:t>int</a:t>
            </a:r>
            <a:r>
              <a:rPr lang="es-CL" sz="2000" dirty="0"/>
              <a:t> dato;</a:t>
            </a:r>
          </a:p>
          <a:p>
            <a:r>
              <a:rPr lang="es-CL" sz="2000" dirty="0"/>
              <a:t> 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 }Nodo;</a:t>
            </a:r>
          </a:p>
          <a:p>
            <a:endParaRPr lang="es-CL" sz="11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	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	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  <a:p>
            <a:r>
              <a:rPr lang="es-CL" sz="2000" b="1" dirty="0" err="1"/>
              <a:t>int</a:t>
            </a:r>
            <a:r>
              <a:rPr lang="es-CL" sz="2000" b="1" dirty="0"/>
              <a:t> </a:t>
            </a:r>
            <a:r>
              <a:rPr lang="es-CL" sz="2000" b="1" dirty="0" err="1"/>
              <a:t>main</a:t>
            </a:r>
            <a:r>
              <a:rPr lang="es-CL" sz="2000" b="1" dirty="0"/>
              <a:t>(){</a:t>
            </a:r>
          </a:p>
          <a:p>
            <a:r>
              <a:rPr lang="es-CL" sz="2000" b="1" dirty="0"/>
              <a:t>      :</a:t>
            </a:r>
          </a:p>
          <a:p>
            <a:r>
              <a:rPr lang="es-CL" sz="2000" b="1" dirty="0"/>
              <a:t>}</a:t>
            </a:r>
          </a:p>
        </p:txBody>
      </p:sp>
      <p:sp>
        <p:nvSpPr>
          <p:cNvPr id="6" name="Cerrar llave 5"/>
          <p:cNvSpPr/>
          <p:nvPr/>
        </p:nvSpPr>
        <p:spPr>
          <a:xfrm>
            <a:off x="4880004" y="4353169"/>
            <a:ext cx="370700" cy="140217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errar llave 10"/>
          <p:cNvSpPr/>
          <p:nvPr/>
        </p:nvSpPr>
        <p:spPr>
          <a:xfrm>
            <a:off x="4880003" y="2775949"/>
            <a:ext cx="449538" cy="13197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Bocadillo: ovalado 16"/>
          <p:cNvSpPr/>
          <p:nvPr/>
        </p:nvSpPr>
        <p:spPr>
          <a:xfrm>
            <a:off x="35858" y="2620208"/>
            <a:ext cx="1993476" cy="1562145"/>
          </a:xfrm>
          <a:prstGeom prst="wedgeEllipseCallout">
            <a:avLst>
              <a:gd name="adj1" fmla="val 62553"/>
              <a:gd name="adj2" fmla="val 7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solidFill>
                  <a:schemeClr val="tx1"/>
                </a:solidFill>
              </a:rPr>
              <a:t>Puede ser </a:t>
            </a:r>
            <a:r>
              <a:rPr lang="es-CL" sz="1400" b="1" dirty="0" err="1">
                <a:solidFill>
                  <a:srgbClr val="FF0000"/>
                </a:solidFill>
              </a:rPr>
              <a:t>int</a:t>
            </a:r>
            <a:r>
              <a:rPr lang="es-CL" sz="1400" b="1" dirty="0">
                <a:solidFill>
                  <a:schemeClr val="tx1"/>
                </a:solidFill>
              </a:rPr>
              <a:t> o cualquier otro </a:t>
            </a:r>
          </a:p>
          <a:p>
            <a:pPr algn="ctr"/>
            <a:r>
              <a:rPr lang="es-CL" sz="1400" b="1" dirty="0">
                <a:solidFill>
                  <a:schemeClr val="tx1"/>
                </a:solidFill>
              </a:rPr>
              <a:t>tipo de dato o </a:t>
            </a:r>
            <a:r>
              <a:rPr lang="es-CL" sz="1400" b="1" dirty="0">
                <a:solidFill>
                  <a:srgbClr val="FF0000"/>
                </a:solidFill>
              </a:rPr>
              <a:t>estructura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5911855" y="101867"/>
            <a:ext cx="1485900" cy="1233170"/>
            <a:chOff x="5911855" y="101867"/>
            <a:chExt cx="1485900" cy="1233170"/>
          </a:xfrm>
        </p:grpSpPr>
        <p:sp>
          <p:nvSpPr>
            <p:cNvPr id="29" name="Bocadillo nube: nube 28"/>
            <p:cNvSpPr/>
            <p:nvPr/>
          </p:nvSpPr>
          <p:spPr>
            <a:xfrm>
              <a:off x="5911855" y="101867"/>
              <a:ext cx="1485900" cy="1233170"/>
            </a:xfrm>
            <a:prstGeom prst="cloudCallout">
              <a:avLst>
                <a:gd name="adj1" fmla="val 66090"/>
                <a:gd name="adj2" fmla="val 217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983995" y="318746"/>
              <a:ext cx="1341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/>
                <a:t>DOS ESCTRCTURAS:</a:t>
              </a:r>
            </a:p>
            <a:p>
              <a:pPr algn="ctr"/>
              <a:r>
                <a:rPr lang="es-CL" sz="1200" b="1" dirty="0">
                  <a:solidFill>
                    <a:srgbClr val="FF0000"/>
                  </a:solidFill>
                </a:rPr>
                <a:t>Lista</a:t>
              </a:r>
              <a:r>
                <a:rPr lang="es-CL" sz="1200" b="1" dirty="0"/>
                <a:t> y </a:t>
              </a:r>
              <a:r>
                <a:rPr lang="es-CL" sz="1200" b="1" dirty="0">
                  <a:solidFill>
                    <a:srgbClr val="FF0000"/>
                  </a:solidFill>
                </a:rPr>
                <a:t>Nodo</a:t>
              </a:r>
            </a:p>
            <a:p>
              <a:endParaRPr lang="es-CL" sz="1200" dirty="0"/>
            </a:p>
          </p:txBody>
        </p:sp>
      </p:grpSp>
      <p:sp>
        <p:nvSpPr>
          <p:cNvPr id="33" name="Flecha: hacia abajo 32"/>
          <p:cNvSpPr/>
          <p:nvPr/>
        </p:nvSpPr>
        <p:spPr>
          <a:xfrm rot="2883470">
            <a:off x="5329352" y="1406120"/>
            <a:ext cx="659464" cy="140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Bocadillo: ovalado 33"/>
          <p:cNvSpPr/>
          <p:nvPr/>
        </p:nvSpPr>
        <p:spPr>
          <a:xfrm>
            <a:off x="8945326" y="4302648"/>
            <a:ext cx="2033606" cy="1328954"/>
          </a:xfrm>
          <a:prstGeom prst="wedgeEllipseCallout">
            <a:avLst>
              <a:gd name="adj1" fmla="val -67786"/>
              <a:gd name="adj2" fmla="val 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002060"/>
                </a:solidFill>
              </a:rPr>
              <a:t>Cuando se </a:t>
            </a:r>
            <a:r>
              <a:rPr lang="es-CL" sz="1200" b="1" dirty="0">
                <a:solidFill>
                  <a:srgbClr val="002060"/>
                </a:solidFill>
              </a:rPr>
              <a:t>CREA</a:t>
            </a:r>
            <a:r>
              <a:rPr lang="es-CL" sz="1200" dirty="0">
                <a:solidFill>
                  <a:srgbClr val="002060"/>
                </a:solidFill>
              </a:rPr>
              <a:t> la lista. </a:t>
            </a:r>
            <a:endParaRPr lang="es-CL" sz="1200" dirty="0">
              <a:solidFill>
                <a:srgbClr val="FF0000"/>
              </a:solidFill>
            </a:endParaRPr>
          </a:p>
          <a:p>
            <a:pPr algn="ctr"/>
            <a:r>
              <a:rPr lang="es-CL" sz="1200" b="1" dirty="0">
                <a:solidFill>
                  <a:srgbClr val="002060"/>
                </a:solidFill>
              </a:rPr>
              <a:t>¿Dónde deben apuntar </a:t>
            </a:r>
            <a:r>
              <a:rPr lang="es-CL" sz="1200" b="1" dirty="0" err="1">
                <a:solidFill>
                  <a:srgbClr val="FF0000"/>
                </a:solidFill>
              </a:rPr>
              <a:t>ini</a:t>
            </a:r>
            <a:r>
              <a:rPr lang="es-CL" sz="1200" b="1" dirty="0">
                <a:solidFill>
                  <a:srgbClr val="002060"/>
                </a:solidFill>
              </a:rPr>
              <a:t> y </a:t>
            </a:r>
            <a:r>
              <a:rPr lang="es-CL" sz="1200" b="1" dirty="0">
                <a:solidFill>
                  <a:srgbClr val="FF0000"/>
                </a:solidFill>
              </a:rPr>
              <a:t>fin</a:t>
            </a:r>
            <a:r>
              <a:rPr lang="es-CL" sz="1200" b="1" dirty="0">
                <a:solidFill>
                  <a:srgbClr val="002060"/>
                </a:solidFill>
              </a:rPr>
              <a:t>?  ¿</a:t>
            </a:r>
            <a:r>
              <a:rPr lang="es-CL" sz="1200" dirty="0">
                <a:solidFill>
                  <a:srgbClr val="002060"/>
                </a:solidFill>
              </a:rPr>
              <a:t>valor </a:t>
            </a:r>
            <a:r>
              <a:rPr lang="es-CL" sz="1200" b="1" dirty="0">
                <a:solidFill>
                  <a:srgbClr val="FF0000"/>
                </a:solidFill>
              </a:rPr>
              <a:t>tamaño</a:t>
            </a:r>
            <a:r>
              <a:rPr lang="es-CL" sz="1200" b="1" dirty="0">
                <a:solidFill>
                  <a:srgbClr val="002060"/>
                </a:solidFill>
              </a:rPr>
              <a:t>?</a:t>
            </a:r>
          </a:p>
          <a:p>
            <a:pPr algn="ctr"/>
            <a:r>
              <a:rPr lang="es-CL" sz="1200" b="1" dirty="0">
                <a:solidFill>
                  <a:srgbClr val="002060"/>
                </a:solidFill>
              </a:rPr>
              <a:t>¿tiene  nodos?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5" y="3127327"/>
            <a:ext cx="1047750" cy="1428750"/>
          </a:xfrm>
          <a:prstGeom prst="rect">
            <a:avLst/>
          </a:prstGeom>
        </p:spPr>
      </p:pic>
      <p:sp>
        <p:nvSpPr>
          <p:cNvPr id="20" name="Bocadillo: ovalado 19"/>
          <p:cNvSpPr/>
          <p:nvPr/>
        </p:nvSpPr>
        <p:spPr>
          <a:xfrm>
            <a:off x="8286027" y="2640112"/>
            <a:ext cx="2550296" cy="1254422"/>
          </a:xfrm>
          <a:prstGeom prst="wedgeEllipseCallout">
            <a:avLst>
              <a:gd name="adj1" fmla="val -55523"/>
              <a:gd name="adj2" fmla="val 26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CL" sz="1200" b="1" dirty="0">
                <a:solidFill>
                  <a:srgbClr val="002060"/>
                </a:solidFill>
              </a:rPr>
              <a:t>INSERTAR</a:t>
            </a:r>
            <a:r>
              <a:rPr lang="es-CL" sz="1200" dirty="0">
                <a:solidFill>
                  <a:srgbClr val="002060"/>
                </a:solidFill>
              </a:rPr>
              <a:t> primer nodo de la lista. </a:t>
            </a:r>
            <a:r>
              <a:rPr lang="es-CL" sz="1400" b="1" dirty="0" err="1">
                <a:solidFill>
                  <a:srgbClr val="FF0000"/>
                </a:solidFill>
              </a:rPr>
              <a:t>sgte</a:t>
            </a:r>
            <a:r>
              <a:rPr lang="es-CL" sz="1200" dirty="0">
                <a:solidFill>
                  <a:srgbClr val="FF0000"/>
                </a:solidFill>
              </a:rPr>
              <a:t> </a:t>
            </a:r>
            <a:r>
              <a:rPr lang="es-CL" sz="1200" dirty="0">
                <a:solidFill>
                  <a:srgbClr val="002060"/>
                </a:solidFill>
              </a:rPr>
              <a:t>apunta a </a:t>
            </a:r>
            <a:r>
              <a:rPr lang="es-CL" sz="1200" dirty="0">
                <a:solidFill>
                  <a:srgbClr val="FF0000"/>
                </a:solidFill>
              </a:rPr>
              <a:t>NULL. </a:t>
            </a:r>
            <a:r>
              <a:rPr lang="es-CL" sz="1200" b="1" dirty="0">
                <a:solidFill>
                  <a:srgbClr val="002060"/>
                </a:solidFill>
              </a:rPr>
              <a:t>¿Dónde apuntan </a:t>
            </a:r>
            <a:r>
              <a:rPr lang="es-CL" sz="1200" b="1" dirty="0" err="1">
                <a:solidFill>
                  <a:srgbClr val="FF0000"/>
                </a:solidFill>
              </a:rPr>
              <a:t>ini</a:t>
            </a:r>
            <a:r>
              <a:rPr lang="es-CL" sz="1200" b="1" dirty="0">
                <a:solidFill>
                  <a:srgbClr val="002060"/>
                </a:solidFill>
              </a:rPr>
              <a:t> y </a:t>
            </a:r>
            <a:r>
              <a:rPr lang="es-CL" sz="1200" b="1" dirty="0">
                <a:solidFill>
                  <a:srgbClr val="FF0000"/>
                </a:solidFill>
              </a:rPr>
              <a:t>fin</a:t>
            </a:r>
            <a:r>
              <a:rPr lang="es-CL" sz="1200" b="1" dirty="0">
                <a:solidFill>
                  <a:srgbClr val="002060"/>
                </a:solidFill>
              </a:rPr>
              <a:t> de Lista?  ¿</a:t>
            </a:r>
            <a:r>
              <a:rPr lang="es-CL" sz="1200" dirty="0">
                <a:solidFill>
                  <a:srgbClr val="002060"/>
                </a:solidFill>
              </a:rPr>
              <a:t> valor </a:t>
            </a:r>
            <a:r>
              <a:rPr lang="es-CL" sz="1200" b="1" dirty="0">
                <a:solidFill>
                  <a:srgbClr val="FF0000"/>
                </a:solidFill>
              </a:rPr>
              <a:t>tamaño</a:t>
            </a:r>
            <a:r>
              <a:rPr lang="es-CL" sz="12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5" name="Bocadillo: ovalado 24"/>
          <p:cNvSpPr/>
          <p:nvPr/>
        </p:nvSpPr>
        <p:spPr>
          <a:xfrm>
            <a:off x="6059737" y="2047052"/>
            <a:ext cx="1800850" cy="1085221"/>
          </a:xfrm>
          <a:prstGeom prst="wedgeEllipseCallout">
            <a:avLst>
              <a:gd name="adj1" fmla="val -45434"/>
              <a:gd name="adj2" fmla="val 61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INSERTAR</a:t>
            </a:r>
            <a:r>
              <a:rPr lang="es-CL" sz="1200" dirty="0">
                <a:solidFill>
                  <a:srgbClr val="002060"/>
                </a:solidFill>
              </a:rPr>
              <a:t> otro nodo a la lista. </a:t>
            </a:r>
            <a:r>
              <a:rPr lang="es-CL" sz="1200" b="1" dirty="0" err="1">
                <a:solidFill>
                  <a:srgbClr val="FF0000"/>
                </a:solidFill>
              </a:rPr>
              <a:t>sgte</a:t>
            </a:r>
            <a:r>
              <a:rPr lang="es-CL" sz="1200" dirty="0">
                <a:solidFill>
                  <a:srgbClr val="002060"/>
                </a:solidFill>
              </a:rPr>
              <a:t> apunta donde apunta </a:t>
            </a:r>
            <a:r>
              <a:rPr lang="es-CL" sz="1200" b="1" dirty="0" err="1">
                <a:solidFill>
                  <a:srgbClr val="FF0000"/>
                </a:solidFill>
              </a:rPr>
              <a:t>ini</a:t>
            </a:r>
            <a:endParaRPr lang="es-CL" sz="1200" b="1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104772" y="5774073"/>
            <a:ext cx="6231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chemeClr val="bg1">
                    <a:lumMod val="50000"/>
                  </a:schemeClr>
                </a:solidFill>
              </a:rPr>
              <a:t>/**En el ejemplo: Al insertar el segundo nodo a la lista: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¿dónde apunta </a:t>
            </a:r>
            <a:r>
              <a:rPr lang="es-CL" sz="1600" dirty="0" err="1">
                <a:solidFill>
                  <a:schemeClr val="bg1">
                    <a:lumMod val="50000"/>
                  </a:schemeClr>
                </a:solidFill>
              </a:rPr>
              <a:t>ini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?: apunta al nodo recién insertado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¿dónde apunta fin?: quedó apuntando al primer nodo insertado 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¿tamaño?:  su valor es 2 </a:t>
            </a:r>
            <a:r>
              <a:rPr lang="es-CL" sz="1600" b="1" dirty="0">
                <a:solidFill>
                  <a:schemeClr val="bg1">
                    <a:lumMod val="50000"/>
                  </a:schemeClr>
                </a:solidFill>
              </a:rPr>
              <a:t>**/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430" y="2619431"/>
            <a:ext cx="323850" cy="4667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196" y="2771213"/>
            <a:ext cx="323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7" grpId="0" animBg="1"/>
      <p:bldP spid="33" grpId="0" animBg="1"/>
      <p:bldP spid="34" grpId="0" animBg="1"/>
      <p:bldP spid="20" grpId="0" animBg="1"/>
      <p:bldP spid="25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3" y="1847776"/>
            <a:ext cx="5457016" cy="24388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5" y="4446641"/>
            <a:ext cx="5383694" cy="1995723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40124" y="323850"/>
            <a:ext cx="6009216" cy="1363906"/>
          </a:xfrm>
        </p:spPr>
        <p:txBody>
          <a:bodyPr/>
          <a:lstStyle/>
          <a:p>
            <a:r>
              <a:rPr lang="es-CL" b="1" dirty="0"/>
              <a:t>Implementación</a:t>
            </a:r>
            <a:r>
              <a:rPr lang="es-CL" dirty="0"/>
              <a:t>: </a:t>
            </a:r>
            <a:br>
              <a:rPr lang="es-CL" dirty="0"/>
            </a:br>
            <a:r>
              <a:rPr lang="es-CL" sz="2800" dirty="0"/>
              <a:t>Declaración de una lista (versión 1)</a:t>
            </a:r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22" y="1967352"/>
            <a:ext cx="2199763" cy="13993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727" y="1878513"/>
            <a:ext cx="2854036" cy="17652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918" y="4502060"/>
            <a:ext cx="5238845" cy="1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19894" y="1667143"/>
            <a:ext cx="25490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valor;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20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96178" y="1275029"/>
            <a:ext cx="386516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400" b="1" dirty="0" err="1">
                <a:solidFill>
                  <a:srgbClr val="0070C0"/>
                </a:solidFill>
              </a:rPr>
              <a:t>main</a:t>
            </a:r>
            <a:r>
              <a:rPr lang="es-CL" sz="2000" dirty="0"/>
              <a:t>(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argc</a:t>
            </a:r>
            <a:r>
              <a:rPr lang="es-CL" sz="2000" dirty="0"/>
              <a:t>, </a:t>
            </a:r>
            <a:r>
              <a:rPr lang="es-CL" sz="2000" dirty="0" err="1"/>
              <a:t>char</a:t>
            </a:r>
            <a:r>
              <a:rPr lang="es-CL" sz="2000" dirty="0"/>
              <a:t> *</a:t>
            </a:r>
            <a:r>
              <a:rPr lang="es-CL" sz="2000" dirty="0" err="1"/>
              <a:t>argv</a:t>
            </a:r>
            <a:r>
              <a:rPr lang="es-CL" sz="2000" dirty="0"/>
              <a:t>[])</a:t>
            </a:r>
          </a:p>
          <a:p>
            <a:r>
              <a:rPr lang="es-CL" sz="2000" dirty="0"/>
              <a:t>{</a:t>
            </a:r>
          </a:p>
          <a:p>
            <a:r>
              <a:rPr lang="es-CL" sz="2000" dirty="0"/>
              <a:t>    Lista *L;</a:t>
            </a:r>
          </a:p>
          <a:p>
            <a:r>
              <a:rPr lang="es-CL" sz="2000" dirty="0"/>
              <a:t>    L = </a:t>
            </a:r>
            <a:r>
              <a:rPr lang="es-CL" sz="2000" dirty="0" err="1">
                <a:solidFill>
                  <a:srgbClr val="FFC000"/>
                </a:solidFill>
              </a:rPr>
              <a:t>crearLista</a:t>
            </a:r>
            <a:r>
              <a:rPr lang="es-CL" sz="2000" dirty="0"/>
              <a:t>();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(L,15);    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(L,5);    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(L,30);    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(L,10);    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rgbClr val="00B0F0"/>
                </a:solidFill>
              </a:rPr>
              <a:t>recorrerLista</a:t>
            </a:r>
            <a:r>
              <a:rPr lang="es-CL" sz="2000" dirty="0"/>
              <a:t>(L);</a:t>
            </a:r>
          </a:p>
          <a:p>
            <a:r>
              <a:rPr lang="es-CL" dirty="0"/>
              <a:t>    </a:t>
            </a:r>
            <a:r>
              <a:rPr lang="es-CL" sz="2000" dirty="0" err="1"/>
              <a:t>if</a:t>
            </a:r>
            <a:r>
              <a:rPr lang="es-CL" sz="2000" dirty="0"/>
              <a:t> (</a:t>
            </a:r>
            <a:r>
              <a:rPr lang="es-CL" sz="2000" b="1" dirty="0" err="1">
                <a:solidFill>
                  <a:srgbClr val="FF0000"/>
                </a:solidFill>
              </a:rPr>
              <a:t>eliminarNodo</a:t>
            </a:r>
            <a:r>
              <a:rPr lang="es-CL" sz="2000" b="1" dirty="0"/>
              <a:t>(L,5)</a:t>
            </a:r>
            <a:r>
              <a:rPr lang="es-CL" sz="2000" dirty="0"/>
              <a:t>)</a:t>
            </a:r>
          </a:p>
          <a:p>
            <a:r>
              <a:rPr lang="es-CL" sz="2000" dirty="0"/>
              <a:t>    	</a:t>
            </a:r>
            <a:r>
              <a:rPr lang="es-CL" sz="2000" dirty="0" err="1"/>
              <a:t>printf</a:t>
            </a:r>
            <a:r>
              <a:rPr lang="es-CL" sz="2000" dirty="0"/>
              <a:t>(“Eliminado”);</a:t>
            </a:r>
          </a:p>
          <a:p>
            <a:r>
              <a:rPr lang="es-CL" sz="2000" dirty="0"/>
              <a:t>    </a:t>
            </a:r>
            <a:r>
              <a:rPr lang="es-CL" sz="2000" dirty="0" err="1"/>
              <a:t>else</a:t>
            </a:r>
            <a:endParaRPr lang="es-CL" sz="2000" dirty="0"/>
          </a:p>
          <a:p>
            <a:r>
              <a:rPr lang="es-CL" sz="2000" dirty="0"/>
              <a:t>	</a:t>
            </a:r>
            <a:r>
              <a:rPr lang="es-CL" sz="2000" dirty="0" err="1"/>
              <a:t>printf</a:t>
            </a:r>
            <a:r>
              <a:rPr lang="es-CL" sz="2000" dirty="0"/>
              <a:t>("No se encontró”); </a:t>
            </a:r>
          </a:p>
          <a:p>
            <a:r>
              <a:rPr lang="es-CL" sz="2000" dirty="0">
                <a:solidFill>
                  <a:srgbClr val="00B0F0"/>
                </a:solidFill>
              </a:rPr>
              <a:t>    </a:t>
            </a:r>
            <a:r>
              <a:rPr lang="es-CL" sz="2000" dirty="0" err="1">
                <a:solidFill>
                  <a:srgbClr val="00B0F0"/>
                </a:solidFill>
              </a:rPr>
              <a:t>recorrerLista</a:t>
            </a:r>
            <a:r>
              <a:rPr lang="es-CL" sz="2000" dirty="0"/>
              <a:t>(L);</a:t>
            </a:r>
          </a:p>
          <a:p>
            <a:r>
              <a:rPr lang="es-CL" sz="2000" dirty="0"/>
              <a:t>    :</a:t>
            </a:r>
          </a:p>
          <a:p>
            <a:r>
              <a:rPr lang="es-CL" sz="2000" dirty="0"/>
              <a:t>    </a:t>
            </a:r>
            <a:r>
              <a:rPr lang="es-CL" sz="2000" dirty="0" err="1">
                <a:solidFill>
                  <a:schemeClr val="accent3">
                    <a:lumMod val="75000"/>
                  </a:schemeClr>
                </a:solidFill>
              </a:rPr>
              <a:t>destruirLista</a:t>
            </a:r>
            <a:r>
              <a:rPr lang="es-CL" sz="2000" dirty="0"/>
              <a:t>(L);</a:t>
            </a:r>
          </a:p>
          <a:p>
            <a:r>
              <a:rPr lang="es-CL" sz="2000" dirty="0"/>
              <a:t>}</a:t>
            </a:r>
          </a:p>
        </p:txBody>
      </p:sp>
      <p:sp>
        <p:nvSpPr>
          <p:cNvPr id="13" name="Bocadillo: ovalado 12"/>
          <p:cNvSpPr/>
          <p:nvPr/>
        </p:nvSpPr>
        <p:spPr>
          <a:xfrm>
            <a:off x="10283024" y="1863091"/>
            <a:ext cx="1729906" cy="1200906"/>
          </a:xfrm>
          <a:prstGeom prst="wedgeEllipseCallout">
            <a:avLst>
              <a:gd name="adj1" fmla="val -66594"/>
              <a:gd name="adj2" fmla="val 35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solidFill>
                  <a:srgbClr val="FF0000"/>
                </a:solidFill>
              </a:rPr>
              <a:t>¿Cómo se representa en memoria Paso a Paso?</a:t>
            </a:r>
          </a:p>
          <a:p>
            <a:pPr algn="ctr"/>
            <a:endParaRPr lang="es-CL" dirty="0"/>
          </a:p>
        </p:txBody>
      </p:sp>
      <p:sp>
        <p:nvSpPr>
          <p:cNvPr id="14" name="Cerrar llave 13"/>
          <p:cNvSpPr/>
          <p:nvPr/>
        </p:nvSpPr>
        <p:spPr>
          <a:xfrm>
            <a:off x="9604702" y="2011680"/>
            <a:ext cx="339398" cy="18745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40124" y="323850"/>
            <a:ext cx="8635386" cy="1363906"/>
          </a:xfrm>
        </p:spPr>
        <p:txBody>
          <a:bodyPr>
            <a:normAutofit/>
          </a:bodyPr>
          <a:lstStyle/>
          <a:p>
            <a:r>
              <a:rPr lang="es-CL" b="1" dirty="0"/>
              <a:t>Operaciones</a:t>
            </a:r>
            <a:r>
              <a:rPr lang="es-CL" dirty="0"/>
              <a:t> - Ejemplo Implementación: </a:t>
            </a:r>
            <a:br>
              <a:rPr lang="es-CL" dirty="0"/>
            </a:br>
            <a:r>
              <a:rPr lang="es-CL" sz="2400" dirty="0"/>
              <a:t>(versión 1)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0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9632526" cy="1320800"/>
          </a:xfrm>
        </p:spPr>
        <p:txBody>
          <a:bodyPr/>
          <a:lstStyle/>
          <a:p>
            <a:r>
              <a:rPr lang="es-CL" dirty="0"/>
              <a:t>Inicializar o </a:t>
            </a:r>
            <a:r>
              <a:rPr lang="es-CL" b="1" dirty="0">
                <a:solidFill>
                  <a:srgbClr val="FF9900"/>
                </a:solidFill>
              </a:rPr>
              <a:t>crear</a:t>
            </a:r>
            <a:r>
              <a:rPr lang="es-CL" dirty="0"/>
              <a:t> una Lista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0124" y="1410441"/>
            <a:ext cx="254909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sz="1000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valor;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11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064358" y="1201314"/>
            <a:ext cx="386516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400" b="1" dirty="0" err="1">
                <a:solidFill>
                  <a:srgbClr val="0070C0"/>
                </a:solidFill>
              </a:rPr>
              <a:t>main</a:t>
            </a:r>
            <a:r>
              <a:rPr lang="es-CL" sz="2000" dirty="0"/>
              <a:t>(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argc</a:t>
            </a:r>
            <a:r>
              <a:rPr lang="es-CL" sz="2000" dirty="0"/>
              <a:t>, </a:t>
            </a:r>
            <a:r>
              <a:rPr lang="es-CL" sz="2000" dirty="0" err="1"/>
              <a:t>char</a:t>
            </a:r>
            <a:r>
              <a:rPr lang="es-CL" sz="2000" dirty="0"/>
              <a:t> *</a:t>
            </a:r>
            <a:r>
              <a:rPr lang="es-CL" sz="2000" dirty="0" err="1"/>
              <a:t>argv</a:t>
            </a:r>
            <a:r>
              <a:rPr lang="es-CL" sz="2000" dirty="0"/>
              <a:t>[])</a:t>
            </a:r>
          </a:p>
          <a:p>
            <a:r>
              <a:rPr lang="es-CL" sz="2000" dirty="0"/>
              <a:t>{</a:t>
            </a:r>
          </a:p>
          <a:p>
            <a:r>
              <a:rPr lang="es-CL" sz="2000" dirty="0"/>
              <a:t>    Lista *L;</a:t>
            </a:r>
          </a:p>
          <a:p>
            <a:r>
              <a:rPr lang="es-CL" sz="2000" dirty="0"/>
              <a:t>    L = </a:t>
            </a:r>
            <a:r>
              <a:rPr lang="es-CL" sz="2000" b="1" dirty="0" err="1">
                <a:solidFill>
                  <a:srgbClr val="FFC000"/>
                </a:solidFill>
              </a:rPr>
              <a:t>crearLista</a:t>
            </a:r>
            <a:r>
              <a:rPr lang="es-CL" sz="2000" dirty="0"/>
              <a:t>();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insertar Elementó(L,15);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(L,5);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(L,30);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(L,10);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: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2000" dirty="0"/>
              <a:t>}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 flipV="1">
            <a:off x="5613454" y="1619250"/>
            <a:ext cx="2197046" cy="7239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cadillo nube: nube 16"/>
          <p:cNvSpPr/>
          <p:nvPr/>
        </p:nvSpPr>
        <p:spPr>
          <a:xfrm>
            <a:off x="6071250" y="2114551"/>
            <a:ext cx="1872600" cy="1409700"/>
          </a:xfrm>
          <a:prstGeom prst="cloudCallout">
            <a:avLst>
              <a:gd name="adj1" fmla="val -83320"/>
              <a:gd name="adj2" fmla="val -2950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C000"/>
                </a:solidFill>
              </a:rPr>
              <a:t>Llamada a la función que crea la lista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7" y="1201313"/>
            <a:ext cx="3032473" cy="4585871"/>
          </a:xfrm>
          <a:prstGeom prst="rect">
            <a:avLst/>
          </a:prstGeom>
        </p:spPr>
      </p:pic>
      <p:sp>
        <p:nvSpPr>
          <p:cNvPr id="20" name="Bocadillo nube: nube 19"/>
          <p:cNvSpPr/>
          <p:nvPr/>
        </p:nvSpPr>
        <p:spPr>
          <a:xfrm>
            <a:off x="9589770" y="5825284"/>
            <a:ext cx="1945573" cy="840945"/>
          </a:xfrm>
          <a:prstGeom prst="cloudCallout">
            <a:avLst>
              <a:gd name="adj1" fmla="val -31209"/>
              <a:gd name="adj2" fmla="val -9746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chemeClr val="tx2"/>
                </a:solidFill>
              </a:rPr>
              <a:t>Retorna la lista creada por esta función</a:t>
            </a:r>
          </a:p>
        </p:txBody>
      </p:sp>
    </p:spTree>
    <p:extLst>
      <p:ext uri="{BB962C8B-B14F-4D97-AF65-F5344CB8AC3E}">
        <p14:creationId xmlns:p14="http://schemas.microsoft.com/office/powerpoint/2010/main" val="17711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14394" y="1037705"/>
            <a:ext cx="2140330" cy="5806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9632526" cy="1320800"/>
          </a:xfrm>
        </p:spPr>
        <p:txBody>
          <a:bodyPr/>
          <a:lstStyle/>
          <a:p>
            <a:r>
              <a:rPr lang="es-CL" dirty="0"/>
              <a:t>Inicializar o </a:t>
            </a:r>
            <a:r>
              <a:rPr lang="es-CL" b="1" dirty="0">
                <a:solidFill>
                  <a:srgbClr val="FF9900"/>
                </a:solidFill>
              </a:rPr>
              <a:t>crear</a:t>
            </a:r>
            <a:r>
              <a:rPr lang="es-CL" dirty="0"/>
              <a:t> una Lista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5837" y="1059900"/>
            <a:ext cx="16017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stdlib.h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stdbool.h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stdio.h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endParaRPr lang="es-CL" sz="600" dirty="0">
              <a:solidFill>
                <a:srgbClr val="0070C0"/>
              </a:solidFill>
            </a:endParaRPr>
          </a:p>
          <a:p>
            <a:r>
              <a:rPr lang="es-CL" sz="1200" dirty="0" err="1"/>
              <a:t>typedef</a:t>
            </a:r>
            <a:r>
              <a:rPr lang="es-CL" sz="1200" dirty="0"/>
              <a:t> </a:t>
            </a:r>
            <a:r>
              <a:rPr lang="es-CL" sz="1200" dirty="0" err="1"/>
              <a:t>struct</a:t>
            </a:r>
            <a:r>
              <a:rPr lang="es-CL" sz="1200" dirty="0"/>
              <a:t> nodo{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int</a:t>
            </a:r>
            <a:r>
              <a:rPr lang="es-CL" sz="1200" dirty="0"/>
              <a:t> valor;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struct</a:t>
            </a:r>
            <a:r>
              <a:rPr lang="es-CL" sz="1200" dirty="0"/>
              <a:t> nodo *</a:t>
            </a:r>
            <a:r>
              <a:rPr lang="es-CL" sz="1200" dirty="0" err="1"/>
              <a:t>sgte</a:t>
            </a:r>
            <a:r>
              <a:rPr lang="es-CL" sz="1200" dirty="0"/>
              <a:t>;</a:t>
            </a:r>
          </a:p>
          <a:p>
            <a:r>
              <a:rPr lang="es-CL" sz="1200" dirty="0"/>
              <a:t>}Nodo;</a:t>
            </a:r>
          </a:p>
          <a:p>
            <a:endParaRPr lang="es-CL" sz="800" dirty="0"/>
          </a:p>
          <a:p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494" y="3547854"/>
            <a:ext cx="2198038" cy="300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400" b="1" dirty="0" err="1">
                <a:solidFill>
                  <a:srgbClr val="0070C0"/>
                </a:solidFill>
              </a:rPr>
              <a:t>main</a:t>
            </a:r>
            <a:r>
              <a:rPr lang="es-CL" sz="1200" dirty="0"/>
              <a:t>(</a:t>
            </a:r>
            <a:r>
              <a:rPr lang="es-CL" sz="1000" dirty="0" err="1"/>
              <a:t>int</a:t>
            </a:r>
            <a:r>
              <a:rPr lang="es-CL" sz="1000" dirty="0"/>
              <a:t> </a:t>
            </a:r>
            <a:r>
              <a:rPr lang="es-CL" sz="1000" dirty="0" err="1"/>
              <a:t>argc</a:t>
            </a:r>
            <a:r>
              <a:rPr lang="es-CL" sz="1000" dirty="0"/>
              <a:t>, </a:t>
            </a:r>
            <a:r>
              <a:rPr lang="es-CL" sz="1000" dirty="0" err="1"/>
              <a:t>char</a:t>
            </a:r>
            <a:r>
              <a:rPr lang="es-CL" sz="1000" dirty="0"/>
              <a:t> *</a:t>
            </a:r>
            <a:r>
              <a:rPr lang="es-CL" sz="1000" dirty="0" err="1"/>
              <a:t>argv</a:t>
            </a:r>
            <a:r>
              <a:rPr lang="es-CL" sz="1000" dirty="0"/>
              <a:t>[]</a:t>
            </a:r>
            <a:r>
              <a:rPr lang="es-CL" sz="1200" dirty="0"/>
              <a:t>)</a:t>
            </a:r>
          </a:p>
          <a:p>
            <a:r>
              <a:rPr lang="es-CL" sz="1200" dirty="0"/>
              <a:t>{</a:t>
            </a:r>
          </a:p>
          <a:p>
            <a:r>
              <a:rPr lang="es-CL" sz="1200" dirty="0"/>
              <a:t>    Lista *L;</a:t>
            </a:r>
          </a:p>
          <a:p>
            <a:r>
              <a:rPr lang="es-CL" sz="1200" dirty="0"/>
              <a:t>    L = </a:t>
            </a:r>
            <a:r>
              <a:rPr lang="es-CL" sz="1200" b="1" dirty="0" err="1">
                <a:solidFill>
                  <a:srgbClr val="FFC000"/>
                </a:solidFill>
              </a:rPr>
              <a:t>crearLista</a:t>
            </a:r>
            <a:r>
              <a:rPr lang="es-CL" sz="1200" dirty="0"/>
              <a:t>();</a:t>
            </a:r>
          </a:p>
          <a:p>
            <a:r>
              <a:rPr lang="es-CL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insertar Elementó(L,15);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(L,30);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(L,10);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: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200" dirty="0"/>
              <a:t>}</a:t>
            </a:r>
            <a:endParaRPr lang="es-CL" sz="1600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01117" y="1318850"/>
            <a:ext cx="4419433" cy="2769339"/>
          </a:xfrm>
          <a:solidFill>
            <a:srgbClr val="FEF8CA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u="sng" dirty="0">
                <a:solidFill>
                  <a:srgbClr val="CC3300"/>
                </a:solidFill>
              </a:rPr>
              <a:t>PASOS</a:t>
            </a:r>
            <a:r>
              <a:rPr lang="es-CL" b="1" dirty="0">
                <a:solidFill>
                  <a:srgbClr val="CC3300"/>
                </a:solidFill>
              </a:rPr>
              <a:t>:</a:t>
            </a:r>
          </a:p>
          <a:p>
            <a:pPr>
              <a:buClrTx/>
              <a:buSzPct val="100000"/>
              <a:buFont typeface="+mj-lt"/>
              <a:buAutoNum type="arabicParenR"/>
            </a:pPr>
            <a:r>
              <a:rPr lang="es-CL" dirty="0">
                <a:solidFill>
                  <a:srgbClr val="CC3300"/>
                </a:solidFill>
              </a:rPr>
              <a:t>Declarar una variable tipo Lista y asignar memoria</a:t>
            </a:r>
          </a:p>
          <a:p>
            <a:pPr>
              <a:buClrTx/>
              <a:buSzPct val="100000"/>
              <a:buFont typeface="+mj-lt"/>
              <a:buAutoNum type="arabicParenR"/>
            </a:pPr>
            <a:r>
              <a:rPr lang="es-CL" dirty="0">
                <a:solidFill>
                  <a:srgbClr val="CC3300"/>
                </a:solidFill>
              </a:rPr>
              <a:t>Inicializar columnas de la variable tipo Lista:</a:t>
            </a:r>
          </a:p>
          <a:p>
            <a:pPr marL="800100" lvl="1" indent="-342900">
              <a:buClrTx/>
              <a:buSzPct val="100000"/>
              <a:buFont typeface="+mj-lt"/>
              <a:buAutoNum type="alphaLcParenR"/>
            </a:pPr>
            <a:r>
              <a:rPr lang="es-CL" dirty="0" err="1">
                <a:solidFill>
                  <a:srgbClr val="CC3300"/>
                </a:solidFill>
              </a:rPr>
              <a:t>ini</a:t>
            </a:r>
            <a:r>
              <a:rPr lang="es-CL" dirty="0">
                <a:solidFill>
                  <a:srgbClr val="CC3300"/>
                </a:solidFill>
              </a:rPr>
              <a:t> y fin deben apuntar a NULL</a:t>
            </a:r>
          </a:p>
          <a:p>
            <a:pPr marL="800100" lvl="1" indent="-342900">
              <a:buClrTx/>
              <a:buSzPct val="100000"/>
              <a:buFont typeface="+mj-lt"/>
              <a:buAutoNum type="alphaLcParenR"/>
            </a:pPr>
            <a:r>
              <a:rPr lang="es-CL" dirty="0">
                <a:solidFill>
                  <a:srgbClr val="CC3300"/>
                </a:solidFill>
              </a:rPr>
              <a:t>tamaño de la lista se inicializa en 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55" y="4438990"/>
            <a:ext cx="3577590" cy="14657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44" y="1414100"/>
            <a:ext cx="3032473" cy="458587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44" y="1878513"/>
            <a:ext cx="4676775" cy="37221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792" y="2961640"/>
            <a:ext cx="1476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57" y="1237387"/>
            <a:ext cx="4162425" cy="4867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6789395" cy="807720"/>
          </a:xfrm>
        </p:spPr>
        <p:txBody>
          <a:bodyPr>
            <a:normAutofit fontScale="90000"/>
          </a:bodyPr>
          <a:lstStyle/>
          <a:p>
            <a:r>
              <a:rPr lang="es-CL" b="1" dirty="0">
                <a:solidFill>
                  <a:srgbClr val="E951DE"/>
                </a:solidFill>
              </a:rPr>
              <a:t>Insertar</a:t>
            </a:r>
            <a:r>
              <a:rPr lang="es-CL" dirty="0"/>
              <a:t> elementos en una lista</a:t>
            </a:r>
            <a:br>
              <a:rPr lang="es-CL" dirty="0"/>
            </a:br>
            <a:r>
              <a:rPr lang="es-CL" b="1" dirty="0">
                <a:solidFill>
                  <a:srgbClr val="FFC000"/>
                </a:solidFill>
              </a:rPr>
              <a:t>(La lista se creó previamente)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0124" y="1410441"/>
            <a:ext cx="254909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sz="1000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valor;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11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64358" y="1201314"/>
            <a:ext cx="386516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400" b="1" dirty="0" err="1">
                <a:solidFill>
                  <a:srgbClr val="0070C0"/>
                </a:solidFill>
              </a:rPr>
              <a:t>main</a:t>
            </a:r>
            <a:r>
              <a:rPr lang="es-CL" sz="2000" dirty="0"/>
              <a:t>(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argc</a:t>
            </a:r>
            <a:r>
              <a:rPr lang="es-CL" sz="2000" dirty="0"/>
              <a:t>, </a:t>
            </a:r>
            <a:r>
              <a:rPr lang="es-CL" sz="2000" dirty="0" err="1"/>
              <a:t>char</a:t>
            </a:r>
            <a:r>
              <a:rPr lang="es-CL" sz="2000" dirty="0"/>
              <a:t> *</a:t>
            </a:r>
            <a:r>
              <a:rPr lang="es-CL" sz="2000" dirty="0" err="1"/>
              <a:t>argv</a:t>
            </a:r>
            <a:r>
              <a:rPr lang="es-CL" sz="2000" dirty="0"/>
              <a:t>[])</a:t>
            </a:r>
          </a:p>
          <a:p>
            <a:r>
              <a:rPr lang="es-CL" sz="2000" dirty="0"/>
              <a:t>{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 Lista *L;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 L = </a:t>
            </a:r>
            <a:r>
              <a:rPr lang="es-CL" sz="1600" dirty="0" err="1">
                <a:solidFill>
                  <a:schemeClr val="bg1">
                    <a:lumMod val="50000"/>
                  </a:schemeClr>
                </a:solidFill>
              </a:rPr>
              <a:t>crearLista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2000" b="1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(L,15);    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2000" b="1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(L,5);    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2000" b="1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(L,30);    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2000" b="1" dirty="0" err="1">
                <a:solidFill>
                  <a:srgbClr val="E951DE"/>
                </a:solidFill>
              </a:rPr>
              <a:t>insertarElemento</a:t>
            </a:r>
            <a:r>
              <a:rPr lang="es-CL" sz="2000" dirty="0"/>
              <a:t>(L,10);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: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2000" dirty="0"/>
              <a:t>}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 flipV="1">
            <a:off x="6549467" y="1497330"/>
            <a:ext cx="1171425" cy="136493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 nube: nube 13"/>
          <p:cNvSpPr/>
          <p:nvPr/>
        </p:nvSpPr>
        <p:spPr>
          <a:xfrm>
            <a:off x="6156130" y="3907580"/>
            <a:ext cx="1564761" cy="1237626"/>
          </a:xfrm>
          <a:prstGeom prst="cloudCallout">
            <a:avLst>
              <a:gd name="adj1" fmla="val -25133"/>
              <a:gd name="adj2" fmla="val -10621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E951DE"/>
                </a:solidFill>
              </a:rPr>
              <a:t>Llama 4 veces a la función insertar</a:t>
            </a:r>
          </a:p>
        </p:txBody>
      </p:sp>
      <p:sp>
        <p:nvSpPr>
          <p:cNvPr id="16" name="Bocadillo nube: nube 15"/>
          <p:cNvSpPr/>
          <p:nvPr/>
        </p:nvSpPr>
        <p:spPr>
          <a:xfrm>
            <a:off x="8595360" y="5680710"/>
            <a:ext cx="3108960" cy="1143957"/>
          </a:xfrm>
          <a:prstGeom prst="cloudCallout">
            <a:avLst>
              <a:gd name="adj1" fmla="val -52815"/>
              <a:gd name="adj2" fmla="val -614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chemeClr val="tx2"/>
                </a:solidFill>
              </a:rPr>
              <a:t>NO retorna nada (es </a:t>
            </a:r>
            <a:r>
              <a:rPr lang="es-CL" sz="1200" b="1" dirty="0" err="1">
                <a:solidFill>
                  <a:schemeClr val="tx1"/>
                </a:solidFill>
              </a:rPr>
              <a:t>void</a:t>
            </a:r>
            <a:r>
              <a:rPr lang="es-CL" sz="1200" b="1" dirty="0">
                <a:solidFill>
                  <a:schemeClr val="tx2"/>
                </a:solidFill>
              </a:rPr>
              <a:t>) </a:t>
            </a:r>
            <a:r>
              <a:rPr lang="es-CL" sz="1600" b="1" dirty="0">
                <a:solidFill>
                  <a:schemeClr val="tx1"/>
                </a:solidFill>
              </a:rPr>
              <a:t>L</a:t>
            </a:r>
            <a:r>
              <a:rPr lang="es-CL" sz="1200" b="1" dirty="0">
                <a:solidFill>
                  <a:schemeClr val="tx2"/>
                </a:solidFill>
              </a:rPr>
              <a:t> se actualiza usando el parámetro referencia </a:t>
            </a:r>
            <a:r>
              <a:rPr lang="es-CL" sz="1600" b="1" dirty="0" err="1">
                <a:solidFill>
                  <a:schemeClr val="tx2"/>
                </a:solidFill>
              </a:rPr>
              <a:t>plis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23" name="Cerrar llave 22"/>
          <p:cNvSpPr/>
          <p:nvPr/>
        </p:nvSpPr>
        <p:spPr>
          <a:xfrm>
            <a:off x="6156131" y="2358097"/>
            <a:ext cx="449538" cy="13197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67" y="67994"/>
            <a:ext cx="3577590" cy="11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16" y="1238773"/>
            <a:ext cx="4564999" cy="5093788"/>
          </a:xfrm>
          <a:prstGeom prst="rect">
            <a:avLst/>
          </a:prstGeom>
        </p:spPr>
      </p:pic>
      <p:sp>
        <p:nvSpPr>
          <p:cNvPr id="7" name="Rectángulo: esquinas redondeadas 6"/>
          <p:cNvSpPr/>
          <p:nvPr/>
        </p:nvSpPr>
        <p:spPr>
          <a:xfrm>
            <a:off x="14394" y="1028572"/>
            <a:ext cx="2140330" cy="5829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145837" y="1225125"/>
            <a:ext cx="16017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stdlib.h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stdbool.h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stdio.h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endParaRPr lang="es-CL" sz="600" dirty="0">
              <a:solidFill>
                <a:srgbClr val="0070C0"/>
              </a:solidFill>
            </a:endParaRPr>
          </a:p>
          <a:p>
            <a:r>
              <a:rPr lang="es-CL" sz="1200" dirty="0" err="1"/>
              <a:t>typedef</a:t>
            </a:r>
            <a:r>
              <a:rPr lang="es-CL" sz="1200" dirty="0"/>
              <a:t> </a:t>
            </a:r>
            <a:r>
              <a:rPr lang="es-CL" sz="1200" dirty="0" err="1"/>
              <a:t>struct</a:t>
            </a:r>
            <a:r>
              <a:rPr lang="es-CL" sz="1200" dirty="0"/>
              <a:t> nodo{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int</a:t>
            </a:r>
            <a:r>
              <a:rPr lang="es-CL" sz="1200" dirty="0"/>
              <a:t> valor;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struct</a:t>
            </a:r>
            <a:r>
              <a:rPr lang="es-CL" sz="1200" dirty="0"/>
              <a:t> nodo *</a:t>
            </a:r>
            <a:r>
              <a:rPr lang="es-CL" sz="1200" dirty="0" err="1"/>
              <a:t>sgte</a:t>
            </a:r>
            <a:r>
              <a:rPr lang="es-CL" sz="1200" dirty="0"/>
              <a:t>;</a:t>
            </a:r>
          </a:p>
          <a:p>
            <a:r>
              <a:rPr lang="es-CL" sz="1200" dirty="0"/>
              <a:t>}Nodo;</a:t>
            </a:r>
          </a:p>
          <a:p>
            <a:endParaRPr lang="es-CL" sz="800" dirty="0"/>
          </a:p>
          <a:p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6691091" cy="807720"/>
          </a:xfrm>
        </p:spPr>
        <p:txBody>
          <a:bodyPr/>
          <a:lstStyle/>
          <a:p>
            <a:r>
              <a:rPr lang="es-CL" b="1" dirty="0">
                <a:solidFill>
                  <a:srgbClr val="E951DE"/>
                </a:solidFill>
              </a:rPr>
              <a:t>Insertar</a:t>
            </a:r>
            <a:r>
              <a:rPr lang="es-CL" dirty="0"/>
              <a:t> elementos en una lista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7970" y="3707035"/>
            <a:ext cx="217719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err="1"/>
              <a:t>int</a:t>
            </a:r>
            <a:r>
              <a:rPr lang="es-CL" sz="1100" dirty="0"/>
              <a:t> </a:t>
            </a:r>
            <a:r>
              <a:rPr lang="es-CL" sz="1200" b="1" dirty="0" err="1">
                <a:solidFill>
                  <a:srgbClr val="0070C0"/>
                </a:solidFill>
              </a:rPr>
              <a:t>main</a:t>
            </a:r>
            <a:r>
              <a:rPr lang="es-CL" sz="1100" dirty="0"/>
              <a:t>(</a:t>
            </a:r>
            <a:r>
              <a:rPr lang="es-CL" sz="1100" dirty="0" err="1"/>
              <a:t>int</a:t>
            </a:r>
            <a:r>
              <a:rPr lang="es-CL" sz="1100" dirty="0"/>
              <a:t> </a:t>
            </a:r>
            <a:r>
              <a:rPr lang="es-CL" sz="1100" dirty="0" err="1"/>
              <a:t>argc</a:t>
            </a:r>
            <a:r>
              <a:rPr lang="es-CL" sz="1100" dirty="0"/>
              <a:t>, </a:t>
            </a:r>
            <a:r>
              <a:rPr lang="es-CL" sz="1100" dirty="0" err="1"/>
              <a:t>char</a:t>
            </a:r>
            <a:r>
              <a:rPr lang="es-CL" sz="1100" dirty="0"/>
              <a:t> *</a:t>
            </a:r>
            <a:r>
              <a:rPr lang="es-CL" sz="1100" dirty="0" err="1"/>
              <a:t>argv</a:t>
            </a:r>
            <a:r>
              <a:rPr lang="es-CL" sz="1100" dirty="0"/>
              <a:t>[])</a:t>
            </a:r>
          </a:p>
          <a:p>
            <a:r>
              <a:rPr lang="es-CL" sz="1100" dirty="0"/>
              <a:t>{</a:t>
            </a:r>
          </a:p>
          <a:p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    Lista *L;</a:t>
            </a:r>
          </a:p>
          <a:p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    L = </a:t>
            </a:r>
            <a:r>
              <a:rPr lang="es-CL" sz="1000" dirty="0" err="1">
                <a:solidFill>
                  <a:schemeClr val="bg1">
                    <a:lumMod val="50000"/>
                  </a:schemeClr>
                </a:solidFill>
              </a:rPr>
              <a:t>crearLista</a:t>
            </a:r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s-CL" sz="11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100" b="1" dirty="0" err="1">
                <a:solidFill>
                  <a:srgbClr val="E951DE"/>
                </a:solidFill>
              </a:rPr>
              <a:t>insertarElemento</a:t>
            </a:r>
            <a:r>
              <a:rPr lang="es-CL" sz="1100" dirty="0"/>
              <a:t>(L,15);    </a:t>
            </a:r>
          </a:p>
          <a:p>
            <a:r>
              <a:rPr lang="es-CL" sz="11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100" b="1" dirty="0" err="1">
                <a:solidFill>
                  <a:srgbClr val="E951DE"/>
                </a:solidFill>
              </a:rPr>
              <a:t>insertarElemento</a:t>
            </a:r>
            <a:r>
              <a:rPr lang="es-CL" sz="1100" dirty="0"/>
              <a:t>(L,5);    </a:t>
            </a:r>
          </a:p>
          <a:p>
            <a:r>
              <a:rPr lang="es-CL" sz="11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100" b="1" dirty="0" err="1">
                <a:solidFill>
                  <a:srgbClr val="E951DE"/>
                </a:solidFill>
              </a:rPr>
              <a:t>insertarElemento</a:t>
            </a:r>
            <a:r>
              <a:rPr lang="es-CL" sz="1100" dirty="0"/>
              <a:t>(L,30);    </a:t>
            </a:r>
          </a:p>
          <a:p>
            <a:r>
              <a:rPr lang="es-CL" sz="11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100" b="1" dirty="0" err="1">
                <a:solidFill>
                  <a:srgbClr val="E951DE"/>
                </a:solidFill>
              </a:rPr>
              <a:t>insertarElemento</a:t>
            </a:r>
            <a:r>
              <a:rPr lang="es-CL" sz="1100" dirty="0"/>
              <a:t>(L,10);   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: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100" dirty="0"/>
              <a:t>}</a:t>
            </a:r>
            <a:endParaRPr lang="es-CL" sz="2000" dirty="0"/>
          </a:p>
        </p:txBody>
      </p:sp>
      <p:sp>
        <p:nvSpPr>
          <p:cNvPr id="19" name="Marcador de contenido 2"/>
          <p:cNvSpPr txBox="1">
            <a:spLocks/>
          </p:cNvSpPr>
          <p:nvPr/>
        </p:nvSpPr>
        <p:spPr>
          <a:xfrm>
            <a:off x="7262798" y="1028572"/>
            <a:ext cx="4831311" cy="3823241"/>
          </a:xfrm>
          <a:prstGeom prst="rect">
            <a:avLst/>
          </a:prstGeom>
          <a:solidFill>
            <a:srgbClr val="FFDDF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CL" sz="2300" b="1" u="sng" dirty="0">
                <a:solidFill>
                  <a:srgbClr val="002060"/>
                </a:solidFill>
              </a:rPr>
              <a:t>PASOS</a:t>
            </a:r>
            <a:r>
              <a:rPr lang="es-CL" sz="1900" b="1" dirty="0">
                <a:solidFill>
                  <a:srgbClr val="002060"/>
                </a:solidFill>
              </a:rPr>
              <a:t>:</a:t>
            </a:r>
          </a:p>
          <a:p>
            <a:pPr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Declarar variable tipo </a:t>
            </a:r>
            <a:r>
              <a:rPr lang="es-CL" sz="2100" b="1" dirty="0">
                <a:solidFill>
                  <a:srgbClr val="002060"/>
                </a:solidFill>
              </a:rPr>
              <a:t>Nodo</a:t>
            </a:r>
            <a:r>
              <a:rPr lang="es-CL" sz="2100" dirty="0">
                <a:solidFill>
                  <a:srgbClr val="002060"/>
                </a:solidFill>
              </a:rPr>
              <a:t> y asignar memoria</a:t>
            </a:r>
          </a:p>
          <a:p>
            <a:pPr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Inicializar columnas variable tipo Nodo:</a:t>
            </a:r>
          </a:p>
          <a:p>
            <a:pPr marL="800100" lvl="1" indent="-342900">
              <a:spcBef>
                <a:spcPts val="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1900" b="1" dirty="0" err="1">
                <a:solidFill>
                  <a:srgbClr val="002060"/>
                </a:solidFill>
              </a:rPr>
              <a:t>sgte</a:t>
            </a:r>
            <a:r>
              <a:rPr lang="es-CL" sz="1900" dirty="0">
                <a:solidFill>
                  <a:srgbClr val="002060"/>
                </a:solidFill>
              </a:rPr>
              <a:t> apunte a NULL</a:t>
            </a:r>
          </a:p>
          <a:p>
            <a:pPr marL="800100" lvl="1" indent="-3429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1900" b="1" dirty="0">
                <a:solidFill>
                  <a:srgbClr val="002060"/>
                </a:solidFill>
              </a:rPr>
              <a:t>valor</a:t>
            </a:r>
            <a:r>
              <a:rPr lang="es-CL" sz="1900" dirty="0">
                <a:solidFill>
                  <a:srgbClr val="002060"/>
                </a:solidFill>
              </a:rPr>
              <a:t> toma el elemento a insertar</a:t>
            </a:r>
          </a:p>
          <a:p>
            <a:pPr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Si se inserta primer elemento de la lista (si lista está vacía):</a:t>
            </a:r>
          </a:p>
          <a:p>
            <a:pPr marL="800100" lvl="1" indent="-3429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1900" b="1" dirty="0" err="1">
                <a:solidFill>
                  <a:srgbClr val="002060"/>
                </a:solidFill>
              </a:rPr>
              <a:t>ini</a:t>
            </a:r>
            <a:r>
              <a:rPr lang="es-CL" sz="1900" dirty="0">
                <a:solidFill>
                  <a:srgbClr val="002060"/>
                </a:solidFill>
              </a:rPr>
              <a:t> y </a:t>
            </a:r>
            <a:r>
              <a:rPr lang="es-CL" sz="1900" b="1" dirty="0">
                <a:solidFill>
                  <a:srgbClr val="002060"/>
                </a:solidFill>
              </a:rPr>
              <a:t>fin</a:t>
            </a:r>
            <a:r>
              <a:rPr lang="es-CL" sz="1900" dirty="0">
                <a:solidFill>
                  <a:srgbClr val="002060"/>
                </a:solidFill>
              </a:rPr>
              <a:t> de lista apuntan al nuevo nodo</a:t>
            </a:r>
          </a:p>
          <a:p>
            <a:pPr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SINO (si lista no es vacía)</a:t>
            </a:r>
          </a:p>
          <a:p>
            <a:pPr marL="800100" lvl="1" indent="-3429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1900" b="1" dirty="0" err="1">
                <a:solidFill>
                  <a:srgbClr val="002060"/>
                </a:solidFill>
              </a:rPr>
              <a:t>sgte</a:t>
            </a:r>
            <a:r>
              <a:rPr lang="es-CL" sz="1900" dirty="0">
                <a:solidFill>
                  <a:srgbClr val="002060"/>
                </a:solidFill>
              </a:rPr>
              <a:t> del nodo nuevo apunte donde está apuntando </a:t>
            </a:r>
            <a:r>
              <a:rPr lang="es-CL" sz="1900" b="1" dirty="0" err="1">
                <a:solidFill>
                  <a:srgbClr val="002060"/>
                </a:solidFill>
              </a:rPr>
              <a:t>ini</a:t>
            </a:r>
            <a:r>
              <a:rPr lang="es-CL" sz="1900" dirty="0">
                <a:solidFill>
                  <a:srgbClr val="002060"/>
                </a:solidFill>
              </a:rPr>
              <a:t> de lista</a:t>
            </a:r>
          </a:p>
          <a:p>
            <a:pPr marL="800100" lvl="1" indent="-342900"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1900" b="1" dirty="0" err="1">
                <a:solidFill>
                  <a:srgbClr val="002060"/>
                </a:solidFill>
              </a:rPr>
              <a:t>ini</a:t>
            </a:r>
            <a:r>
              <a:rPr lang="es-CL" sz="1900" dirty="0">
                <a:solidFill>
                  <a:srgbClr val="002060"/>
                </a:solidFill>
              </a:rPr>
              <a:t> de lista que apunte a nuevo nodo</a:t>
            </a:r>
            <a:endParaRPr lang="es-CL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Aumentar en 1 </a:t>
            </a:r>
            <a:r>
              <a:rPr lang="es-CL" sz="2100" b="1" dirty="0" err="1">
                <a:solidFill>
                  <a:srgbClr val="002060"/>
                </a:solidFill>
              </a:rPr>
              <a:t>tam</a:t>
            </a:r>
            <a:r>
              <a:rPr lang="es-CL" sz="2100" dirty="0">
                <a:solidFill>
                  <a:srgbClr val="002060"/>
                </a:solidFill>
              </a:rPr>
              <a:t> de lista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13" y="1525565"/>
            <a:ext cx="4473588" cy="449309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915" y="2182937"/>
            <a:ext cx="1952625" cy="5619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15" y="2825728"/>
            <a:ext cx="3924300" cy="29527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395" y="3719351"/>
            <a:ext cx="3343275" cy="3048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395" y="4042189"/>
            <a:ext cx="2495550" cy="80962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904" y="3147020"/>
            <a:ext cx="1895475" cy="51435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2710" y="4818337"/>
            <a:ext cx="1171575" cy="32385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2609" y="4818337"/>
            <a:ext cx="2001803" cy="1357323"/>
          </a:xfrm>
          <a:prstGeom prst="rect">
            <a:avLst/>
          </a:prstGeom>
        </p:spPr>
      </p:pic>
      <p:sp>
        <p:nvSpPr>
          <p:cNvPr id="43" name="Signo de multiplicación 42"/>
          <p:cNvSpPr/>
          <p:nvPr/>
        </p:nvSpPr>
        <p:spPr>
          <a:xfrm>
            <a:off x="9739188" y="5542247"/>
            <a:ext cx="428393" cy="4617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45" name="Conector recto de flecha 44"/>
          <p:cNvCxnSpPr>
            <a:cxnSpLocks/>
          </p:cNvCxnSpPr>
          <p:nvPr/>
        </p:nvCxnSpPr>
        <p:spPr>
          <a:xfrm flipH="1">
            <a:off x="9279769" y="5363570"/>
            <a:ext cx="523991" cy="65509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2967" y="5240480"/>
            <a:ext cx="276225" cy="2286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15456" y="5240480"/>
            <a:ext cx="276225" cy="228600"/>
          </a:xfrm>
          <a:prstGeom prst="rect">
            <a:avLst/>
          </a:prstGeom>
        </p:spPr>
      </p:pic>
      <p:cxnSp>
        <p:nvCxnSpPr>
          <p:cNvPr id="60" name="Conector recto 59"/>
          <p:cNvCxnSpPr>
            <a:cxnSpLocks/>
          </p:cNvCxnSpPr>
          <p:nvPr/>
        </p:nvCxnSpPr>
        <p:spPr>
          <a:xfrm flipH="1">
            <a:off x="8210801" y="5240480"/>
            <a:ext cx="1520248" cy="774140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igno de multiplicación 66"/>
          <p:cNvSpPr/>
          <p:nvPr/>
        </p:nvSpPr>
        <p:spPr>
          <a:xfrm>
            <a:off x="9303825" y="5504699"/>
            <a:ext cx="428393" cy="4617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9" name="Conector recto 68"/>
          <p:cNvCxnSpPr>
            <a:cxnSpLocks/>
          </p:cNvCxnSpPr>
          <p:nvPr/>
        </p:nvCxnSpPr>
        <p:spPr>
          <a:xfrm flipH="1">
            <a:off x="6622905" y="5142187"/>
            <a:ext cx="3108144" cy="861772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igno de multiplicación 70"/>
          <p:cNvSpPr/>
          <p:nvPr/>
        </p:nvSpPr>
        <p:spPr>
          <a:xfrm>
            <a:off x="8337572" y="5587373"/>
            <a:ext cx="428393" cy="4617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037" y="6002029"/>
            <a:ext cx="2238375" cy="855971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67705" y="6029325"/>
            <a:ext cx="1847850" cy="828675"/>
          </a:xfrm>
          <a:prstGeom prst="rect">
            <a:avLst/>
          </a:prstGeom>
        </p:spPr>
      </p:pic>
      <p:cxnSp>
        <p:nvCxnSpPr>
          <p:cNvPr id="76" name="Conector recto de flecha 75"/>
          <p:cNvCxnSpPr/>
          <p:nvPr/>
        </p:nvCxnSpPr>
        <p:spPr>
          <a:xfrm>
            <a:off x="9316037" y="6264321"/>
            <a:ext cx="499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8119" y="6040618"/>
            <a:ext cx="1885950" cy="733425"/>
          </a:xfrm>
          <a:prstGeom prst="rect">
            <a:avLst/>
          </a:prstGeom>
        </p:spPr>
      </p:pic>
      <p:cxnSp>
        <p:nvCxnSpPr>
          <p:cNvPr id="82" name="Conector recto de flecha 81"/>
          <p:cNvCxnSpPr/>
          <p:nvPr/>
        </p:nvCxnSpPr>
        <p:spPr>
          <a:xfrm>
            <a:off x="7981353" y="6280242"/>
            <a:ext cx="499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n 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7639" y="6028592"/>
            <a:ext cx="1905000" cy="723900"/>
          </a:xfrm>
          <a:prstGeom prst="rect">
            <a:avLst/>
          </a:prstGeom>
        </p:spPr>
      </p:pic>
      <p:cxnSp>
        <p:nvCxnSpPr>
          <p:cNvPr id="86" name="Conector recto de flecha 85"/>
          <p:cNvCxnSpPr/>
          <p:nvPr/>
        </p:nvCxnSpPr>
        <p:spPr>
          <a:xfrm>
            <a:off x="6660417" y="6271141"/>
            <a:ext cx="499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4332" y="5242752"/>
            <a:ext cx="276225" cy="228600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7292" y="5242752"/>
            <a:ext cx="276225" cy="22860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48024" y="0"/>
            <a:ext cx="3577590" cy="11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  <p:bldP spid="43" grpId="0" animBg="1"/>
      <p:bldP spid="67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9632526" cy="1320800"/>
          </a:xfrm>
        </p:spPr>
        <p:txBody>
          <a:bodyPr/>
          <a:lstStyle/>
          <a:p>
            <a:r>
              <a:rPr lang="es-CL" b="1" dirty="0">
                <a:solidFill>
                  <a:srgbClr val="00B0F0"/>
                </a:solidFill>
              </a:rPr>
              <a:t>Recorrer</a:t>
            </a:r>
            <a:r>
              <a:rPr lang="es-CL" dirty="0"/>
              <a:t> una Lista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7693" y="1310788"/>
            <a:ext cx="254909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sz="1000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valor;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11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 flipV="1">
            <a:off x="5609230" y="1719618"/>
            <a:ext cx="2374710" cy="18288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064358" y="1201314"/>
            <a:ext cx="3865161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400" b="1" dirty="0" err="1">
                <a:solidFill>
                  <a:srgbClr val="0070C0"/>
                </a:solidFill>
              </a:rPr>
              <a:t>main</a:t>
            </a:r>
            <a:r>
              <a:rPr lang="es-CL" sz="2000" dirty="0"/>
              <a:t>(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argc</a:t>
            </a:r>
            <a:r>
              <a:rPr lang="es-CL" sz="2000" dirty="0"/>
              <a:t>, </a:t>
            </a:r>
            <a:r>
              <a:rPr lang="es-CL" sz="2000" dirty="0" err="1"/>
              <a:t>char</a:t>
            </a:r>
            <a:r>
              <a:rPr lang="es-CL" sz="2000" dirty="0"/>
              <a:t> *</a:t>
            </a:r>
            <a:r>
              <a:rPr lang="es-CL" sz="2000" dirty="0" err="1"/>
              <a:t>argv</a:t>
            </a:r>
            <a:r>
              <a:rPr lang="es-CL" sz="2000" dirty="0"/>
              <a:t>[])</a:t>
            </a:r>
          </a:p>
          <a:p>
            <a:r>
              <a:rPr lang="es-CL" sz="2000" dirty="0"/>
              <a:t>{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  Lista *L;</a:t>
            </a:r>
          </a:p>
          <a:p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    L = </a:t>
            </a:r>
            <a:r>
              <a:rPr lang="es-CL" sz="1600" dirty="0" err="1">
                <a:solidFill>
                  <a:schemeClr val="bg1">
                    <a:lumMod val="50000"/>
                  </a:schemeClr>
                </a:solidFill>
              </a:rPr>
              <a:t>crearLista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s-CL" sz="20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(L,15);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(L,5);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(L,30);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(L,10);   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2000" b="1" dirty="0" err="1">
                <a:solidFill>
                  <a:srgbClr val="00B0F0"/>
                </a:solidFill>
              </a:rPr>
              <a:t>recorrerLista</a:t>
            </a:r>
            <a:r>
              <a:rPr lang="es-CL" sz="2000" b="1" dirty="0"/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:</a:t>
            </a:r>
          </a:p>
          <a:p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s-CL" sz="16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6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2000" dirty="0"/>
              <a:t>}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940" y="1064834"/>
            <a:ext cx="4107976" cy="4585337"/>
          </a:xfrm>
          <a:prstGeom prst="rect">
            <a:avLst/>
          </a:prstGeom>
        </p:spPr>
      </p:pic>
      <p:sp>
        <p:nvSpPr>
          <p:cNvPr id="14" name="Bocadillo nube: nube 13"/>
          <p:cNvSpPr/>
          <p:nvPr/>
        </p:nvSpPr>
        <p:spPr>
          <a:xfrm>
            <a:off x="9197132" y="5503869"/>
            <a:ext cx="2632917" cy="1354131"/>
          </a:xfrm>
          <a:prstGeom prst="cloudCallout">
            <a:avLst>
              <a:gd name="adj1" fmla="val -69303"/>
              <a:gd name="adj2" fmla="val -825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chemeClr val="tx2"/>
                </a:solidFill>
              </a:rPr>
              <a:t>NO retorna nada (es </a:t>
            </a:r>
            <a:r>
              <a:rPr lang="es-CL" sz="1200" b="1" dirty="0" err="1">
                <a:solidFill>
                  <a:schemeClr val="tx1"/>
                </a:solidFill>
              </a:rPr>
              <a:t>void</a:t>
            </a:r>
            <a:r>
              <a:rPr lang="es-CL" sz="1200" b="1" dirty="0">
                <a:solidFill>
                  <a:schemeClr val="tx2"/>
                </a:solidFill>
              </a:rPr>
              <a:t>) </a:t>
            </a:r>
            <a:r>
              <a:rPr lang="es-CL" sz="1600" b="1" dirty="0">
                <a:solidFill>
                  <a:schemeClr val="tx1"/>
                </a:solidFill>
              </a:rPr>
              <a:t>L</a:t>
            </a:r>
            <a:r>
              <a:rPr lang="es-CL" sz="1200" b="1" dirty="0">
                <a:solidFill>
                  <a:schemeClr val="tx2"/>
                </a:solidFill>
              </a:rPr>
              <a:t> se recorre usando el parámetro referencia </a:t>
            </a:r>
            <a:r>
              <a:rPr lang="es-CL" sz="1600" b="1" dirty="0" err="1">
                <a:solidFill>
                  <a:schemeClr val="tx2"/>
                </a:solidFill>
              </a:rPr>
              <a:t>plis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7" name="Bocadillo nube: nube 16"/>
          <p:cNvSpPr/>
          <p:nvPr/>
        </p:nvSpPr>
        <p:spPr>
          <a:xfrm>
            <a:off x="5871586" y="3432694"/>
            <a:ext cx="1585144" cy="1409700"/>
          </a:xfrm>
          <a:prstGeom prst="cloudCallout">
            <a:avLst>
              <a:gd name="adj1" fmla="val -73117"/>
              <a:gd name="adj2" fmla="val -30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00B0F0"/>
                </a:solidFill>
              </a:rPr>
              <a:t>Llamada a la función que recorre la lista</a:t>
            </a:r>
          </a:p>
        </p:txBody>
      </p:sp>
    </p:spTree>
    <p:extLst>
      <p:ext uri="{BB962C8B-B14F-4D97-AF65-F5344CB8AC3E}">
        <p14:creationId xmlns:p14="http://schemas.microsoft.com/office/powerpoint/2010/main" val="5304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14394" y="1051560"/>
            <a:ext cx="2140330" cy="5806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145837" y="1156885"/>
            <a:ext cx="16017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stdlib.h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stdbool.h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stdio.h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endParaRPr lang="es-CL" sz="600" dirty="0">
              <a:solidFill>
                <a:srgbClr val="0070C0"/>
              </a:solidFill>
            </a:endParaRPr>
          </a:p>
          <a:p>
            <a:r>
              <a:rPr lang="es-CL" sz="1200" dirty="0" err="1"/>
              <a:t>typedef</a:t>
            </a:r>
            <a:r>
              <a:rPr lang="es-CL" sz="1200" dirty="0"/>
              <a:t> </a:t>
            </a:r>
            <a:r>
              <a:rPr lang="es-CL" sz="1200" dirty="0" err="1"/>
              <a:t>struct</a:t>
            </a:r>
            <a:r>
              <a:rPr lang="es-CL" sz="1200" dirty="0"/>
              <a:t> nodo{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int</a:t>
            </a:r>
            <a:r>
              <a:rPr lang="es-CL" sz="1200" dirty="0"/>
              <a:t> valor;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struct</a:t>
            </a:r>
            <a:r>
              <a:rPr lang="es-CL" sz="1200" dirty="0"/>
              <a:t> nodo *</a:t>
            </a:r>
            <a:r>
              <a:rPr lang="es-CL" sz="1200" dirty="0" err="1"/>
              <a:t>sgte</a:t>
            </a:r>
            <a:r>
              <a:rPr lang="es-CL" sz="1200" dirty="0"/>
              <a:t>;</a:t>
            </a:r>
          </a:p>
          <a:p>
            <a:r>
              <a:rPr lang="es-CL" sz="1200" dirty="0"/>
              <a:t>}Nodo;</a:t>
            </a:r>
          </a:p>
          <a:p>
            <a:endParaRPr lang="es-CL" sz="800" dirty="0"/>
          </a:p>
          <a:p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494" y="3589419"/>
            <a:ext cx="214033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400" b="1" dirty="0" err="1">
                <a:solidFill>
                  <a:srgbClr val="0070C0"/>
                </a:solidFill>
              </a:rPr>
              <a:t>main</a:t>
            </a:r>
            <a:r>
              <a:rPr lang="es-CL" sz="1200" dirty="0"/>
              <a:t>(</a:t>
            </a:r>
            <a:r>
              <a:rPr lang="es-CL" sz="1000" dirty="0" err="1"/>
              <a:t>int</a:t>
            </a:r>
            <a:r>
              <a:rPr lang="es-CL" sz="1000" dirty="0"/>
              <a:t> </a:t>
            </a:r>
            <a:r>
              <a:rPr lang="es-CL" sz="1000" dirty="0" err="1"/>
              <a:t>argc</a:t>
            </a:r>
            <a:r>
              <a:rPr lang="es-CL" sz="1000" dirty="0"/>
              <a:t>, </a:t>
            </a:r>
            <a:r>
              <a:rPr lang="es-CL" sz="1000" dirty="0" err="1"/>
              <a:t>char</a:t>
            </a:r>
            <a:r>
              <a:rPr lang="es-CL" sz="1000" dirty="0"/>
              <a:t> *</a:t>
            </a:r>
            <a:r>
              <a:rPr lang="es-CL" sz="1000" dirty="0" err="1"/>
              <a:t>argv</a:t>
            </a:r>
            <a:r>
              <a:rPr lang="es-CL" sz="1000" dirty="0"/>
              <a:t>[]</a:t>
            </a:r>
            <a:r>
              <a:rPr lang="es-CL" sz="1200" dirty="0"/>
              <a:t>)</a:t>
            </a:r>
          </a:p>
          <a:p>
            <a:r>
              <a:rPr lang="es-CL" sz="1200" dirty="0"/>
              <a:t>{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Lista *L;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L =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crearLista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s-CL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insertar Elementó(L,15);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(L,30);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(L,10);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200" b="1" dirty="0" err="1">
                <a:solidFill>
                  <a:srgbClr val="00B0F0"/>
                </a:solidFill>
              </a:rPr>
              <a:t>recorrerLista</a:t>
            </a:r>
            <a:r>
              <a:rPr lang="es-CL" sz="1200" b="1" dirty="0">
                <a:solidFill>
                  <a:srgbClr val="00B0F0"/>
                </a:solidFill>
              </a:rPr>
              <a:t>(L);</a:t>
            </a:r>
            <a:endParaRPr lang="es-CL" sz="1050" b="1" dirty="0">
              <a:solidFill>
                <a:srgbClr val="00B0F0"/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(L,5))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: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200" dirty="0"/>
              <a:t>}</a:t>
            </a:r>
            <a:endParaRPr lang="es-CL" sz="1600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040881" y="1625613"/>
            <a:ext cx="4933950" cy="2872150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u="sng" dirty="0">
                <a:solidFill>
                  <a:srgbClr val="0070C0"/>
                </a:solidFill>
              </a:rPr>
              <a:t>PASOS</a:t>
            </a:r>
            <a:r>
              <a:rPr lang="es-CL" b="1" dirty="0">
                <a:solidFill>
                  <a:srgbClr val="0070C0"/>
                </a:solidFill>
              </a:rPr>
              <a:t>:</a:t>
            </a:r>
          </a:p>
          <a:p>
            <a:pPr>
              <a:buClrTx/>
              <a:buSzPct val="100000"/>
              <a:buFont typeface="+mj-lt"/>
              <a:buAutoNum type="arabicParenR"/>
            </a:pPr>
            <a:r>
              <a:rPr lang="es-CL" dirty="0">
                <a:solidFill>
                  <a:srgbClr val="0070C0"/>
                </a:solidFill>
              </a:rPr>
              <a:t>Declarar un puntero </a:t>
            </a:r>
            <a:r>
              <a:rPr lang="es-CL" b="1" dirty="0" err="1">
                <a:solidFill>
                  <a:srgbClr val="0070C0"/>
                </a:solidFill>
              </a:rPr>
              <a:t>aux</a:t>
            </a:r>
            <a:r>
              <a:rPr lang="es-CL" dirty="0">
                <a:solidFill>
                  <a:srgbClr val="0070C0"/>
                </a:solidFill>
              </a:rPr>
              <a:t> tipo Nodo y que apunte al inicio de la lista</a:t>
            </a:r>
          </a:p>
          <a:p>
            <a:pPr>
              <a:buClrTx/>
              <a:buSzPct val="100000"/>
              <a:buFont typeface="+mj-lt"/>
              <a:buAutoNum type="arabicParenR"/>
            </a:pPr>
            <a:r>
              <a:rPr lang="es-CL" dirty="0">
                <a:solidFill>
                  <a:srgbClr val="0070C0"/>
                </a:solidFill>
              </a:rPr>
              <a:t>Mientas el puntero </a:t>
            </a:r>
            <a:r>
              <a:rPr lang="es-CL" b="1" dirty="0" err="1">
                <a:solidFill>
                  <a:srgbClr val="0070C0"/>
                </a:solidFill>
              </a:rPr>
              <a:t>aux</a:t>
            </a:r>
            <a:r>
              <a:rPr lang="es-CL" dirty="0">
                <a:solidFill>
                  <a:srgbClr val="0070C0"/>
                </a:solidFill>
              </a:rPr>
              <a:t> sea distinto de NULL (fin de la lista) HACER :</a:t>
            </a:r>
          </a:p>
          <a:p>
            <a:pPr marL="800100" lvl="1" indent="-342900">
              <a:buClrTx/>
              <a:buSzPct val="100000"/>
              <a:buFont typeface="+mj-lt"/>
              <a:buAutoNum type="alphaLcParenR"/>
            </a:pPr>
            <a:r>
              <a:rPr lang="es-CL" dirty="0">
                <a:solidFill>
                  <a:srgbClr val="0070C0"/>
                </a:solidFill>
              </a:rPr>
              <a:t>Imprimir el valor donde está apuntando el puntero </a:t>
            </a:r>
            <a:r>
              <a:rPr lang="es-CL" b="1" dirty="0" err="1">
                <a:solidFill>
                  <a:srgbClr val="0070C0"/>
                </a:solidFill>
              </a:rPr>
              <a:t>aux</a:t>
            </a:r>
            <a:endParaRPr lang="es-CL" b="1" dirty="0">
              <a:solidFill>
                <a:srgbClr val="0070C0"/>
              </a:solidFill>
            </a:endParaRPr>
          </a:p>
          <a:p>
            <a:pPr marL="800100" lvl="1" indent="-342900">
              <a:buClrTx/>
              <a:buSzPct val="100000"/>
              <a:buFont typeface="+mj-lt"/>
              <a:buAutoNum type="alphaLcParenR"/>
            </a:pPr>
            <a:r>
              <a:rPr lang="es-CL" b="1" dirty="0" err="1">
                <a:solidFill>
                  <a:srgbClr val="0070C0"/>
                </a:solidFill>
              </a:rPr>
              <a:t>aux</a:t>
            </a:r>
            <a:r>
              <a:rPr lang="es-CL" dirty="0">
                <a:solidFill>
                  <a:srgbClr val="0070C0"/>
                </a:solidFill>
              </a:rPr>
              <a:t> apunta al nodo siguiente (avanzar) 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9632526" cy="1320800"/>
          </a:xfrm>
        </p:spPr>
        <p:txBody>
          <a:bodyPr/>
          <a:lstStyle/>
          <a:p>
            <a:r>
              <a:rPr lang="es-CL" b="1" dirty="0">
                <a:solidFill>
                  <a:srgbClr val="00B0F0"/>
                </a:solidFill>
              </a:rPr>
              <a:t>Recorrer</a:t>
            </a:r>
            <a:r>
              <a:rPr lang="es-CL" dirty="0"/>
              <a:t> una Lista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54" y="1394460"/>
            <a:ext cx="4009386" cy="3840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40" y="2302487"/>
            <a:ext cx="3581400" cy="7143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4730851"/>
            <a:ext cx="6743700" cy="2105025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6248026" y="5521538"/>
            <a:ext cx="486030" cy="528457"/>
            <a:chOff x="6080012" y="5264682"/>
            <a:chExt cx="529172" cy="549784"/>
          </a:xfrm>
        </p:grpSpPr>
        <p:cxnSp>
          <p:nvCxnSpPr>
            <p:cNvPr id="15" name="Conector recto de flecha 14"/>
            <p:cNvCxnSpPr>
              <a:cxnSpLocks/>
            </p:cNvCxnSpPr>
            <p:nvPr/>
          </p:nvCxnSpPr>
          <p:spPr>
            <a:xfrm flipH="1">
              <a:off x="6156546" y="5424782"/>
              <a:ext cx="93442" cy="389684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6080012" y="5264682"/>
              <a:ext cx="529172" cy="32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782" y="3114017"/>
            <a:ext cx="2684209" cy="1616834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8238870" y="5519134"/>
            <a:ext cx="486030" cy="528457"/>
            <a:chOff x="6080012" y="5264682"/>
            <a:chExt cx="529172" cy="549784"/>
          </a:xfrm>
        </p:grpSpPr>
        <p:cxnSp>
          <p:nvCxnSpPr>
            <p:cNvPr id="31" name="Conector recto de flecha 30"/>
            <p:cNvCxnSpPr>
              <a:cxnSpLocks/>
            </p:cNvCxnSpPr>
            <p:nvPr/>
          </p:nvCxnSpPr>
          <p:spPr>
            <a:xfrm flipH="1">
              <a:off x="6156546" y="5424782"/>
              <a:ext cx="93442" cy="389684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6080012" y="5264682"/>
              <a:ext cx="529172" cy="32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9315076" y="5502488"/>
            <a:ext cx="486030" cy="528457"/>
            <a:chOff x="6080012" y="5264682"/>
            <a:chExt cx="529172" cy="549784"/>
          </a:xfrm>
        </p:grpSpPr>
        <p:cxnSp>
          <p:nvCxnSpPr>
            <p:cNvPr id="34" name="Conector recto de flecha 33"/>
            <p:cNvCxnSpPr>
              <a:cxnSpLocks/>
            </p:cNvCxnSpPr>
            <p:nvPr/>
          </p:nvCxnSpPr>
          <p:spPr>
            <a:xfrm flipH="1">
              <a:off x="6156546" y="5424782"/>
              <a:ext cx="93442" cy="389684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6080012" y="5264682"/>
              <a:ext cx="529172" cy="32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0896226" y="5464388"/>
            <a:ext cx="486030" cy="528457"/>
            <a:chOff x="6080012" y="5264682"/>
            <a:chExt cx="529172" cy="549784"/>
          </a:xfrm>
        </p:grpSpPr>
        <p:cxnSp>
          <p:nvCxnSpPr>
            <p:cNvPr id="37" name="Conector recto de flecha 36"/>
            <p:cNvCxnSpPr>
              <a:cxnSpLocks/>
            </p:cNvCxnSpPr>
            <p:nvPr/>
          </p:nvCxnSpPr>
          <p:spPr>
            <a:xfrm flipH="1">
              <a:off x="6156546" y="5424782"/>
              <a:ext cx="93442" cy="389684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6080012" y="5264682"/>
              <a:ext cx="529172" cy="32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1601076" y="5483438"/>
            <a:ext cx="486030" cy="528457"/>
            <a:chOff x="6080012" y="5264682"/>
            <a:chExt cx="529172" cy="549784"/>
          </a:xfrm>
        </p:grpSpPr>
        <p:cxnSp>
          <p:nvCxnSpPr>
            <p:cNvPr id="40" name="Conector recto de flecha 39"/>
            <p:cNvCxnSpPr>
              <a:cxnSpLocks/>
            </p:cNvCxnSpPr>
            <p:nvPr/>
          </p:nvCxnSpPr>
          <p:spPr>
            <a:xfrm flipH="1">
              <a:off x="6156546" y="5424782"/>
              <a:ext cx="93442" cy="389684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6080012" y="5264682"/>
              <a:ext cx="529172" cy="32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6209926" y="5521538"/>
            <a:ext cx="486030" cy="509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32" y="3760583"/>
            <a:ext cx="2971800" cy="21907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681" y="4099854"/>
            <a:ext cx="1752600" cy="371475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8245160" y="5637328"/>
            <a:ext cx="450890" cy="39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Rectángulo 45"/>
          <p:cNvSpPr/>
          <p:nvPr/>
        </p:nvSpPr>
        <p:spPr>
          <a:xfrm>
            <a:off x="9273632" y="5599227"/>
            <a:ext cx="450890" cy="39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ángulo 47"/>
          <p:cNvSpPr/>
          <p:nvPr/>
        </p:nvSpPr>
        <p:spPr>
          <a:xfrm>
            <a:off x="10910967" y="5575357"/>
            <a:ext cx="450890" cy="39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9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42" grpId="0" animBg="1"/>
      <p:bldP spid="45" grpId="0" animBg="1"/>
      <p:bldP spid="46" grpId="0" animBg="1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48" y="1273963"/>
            <a:ext cx="4080379" cy="52223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11395219" cy="807720"/>
          </a:xfrm>
        </p:spPr>
        <p:txBody>
          <a:bodyPr/>
          <a:lstStyle/>
          <a:p>
            <a:r>
              <a:rPr lang="es-CL" b="1" dirty="0">
                <a:solidFill>
                  <a:srgbClr val="FF0000"/>
                </a:solidFill>
              </a:rPr>
              <a:t>Eliminar</a:t>
            </a:r>
            <a:r>
              <a:rPr lang="es-CL" dirty="0"/>
              <a:t> elementos de una lista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0124" y="1410441"/>
            <a:ext cx="254909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sz="1000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valor;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1100" dirty="0"/>
          </a:p>
          <a:p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828823" y="1201314"/>
            <a:ext cx="3865161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400" b="1" dirty="0" err="1">
                <a:solidFill>
                  <a:srgbClr val="0070C0"/>
                </a:solidFill>
              </a:rPr>
              <a:t>main</a:t>
            </a:r>
            <a:r>
              <a:rPr lang="es-CL" sz="2000" dirty="0"/>
              <a:t>(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argc</a:t>
            </a:r>
            <a:r>
              <a:rPr lang="es-CL" sz="2000" dirty="0"/>
              <a:t>, </a:t>
            </a:r>
            <a:r>
              <a:rPr lang="es-CL" sz="2000" dirty="0" err="1"/>
              <a:t>char</a:t>
            </a:r>
            <a:r>
              <a:rPr lang="es-CL" sz="2000" dirty="0"/>
              <a:t> *</a:t>
            </a:r>
            <a:r>
              <a:rPr lang="es-CL" sz="2000" dirty="0" err="1"/>
              <a:t>argv</a:t>
            </a:r>
            <a:r>
              <a:rPr lang="es-CL" sz="2000" dirty="0"/>
              <a:t>[])</a:t>
            </a:r>
          </a:p>
          <a:p>
            <a:r>
              <a:rPr lang="es-CL" sz="2000" dirty="0"/>
              <a:t>{</a:t>
            </a:r>
          </a:p>
          <a:p>
            <a:r>
              <a:rPr lang="es-CL" sz="1400" dirty="0">
                <a:solidFill>
                  <a:schemeClr val="bg1">
                    <a:lumMod val="50000"/>
                  </a:schemeClr>
                </a:solidFill>
              </a:rPr>
              <a:t>    Lista *L;</a:t>
            </a:r>
          </a:p>
          <a:p>
            <a:r>
              <a:rPr lang="es-CL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s-CL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valElim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s-CL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1400" dirty="0">
                <a:solidFill>
                  <a:schemeClr val="bg1">
                    <a:lumMod val="50000"/>
                  </a:schemeClr>
                </a:solidFill>
              </a:rPr>
              <a:t>    L = </a:t>
            </a:r>
            <a:r>
              <a:rPr lang="es-CL" sz="1400" dirty="0" err="1">
                <a:solidFill>
                  <a:schemeClr val="bg1">
                    <a:lumMod val="50000"/>
                  </a:schemeClr>
                </a:solidFill>
              </a:rPr>
              <a:t>crearLista</a:t>
            </a:r>
            <a:r>
              <a:rPr lang="es-CL" sz="14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s-CL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(L,15);    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(L,5);    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(L,30);    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(L,10);</a:t>
            </a:r>
            <a:r>
              <a:rPr lang="es-CL" dirty="0"/>
              <a:t>    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endParaRPr lang="es-CL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400" dirty="0"/>
              <a:t>    </a:t>
            </a:r>
            <a:r>
              <a:rPr lang="es-CL" sz="1600" dirty="0" err="1"/>
              <a:t>if</a:t>
            </a:r>
            <a:r>
              <a:rPr lang="es-CL" sz="1600" dirty="0"/>
              <a:t> (</a:t>
            </a:r>
            <a:r>
              <a:rPr lang="es-CL" sz="1600" b="1" dirty="0" err="1">
                <a:solidFill>
                  <a:srgbClr val="FF0000"/>
                </a:solidFill>
              </a:rPr>
              <a:t>eliminarNodo</a:t>
            </a:r>
            <a:r>
              <a:rPr lang="es-CL" sz="1600" b="1" dirty="0"/>
              <a:t>(L,5)</a:t>
            </a:r>
            <a:r>
              <a:rPr lang="es-CL" sz="1600" dirty="0"/>
              <a:t>)</a:t>
            </a:r>
          </a:p>
          <a:p>
            <a:r>
              <a:rPr lang="es-CL" sz="1600" dirty="0"/>
              <a:t>    	</a:t>
            </a:r>
            <a:r>
              <a:rPr lang="es-CL" sz="1600" dirty="0" err="1"/>
              <a:t>printf</a:t>
            </a:r>
            <a:r>
              <a:rPr lang="es-CL" sz="1600" dirty="0"/>
              <a:t>(“Eliminado”);</a:t>
            </a:r>
          </a:p>
          <a:p>
            <a:r>
              <a:rPr lang="es-CL" sz="1600" dirty="0"/>
              <a:t>    </a:t>
            </a:r>
            <a:r>
              <a:rPr lang="es-CL" sz="1600" dirty="0" err="1"/>
              <a:t>else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err="1"/>
              <a:t>printf</a:t>
            </a:r>
            <a:r>
              <a:rPr lang="es-CL" sz="1600" dirty="0"/>
              <a:t>("No se encontró”); </a:t>
            </a:r>
          </a:p>
          <a:p>
            <a:endParaRPr lang="es-CL" sz="500" dirty="0"/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 :</a:t>
            </a:r>
          </a:p>
          <a:p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4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400" dirty="0">
                <a:solidFill>
                  <a:schemeClr val="bg1">
                    <a:lumMod val="65000"/>
                  </a:schemeClr>
                </a:solidFill>
              </a:rPr>
              <a:t>(L);</a:t>
            </a:r>
            <a:endParaRPr lang="es-CL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2000" dirty="0"/>
              <a:t>}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 flipV="1">
            <a:off x="5172501" y="1773294"/>
            <a:ext cx="2264967" cy="199348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 nube: nube 13"/>
          <p:cNvSpPr/>
          <p:nvPr/>
        </p:nvSpPr>
        <p:spPr>
          <a:xfrm>
            <a:off x="6028221" y="3175773"/>
            <a:ext cx="1409247" cy="1067839"/>
          </a:xfrm>
          <a:prstGeom prst="cloudCallout">
            <a:avLst>
              <a:gd name="adj1" fmla="val -93481"/>
              <a:gd name="adj2" fmla="val 262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Llamada a la función eliminar</a:t>
            </a:r>
          </a:p>
        </p:txBody>
      </p:sp>
      <p:sp>
        <p:nvSpPr>
          <p:cNvPr id="16" name="Bocadillo nube: nube 15"/>
          <p:cNvSpPr/>
          <p:nvPr/>
        </p:nvSpPr>
        <p:spPr>
          <a:xfrm>
            <a:off x="5646835" y="5646093"/>
            <a:ext cx="1681590" cy="1143957"/>
          </a:xfrm>
          <a:prstGeom prst="cloudCallout">
            <a:avLst>
              <a:gd name="adj1" fmla="val 88565"/>
              <a:gd name="adj2" fmla="val -55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chemeClr val="tx2"/>
                </a:solidFill>
              </a:rPr>
              <a:t>Retorna un valor entero </a:t>
            </a:r>
            <a:r>
              <a:rPr lang="es-CL" sz="1200" b="1" dirty="0">
                <a:solidFill>
                  <a:srgbClr val="FF0000"/>
                </a:solidFill>
              </a:rPr>
              <a:t>1  </a:t>
            </a:r>
            <a:r>
              <a:rPr lang="es-CL" sz="1200" b="1" dirty="0" err="1">
                <a:solidFill>
                  <a:schemeClr val="tx2"/>
                </a:solidFill>
              </a:rPr>
              <a:t>ó</a:t>
            </a:r>
            <a:r>
              <a:rPr lang="es-CL" sz="1200" b="1" dirty="0">
                <a:solidFill>
                  <a:schemeClr val="tx2"/>
                </a:solidFill>
              </a:rPr>
              <a:t>  </a:t>
            </a:r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54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7404" y="1405890"/>
            <a:ext cx="10055436" cy="4720589"/>
          </a:xfrm>
        </p:spPr>
        <p:txBody>
          <a:bodyPr>
            <a:normAutofit fontScale="92500" lnSpcReduction="10000"/>
          </a:bodyPr>
          <a:lstStyle/>
          <a:p>
            <a:r>
              <a:rPr lang="es-CL" sz="2400" dirty="0"/>
              <a:t>Fundamentos teóricos de listas enlazadas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dirty="0"/>
              <a:t>Estructura Arreglos, ventajas y desventajas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dirty="0"/>
              <a:t>Qué son las listas enlazadas – Diferencias con los Arreglos – Ventajas y Desventajas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CL" sz="2200" dirty="0"/>
              <a:t>Clasificación (tipos) de Listas Enlazadas</a:t>
            </a:r>
          </a:p>
          <a:p>
            <a:pPr>
              <a:spcAft>
                <a:spcPts val="1200"/>
              </a:spcAft>
            </a:pPr>
            <a:r>
              <a:rPr lang="es-CL" sz="2400" dirty="0"/>
              <a:t>Operaciones sobre listas (crear lista, Insertar elementos, eliminar elementos, recorrer lista)</a:t>
            </a:r>
          </a:p>
          <a:p>
            <a:pPr>
              <a:spcAft>
                <a:spcPts val="1200"/>
              </a:spcAft>
            </a:pPr>
            <a:r>
              <a:rPr lang="es-CL" sz="2400" dirty="0"/>
              <a:t>Declaración  de una lista  (versión 1) e implementación de operaciones</a:t>
            </a:r>
          </a:p>
          <a:p>
            <a:pPr>
              <a:spcAft>
                <a:spcPts val="1200"/>
              </a:spcAft>
            </a:pPr>
            <a:r>
              <a:rPr lang="es-CL" sz="2400" dirty="0"/>
              <a:t>Declaración  de una lista (versión 2) e implementación de operaciones</a:t>
            </a:r>
          </a:p>
          <a:p>
            <a:r>
              <a:rPr lang="es-CL" sz="2400" dirty="0"/>
              <a:t>Ejercicios Propuestos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423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16" y="993240"/>
            <a:ext cx="3453754" cy="5864759"/>
          </a:xfrm>
          <a:prstGeom prst="rect">
            <a:avLst/>
          </a:prstGeom>
        </p:spPr>
      </p:pic>
      <p:sp>
        <p:nvSpPr>
          <p:cNvPr id="7" name="Rectángulo: esquinas redondeadas 6"/>
          <p:cNvSpPr/>
          <p:nvPr/>
        </p:nvSpPr>
        <p:spPr>
          <a:xfrm>
            <a:off x="14394" y="1028572"/>
            <a:ext cx="2002812" cy="5829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145837" y="1225125"/>
            <a:ext cx="16017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stdlib.h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stdbool.h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stdio.h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endParaRPr lang="es-CL" sz="600" dirty="0">
              <a:solidFill>
                <a:srgbClr val="0070C0"/>
              </a:solidFill>
            </a:endParaRPr>
          </a:p>
          <a:p>
            <a:r>
              <a:rPr lang="es-CL" sz="1200" dirty="0" err="1"/>
              <a:t>typedef</a:t>
            </a:r>
            <a:r>
              <a:rPr lang="es-CL" sz="1200" dirty="0"/>
              <a:t> </a:t>
            </a:r>
            <a:r>
              <a:rPr lang="es-CL" sz="1200" dirty="0" err="1"/>
              <a:t>struct</a:t>
            </a:r>
            <a:r>
              <a:rPr lang="es-CL" sz="1200" dirty="0"/>
              <a:t> nodo{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int</a:t>
            </a:r>
            <a:r>
              <a:rPr lang="es-CL" sz="1200" dirty="0"/>
              <a:t> valor;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struct</a:t>
            </a:r>
            <a:r>
              <a:rPr lang="es-CL" sz="1200" dirty="0"/>
              <a:t> nodo *</a:t>
            </a:r>
            <a:r>
              <a:rPr lang="es-CL" sz="1200" dirty="0" err="1"/>
              <a:t>sgte</a:t>
            </a:r>
            <a:r>
              <a:rPr lang="es-CL" sz="1200" dirty="0"/>
              <a:t>;</a:t>
            </a:r>
          </a:p>
          <a:p>
            <a:r>
              <a:rPr lang="es-CL" sz="1200" dirty="0"/>
              <a:t>}Nodo;</a:t>
            </a:r>
          </a:p>
          <a:p>
            <a:endParaRPr lang="es-CL" sz="800" dirty="0"/>
          </a:p>
          <a:p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11395219" cy="807720"/>
          </a:xfrm>
        </p:spPr>
        <p:txBody>
          <a:bodyPr/>
          <a:lstStyle/>
          <a:p>
            <a:r>
              <a:rPr lang="es-CL" b="1" dirty="0">
                <a:solidFill>
                  <a:srgbClr val="FF0000"/>
                </a:solidFill>
              </a:rPr>
              <a:t>Eliminar</a:t>
            </a:r>
            <a:r>
              <a:rPr lang="es-CL" dirty="0"/>
              <a:t> elementos de una lista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027" y="3707035"/>
            <a:ext cx="21076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err="1"/>
              <a:t>int</a:t>
            </a:r>
            <a:r>
              <a:rPr lang="es-CL" sz="1100" dirty="0"/>
              <a:t> </a:t>
            </a:r>
            <a:r>
              <a:rPr lang="es-CL" sz="1200" b="1" dirty="0" err="1">
                <a:solidFill>
                  <a:srgbClr val="0070C0"/>
                </a:solidFill>
              </a:rPr>
              <a:t>main</a:t>
            </a:r>
            <a:r>
              <a:rPr lang="es-CL" sz="1100" dirty="0"/>
              <a:t>(</a:t>
            </a:r>
            <a:r>
              <a:rPr lang="es-CL" sz="1000" dirty="0" err="1"/>
              <a:t>int</a:t>
            </a:r>
            <a:r>
              <a:rPr lang="es-CL" sz="1000" dirty="0"/>
              <a:t> </a:t>
            </a:r>
            <a:r>
              <a:rPr lang="es-CL" sz="1000" dirty="0" err="1"/>
              <a:t>argc</a:t>
            </a:r>
            <a:r>
              <a:rPr lang="es-CL" sz="1000" dirty="0"/>
              <a:t>, </a:t>
            </a:r>
            <a:r>
              <a:rPr lang="es-CL" sz="1000" dirty="0" err="1"/>
              <a:t>char</a:t>
            </a:r>
            <a:r>
              <a:rPr lang="es-CL" sz="1000" dirty="0"/>
              <a:t> *</a:t>
            </a:r>
            <a:r>
              <a:rPr lang="es-CL" sz="1000" dirty="0" err="1"/>
              <a:t>argv</a:t>
            </a:r>
            <a:r>
              <a:rPr lang="es-CL" sz="1000" dirty="0"/>
              <a:t>[]</a:t>
            </a:r>
            <a:r>
              <a:rPr lang="es-CL" sz="1100" dirty="0"/>
              <a:t>)</a:t>
            </a:r>
          </a:p>
          <a:p>
            <a:r>
              <a:rPr lang="es-CL" sz="1100" dirty="0"/>
              <a:t>{</a:t>
            </a:r>
          </a:p>
          <a:p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  Lista *L;</a:t>
            </a:r>
          </a:p>
          <a:p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  L = </a:t>
            </a:r>
            <a:r>
              <a:rPr lang="es-CL" sz="1000" dirty="0" err="1">
                <a:solidFill>
                  <a:schemeClr val="bg1">
                    <a:lumMod val="50000"/>
                  </a:schemeClr>
                </a:solidFill>
              </a:rPr>
              <a:t>crearLista</a:t>
            </a:r>
            <a:r>
              <a:rPr lang="es-CL" sz="1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(L,15);   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(L,5);   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(L,30);   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(L,10);   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100" dirty="0"/>
              <a:t>  </a:t>
            </a:r>
            <a:r>
              <a:rPr lang="es-CL" sz="1100" dirty="0" err="1"/>
              <a:t>if</a:t>
            </a:r>
            <a:r>
              <a:rPr lang="es-CL" sz="1100" dirty="0"/>
              <a:t> (</a:t>
            </a:r>
            <a:r>
              <a:rPr lang="es-CL" sz="1100" b="1" dirty="0" err="1">
                <a:solidFill>
                  <a:srgbClr val="FF0000"/>
                </a:solidFill>
              </a:rPr>
              <a:t>eliminarNodo</a:t>
            </a:r>
            <a:r>
              <a:rPr lang="es-CL" sz="1100" dirty="0"/>
              <a:t>(L,</a:t>
            </a:r>
            <a:r>
              <a:rPr lang="es-CL" sz="1200" b="1" dirty="0">
                <a:solidFill>
                  <a:srgbClr val="FF0000"/>
                </a:solidFill>
              </a:rPr>
              <a:t>5</a:t>
            </a:r>
            <a:r>
              <a:rPr lang="es-CL" sz="1100" dirty="0"/>
              <a:t>))</a:t>
            </a:r>
          </a:p>
          <a:p>
            <a:r>
              <a:rPr lang="es-CL" sz="1100" dirty="0"/>
              <a:t>    </a:t>
            </a:r>
            <a:r>
              <a:rPr lang="es-CL" sz="1100" dirty="0" err="1"/>
              <a:t>printf</a:t>
            </a:r>
            <a:r>
              <a:rPr lang="es-CL" sz="1100" dirty="0"/>
              <a:t>(“Eliminado”);</a:t>
            </a:r>
          </a:p>
          <a:p>
            <a:r>
              <a:rPr lang="es-CL" sz="1100" dirty="0"/>
              <a:t> </a:t>
            </a:r>
            <a:r>
              <a:rPr lang="es-CL" sz="1100" dirty="0" err="1"/>
              <a:t>else</a:t>
            </a:r>
            <a:endParaRPr lang="es-CL" sz="1100" dirty="0"/>
          </a:p>
          <a:p>
            <a:r>
              <a:rPr lang="es-CL" sz="1100" dirty="0"/>
              <a:t>    </a:t>
            </a:r>
            <a:r>
              <a:rPr lang="es-CL" sz="1100" dirty="0" err="1"/>
              <a:t>printf</a:t>
            </a:r>
            <a:r>
              <a:rPr lang="es-CL" sz="1100" dirty="0"/>
              <a:t>("No se encontró”); 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  :</a:t>
            </a:r>
          </a:p>
          <a:p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s-CL" sz="1000" dirty="0" err="1">
                <a:solidFill>
                  <a:schemeClr val="bg1">
                    <a:lumMod val="65000"/>
                  </a:schemeClr>
                </a:solidFill>
              </a:rPr>
              <a:t>destruirLista</a:t>
            </a:r>
            <a:r>
              <a:rPr lang="es-CL" sz="100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100" dirty="0"/>
              <a:t>}</a:t>
            </a:r>
            <a:endParaRPr lang="es-CL" sz="2000" dirty="0"/>
          </a:p>
        </p:txBody>
      </p:sp>
      <p:sp>
        <p:nvSpPr>
          <p:cNvPr id="19" name="Marcador de contenido 2"/>
          <p:cNvSpPr txBox="1">
            <a:spLocks/>
          </p:cNvSpPr>
          <p:nvPr/>
        </p:nvSpPr>
        <p:spPr>
          <a:xfrm>
            <a:off x="5709314" y="777113"/>
            <a:ext cx="6482686" cy="3941684"/>
          </a:xfrm>
          <a:prstGeom prst="rect">
            <a:avLst/>
          </a:prstGeom>
          <a:solidFill>
            <a:srgbClr val="FFDDF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CL" sz="2300" b="1" u="sng" dirty="0">
                <a:solidFill>
                  <a:srgbClr val="002060"/>
                </a:solidFill>
              </a:rPr>
              <a:t>PASOS</a:t>
            </a:r>
            <a:r>
              <a:rPr lang="es-CL" sz="1900" b="1" dirty="0">
                <a:solidFill>
                  <a:srgbClr val="002060"/>
                </a:solidFill>
              </a:rPr>
              <a:t>:</a:t>
            </a:r>
          </a:p>
          <a:p>
            <a:pPr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Declarar variable </a:t>
            </a:r>
            <a:r>
              <a:rPr lang="es-CL" sz="2100" dirty="0" err="1">
                <a:solidFill>
                  <a:srgbClr val="002060"/>
                </a:solidFill>
              </a:rPr>
              <a:t>aux</a:t>
            </a:r>
            <a:r>
              <a:rPr lang="es-CL" sz="2100" dirty="0">
                <a:solidFill>
                  <a:srgbClr val="002060"/>
                </a:solidFill>
              </a:rPr>
              <a:t> tipo Nodo y que apunte al inicio de la lista.</a:t>
            </a:r>
          </a:p>
          <a:p>
            <a:pPr>
              <a:spcAft>
                <a:spcPts val="600"/>
              </a:spcAft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dirty="0">
                <a:solidFill>
                  <a:srgbClr val="002060"/>
                </a:solidFill>
              </a:rPr>
              <a:t>Declarar puntero </a:t>
            </a:r>
            <a:r>
              <a:rPr lang="es-CL" sz="2100" dirty="0" err="1">
                <a:solidFill>
                  <a:srgbClr val="002060"/>
                </a:solidFill>
              </a:rPr>
              <a:t>auxE</a:t>
            </a:r>
            <a:r>
              <a:rPr lang="es-CL" sz="2100" dirty="0">
                <a:solidFill>
                  <a:srgbClr val="002060"/>
                </a:solidFill>
              </a:rPr>
              <a:t> que apuntará al nodo a eliminar y se define </a:t>
            </a:r>
            <a:r>
              <a:rPr lang="es-CL" sz="2100" dirty="0" err="1">
                <a:solidFill>
                  <a:srgbClr val="002060"/>
                </a:solidFill>
              </a:rPr>
              <a:t>flag</a:t>
            </a:r>
            <a:r>
              <a:rPr lang="es-CL" sz="2100" dirty="0">
                <a:solidFill>
                  <a:srgbClr val="002060"/>
                </a:solidFill>
              </a:rPr>
              <a:t> (eliminado) que indicará si se eliminó o no el nodo.</a:t>
            </a:r>
          </a:p>
          <a:p>
            <a:pPr>
              <a:spcBef>
                <a:spcPts val="0"/>
              </a:spcBef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b="1" dirty="0">
                <a:solidFill>
                  <a:srgbClr val="002060"/>
                </a:solidFill>
              </a:rPr>
              <a:t>SI</a:t>
            </a:r>
            <a:r>
              <a:rPr lang="es-CL" sz="2100" dirty="0">
                <a:solidFill>
                  <a:srgbClr val="002060"/>
                </a:solidFill>
              </a:rPr>
              <a:t> elemento a eliminar se encuentra al inicio de la lista (</a:t>
            </a:r>
            <a:r>
              <a:rPr lang="es-CL" sz="2100" dirty="0" err="1">
                <a:solidFill>
                  <a:srgbClr val="002060"/>
                </a:solidFill>
              </a:rPr>
              <a:t>ejem</a:t>
            </a:r>
            <a:r>
              <a:rPr lang="es-CL" sz="2100" dirty="0">
                <a:solidFill>
                  <a:srgbClr val="002060"/>
                </a:solidFill>
              </a:rPr>
              <a:t> = </a:t>
            </a:r>
            <a:r>
              <a:rPr lang="es-CL" sz="2100" b="1" dirty="0">
                <a:solidFill>
                  <a:srgbClr val="FF0000"/>
                </a:solidFill>
              </a:rPr>
              <a:t>10</a:t>
            </a:r>
            <a:r>
              <a:rPr lang="es-CL" sz="2100" dirty="0">
                <a:solidFill>
                  <a:srgbClr val="002060"/>
                </a:solidFill>
              </a:rPr>
              <a:t>):</a:t>
            </a:r>
          </a:p>
          <a:p>
            <a:pPr marL="800100" lvl="1" indent="-342900">
              <a:spcBef>
                <a:spcPts val="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2000" b="1" dirty="0" err="1">
                <a:solidFill>
                  <a:srgbClr val="002060"/>
                </a:solidFill>
              </a:rPr>
              <a:t>auxE</a:t>
            </a:r>
            <a:r>
              <a:rPr lang="es-CL" sz="2000" dirty="0">
                <a:solidFill>
                  <a:srgbClr val="002060"/>
                </a:solidFill>
              </a:rPr>
              <a:t> que apunte al inicio (donde está apuntando </a:t>
            </a:r>
            <a:r>
              <a:rPr lang="es-CL" sz="2000" b="1" dirty="0" err="1">
                <a:solidFill>
                  <a:srgbClr val="002060"/>
                </a:solidFill>
              </a:rPr>
              <a:t>aux</a:t>
            </a:r>
            <a:r>
              <a:rPr lang="es-CL" sz="2000" dirty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2000" b="1" dirty="0" err="1">
                <a:solidFill>
                  <a:srgbClr val="002060"/>
                </a:solidFill>
              </a:rPr>
              <a:t>ini</a:t>
            </a:r>
            <a:r>
              <a:rPr lang="es-CL" sz="2000" dirty="0">
                <a:solidFill>
                  <a:srgbClr val="002060"/>
                </a:solidFill>
              </a:rPr>
              <a:t> que apunte al </a:t>
            </a:r>
            <a:r>
              <a:rPr lang="es-CL" sz="2000" dirty="0" err="1">
                <a:solidFill>
                  <a:srgbClr val="002060"/>
                </a:solidFill>
              </a:rPr>
              <a:t>sgte</a:t>
            </a:r>
            <a:r>
              <a:rPr lang="es-CL" sz="2000" dirty="0">
                <a:solidFill>
                  <a:srgbClr val="002060"/>
                </a:solidFill>
              </a:rPr>
              <a:t> nodo (donde está apuntando </a:t>
            </a:r>
            <a:r>
              <a:rPr lang="es-CL" sz="2000" b="1" dirty="0" err="1">
                <a:solidFill>
                  <a:srgbClr val="002060"/>
                </a:solidFill>
              </a:rPr>
              <a:t>sgte</a:t>
            </a:r>
            <a:r>
              <a:rPr lang="es-CL" sz="2000" dirty="0">
                <a:solidFill>
                  <a:srgbClr val="002060"/>
                </a:solidFill>
              </a:rPr>
              <a:t> de </a:t>
            </a:r>
            <a:r>
              <a:rPr lang="es-CL" sz="2000" b="1" dirty="0" err="1">
                <a:solidFill>
                  <a:srgbClr val="002060"/>
                </a:solidFill>
              </a:rPr>
              <a:t>aux</a:t>
            </a:r>
            <a:r>
              <a:rPr lang="es-CL" sz="2000" b="1" dirty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lphaLcParenR"/>
            </a:pPr>
            <a:r>
              <a:rPr lang="es-CL" sz="2000" dirty="0">
                <a:solidFill>
                  <a:srgbClr val="002060"/>
                </a:solidFill>
              </a:rPr>
              <a:t>Disminuir tamaño, desenganchar nodo eliminado y liberar memoria</a:t>
            </a:r>
            <a:endParaRPr lang="es-CL" sz="19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buClr>
                <a:srgbClr val="002060"/>
              </a:buClr>
              <a:buSzPct val="100000"/>
              <a:buFont typeface="+mj-lt"/>
              <a:buAutoNum type="arabicParenR"/>
            </a:pPr>
            <a:r>
              <a:rPr lang="es-CL" sz="2100" b="1" dirty="0">
                <a:solidFill>
                  <a:srgbClr val="002060"/>
                </a:solidFill>
              </a:rPr>
              <a:t>SINO</a:t>
            </a:r>
            <a:r>
              <a:rPr lang="es-CL" sz="2100" dirty="0">
                <a:solidFill>
                  <a:srgbClr val="002060"/>
                </a:solidFill>
              </a:rPr>
              <a:t> (elemento a eliminar podría estar después del primer nodo = </a:t>
            </a:r>
            <a:r>
              <a:rPr lang="es-CL" sz="2300" b="1" dirty="0">
                <a:solidFill>
                  <a:srgbClr val="FF0000"/>
                </a:solidFill>
              </a:rPr>
              <a:t>5</a:t>
            </a:r>
            <a:r>
              <a:rPr lang="es-CL" sz="2100" dirty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spcBef>
                <a:spcPts val="600"/>
              </a:spcBef>
              <a:buClr>
                <a:srgbClr val="002060"/>
              </a:buClr>
              <a:buSzPct val="100000"/>
              <a:buNone/>
            </a:pPr>
            <a:r>
              <a:rPr lang="es-CL" sz="2000" b="1" dirty="0">
                <a:solidFill>
                  <a:srgbClr val="002060"/>
                </a:solidFill>
              </a:rPr>
              <a:t>MIENTRAS no encuentra el nodo y no ha eliminado</a:t>
            </a:r>
          </a:p>
          <a:p>
            <a:pPr marL="457200" lvl="1" indent="0">
              <a:spcBef>
                <a:spcPts val="600"/>
              </a:spcBef>
              <a:buClr>
                <a:srgbClr val="002060"/>
              </a:buClr>
              <a:buSzPct val="100000"/>
              <a:buNone/>
            </a:pPr>
            <a:r>
              <a:rPr lang="es-CL" sz="1900" b="1" dirty="0">
                <a:solidFill>
                  <a:srgbClr val="002060"/>
                </a:solidFill>
              </a:rPr>
              <a:t>    SI valor a eliminar NO es igual al valor del </a:t>
            </a:r>
            <a:r>
              <a:rPr lang="es-CL" sz="1900" b="1" dirty="0" err="1">
                <a:solidFill>
                  <a:srgbClr val="002060"/>
                </a:solidFill>
              </a:rPr>
              <a:t>sgte</a:t>
            </a:r>
            <a:r>
              <a:rPr lang="es-CL" sz="1900" b="1" dirty="0">
                <a:solidFill>
                  <a:srgbClr val="002060"/>
                </a:solidFill>
              </a:rPr>
              <a:t> nodo</a:t>
            </a:r>
          </a:p>
          <a:p>
            <a:pPr marL="1200150" lvl="2" indent="-34290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1900" b="1" dirty="0" err="1">
                <a:solidFill>
                  <a:srgbClr val="002060"/>
                </a:solidFill>
              </a:rPr>
              <a:t>aux</a:t>
            </a:r>
            <a:r>
              <a:rPr lang="es-CL" sz="1900" b="1" dirty="0">
                <a:solidFill>
                  <a:srgbClr val="002060"/>
                </a:solidFill>
              </a:rPr>
              <a:t> </a:t>
            </a:r>
            <a:r>
              <a:rPr lang="es-CL" sz="1900" dirty="0">
                <a:solidFill>
                  <a:srgbClr val="002060"/>
                </a:solidFill>
              </a:rPr>
              <a:t>que apunte al nodo siguiente (que avance)</a:t>
            </a:r>
          </a:p>
          <a:p>
            <a:pPr marL="457200" lvl="1" indent="0">
              <a:spcBef>
                <a:spcPts val="0"/>
              </a:spcBef>
              <a:buClr>
                <a:srgbClr val="002060"/>
              </a:buClr>
              <a:buSzPct val="100000"/>
              <a:buNone/>
            </a:pPr>
            <a:r>
              <a:rPr lang="es-CL" sz="1900" b="1" dirty="0">
                <a:solidFill>
                  <a:srgbClr val="002060"/>
                </a:solidFill>
              </a:rPr>
              <a:t>    SINO (</a:t>
            </a:r>
            <a:r>
              <a:rPr lang="es-CL" sz="1900" dirty="0">
                <a:solidFill>
                  <a:srgbClr val="002060"/>
                </a:solidFill>
              </a:rPr>
              <a:t> si lo encuentra)</a:t>
            </a:r>
            <a:endParaRPr lang="es-CL" sz="1900" b="1" dirty="0">
              <a:solidFill>
                <a:srgbClr val="002060"/>
              </a:solidFill>
            </a:endParaRPr>
          </a:p>
          <a:p>
            <a:pPr marL="1200150" lvl="2" indent="-342900">
              <a:spcBef>
                <a:spcPts val="6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1800" b="1" dirty="0" err="1">
                <a:solidFill>
                  <a:srgbClr val="002060"/>
                </a:solidFill>
              </a:rPr>
              <a:t>auxE</a:t>
            </a:r>
            <a:r>
              <a:rPr lang="es-CL" sz="1800" dirty="0">
                <a:solidFill>
                  <a:srgbClr val="002060"/>
                </a:solidFill>
              </a:rPr>
              <a:t>  que apunte al nodo a eliminar (donde apunta </a:t>
            </a:r>
            <a:r>
              <a:rPr lang="es-CL" sz="1800" b="1" dirty="0" err="1">
                <a:solidFill>
                  <a:srgbClr val="002060"/>
                </a:solidFill>
              </a:rPr>
              <a:t>sgte</a:t>
            </a:r>
            <a:r>
              <a:rPr lang="es-CL" sz="1800" dirty="0">
                <a:solidFill>
                  <a:srgbClr val="002060"/>
                </a:solidFill>
              </a:rPr>
              <a:t> de </a:t>
            </a:r>
            <a:r>
              <a:rPr lang="es-CL" sz="1800" b="1" dirty="0" err="1">
                <a:solidFill>
                  <a:srgbClr val="002060"/>
                </a:solidFill>
              </a:rPr>
              <a:t>aux</a:t>
            </a:r>
            <a:r>
              <a:rPr lang="es-CL" sz="1800" dirty="0">
                <a:solidFill>
                  <a:srgbClr val="002060"/>
                </a:solidFill>
              </a:rPr>
              <a:t>).</a:t>
            </a:r>
          </a:p>
          <a:p>
            <a:pPr marL="1200150" lvl="2" indent="-342900">
              <a:spcBef>
                <a:spcPts val="6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1800" b="1" dirty="0" err="1">
                <a:solidFill>
                  <a:srgbClr val="002060"/>
                </a:solidFill>
              </a:rPr>
              <a:t>sgte</a:t>
            </a:r>
            <a:r>
              <a:rPr lang="es-CL" sz="1800" dirty="0">
                <a:solidFill>
                  <a:srgbClr val="002060"/>
                </a:solidFill>
              </a:rPr>
              <a:t> de </a:t>
            </a:r>
            <a:r>
              <a:rPr lang="es-CL" sz="1800" b="1" dirty="0" err="1">
                <a:solidFill>
                  <a:srgbClr val="002060"/>
                </a:solidFill>
              </a:rPr>
              <a:t>aux</a:t>
            </a:r>
            <a:r>
              <a:rPr lang="es-CL" sz="1800" dirty="0">
                <a:solidFill>
                  <a:srgbClr val="002060"/>
                </a:solidFill>
              </a:rPr>
              <a:t> que apunte al nodo sub-siguiente.</a:t>
            </a:r>
          </a:p>
          <a:p>
            <a:pPr marL="1200150" lvl="2" indent="-342900">
              <a:spcBef>
                <a:spcPts val="6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002060"/>
                </a:solidFill>
              </a:rPr>
              <a:t>Disminuir tamaño, desenganchar nodo eliminado y liberar memoria.</a:t>
            </a:r>
            <a:endParaRPr lang="es-CL" sz="1700" dirty="0">
              <a:solidFill>
                <a:srgbClr val="002060"/>
              </a:solidFill>
            </a:endParaRPr>
          </a:p>
          <a:p>
            <a:pPr marL="457200" lvl="1" indent="0">
              <a:spcBef>
                <a:spcPts val="0"/>
              </a:spcBef>
              <a:buClr>
                <a:srgbClr val="002060"/>
              </a:buClr>
              <a:buSzPct val="100000"/>
              <a:buNone/>
            </a:pPr>
            <a:endParaRPr lang="es-CL" dirty="0">
              <a:solidFill>
                <a:srgbClr val="002060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4730851"/>
            <a:ext cx="6743700" cy="2105025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5987596" y="5553903"/>
            <a:ext cx="421910" cy="458920"/>
            <a:chOff x="6156545" y="5533917"/>
            <a:chExt cx="421910" cy="458920"/>
          </a:xfrm>
        </p:grpSpPr>
        <p:cxnSp>
          <p:nvCxnSpPr>
            <p:cNvPr id="41" name="Conector recto de flecha 40"/>
            <p:cNvCxnSpPr>
              <a:cxnSpLocks/>
            </p:cNvCxnSpPr>
            <p:nvPr/>
          </p:nvCxnSpPr>
          <p:spPr>
            <a:xfrm flipH="1">
              <a:off x="6156545" y="5772150"/>
              <a:ext cx="84235" cy="22068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6156545" y="5533917"/>
              <a:ext cx="421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386128" y="5577129"/>
            <a:ext cx="502061" cy="458920"/>
            <a:chOff x="6156545" y="5533917"/>
            <a:chExt cx="502061" cy="458920"/>
          </a:xfrm>
        </p:grpSpPr>
        <p:cxnSp>
          <p:nvCxnSpPr>
            <p:cNvPr id="22" name="Conector recto de flecha 21"/>
            <p:cNvCxnSpPr>
              <a:cxnSpLocks/>
            </p:cNvCxnSpPr>
            <p:nvPr/>
          </p:nvCxnSpPr>
          <p:spPr>
            <a:xfrm flipH="1">
              <a:off x="6156545" y="5772150"/>
              <a:ext cx="84235" cy="22068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6156545" y="5533917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b="1" dirty="0" err="1">
                  <a:solidFill>
                    <a:srgbClr val="00B050"/>
                  </a:solidFill>
                </a:rPr>
                <a:t>auxE</a:t>
              </a:r>
              <a:endParaRPr lang="es-CL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9" name="Conector recto de flecha 8"/>
          <p:cNvCxnSpPr/>
          <p:nvPr/>
        </p:nvCxnSpPr>
        <p:spPr>
          <a:xfrm flipH="1">
            <a:off x="8120418" y="5577129"/>
            <a:ext cx="604482" cy="435694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igno de multiplicación 9"/>
          <p:cNvSpPr/>
          <p:nvPr/>
        </p:nvSpPr>
        <p:spPr>
          <a:xfrm rot="20199643">
            <a:off x="7221204" y="5611163"/>
            <a:ext cx="841063" cy="2693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3" name="Grupo 32"/>
          <p:cNvGrpSpPr/>
          <p:nvPr/>
        </p:nvGrpSpPr>
        <p:grpSpPr>
          <a:xfrm>
            <a:off x="7108826" y="6217254"/>
            <a:ext cx="415924" cy="543522"/>
            <a:chOff x="4491057" y="4889767"/>
            <a:chExt cx="385743" cy="720323"/>
          </a:xfrm>
        </p:grpSpPr>
        <p:sp>
          <p:nvSpPr>
            <p:cNvPr id="11" name="Elipse 10"/>
            <p:cNvSpPr/>
            <p:nvPr/>
          </p:nvSpPr>
          <p:spPr>
            <a:xfrm>
              <a:off x="4643458" y="4889767"/>
              <a:ext cx="88096" cy="1299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4" name="Conector recto de flecha 23"/>
            <p:cNvCxnSpPr>
              <a:cxnSpLocks/>
            </p:cNvCxnSpPr>
            <p:nvPr/>
          </p:nvCxnSpPr>
          <p:spPr>
            <a:xfrm flipH="1">
              <a:off x="4693453" y="5035721"/>
              <a:ext cx="2011" cy="49816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4491057" y="5533890"/>
              <a:ext cx="36669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cxnSpLocks/>
            </p:cNvCxnSpPr>
            <p:nvPr/>
          </p:nvCxnSpPr>
          <p:spPr>
            <a:xfrm>
              <a:off x="4510107" y="5610090"/>
              <a:ext cx="36669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5041398"/>
            <a:ext cx="361950" cy="316706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933" y="1315971"/>
            <a:ext cx="1832456" cy="66141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95" y="1977390"/>
            <a:ext cx="2295525" cy="1600200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982" y="3607933"/>
            <a:ext cx="704850" cy="2820163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5116" y="3849034"/>
            <a:ext cx="3183464" cy="2368219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90" y="4747755"/>
            <a:ext cx="6743700" cy="2105025"/>
          </a:xfrm>
          <a:prstGeom prst="rect">
            <a:avLst/>
          </a:prstGeom>
        </p:spPr>
      </p:pic>
      <p:grpSp>
        <p:nvGrpSpPr>
          <p:cNvPr id="58" name="Grupo 57"/>
          <p:cNvGrpSpPr/>
          <p:nvPr/>
        </p:nvGrpSpPr>
        <p:grpSpPr>
          <a:xfrm>
            <a:off x="6139996" y="5569827"/>
            <a:ext cx="421910" cy="458920"/>
            <a:chOff x="6156545" y="5533917"/>
            <a:chExt cx="421910" cy="458920"/>
          </a:xfrm>
        </p:grpSpPr>
        <p:cxnSp>
          <p:nvCxnSpPr>
            <p:cNvPr id="59" name="Conector recto de flecha 58"/>
            <p:cNvCxnSpPr>
              <a:cxnSpLocks/>
            </p:cNvCxnSpPr>
            <p:nvPr/>
          </p:nvCxnSpPr>
          <p:spPr>
            <a:xfrm flipH="1">
              <a:off x="6156545" y="5772150"/>
              <a:ext cx="84235" cy="22068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6156545" y="5533917"/>
              <a:ext cx="421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967839" y="5579407"/>
            <a:ext cx="502061" cy="458920"/>
            <a:chOff x="6156545" y="5533917"/>
            <a:chExt cx="502061" cy="458920"/>
          </a:xfrm>
        </p:grpSpPr>
        <p:cxnSp>
          <p:nvCxnSpPr>
            <p:cNvPr id="62" name="Conector recto de flecha 61"/>
            <p:cNvCxnSpPr>
              <a:cxnSpLocks/>
            </p:cNvCxnSpPr>
            <p:nvPr/>
          </p:nvCxnSpPr>
          <p:spPr>
            <a:xfrm flipH="1">
              <a:off x="6156545" y="5772150"/>
              <a:ext cx="84235" cy="22068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6156545" y="5533917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b="1" dirty="0" err="1">
                  <a:solidFill>
                    <a:srgbClr val="00B050"/>
                  </a:solidFill>
                </a:rPr>
                <a:t>auxE</a:t>
              </a:r>
              <a:endParaRPr lang="es-CL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8025666" y="5585752"/>
            <a:ext cx="421910" cy="458920"/>
            <a:chOff x="6156545" y="5533917"/>
            <a:chExt cx="421910" cy="458920"/>
          </a:xfrm>
        </p:grpSpPr>
        <p:cxnSp>
          <p:nvCxnSpPr>
            <p:cNvPr id="65" name="Conector recto de flecha 64"/>
            <p:cNvCxnSpPr>
              <a:cxnSpLocks/>
            </p:cNvCxnSpPr>
            <p:nvPr/>
          </p:nvCxnSpPr>
          <p:spPr>
            <a:xfrm flipH="1">
              <a:off x="6156545" y="5772150"/>
              <a:ext cx="84235" cy="22068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6156545" y="5533917"/>
              <a:ext cx="421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b="1" dirty="0" err="1">
                  <a:solidFill>
                    <a:srgbClr val="FF9900"/>
                  </a:solidFill>
                </a:rPr>
                <a:t>aux</a:t>
              </a:r>
              <a:endParaRPr lang="es-CL" b="1" dirty="0">
                <a:solidFill>
                  <a:srgbClr val="FF9900"/>
                </a:solidFill>
              </a:endParaRPr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8844" y="4119575"/>
            <a:ext cx="2305050" cy="257175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6736" y="4368827"/>
            <a:ext cx="1428750" cy="304800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6841" y="4627214"/>
            <a:ext cx="581025" cy="1408835"/>
          </a:xfrm>
          <a:prstGeom prst="rect">
            <a:avLst/>
          </a:prstGeom>
        </p:spPr>
      </p:pic>
      <p:sp>
        <p:nvSpPr>
          <p:cNvPr id="71" name="Rectángulo 70"/>
          <p:cNvSpPr/>
          <p:nvPr/>
        </p:nvSpPr>
        <p:spPr>
          <a:xfrm>
            <a:off x="6075537" y="5565890"/>
            <a:ext cx="486369" cy="46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4003" y="5136875"/>
            <a:ext cx="346834" cy="264255"/>
          </a:xfrm>
          <a:prstGeom prst="rect">
            <a:avLst/>
          </a:prstGeom>
        </p:spPr>
      </p:pic>
      <p:grpSp>
        <p:nvGrpSpPr>
          <p:cNvPr id="106" name="Grupo 105"/>
          <p:cNvGrpSpPr/>
          <p:nvPr/>
        </p:nvGrpSpPr>
        <p:grpSpPr>
          <a:xfrm>
            <a:off x="8720473" y="6244549"/>
            <a:ext cx="1774984" cy="423586"/>
            <a:chOff x="8720473" y="6244549"/>
            <a:chExt cx="1774984" cy="423586"/>
          </a:xfrm>
        </p:grpSpPr>
        <p:grpSp>
          <p:nvGrpSpPr>
            <p:cNvPr id="104" name="Grupo 103"/>
            <p:cNvGrpSpPr/>
            <p:nvPr/>
          </p:nvGrpSpPr>
          <p:grpSpPr>
            <a:xfrm>
              <a:off x="8788713" y="6315360"/>
              <a:ext cx="1706744" cy="352775"/>
              <a:chOff x="8788713" y="6315360"/>
              <a:chExt cx="1706744" cy="352775"/>
            </a:xfrm>
          </p:grpSpPr>
          <p:cxnSp>
            <p:nvCxnSpPr>
              <p:cNvPr id="78" name="Conector recto 77"/>
              <p:cNvCxnSpPr>
                <a:cxnSpLocks/>
              </p:cNvCxnSpPr>
              <p:nvPr/>
            </p:nvCxnSpPr>
            <p:spPr>
              <a:xfrm>
                <a:off x="8788713" y="6667103"/>
                <a:ext cx="1679448" cy="1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/>
              <p:cNvCxnSpPr>
                <a:cxnSpLocks/>
              </p:cNvCxnSpPr>
              <p:nvPr/>
            </p:nvCxnSpPr>
            <p:spPr>
              <a:xfrm>
                <a:off x="8788713" y="6315360"/>
                <a:ext cx="1372" cy="32557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de flecha 87"/>
              <p:cNvCxnSpPr/>
              <p:nvPr/>
            </p:nvCxnSpPr>
            <p:spPr>
              <a:xfrm flipV="1">
                <a:off x="10495457" y="6504318"/>
                <a:ext cx="0" cy="162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Diagrama de flujo: conector 104"/>
            <p:cNvSpPr/>
            <p:nvPr/>
          </p:nvSpPr>
          <p:spPr>
            <a:xfrm>
              <a:off x="8720473" y="6244549"/>
              <a:ext cx="109628" cy="9807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0041779" y="5835158"/>
            <a:ext cx="323720" cy="509736"/>
            <a:chOff x="10041779" y="5835158"/>
            <a:chExt cx="323720" cy="509736"/>
          </a:xfrm>
        </p:grpSpPr>
        <p:grpSp>
          <p:nvGrpSpPr>
            <p:cNvPr id="110" name="Grupo 109"/>
            <p:cNvGrpSpPr/>
            <p:nvPr/>
          </p:nvGrpSpPr>
          <p:grpSpPr>
            <a:xfrm>
              <a:off x="10041779" y="5835158"/>
              <a:ext cx="323720" cy="67992"/>
              <a:chOff x="11035275" y="7008868"/>
              <a:chExt cx="323720" cy="67992"/>
            </a:xfrm>
          </p:grpSpPr>
          <p:cxnSp>
            <p:nvCxnSpPr>
              <p:cNvPr id="96" name="Conector recto 95"/>
              <p:cNvCxnSpPr>
                <a:cxnSpLocks/>
              </p:cNvCxnSpPr>
              <p:nvPr/>
            </p:nvCxnSpPr>
            <p:spPr>
              <a:xfrm>
                <a:off x="11035275" y="7008868"/>
                <a:ext cx="32372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>
                <a:cxnSpLocks/>
              </p:cNvCxnSpPr>
              <p:nvPr/>
            </p:nvCxnSpPr>
            <p:spPr>
              <a:xfrm flipV="1">
                <a:off x="11114815" y="7076189"/>
                <a:ext cx="164208" cy="67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Diagrama de flujo: conector 110"/>
            <p:cNvSpPr/>
            <p:nvPr/>
          </p:nvSpPr>
          <p:spPr>
            <a:xfrm>
              <a:off x="10142115" y="6246817"/>
              <a:ext cx="109628" cy="9807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13" name="Conector recto de flecha 112"/>
          <p:cNvCxnSpPr>
            <a:stCxn id="111" idx="0"/>
          </p:cNvCxnSpPr>
          <p:nvPr/>
        </p:nvCxnSpPr>
        <p:spPr>
          <a:xfrm flipV="1">
            <a:off x="10196929" y="5934328"/>
            <a:ext cx="0" cy="312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igno de multiplicación 115"/>
          <p:cNvSpPr/>
          <p:nvPr/>
        </p:nvSpPr>
        <p:spPr>
          <a:xfrm>
            <a:off x="8643552" y="5963212"/>
            <a:ext cx="1608191" cy="6359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7032" y="2300121"/>
            <a:ext cx="2114550" cy="1304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832" y="4867997"/>
            <a:ext cx="2190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  <p:bldP spid="10" grpId="0" animBg="1"/>
      <p:bldP spid="71" grpId="0" animBg="1"/>
      <p:bldP spid="1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1684" y="2354899"/>
            <a:ext cx="4133776" cy="252059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CL" sz="2400" b="1" dirty="0">
                <a:solidFill>
                  <a:srgbClr val="0070C0"/>
                </a:solidFill>
              </a:rPr>
              <a:t>¿ cómo se comporta este algoritmo eliminar si el valor a eliminar corresponde al último elemento?</a:t>
            </a:r>
          </a:p>
          <a:p>
            <a:pPr marL="0" indent="0" algn="ctr">
              <a:buNone/>
            </a:pPr>
            <a:r>
              <a:rPr lang="es-CL" sz="2400" b="1" dirty="0">
                <a:solidFill>
                  <a:srgbClr val="0070C0"/>
                </a:solidFill>
              </a:rPr>
              <a:t>Haga las modificaciones necesarias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11395219" cy="807720"/>
          </a:xfrm>
        </p:spPr>
        <p:txBody>
          <a:bodyPr/>
          <a:lstStyle/>
          <a:p>
            <a:r>
              <a:rPr lang="es-CL" b="1" dirty="0">
                <a:solidFill>
                  <a:srgbClr val="FF0000"/>
                </a:solidFill>
              </a:rPr>
              <a:t>Eliminar</a:t>
            </a:r>
            <a:r>
              <a:rPr lang="es-CL" dirty="0"/>
              <a:t> elementos de una lista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" y="790575"/>
            <a:ext cx="3800475" cy="60674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52750" y="1600200"/>
            <a:ext cx="1551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>
                <a:solidFill>
                  <a:srgbClr val="0070C0"/>
                </a:solidFill>
              </a:rPr>
              <a:t>TAREA:</a:t>
            </a:r>
          </a:p>
        </p:txBody>
      </p:sp>
    </p:spTree>
    <p:extLst>
      <p:ext uri="{BB962C8B-B14F-4D97-AF65-F5344CB8AC3E}">
        <p14:creationId xmlns:p14="http://schemas.microsoft.com/office/powerpoint/2010/main" val="136948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14394" y="1051560"/>
            <a:ext cx="2140330" cy="5806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145837" y="1076875"/>
            <a:ext cx="160172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stdlib.h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stdbool.h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100" dirty="0">
                <a:solidFill>
                  <a:srgbClr val="0070C0"/>
                </a:solidFill>
              </a:rPr>
              <a:t>#</a:t>
            </a:r>
            <a:r>
              <a:rPr lang="es-CL" sz="1100" dirty="0" err="1">
                <a:solidFill>
                  <a:srgbClr val="0070C0"/>
                </a:solidFill>
              </a:rPr>
              <a:t>include</a:t>
            </a:r>
            <a:r>
              <a:rPr lang="es-CL" sz="1100" dirty="0">
                <a:solidFill>
                  <a:srgbClr val="0070C0"/>
                </a:solidFill>
              </a:rPr>
              <a:t> &lt;</a:t>
            </a:r>
            <a:r>
              <a:rPr lang="es-CL" sz="1100" dirty="0" err="1">
                <a:solidFill>
                  <a:srgbClr val="0070C0"/>
                </a:solidFill>
              </a:rPr>
              <a:t>stdio.h</a:t>
            </a:r>
            <a:r>
              <a:rPr lang="es-CL" sz="1100" dirty="0">
                <a:solidFill>
                  <a:srgbClr val="0070C0"/>
                </a:solidFill>
              </a:rPr>
              <a:t>&gt;</a:t>
            </a:r>
          </a:p>
          <a:p>
            <a:endParaRPr lang="es-CL" sz="600" dirty="0">
              <a:solidFill>
                <a:srgbClr val="0070C0"/>
              </a:solidFill>
            </a:endParaRPr>
          </a:p>
          <a:p>
            <a:r>
              <a:rPr lang="es-CL" sz="1200" dirty="0" err="1"/>
              <a:t>typedef</a:t>
            </a:r>
            <a:r>
              <a:rPr lang="es-CL" sz="1200" dirty="0"/>
              <a:t> </a:t>
            </a:r>
            <a:r>
              <a:rPr lang="es-CL" sz="1200" dirty="0" err="1"/>
              <a:t>struct</a:t>
            </a:r>
            <a:r>
              <a:rPr lang="es-CL" sz="1200" dirty="0"/>
              <a:t> nodo{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int</a:t>
            </a:r>
            <a:r>
              <a:rPr lang="es-CL" sz="1200" dirty="0"/>
              <a:t> valor;</a:t>
            </a:r>
          </a:p>
          <a:p>
            <a:r>
              <a:rPr lang="es-CL" sz="1200" dirty="0"/>
              <a:t>   </a:t>
            </a:r>
            <a:r>
              <a:rPr lang="es-CL" sz="1200" dirty="0" err="1"/>
              <a:t>struct</a:t>
            </a:r>
            <a:r>
              <a:rPr lang="es-CL" sz="1200" dirty="0"/>
              <a:t> nodo *</a:t>
            </a:r>
            <a:r>
              <a:rPr lang="es-CL" sz="1200" dirty="0" err="1"/>
              <a:t>sgte</a:t>
            </a:r>
            <a:r>
              <a:rPr lang="es-CL" sz="1200" dirty="0"/>
              <a:t>;</a:t>
            </a:r>
          </a:p>
          <a:p>
            <a:r>
              <a:rPr lang="es-CL" sz="1200" dirty="0"/>
              <a:t>}Nodo;</a:t>
            </a:r>
          </a:p>
          <a:p>
            <a:endParaRPr lang="es-CL" sz="800" dirty="0"/>
          </a:p>
          <a:p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2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2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494" y="3509069"/>
            <a:ext cx="214033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400" b="1" dirty="0" err="1">
                <a:solidFill>
                  <a:srgbClr val="0070C0"/>
                </a:solidFill>
              </a:rPr>
              <a:t>main</a:t>
            </a:r>
            <a:r>
              <a:rPr lang="es-CL" sz="1200" dirty="0"/>
              <a:t>(</a:t>
            </a:r>
            <a:r>
              <a:rPr lang="es-CL" sz="1000" dirty="0" err="1"/>
              <a:t>int</a:t>
            </a:r>
            <a:r>
              <a:rPr lang="es-CL" sz="1000" dirty="0"/>
              <a:t> </a:t>
            </a:r>
            <a:r>
              <a:rPr lang="es-CL" sz="1000" dirty="0" err="1"/>
              <a:t>argc</a:t>
            </a:r>
            <a:r>
              <a:rPr lang="es-CL" sz="1000" dirty="0"/>
              <a:t>, </a:t>
            </a:r>
            <a:r>
              <a:rPr lang="es-CL" sz="1000" dirty="0" err="1"/>
              <a:t>char</a:t>
            </a:r>
            <a:r>
              <a:rPr lang="es-CL" sz="1000" dirty="0"/>
              <a:t> *</a:t>
            </a:r>
            <a:r>
              <a:rPr lang="es-CL" sz="1000" dirty="0" err="1"/>
              <a:t>argv</a:t>
            </a:r>
            <a:r>
              <a:rPr lang="es-CL" sz="1000" dirty="0"/>
              <a:t>[]</a:t>
            </a:r>
            <a:r>
              <a:rPr lang="es-CL" sz="1200" dirty="0"/>
              <a:t>)</a:t>
            </a:r>
          </a:p>
          <a:p>
            <a:r>
              <a:rPr lang="es-CL" sz="1200" dirty="0"/>
              <a:t>{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Lista *L;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L =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crearLista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s-CL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insertar Elementó(L,15);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(L,5);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(L,30);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insertarElemento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(L,10);    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</a:t>
            </a:r>
            <a:r>
              <a:rPr lang="es-CL" sz="1200" b="1" dirty="0">
                <a:solidFill>
                  <a:srgbClr val="00B0F0"/>
                </a:solidFill>
              </a:rPr>
              <a:t>;</a:t>
            </a:r>
            <a:endParaRPr lang="es-CL" sz="1050" b="1" dirty="0">
              <a:solidFill>
                <a:srgbClr val="00B0F0"/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scanf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("%d",&amp;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valElim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eliminarNodo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L,valElim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(“Eliminado”);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endParaRPr lang="es-CL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("No se encontró”); </a:t>
            </a:r>
            <a:endParaRPr lang="es-CL" sz="105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050" dirty="0" err="1">
                <a:solidFill>
                  <a:schemeClr val="bg1">
                    <a:lumMod val="65000"/>
                  </a:schemeClr>
                </a:solidFill>
              </a:rPr>
              <a:t>recorrerLista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(L);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:</a:t>
            </a:r>
          </a:p>
          <a:p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s-CL" sz="1600" dirty="0" err="1">
                <a:solidFill>
                  <a:srgbClr val="92D050"/>
                </a:solidFill>
              </a:rPr>
              <a:t>destruirLista</a:t>
            </a:r>
            <a:r>
              <a:rPr lang="es-CL" sz="1600" dirty="0">
                <a:solidFill>
                  <a:srgbClr val="92D050"/>
                </a:solidFill>
              </a:rPr>
              <a:t>(L)</a:t>
            </a:r>
            <a:r>
              <a:rPr lang="es-CL" sz="105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r>
              <a:rPr lang="es-CL" sz="1200" dirty="0"/>
              <a:t>}</a:t>
            </a:r>
            <a:endParaRPr lang="es-CL" sz="1600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40124" y="163830"/>
            <a:ext cx="9632526" cy="1320800"/>
          </a:xfrm>
        </p:spPr>
        <p:txBody>
          <a:bodyPr/>
          <a:lstStyle/>
          <a:p>
            <a:r>
              <a:rPr lang="es-CL" b="1" dirty="0">
                <a:solidFill>
                  <a:srgbClr val="92D050"/>
                </a:solidFill>
              </a:rPr>
              <a:t>Destruir</a:t>
            </a:r>
            <a:r>
              <a:rPr lang="es-CL" dirty="0"/>
              <a:t> una Lista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20" y="1784682"/>
            <a:ext cx="4747380" cy="38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7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66" y="1790883"/>
            <a:ext cx="5795889" cy="32639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229" y="1484629"/>
            <a:ext cx="2082621" cy="3570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rgbClr val="0070C0"/>
                </a:solidFill>
              </a:rPr>
              <a:t>#</a:t>
            </a:r>
            <a:r>
              <a:rPr lang="es-CL" sz="1400" dirty="0" err="1">
                <a:solidFill>
                  <a:srgbClr val="0070C0"/>
                </a:solidFill>
              </a:rPr>
              <a:t>include</a:t>
            </a:r>
            <a:r>
              <a:rPr lang="es-CL" sz="1400" dirty="0">
                <a:solidFill>
                  <a:srgbClr val="0070C0"/>
                </a:solidFill>
              </a:rPr>
              <a:t> &lt;</a:t>
            </a:r>
            <a:r>
              <a:rPr lang="es-CL" sz="1400" dirty="0" err="1">
                <a:solidFill>
                  <a:srgbClr val="0070C0"/>
                </a:solidFill>
              </a:rPr>
              <a:t>stdlib.h</a:t>
            </a:r>
            <a:r>
              <a:rPr lang="es-CL" sz="14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400" dirty="0">
                <a:solidFill>
                  <a:srgbClr val="0070C0"/>
                </a:solidFill>
              </a:rPr>
              <a:t>#</a:t>
            </a:r>
            <a:r>
              <a:rPr lang="es-CL" sz="1400" dirty="0" err="1">
                <a:solidFill>
                  <a:srgbClr val="0070C0"/>
                </a:solidFill>
              </a:rPr>
              <a:t>include</a:t>
            </a:r>
            <a:r>
              <a:rPr lang="es-CL" sz="1400" dirty="0">
                <a:solidFill>
                  <a:srgbClr val="0070C0"/>
                </a:solidFill>
              </a:rPr>
              <a:t> &lt;</a:t>
            </a:r>
            <a:r>
              <a:rPr lang="es-CL" sz="1400" dirty="0" err="1">
                <a:solidFill>
                  <a:srgbClr val="0070C0"/>
                </a:solidFill>
              </a:rPr>
              <a:t>stdbool.h</a:t>
            </a:r>
            <a:r>
              <a:rPr lang="es-CL" sz="14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400" dirty="0">
                <a:solidFill>
                  <a:srgbClr val="0070C0"/>
                </a:solidFill>
              </a:rPr>
              <a:t>#</a:t>
            </a:r>
            <a:r>
              <a:rPr lang="es-CL" sz="1400" dirty="0" err="1">
                <a:solidFill>
                  <a:srgbClr val="0070C0"/>
                </a:solidFill>
              </a:rPr>
              <a:t>include</a:t>
            </a:r>
            <a:r>
              <a:rPr lang="es-CL" sz="1400" dirty="0">
                <a:solidFill>
                  <a:srgbClr val="0070C0"/>
                </a:solidFill>
              </a:rPr>
              <a:t> &lt;</a:t>
            </a:r>
            <a:r>
              <a:rPr lang="es-CL" sz="1400" dirty="0" err="1">
                <a:solidFill>
                  <a:srgbClr val="0070C0"/>
                </a:solidFill>
              </a:rPr>
              <a:t>stdio.h</a:t>
            </a:r>
            <a:r>
              <a:rPr lang="es-CL" sz="1400" dirty="0">
                <a:solidFill>
                  <a:srgbClr val="0070C0"/>
                </a:solidFill>
              </a:rPr>
              <a:t>&gt;</a:t>
            </a:r>
          </a:p>
          <a:p>
            <a:endParaRPr lang="es-CL" sz="1400" dirty="0">
              <a:solidFill>
                <a:srgbClr val="0070C0"/>
              </a:solidFill>
            </a:endParaRPr>
          </a:p>
          <a:p>
            <a:r>
              <a:rPr lang="es-CL" sz="1600" dirty="0" err="1"/>
              <a:t>typedef</a:t>
            </a:r>
            <a:r>
              <a:rPr lang="es-CL" sz="1600" dirty="0"/>
              <a:t> </a:t>
            </a:r>
            <a:r>
              <a:rPr lang="es-CL" sz="1600" dirty="0" err="1"/>
              <a:t>struct</a:t>
            </a:r>
            <a:r>
              <a:rPr lang="es-CL" sz="1600" dirty="0"/>
              <a:t> nodo{</a:t>
            </a:r>
          </a:p>
          <a:p>
            <a:r>
              <a:rPr lang="es-CL" sz="1600" dirty="0"/>
              <a:t>   </a:t>
            </a:r>
            <a:r>
              <a:rPr lang="es-CL" b="1" dirty="0" err="1">
                <a:solidFill>
                  <a:srgbClr val="FF0000"/>
                </a:solidFill>
              </a:rPr>
              <a:t>int</a:t>
            </a:r>
            <a:r>
              <a:rPr lang="es-CL" sz="1600" dirty="0"/>
              <a:t> dato;</a:t>
            </a:r>
          </a:p>
          <a:p>
            <a:r>
              <a:rPr lang="es-CL" sz="1600" dirty="0"/>
              <a:t>   </a:t>
            </a:r>
            <a:r>
              <a:rPr lang="es-CL" sz="1600" dirty="0" err="1"/>
              <a:t>struct</a:t>
            </a:r>
            <a:r>
              <a:rPr lang="es-CL" sz="1600" dirty="0"/>
              <a:t> nodo *</a:t>
            </a:r>
            <a:r>
              <a:rPr lang="es-CL" sz="1600" dirty="0" err="1"/>
              <a:t>sgte</a:t>
            </a:r>
            <a:r>
              <a:rPr lang="es-CL" sz="1600" dirty="0"/>
              <a:t>;</a:t>
            </a:r>
          </a:p>
          <a:p>
            <a:r>
              <a:rPr lang="es-CL" sz="1600" dirty="0"/>
              <a:t>}Nodo;</a:t>
            </a:r>
          </a:p>
          <a:p>
            <a:endParaRPr lang="es-CL" sz="1600" dirty="0"/>
          </a:p>
          <a:p>
            <a:r>
              <a:rPr lang="es-CL" sz="1600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600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lista{</a:t>
            </a:r>
          </a:p>
          <a:p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  Nodo *</a:t>
            </a:r>
            <a:r>
              <a:rPr lang="es-CL" sz="1600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  Nodo *fin;</a:t>
            </a:r>
          </a:p>
          <a:p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s-CL" sz="16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L" sz="1600" dirty="0" err="1">
                <a:solidFill>
                  <a:schemeClr val="accent6">
                    <a:lumMod val="75000"/>
                  </a:schemeClr>
                </a:solidFill>
              </a:rPr>
              <a:t>tam</a:t>
            </a:r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r>
              <a:rPr lang="es-CL" sz="1600" dirty="0">
                <a:solidFill>
                  <a:schemeClr val="accent6">
                    <a:lumMod val="75000"/>
                  </a:schemeClr>
                </a:solidFill>
              </a:rPr>
              <a:t>}Lista;</a:t>
            </a:r>
            <a:endParaRPr lang="es-C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196395" y="120723"/>
            <a:ext cx="6518304" cy="1363906"/>
          </a:xfrm>
        </p:spPr>
        <p:txBody>
          <a:bodyPr/>
          <a:lstStyle/>
          <a:p>
            <a:r>
              <a:rPr lang="es-CL" dirty="0"/>
              <a:t>Implementación: </a:t>
            </a:r>
            <a:br>
              <a:rPr lang="es-CL" dirty="0"/>
            </a:br>
            <a:r>
              <a:rPr lang="es-CL" sz="2800" dirty="0"/>
              <a:t>Declaración de una lista (</a:t>
            </a:r>
            <a:r>
              <a:rPr lang="es-CL" b="1" dirty="0"/>
              <a:t>versión 2</a:t>
            </a:r>
            <a:r>
              <a:rPr lang="es-CL" sz="2800" dirty="0"/>
              <a:t>)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270609" y="445260"/>
            <a:ext cx="2783698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stdlib.h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stdbool.h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r>
              <a:rPr lang="es-CL" dirty="0">
                <a:solidFill>
                  <a:srgbClr val="0070C0"/>
                </a:solidFill>
              </a:rPr>
              <a:t>#</a:t>
            </a:r>
            <a:r>
              <a:rPr lang="es-CL" dirty="0" err="1">
                <a:solidFill>
                  <a:srgbClr val="0070C0"/>
                </a:solidFill>
              </a:rPr>
              <a:t>include</a:t>
            </a:r>
            <a:r>
              <a:rPr lang="es-CL" dirty="0">
                <a:solidFill>
                  <a:srgbClr val="0070C0"/>
                </a:solidFill>
              </a:rPr>
              <a:t> &lt;</a:t>
            </a:r>
            <a:r>
              <a:rPr lang="es-CL" dirty="0" err="1">
                <a:solidFill>
                  <a:srgbClr val="0070C0"/>
                </a:solidFill>
              </a:rPr>
              <a:t>stdio.h</a:t>
            </a:r>
            <a:r>
              <a:rPr lang="es-CL" dirty="0">
                <a:solidFill>
                  <a:srgbClr val="0070C0"/>
                </a:solidFill>
              </a:rPr>
              <a:t>&gt;</a:t>
            </a:r>
          </a:p>
          <a:p>
            <a:endParaRPr lang="es-CL" dirty="0">
              <a:solidFill>
                <a:srgbClr val="0070C0"/>
              </a:solidFill>
            </a:endParaRPr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</a:t>
            </a:r>
            <a:r>
              <a:rPr lang="es-CL" sz="2000" dirty="0" err="1"/>
              <a:t>info</a:t>
            </a:r>
            <a:r>
              <a:rPr lang="es-CL" sz="2000" dirty="0"/>
              <a:t>{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num</a:t>
            </a:r>
            <a:r>
              <a:rPr lang="es-CL" sz="2000" dirty="0"/>
              <a:t>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char</a:t>
            </a:r>
            <a:r>
              <a:rPr lang="es-CL" sz="2000" dirty="0"/>
              <a:t> nombre[30];</a:t>
            </a:r>
          </a:p>
          <a:p>
            <a:r>
              <a:rPr lang="es-CL" sz="2000" dirty="0"/>
              <a:t>}</a:t>
            </a:r>
            <a:r>
              <a:rPr lang="es-CL" sz="2000" dirty="0" err="1"/>
              <a:t>Info</a:t>
            </a:r>
            <a:r>
              <a:rPr lang="es-CL" sz="2000" dirty="0"/>
              <a:t>;</a:t>
            </a:r>
          </a:p>
          <a:p>
            <a:endParaRPr lang="es-CL" sz="2000" dirty="0"/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nodo{</a:t>
            </a:r>
          </a:p>
          <a:p>
            <a:r>
              <a:rPr lang="es-CL" sz="2000" dirty="0"/>
              <a:t>   </a:t>
            </a:r>
            <a:r>
              <a:rPr lang="es-CL" sz="2400" b="1" dirty="0" err="1">
                <a:solidFill>
                  <a:srgbClr val="FF0000"/>
                </a:solidFill>
              </a:rPr>
              <a:t>Info</a:t>
            </a:r>
            <a:r>
              <a:rPr lang="es-CL" sz="2000" dirty="0"/>
              <a:t> *dato;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struct</a:t>
            </a:r>
            <a:r>
              <a:rPr lang="es-CL" sz="2000" dirty="0"/>
              <a:t> nodo *</a:t>
            </a:r>
            <a:r>
              <a:rPr lang="es-CL" sz="2000" dirty="0" err="1"/>
              <a:t>sgte</a:t>
            </a:r>
            <a:r>
              <a:rPr lang="es-CL" sz="2000" dirty="0"/>
              <a:t>;</a:t>
            </a:r>
          </a:p>
          <a:p>
            <a:r>
              <a:rPr lang="es-CL" sz="2000" dirty="0"/>
              <a:t>}Nodo;</a:t>
            </a:r>
          </a:p>
          <a:p>
            <a:endParaRPr lang="es-CL" sz="2000" dirty="0"/>
          </a:p>
          <a:p>
            <a:r>
              <a:rPr lang="es-CL" sz="2000" dirty="0" err="1"/>
              <a:t>typedef</a:t>
            </a:r>
            <a:r>
              <a:rPr lang="es-CL" sz="2000" dirty="0"/>
              <a:t> </a:t>
            </a:r>
            <a:r>
              <a:rPr lang="es-CL" sz="2000" dirty="0" err="1"/>
              <a:t>struct</a:t>
            </a:r>
            <a:r>
              <a:rPr lang="es-CL" sz="2000" dirty="0"/>
              <a:t> lista{</a:t>
            </a:r>
          </a:p>
          <a:p>
            <a:r>
              <a:rPr lang="es-CL" sz="2000" dirty="0"/>
              <a:t>   Nodo *</a:t>
            </a:r>
            <a:r>
              <a:rPr lang="es-CL" sz="2000" dirty="0" err="1"/>
              <a:t>ini</a:t>
            </a:r>
            <a:r>
              <a:rPr lang="es-CL" sz="2000" dirty="0"/>
              <a:t>;</a:t>
            </a:r>
          </a:p>
          <a:p>
            <a:r>
              <a:rPr lang="es-CL" sz="2000" dirty="0"/>
              <a:t>   Nodo *fin;</a:t>
            </a:r>
          </a:p>
          <a:p>
            <a:r>
              <a:rPr lang="es-CL" sz="2000" dirty="0"/>
              <a:t>   </a:t>
            </a:r>
            <a:r>
              <a:rPr lang="es-CL" sz="2000" dirty="0" err="1"/>
              <a:t>int</a:t>
            </a:r>
            <a:r>
              <a:rPr lang="es-CL" sz="2000" dirty="0"/>
              <a:t> </a:t>
            </a:r>
            <a:r>
              <a:rPr lang="es-CL" sz="2000" dirty="0" err="1"/>
              <a:t>tam</a:t>
            </a:r>
            <a:r>
              <a:rPr lang="es-CL" sz="2000" dirty="0"/>
              <a:t>; </a:t>
            </a:r>
          </a:p>
          <a:p>
            <a:r>
              <a:rPr lang="es-CL" sz="2000" dirty="0"/>
              <a:t>}Lista;</a:t>
            </a:r>
          </a:p>
        </p:txBody>
      </p:sp>
      <p:sp>
        <p:nvSpPr>
          <p:cNvPr id="20" name="Globo: línea doblada doble sin borde 19"/>
          <p:cNvSpPr/>
          <p:nvPr/>
        </p:nvSpPr>
        <p:spPr>
          <a:xfrm>
            <a:off x="486154" y="5233182"/>
            <a:ext cx="3002634" cy="1434904"/>
          </a:xfrm>
          <a:prstGeom prst="callout3">
            <a:avLst>
              <a:gd name="adj1" fmla="val 27483"/>
              <a:gd name="adj2" fmla="val 1092"/>
              <a:gd name="adj3" fmla="val 1728"/>
              <a:gd name="adj4" fmla="val -7995"/>
              <a:gd name="adj5" fmla="val -150095"/>
              <a:gd name="adj6" fmla="val -6373"/>
              <a:gd name="adj7" fmla="val -167719"/>
              <a:gd name="adj8" fmla="val 1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¿Cómo implemento lo mismo si </a:t>
            </a:r>
            <a:r>
              <a:rPr lang="es-CL" b="1" dirty="0">
                <a:solidFill>
                  <a:srgbClr val="FF0000"/>
                </a:solidFill>
              </a:rPr>
              <a:t>dato</a:t>
            </a:r>
            <a:r>
              <a:rPr lang="es-CL" b="1" dirty="0">
                <a:solidFill>
                  <a:schemeClr val="tx1"/>
                </a:solidFill>
              </a:rPr>
              <a:t> apunta a una </a:t>
            </a:r>
            <a:r>
              <a:rPr lang="es-CL" b="1" dirty="0">
                <a:solidFill>
                  <a:srgbClr val="FF0000"/>
                </a:solidFill>
              </a:rPr>
              <a:t>estructura </a:t>
            </a:r>
            <a:r>
              <a:rPr lang="es-CL" b="1" dirty="0" err="1">
                <a:solidFill>
                  <a:srgbClr val="FF0000"/>
                </a:solidFill>
              </a:rPr>
              <a:t>Info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>
                <a:solidFill>
                  <a:schemeClr val="tx1"/>
                </a:solidFill>
              </a:rPr>
              <a:t>que guarde más de un valor</a:t>
            </a:r>
            <a:endParaRPr lang="es-CL" b="1" dirty="0">
              <a:solidFill>
                <a:srgbClr val="FF0000"/>
              </a:solidFill>
            </a:endParaRPr>
          </a:p>
          <a:p>
            <a:pPr algn="ctr"/>
            <a:endParaRPr lang="es-CL" dirty="0"/>
          </a:p>
        </p:txBody>
      </p:sp>
      <p:sp>
        <p:nvSpPr>
          <p:cNvPr id="21" name="Flecha: a la derecha 20"/>
          <p:cNvSpPr/>
          <p:nvPr/>
        </p:nvSpPr>
        <p:spPr>
          <a:xfrm rot="19152714">
            <a:off x="3683373" y="5422505"/>
            <a:ext cx="807949" cy="61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: a la derecha 21"/>
          <p:cNvSpPr/>
          <p:nvPr/>
        </p:nvSpPr>
        <p:spPr>
          <a:xfrm>
            <a:off x="7823468" y="1023607"/>
            <a:ext cx="946646" cy="61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0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40124" y="323850"/>
            <a:ext cx="6009216" cy="1363906"/>
          </a:xfrm>
        </p:spPr>
        <p:txBody>
          <a:bodyPr/>
          <a:lstStyle/>
          <a:p>
            <a:r>
              <a:rPr lang="es-CL" b="1" dirty="0"/>
              <a:t>Ejemplo Implementación:</a:t>
            </a:r>
            <a:r>
              <a:rPr lang="es-CL" dirty="0"/>
              <a:t> </a:t>
            </a:r>
            <a:br>
              <a:rPr lang="es-CL" dirty="0"/>
            </a:br>
            <a:r>
              <a:rPr lang="es-CL" sz="2400" dirty="0"/>
              <a:t>(versión 2)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421261" y="640913"/>
            <a:ext cx="368241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err="1"/>
              <a:t>int</a:t>
            </a:r>
            <a:r>
              <a:rPr lang="es-CL" sz="1600" dirty="0"/>
              <a:t> </a:t>
            </a:r>
            <a:r>
              <a:rPr lang="es-CL" b="1" dirty="0" err="1">
                <a:solidFill>
                  <a:srgbClr val="0070C0"/>
                </a:solidFill>
              </a:rPr>
              <a:t>main</a:t>
            </a:r>
            <a:r>
              <a:rPr lang="es-CL" sz="1600" dirty="0"/>
              <a:t>(</a:t>
            </a:r>
            <a:r>
              <a:rPr lang="es-CL" sz="1600" dirty="0" err="1"/>
              <a:t>int</a:t>
            </a:r>
            <a:r>
              <a:rPr lang="es-CL" sz="1600" dirty="0"/>
              <a:t> </a:t>
            </a:r>
            <a:r>
              <a:rPr lang="es-CL" sz="1600" dirty="0" err="1"/>
              <a:t>argc</a:t>
            </a:r>
            <a:r>
              <a:rPr lang="es-CL" sz="1600" dirty="0"/>
              <a:t>, </a:t>
            </a:r>
            <a:r>
              <a:rPr lang="es-CL" sz="1600" dirty="0" err="1"/>
              <a:t>char</a:t>
            </a:r>
            <a:r>
              <a:rPr lang="es-CL" sz="1600" dirty="0"/>
              <a:t> *</a:t>
            </a:r>
            <a:r>
              <a:rPr lang="es-CL" sz="1600" dirty="0" err="1"/>
              <a:t>argv</a:t>
            </a:r>
            <a:r>
              <a:rPr lang="es-CL" sz="1600" dirty="0"/>
              <a:t>[])</a:t>
            </a:r>
          </a:p>
          <a:p>
            <a:r>
              <a:rPr lang="es-CL" sz="1600" dirty="0"/>
              <a:t>{</a:t>
            </a:r>
          </a:p>
          <a:p>
            <a:r>
              <a:rPr lang="es-CL" sz="1600" dirty="0"/>
              <a:t>    Lista *L;</a:t>
            </a:r>
          </a:p>
          <a:p>
            <a:r>
              <a:rPr lang="es-CL" sz="1600" dirty="0"/>
              <a:t>    L = </a:t>
            </a:r>
            <a:r>
              <a:rPr lang="es-CL" sz="1600" dirty="0" err="1">
                <a:solidFill>
                  <a:srgbClr val="FFC000"/>
                </a:solidFill>
              </a:rPr>
              <a:t>crearLista</a:t>
            </a:r>
            <a:r>
              <a:rPr lang="es-CL" sz="1600" dirty="0"/>
              <a:t>();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E951DE"/>
                </a:solidFill>
              </a:rPr>
              <a:t>insertarElemento</a:t>
            </a:r>
            <a:r>
              <a:rPr lang="es-CL" sz="1600" dirty="0"/>
              <a:t>(L,15,”pepe”);    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E951DE"/>
                </a:solidFill>
              </a:rPr>
              <a:t>insertarElemento</a:t>
            </a:r>
            <a:r>
              <a:rPr lang="es-CL" sz="1600" dirty="0"/>
              <a:t>(L,5,”javi”);    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E951DE"/>
                </a:solidFill>
              </a:rPr>
              <a:t>insertarElemento</a:t>
            </a:r>
            <a:r>
              <a:rPr lang="es-CL" sz="1600" dirty="0"/>
              <a:t>(L,30,”fran”);    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E951DE"/>
                </a:solidFill>
              </a:rPr>
              <a:t>insertarElemento</a:t>
            </a:r>
            <a:r>
              <a:rPr lang="es-CL" sz="1600" dirty="0"/>
              <a:t>(L,10,”peter”);    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E951DE"/>
                </a:solidFill>
              </a:rPr>
              <a:t>insertarElemento</a:t>
            </a:r>
            <a:r>
              <a:rPr lang="es-CL" sz="1600" dirty="0"/>
              <a:t>(L,8,”scott”);    </a:t>
            </a:r>
          </a:p>
          <a:p>
            <a:r>
              <a:rPr lang="es-CL" sz="1600" dirty="0"/>
              <a:t>    </a:t>
            </a:r>
            <a:r>
              <a:rPr lang="es-CL" sz="1600" dirty="0" err="1">
                <a:solidFill>
                  <a:srgbClr val="00B0F0"/>
                </a:solidFill>
              </a:rPr>
              <a:t>recorrerLista</a:t>
            </a:r>
            <a:r>
              <a:rPr lang="es-CL" sz="1600" dirty="0"/>
              <a:t>(L);</a:t>
            </a:r>
          </a:p>
          <a:p>
            <a:r>
              <a:rPr lang="es-CL" sz="1400" dirty="0"/>
              <a:t>    </a:t>
            </a:r>
            <a:r>
              <a:rPr lang="es-CL" sz="1600" dirty="0" err="1"/>
              <a:t>if</a:t>
            </a:r>
            <a:r>
              <a:rPr lang="es-CL" sz="1600" dirty="0"/>
              <a:t> (</a:t>
            </a:r>
            <a:r>
              <a:rPr lang="es-CL" sz="1600" b="1" dirty="0" err="1">
                <a:solidFill>
                  <a:srgbClr val="FF0000"/>
                </a:solidFill>
              </a:rPr>
              <a:t>eliminarNodo</a:t>
            </a:r>
            <a:r>
              <a:rPr lang="es-CL" sz="1600" b="1" dirty="0"/>
              <a:t>(L,</a:t>
            </a:r>
            <a:r>
              <a:rPr lang="es-CL" sz="1600" b="1" dirty="0">
                <a:solidFill>
                  <a:srgbClr val="FF0000"/>
                </a:solidFill>
              </a:rPr>
              <a:t> 15</a:t>
            </a:r>
            <a:r>
              <a:rPr lang="es-CL" sz="1600" b="1" dirty="0"/>
              <a:t>)</a:t>
            </a:r>
            <a:r>
              <a:rPr lang="es-CL" sz="1600" dirty="0"/>
              <a:t>)</a:t>
            </a:r>
          </a:p>
          <a:p>
            <a:r>
              <a:rPr lang="es-CL" sz="1600" dirty="0"/>
              <a:t>    	</a:t>
            </a:r>
            <a:r>
              <a:rPr lang="es-CL" sz="1600" dirty="0" err="1"/>
              <a:t>printf</a:t>
            </a:r>
            <a:r>
              <a:rPr lang="es-CL" sz="1600" dirty="0"/>
              <a:t>(“Eliminado”);</a:t>
            </a:r>
          </a:p>
          <a:p>
            <a:r>
              <a:rPr lang="es-CL" sz="1600" dirty="0"/>
              <a:t>    </a:t>
            </a:r>
            <a:r>
              <a:rPr lang="es-CL" sz="1600" dirty="0" err="1"/>
              <a:t>else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err="1"/>
              <a:t>printf</a:t>
            </a:r>
            <a:r>
              <a:rPr lang="es-CL" sz="1600" dirty="0"/>
              <a:t>("No se encontró”); </a:t>
            </a:r>
            <a:r>
              <a:rPr lang="es-CL" sz="1600" dirty="0">
                <a:solidFill>
                  <a:srgbClr val="00B0F0"/>
                </a:solidFill>
              </a:rPr>
              <a:t>    </a:t>
            </a:r>
          </a:p>
          <a:p>
            <a:r>
              <a:rPr lang="es-CL" sz="1400" dirty="0"/>
              <a:t>    </a:t>
            </a:r>
            <a:r>
              <a:rPr lang="es-CL" sz="1600" dirty="0" err="1"/>
              <a:t>if</a:t>
            </a:r>
            <a:r>
              <a:rPr lang="es-CL" sz="1600" dirty="0"/>
              <a:t> (</a:t>
            </a:r>
            <a:r>
              <a:rPr lang="es-CL" sz="1600" b="1" dirty="0" err="1">
                <a:solidFill>
                  <a:srgbClr val="FF0000"/>
                </a:solidFill>
              </a:rPr>
              <a:t>eliminarNodo</a:t>
            </a:r>
            <a:r>
              <a:rPr lang="es-CL" sz="1600" b="1" dirty="0"/>
              <a:t>(L,</a:t>
            </a:r>
            <a:r>
              <a:rPr lang="es-CL" sz="1600" b="1" dirty="0">
                <a:solidFill>
                  <a:srgbClr val="FF0000"/>
                </a:solidFill>
              </a:rPr>
              <a:t> 30</a:t>
            </a:r>
            <a:r>
              <a:rPr lang="es-CL" sz="1600" b="1" dirty="0"/>
              <a:t>)</a:t>
            </a:r>
            <a:r>
              <a:rPr lang="es-CL" sz="1600" dirty="0"/>
              <a:t>)</a:t>
            </a:r>
          </a:p>
          <a:p>
            <a:r>
              <a:rPr lang="es-CL" sz="1600" dirty="0"/>
              <a:t>    	</a:t>
            </a:r>
            <a:r>
              <a:rPr lang="es-CL" sz="1600" dirty="0" err="1"/>
              <a:t>printf</a:t>
            </a:r>
            <a:r>
              <a:rPr lang="es-CL" sz="1600" dirty="0"/>
              <a:t>(“Eliminado”);</a:t>
            </a:r>
          </a:p>
          <a:p>
            <a:r>
              <a:rPr lang="es-CL" sz="1600" dirty="0"/>
              <a:t>    </a:t>
            </a:r>
            <a:r>
              <a:rPr lang="es-CL" sz="1600" dirty="0" err="1"/>
              <a:t>else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err="1"/>
              <a:t>printf</a:t>
            </a:r>
            <a:r>
              <a:rPr lang="es-CL" sz="1600" dirty="0"/>
              <a:t>("No se encontró”); </a:t>
            </a:r>
            <a:r>
              <a:rPr lang="es-CL" sz="1600" dirty="0">
                <a:solidFill>
                  <a:srgbClr val="00B0F0"/>
                </a:solidFill>
              </a:rPr>
              <a:t>    </a:t>
            </a:r>
          </a:p>
          <a:p>
            <a:r>
              <a:rPr lang="es-CL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L" sz="1400" dirty="0"/>
              <a:t> </a:t>
            </a:r>
            <a:r>
              <a:rPr lang="es-CL" sz="1600" dirty="0" err="1"/>
              <a:t>if</a:t>
            </a:r>
            <a:r>
              <a:rPr lang="es-CL" sz="1600" dirty="0"/>
              <a:t> (</a:t>
            </a:r>
            <a:r>
              <a:rPr lang="es-CL" sz="1600" b="1" dirty="0" err="1">
                <a:solidFill>
                  <a:srgbClr val="FF0000"/>
                </a:solidFill>
              </a:rPr>
              <a:t>eliminarNodo</a:t>
            </a:r>
            <a:r>
              <a:rPr lang="es-CL" sz="1600" b="1" dirty="0"/>
              <a:t>(L,</a:t>
            </a:r>
            <a:r>
              <a:rPr lang="es-CL" sz="1600" b="1" dirty="0">
                <a:solidFill>
                  <a:srgbClr val="FF0000"/>
                </a:solidFill>
              </a:rPr>
              <a:t> 30</a:t>
            </a:r>
            <a:r>
              <a:rPr lang="es-CL" sz="1600" b="1" dirty="0"/>
              <a:t>)</a:t>
            </a:r>
            <a:r>
              <a:rPr lang="es-CL" sz="1600" dirty="0"/>
              <a:t>)</a:t>
            </a:r>
          </a:p>
          <a:p>
            <a:r>
              <a:rPr lang="es-CL" sz="1600" dirty="0"/>
              <a:t>    	</a:t>
            </a:r>
            <a:r>
              <a:rPr lang="es-CL" sz="1600" dirty="0" err="1"/>
              <a:t>printf</a:t>
            </a:r>
            <a:r>
              <a:rPr lang="es-CL" sz="1600" dirty="0"/>
              <a:t>(“Eliminado”);</a:t>
            </a:r>
          </a:p>
          <a:p>
            <a:r>
              <a:rPr lang="es-CL" sz="1600" dirty="0"/>
              <a:t>    </a:t>
            </a:r>
            <a:r>
              <a:rPr lang="es-CL" sz="1600" dirty="0" err="1"/>
              <a:t>else</a:t>
            </a:r>
            <a:endParaRPr lang="es-CL" sz="1600" dirty="0"/>
          </a:p>
          <a:p>
            <a:r>
              <a:rPr lang="es-CL" sz="1600" dirty="0"/>
              <a:t>	</a:t>
            </a:r>
            <a:r>
              <a:rPr lang="es-CL" sz="1600" dirty="0" err="1"/>
              <a:t>printf</a:t>
            </a:r>
            <a:r>
              <a:rPr lang="es-CL" sz="1600" dirty="0"/>
              <a:t>("No se encontró”); </a:t>
            </a:r>
            <a:r>
              <a:rPr lang="es-CL" sz="1600" dirty="0">
                <a:solidFill>
                  <a:srgbClr val="00B0F0"/>
                </a:solidFill>
              </a:rPr>
              <a:t>    </a:t>
            </a:r>
          </a:p>
          <a:p>
            <a:r>
              <a:rPr lang="es-CL" sz="16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s-CL" sz="1600" dirty="0" err="1">
                <a:solidFill>
                  <a:schemeClr val="accent3">
                    <a:lumMod val="75000"/>
                  </a:schemeClr>
                </a:solidFill>
              </a:rPr>
              <a:t>destruirLista</a:t>
            </a:r>
            <a:r>
              <a:rPr lang="es-CL" sz="1600" dirty="0"/>
              <a:t>(L);</a:t>
            </a:r>
          </a:p>
          <a:p>
            <a:r>
              <a:rPr lang="es-CL" sz="1600" dirty="0"/>
              <a:t>}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2096086" y="1114862"/>
            <a:ext cx="2461847" cy="4962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#</a:t>
            </a:r>
            <a:r>
              <a:rPr lang="es-CL" sz="1600" dirty="0" err="1">
                <a:solidFill>
                  <a:srgbClr val="0070C0"/>
                </a:solidFill>
              </a:rPr>
              <a:t>include</a:t>
            </a:r>
            <a:r>
              <a:rPr lang="es-CL" sz="1600" dirty="0">
                <a:solidFill>
                  <a:srgbClr val="0070C0"/>
                </a:solidFill>
              </a:rPr>
              <a:t> &lt;</a:t>
            </a:r>
            <a:r>
              <a:rPr lang="es-CL" sz="1600" dirty="0" err="1">
                <a:solidFill>
                  <a:srgbClr val="0070C0"/>
                </a:solidFill>
              </a:rPr>
              <a:t>stdlib.h</a:t>
            </a:r>
            <a:r>
              <a:rPr lang="es-CL" sz="16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600" dirty="0">
                <a:solidFill>
                  <a:srgbClr val="0070C0"/>
                </a:solidFill>
              </a:rPr>
              <a:t>#</a:t>
            </a:r>
            <a:r>
              <a:rPr lang="es-CL" sz="1600" dirty="0" err="1">
                <a:solidFill>
                  <a:srgbClr val="0070C0"/>
                </a:solidFill>
              </a:rPr>
              <a:t>include</a:t>
            </a:r>
            <a:r>
              <a:rPr lang="es-CL" sz="1600" dirty="0">
                <a:solidFill>
                  <a:srgbClr val="0070C0"/>
                </a:solidFill>
              </a:rPr>
              <a:t> &lt;</a:t>
            </a:r>
            <a:r>
              <a:rPr lang="es-CL" sz="1600" dirty="0" err="1">
                <a:solidFill>
                  <a:srgbClr val="0070C0"/>
                </a:solidFill>
              </a:rPr>
              <a:t>stdbool.h</a:t>
            </a:r>
            <a:r>
              <a:rPr lang="es-CL" sz="1600" dirty="0">
                <a:solidFill>
                  <a:srgbClr val="0070C0"/>
                </a:solidFill>
              </a:rPr>
              <a:t>&gt;</a:t>
            </a:r>
          </a:p>
          <a:p>
            <a:r>
              <a:rPr lang="es-CL" sz="1600" dirty="0">
                <a:solidFill>
                  <a:srgbClr val="0070C0"/>
                </a:solidFill>
              </a:rPr>
              <a:t>#</a:t>
            </a:r>
            <a:r>
              <a:rPr lang="es-CL" sz="1600" dirty="0" err="1">
                <a:solidFill>
                  <a:srgbClr val="0070C0"/>
                </a:solidFill>
              </a:rPr>
              <a:t>include</a:t>
            </a:r>
            <a:r>
              <a:rPr lang="es-CL" sz="1600" dirty="0">
                <a:solidFill>
                  <a:srgbClr val="0070C0"/>
                </a:solidFill>
              </a:rPr>
              <a:t> &lt;</a:t>
            </a:r>
            <a:r>
              <a:rPr lang="es-CL" sz="1600" dirty="0" err="1">
                <a:solidFill>
                  <a:srgbClr val="0070C0"/>
                </a:solidFill>
              </a:rPr>
              <a:t>stdio.h</a:t>
            </a:r>
            <a:r>
              <a:rPr lang="es-CL" sz="1600" dirty="0">
                <a:solidFill>
                  <a:srgbClr val="0070C0"/>
                </a:solidFill>
              </a:rPr>
              <a:t>&gt;</a:t>
            </a:r>
          </a:p>
          <a:p>
            <a:endParaRPr lang="es-CL" sz="1050" dirty="0">
              <a:solidFill>
                <a:srgbClr val="0070C0"/>
              </a:solidFill>
            </a:endParaRPr>
          </a:p>
          <a:p>
            <a:r>
              <a:rPr lang="es-CL" dirty="0" err="1"/>
              <a:t>typedef</a:t>
            </a:r>
            <a:r>
              <a:rPr lang="es-CL" dirty="0"/>
              <a:t> </a:t>
            </a:r>
            <a:r>
              <a:rPr lang="es-CL" dirty="0" err="1"/>
              <a:t>struct</a:t>
            </a:r>
            <a:r>
              <a:rPr lang="es-CL" dirty="0"/>
              <a:t> </a:t>
            </a:r>
            <a:r>
              <a:rPr lang="es-CL" dirty="0" err="1"/>
              <a:t>info</a:t>
            </a:r>
            <a:r>
              <a:rPr lang="es-CL" dirty="0"/>
              <a:t>{</a:t>
            </a:r>
          </a:p>
          <a:p>
            <a:r>
              <a:rPr lang="es-CL" dirty="0"/>
              <a:t>   </a:t>
            </a:r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num</a:t>
            </a:r>
            <a:r>
              <a:rPr lang="es-CL" dirty="0"/>
              <a:t>;</a:t>
            </a:r>
          </a:p>
          <a:p>
            <a:r>
              <a:rPr lang="es-CL" dirty="0"/>
              <a:t>   </a:t>
            </a:r>
            <a:r>
              <a:rPr lang="es-CL" dirty="0" err="1"/>
              <a:t>char</a:t>
            </a:r>
            <a:r>
              <a:rPr lang="es-CL" dirty="0"/>
              <a:t> nombre[30];</a:t>
            </a:r>
          </a:p>
          <a:p>
            <a:r>
              <a:rPr lang="es-CL" dirty="0"/>
              <a:t>}</a:t>
            </a:r>
            <a:r>
              <a:rPr lang="es-CL" dirty="0" err="1"/>
              <a:t>Info</a:t>
            </a:r>
            <a:r>
              <a:rPr lang="es-CL" dirty="0"/>
              <a:t>;</a:t>
            </a:r>
          </a:p>
          <a:p>
            <a:endParaRPr lang="es-CL" sz="1100" dirty="0"/>
          </a:p>
          <a:p>
            <a:r>
              <a:rPr lang="es-CL" dirty="0" err="1"/>
              <a:t>typedef</a:t>
            </a:r>
            <a:r>
              <a:rPr lang="es-CL" dirty="0"/>
              <a:t> </a:t>
            </a:r>
            <a:r>
              <a:rPr lang="es-CL" dirty="0" err="1"/>
              <a:t>struct</a:t>
            </a:r>
            <a:r>
              <a:rPr lang="es-CL" dirty="0"/>
              <a:t> nodo{</a:t>
            </a:r>
          </a:p>
          <a:p>
            <a:r>
              <a:rPr lang="es-CL" dirty="0"/>
              <a:t>   </a:t>
            </a:r>
            <a:r>
              <a:rPr lang="es-CL" sz="2000" b="1" dirty="0" err="1">
                <a:solidFill>
                  <a:srgbClr val="FF0000"/>
                </a:solidFill>
              </a:rPr>
              <a:t>Info</a:t>
            </a:r>
            <a:r>
              <a:rPr lang="es-CL" dirty="0"/>
              <a:t> *dato;</a:t>
            </a:r>
          </a:p>
          <a:p>
            <a:r>
              <a:rPr lang="es-CL" dirty="0"/>
              <a:t>   </a:t>
            </a:r>
            <a:r>
              <a:rPr lang="es-CL" dirty="0" err="1"/>
              <a:t>struct</a:t>
            </a:r>
            <a:r>
              <a:rPr lang="es-CL" dirty="0"/>
              <a:t> nodo *</a:t>
            </a:r>
            <a:r>
              <a:rPr lang="es-CL" dirty="0" err="1"/>
              <a:t>sgte</a:t>
            </a:r>
            <a:r>
              <a:rPr lang="es-CL" dirty="0"/>
              <a:t>;</a:t>
            </a:r>
          </a:p>
          <a:p>
            <a:r>
              <a:rPr lang="es-CL" dirty="0"/>
              <a:t>}Nodo;</a:t>
            </a:r>
          </a:p>
          <a:p>
            <a:endParaRPr lang="es-CL" sz="1100" dirty="0"/>
          </a:p>
          <a:p>
            <a:r>
              <a:rPr lang="es-CL" dirty="0" err="1"/>
              <a:t>typedef</a:t>
            </a:r>
            <a:r>
              <a:rPr lang="es-CL" dirty="0"/>
              <a:t> </a:t>
            </a:r>
            <a:r>
              <a:rPr lang="es-CL" dirty="0" err="1"/>
              <a:t>struct</a:t>
            </a:r>
            <a:r>
              <a:rPr lang="es-CL" dirty="0"/>
              <a:t> lista{</a:t>
            </a:r>
          </a:p>
          <a:p>
            <a:r>
              <a:rPr lang="es-CL" dirty="0"/>
              <a:t>   Nodo *</a:t>
            </a:r>
            <a:r>
              <a:rPr lang="es-CL" dirty="0" err="1"/>
              <a:t>ini</a:t>
            </a:r>
            <a:r>
              <a:rPr lang="es-CL" dirty="0"/>
              <a:t>;</a:t>
            </a:r>
          </a:p>
          <a:p>
            <a:r>
              <a:rPr lang="es-CL" dirty="0"/>
              <a:t>   Nodo *fin;</a:t>
            </a:r>
          </a:p>
          <a:p>
            <a:r>
              <a:rPr lang="es-CL" dirty="0"/>
              <a:t>   </a:t>
            </a:r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tam</a:t>
            </a:r>
            <a:r>
              <a:rPr lang="es-CL" dirty="0"/>
              <a:t>; </a:t>
            </a:r>
          </a:p>
          <a:p>
            <a:r>
              <a:rPr lang="es-CL" dirty="0"/>
              <a:t>}Lista;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995268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86915" y="1518691"/>
            <a:ext cx="10608965" cy="5182359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Implemente las funciones indicadas en el </a:t>
            </a:r>
            <a:r>
              <a:rPr lang="es-CL" sz="3600" dirty="0" err="1">
                <a:solidFill>
                  <a:schemeClr val="bg2">
                    <a:lumMod val="25000"/>
                  </a:schemeClr>
                </a:solidFill>
              </a:rPr>
              <a:t>main</a:t>
            </a: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 considerando las estructuras de implementación versión 2.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Crear una función que permita insertar un elemento al final de la lista ya creada. 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Crear una función que permita insertar un elemento inmediatamente después de un número que se encuentre en la lista.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Crear una función que permita calcular el promedio de los elementos de una lista ya creada.</a:t>
            </a:r>
          </a:p>
          <a:p>
            <a:pPr marL="742950" indent="-742950">
              <a:buFont typeface="+mj-lt"/>
              <a:buAutoNum type="arabicParenR"/>
            </a:pPr>
            <a:r>
              <a:rPr lang="es-CL" sz="3600" dirty="0">
                <a:solidFill>
                  <a:schemeClr val="bg2">
                    <a:lumMod val="25000"/>
                  </a:schemeClr>
                </a:solidFill>
              </a:rPr>
              <a:t>Implemente una función que para una lista dada, elimine el nodo que tenga el mayor valor.</a:t>
            </a:r>
          </a:p>
          <a:p>
            <a:pPr marL="0" indent="0">
              <a:buNone/>
            </a:pPr>
            <a:endParaRPr lang="es-CL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CL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CL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CL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CL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9818" y="377588"/>
            <a:ext cx="11364686" cy="1141105"/>
          </a:xfrm>
        </p:spPr>
        <p:txBody>
          <a:bodyPr>
            <a:noAutofit/>
          </a:bodyPr>
          <a:lstStyle/>
          <a:p>
            <a:r>
              <a:rPr lang="es-CL" sz="4400" dirty="0"/>
              <a:t>Su turno: Ejercicios Propuestos</a:t>
            </a:r>
          </a:p>
        </p:txBody>
      </p:sp>
    </p:spTree>
    <p:extLst>
      <p:ext uri="{BB962C8B-B14F-4D97-AF65-F5344CB8AC3E}">
        <p14:creationId xmlns:p14="http://schemas.microsoft.com/office/powerpoint/2010/main" val="25201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864" y="335280"/>
            <a:ext cx="10935546" cy="660400"/>
          </a:xfrm>
        </p:spPr>
        <p:txBody>
          <a:bodyPr/>
          <a:lstStyle/>
          <a:p>
            <a:r>
              <a:rPr lang="es-CL" dirty="0"/>
              <a:t>Estructura Arreglos sus Ventajas y Desventajas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32" y="1129421"/>
            <a:ext cx="8020896" cy="23863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4056380"/>
            <a:ext cx="7414298" cy="2801620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87862" y="3610611"/>
            <a:ext cx="2705946" cy="38861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s-CL" b="1" dirty="0"/>
              <a:t>Sus desventajas:</a:t>
            </a:r>
          </a:p>
        </p:txBody>
      </p:sp>
    </p:spTree>
    <p:extLst>
      <p:ext uri="{BB962C8B-B14F-4D97-AF65-F5344CB8AC3E}">
        <p14:creationId xmlns:p14="http://schemas.microsoft.com/office/powerpoint/2010/main" val="332037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1" y="1931670"/>
            <a:ext cx="7245670" cy="2152788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45864" y="335280"/>
            <a:ext cx="10935546" cy="660400"/>
          </a:xfrm>
        </p:spPr>
        <p:txBody>
          <a:bodyPr/>
          <a:lstStyle/>
          <a:p>
            <a:r>
              <a:rPr lang="es-CL" dirty="0"/>
              <a:t>Estructura Arreglos - Ventajas y Desventajas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846770" y="1290321"/>
            <a:ext cx="3919540" cy="64134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s-CL" b="1" dirty="0"/>
              <a:t>Sus desventajas (continuación):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438854" y="5996827"/>
            <a:ext cx="762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B050"/>
                </a:solidFill>
              </a:rPr>
              <a:t>Asignación de memoria Contigua = posiciones consecutivas de memoria </a:t>
            </a:r>
          </a:p>
        </p:txBody>
      </p:sp>
    </p:spTree>
    <p:extLst>
      <p:ext uri="{BB962C8B-B14F-4D97-AF65-F5344CB8AC3E}">
        <p14:creationId xmlns:p14="http://schemas.microsoft.com/office/powerpoint/2010/main" val="3552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946" cy="773430"/>
          </a:xfrm>
        </p:spPr>
        <p:txBody>
          <a:bodyPr/>
          <a:lstStyle/>
          <a:p>
            <a:r>
              <a:rPr lang="es-CL" dirty="0"/>
              <a:t>Qué son las Listas Enlazadas: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4" y="1588771"/>
            <a:ext cx="7489825" cy="3717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4" y="5460219"/>
            <a:ext cx="7277100" cy="9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191" y="388858"/>
            <a:ext cx="8596668" cy="716280"/>
          </a:xfrm>
        </p:spPr>
        <p:txBody>
          <a:bodyPr/>
          <a:lstStyle/>
          <a:p>
            <a:r>
              <a:rPr lang="es-CL" dirty="0"/>
              <a:t>Qué son las Listas Enlazadas: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0" y="3042689"/>
            <a:ext cx="6722110" cy="2138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7410" y="261281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 ventajas: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67410" y="5353009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 Desventajas: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6" y="5722341"/>
            <a:ext cx="6269794" cy="7992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" y="1279528"/>
            <a:ext cx="7000875" cy="4322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85" y="1840845"/>
            <a:ext cx="589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8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Fundamentos Teóricos Listas Enlazadas</a:t>
            </a:r>
            <a:br>
              <a:rPr lang="es-CL" dirty="0"/>
            </a:br>
            <a:r>
              <a:rPr lang="es-CL" sz="3200" dirty="0"/>
              <a:t>Clasificación</a:t>
            </a:r>
            <a:r>
              <a:rPr lang="es-CL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4" y="2026284"/>
            <a:ext cx="6975476" cy="5649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4117854"/>
            <a:ext cx="6912610" cy="5054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72" y="3063449"/>
            <a:ext cx="5029200" cy="714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49" y="5086645"/>
            <a:ext cx="5495925" cy="733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084" y="2664834"/>
            <a:ext cx="333375" cy="457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459" y="4698916"/>
            <a:ext cx="3333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Fundamentos Teóricos Listas Enlazadas</a:t>
            </a:r>
            <a:br>
              <a:rPr lang="es-CL" dirty="0"/>
            </a:br>
            <a:r>
              <a:rPr lang="es-CL" sz="3200" dirty="0"/>
              <a:t>Clasificación</a:t>
            </a:r>
            <a:r>
              <a:rPr lang="es-CL" dirty="0"/>
              <a:t>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63" y="2068831"/>
            <a:ext cx="6975476" cy="4579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63" y="4286251"/>
            <a:ext cx="6759697" cy="4800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54" y="5048250"/>
            <a:ext cx="5268913" cy="14573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492" y="2767493"/>
            <a:ext cx="4322128" cy="1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sobre Listas Enlazadas: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735" y="1512254"/>
            <a:ext cx="8596668" cy="388077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CL" dirty="0"/>
              <a:t>Inicialización o creación de una lista </a:t>
            </a:r>
          </a:p>
          <a:p>
            <a:pPr>
              <a:spcAft>
                <a:spcPts val="1200"/>
              </a:spcAft>
            </a:pPr>
            <a:r>
              <a:rPr lang="es-CL" dirty="0"/>
              <a:t>Insertar elementos en una lista</a:t>
            </a:r>
          </a:p>
          <a:p>
            <a:pPr>
              <a:spcAft>
                <a:spcPts val="1200"/>
              </a:spcAft>
            </a:pPr>
            <a:r>
              <a:rPr lang="es-CL" dirty="0"/>
              <a:t>Eliminar elementos de una lista</a:t>
            </a:r>
          </a:p>
          <a:p>
            <a:pPr>
              <a:spcAft>
                <a:spcPts val="1200"/>
              </a:spcAft>
            </a:pPr>
            <a:r>
              <a:rPr lang="es-CL" dirty="0"/>
              <a:t>Buscar elementos de una lista (comprobar existencia del elemento a buscar)</a:t>
            </a:r>
          </a:p>
          <a:p>
            <a:pPr>
              <a:spcAft>
                <a:spcPts val="1200"/>
              </a:spcAft>
            </a:pPr>
            <a:r>
              <a:rPr lang="es-CL" dirty="0"/>
              <a:t>Recorrer una lista</a:t>
            </a:r>
          </a:p>
          <a:p>
            <a:pPr>
              <a:spcAft>
                <a:spcPts val="1200"/>
              </a:spcAft>
            </a:pPr>
            <a:r>
              <a:rPr lang="es-CL" dirty="0"/>
              <a:t>Comprobar si la lista está vacía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227" y="4892819"/>
            <a:ext cx="5086350" cy="165735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121227" y="4349649"/>
            <a:ext cx="222063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Eficiencia:</a:t>
            </a:r>
          </a:p>
        </p:txBody>
      </p:sp>
    </p:spTree>
    <p:extLst>
      <p:ext uri="{BB962C8B-B14F-4D97-AF65-F5344CB8AC3E}">
        <p14:creationId xmlns:p14="http://schemas.microsoft.com/office/powerpoint/2010/main" val="956022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5679</TotalTime>
  <Words>2641</Words>
  <Application>Microsoft Office PowerPoint</Application>
  <PresentationFormat>Panorámica</PresentationFormat>
  <Paragraphs>537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Faceta</vt:lpstr>
      <vt:lpstr>Semana 4: Listas Enlazadas</vt:lpstr>
      <vt:lpstr>Contenidos</vt:lpstr>
      <vt:lpstr>Estructura Arreglos sus Ventajas y Desventajas</vt:lpstr>
      <vt:lpstr>Estructura Arreglos - Ventajas y Desventajas</vt:lpstr>
      <vt:lpstr>Qué son las Listas Enlazadas:</vt:lpstr>
      <vt:lpstr>Qué son las Listas Enlazadas:</vt:lpstr>
      <vt:lpstr>Fundamentos Teóricos Listas Enlazadas Clasificación:</vt:lpstr>
      <vt:lpstr>Fundamentos Teóricos Listas Enlazadas Clasificación:</vt:lpstr>
      <vt:lpstr>Operaciones sobre Listas Enlazadas: </vt:lpstr>
      <vt:lpstr>Implementación:  Declaración de una lista (versión 1)</vt:lpstr>
      <vt:lpstr>Implementación:  Declaración de una lista (versión 1)</vt:lpstr>
      <vt:lpstr>Operaciones - Ejemplo Implementación:  (versión 1)</vt:lpstr>
      <vt:lpstr>Inicializar o crear una Lista</vt:lpstr>
      <vt:lpstr>Inicializar o crear una Lista</vt:lpstr>
      <vt:lpstr>Insertar elementos en una lista (La lista se creó previamente)</vt:lpstr>
      <vt:lpstr>Insertar elementos en una lista</vt:lpstr>
      <vt:lpstr>Recorrer una Lista</vt:lpstr>
      <vt:lpstr>Recorrer una Lista</vt:lpstr>
      <vt:lpstr>Eliminar elementos de una lista</vt:lpstr>
      <vt:lpstr>Eliminar elementos de una lista</vt:lpstr>
      <vt:lpstr>Eliminar elementos de una lista</vt:lpstr>
      <vt:lpstr>Destruir una Lista</vt:lpstr>
      <vt:lpstr>Implementación:  Declaración de una lista (versión 2)</vt:lpstr>
      <vt:lpstr>Ejemplo Implementación:  (versión 2)</vt:lpstr>
      <vt:lpstr>Su turno: Ejercicios Propuestos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Asignatura</dc:title>
  <dc:creator>Pamela</dc:creator>
  <cp:lastModifiedBy>LANDERO SEPULVEDA, PAMELA C.</cp:lastModifiedBy>
  <cp:revision>265</cp:revision>
  <dcterms:created xsi:type="dcterms:W3CDTF">2016-08-12T17:33:54Z</dcterms:created>
  <dcterms:modified xsi:type="dcterms:W3CDTF">2017-04-01T12:40:28Z</dcterms:modified>
</cp:coreProperties>
</file>