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8"/>
  </p:notesMasterIdLst>
  <p:sldIdLst>
    <p:sldId id="256" r:id="rId2"/>
    <p:sldId id="257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C350"/>
    <a:srgbClr val="E78045"/>
    <a:srgbClr val="D7537B"/>
    <a:srgbClr val="A262D0"/>
    <a:srgbClr val="54BCDF"/>
    <a:srgbClr val="FC672D"/>
    <a:srgbClr val="E7672D"/>
    <a:srgbClr val="F14F23"/>
    <a:srgbClr val="A4CB4D"/>
    <a:srgbClr val="C8D2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90" d="100"/>
          <a:sy n="90" d="100"/>
        </p:scale>
        <p:origin x="9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755BF-C8D6-4BBC-9B2B-7A2F456D5267}" type="datetimeFigureOut">
              <a:rPr lang="en-GB" smtClean="0"/>
              <a:t>13/01/2016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2B16A-052F-4F16-9636-FC869ECC2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460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37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29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66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5237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349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11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46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28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2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6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3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64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0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3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53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2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79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Speed detector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033653"/>
          </a:xfrm>
        </p:spPr>
        <p:txBody>
          <a:bodyPr/>
          <a:lstStyle/>
          <a:p>
            <a:r>
              <a:rPr lang="en-GB" dirty="0" smtClean="0"/>
              <a:t>Group 6 : </a:t>
            </a:r>
            <a:r>
              <a:rPr lang="en-US" dirty="0"/>
              <a:t>CHENKAI </a:t>
            </a:r>
            <a:r>
              <a:rPr lang="en-US" dirty="0" smtClean="0"/>
              <a:t>WEI</a:t>
            </a:r>
          </a:p>
          <a:p>
            <a:r>
              <a:rPr lang="en-US" dirty="0" smtClean="0"/>
              <a:t>                 JIACHENG SHI</a:t>
            </a:r>
            <a:endParaRPr lang="en-GB" dirty="0" smtClean="0"/>
          </a:p>
          <a:p>
            <a:r>
              <a:rPr lang="en-US" dirty="0" smtClean="0"/>
              <a:t>                 YIHAN NIU</a:t>
            </a:r>
          </a:p>
          <a:p>
            <a:r>
              <a:rPr lang="en-US" dirty="0" smtClean="0"/>
              <a:t>                 KONSTANTINOS </a:t>
            </a:r>
            <a:r>
              <a:rPr lang="en-US" dirty="0"/>
              <a:t>KOSTOVASILIS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300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5965" y="326700"/>
            <a:ext cx="5055835" cy="775385"/>
          </a:xfrm>
        </p:spPr>
        <p:txBody>
          <a:bodyPr>
            <a:normAutofit/>
          </a:bodyPr>
          <a:lstStyle/>
          <a:p>
            <a:r>
              <a:rPr lang="en-GB" sz="4000" dirty="0" smtClean="0"/>
              <a:t>Project description</a:t>
            </a:r>
            <a:endParaRPr lang="en-GB" sz="4000" dirty="0"/>
          </a:p>
        </p:txBody>
      </p:sp>
      <p:sp>
        <p:nvSpPr>
          <p:cNvPr id="41" name="TextBox 40"/>
          <p:cNvSpPr txBox="1"/>
          <p:nvPr/>
        </p:nvSpPr>
        <p:spPr>
          <a:xfrm>
            <a:off x="1131754" y="1102085"/>
            <a:ext cx="768706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Laser based speed detector for better range and accuracy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 smtClean="0"/>
              <a:t>Applications 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Law Enforcement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Calibration Purposes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Accurately </a:t>
            </a:r>
            <a:r>
              <a:rPr lang="en-GB" sz="2800" dirty="0"/>
              <a:t>Measuring Distance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/>
              <a:t>What it </a:t>
            </a:r>
            <a:r>
              <a:rPr lang="en-GB" sz="3200" dirty="0" smtClean="0"/>
              <a:t>does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Instant/Average/Highest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Distance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/>
              <a:t>How it does</a:t>
            </a:r>
          </a:p>
        </p:txBody>
      </p:sp>
      <p:sp>
        <p:nvSpPr>
          <p:cNvPr id="4" name="Freeform 3"/>
          <p:cNvSpPr/>
          <p:nvPr/>
        </p:nvSpPr>
        <p:spPr>
          <a:xfrm>
            <a:off x="8326058" y="327450"/>
            <a:ext cx="2061185" cy="878146"/>
          </a:xfrm>
          <a:custGeom>
            <a:avLst/>
            <a:gdLst>
              <a:gd name="connsiteX0" fmla="*/ 0 w 2061185"/>
              <a:gd name="connsiteY0" fmla="*/ 87815 h 878146"/>
              <a:gd name="connsiteX1" fmla="*/ 87815 w 2061185"/>
              <a:gd name="connsiteY1" fmla="*/ 0 h 878146"/>
              <a:gd name="connsiteX2" fmla="*/ 1973370 w 2061185"/>
              <a:gd name="connsiteY2" fmla="*/ 0 h 878146"/>
              <a:gd name="connsiteX3" fmla="*/ 2061185 w 2061185"/>
              <a:gd name="connsiteY3" fmla="*/ 87815 h 878146"/>
              <a:gd name="connsiteX4" fmla="*/ 2061185 w 2061185"/>
              <a:gd name="connsiteY4" fmla="*/ 790331 h 878146"/>
              <a:gd name="connsiteX5" fmla="*/ 1973370 w 2061185"/>
              <a:gd name="connsiteY5" fmla="*/ 878146 h 878146"/>
              <a:gd name="connsiteX6" fmla="*/ 87815 w 2061185"/>
              <a:gd name="connsiteY6" fmla="*/ 878146 h 878146"/>
              <a:gd name="connsiteX7" fmla="*/ 0 w 2061185"/>
              <a:gd name="connsiteY7" fmla="*/ 790331 h 878146"/>
              <a:gd name="connsiteX8" fmla="*/ 0 w 2061185"/>
              <a:gd name="connsiteY8" fmla="*/ 87815 h 878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1185" h="878146">
                <a:moveTo>
                  <a:pt x="0" y="87815"/>
                </a:moveTo>
                <a:cubicBezTo>
                  <a:pt x="0" y="39316"/>
                  <a:pt x="39316" y="0"/>
                  <a:pt x="87815" y="0"/>
                </a:cubicBezTo>
                <a:lnTo>
                  <a:pt x="1973370" y="0"/>
                </a:lnTo>
                <a:cubicBezTo>
                  <a:pt x="2021869" y="0"/>
                  <a:pt x="2061185" y="39316"/>
                  <a:pt x="2061185" y="87815"/>
                </a:cubicBezTo>
                <a:lnTo>
                  <a:pt x="2061185" y="790331"/>
                </a:lnTo>
                <a:cubicBezTo>
                  <a:pt x="2061185" y="838830"/>
                  <a:pt x="2021869" y="878146"/>
                  <a:pt x="1973370" y="878146"/>
                </a:cubicBezTo>
                <a:lnTo>
                  <a:pt x="87815" y="878146"/>
                </a:lnTo>
                <a:cubicBezTo>
                  <a:pt x="39316" y="878146"/>
                  <a:pt x="0" y="838830"/>
                  <a:pt x="0" y="790331"/>
                </a:cubicBezTo>
                <a:lnTo>
                  <a:pt x="0" y="8781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10" tIns="98110" rIns="98110" bIns="9811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900" kern="1200" dirty="0" smtClean="0"/>
              <a:t>Generate Impulse Signals</a:t>
            </a:r>
            <a:endParaRPr lang="en-GB" sz="1900" kern="1200" dirty="0"/>
          </a:p>
        </p:txBody>
      </p:sp>
      <p:sp>
        <p:nvSpPr>
          <p:cNvPr id="5" name="Freeform 4"/>
          <p:cNvSpPr/>
          <p:nvPr/>
        </p:nvSpPr>
        <p:spPr>
          <a:xfrm>
            <a:off x="9159067" y="1260480"/>
            <a:ext cx="395167" cy="329306"/>
          </a:xfrm>
          <a:custGeom>
            <a:avLst/>
            <a:gdLst>
              <a:gd name="connsiteX0" fmla="*/ 0 w 329305"/>
              <a:gd name="connsiteY0" fmla="*/ 79033 h 395166"/>
              <a:gd name="connsiteX1" fmla="*/ 164653 w 329305"/>
              <a:gd name="connsiteY1" fmla="*/ 79033 h 395166"/>
              <a:gd name="connsiteX2" fmla="*/ 164653 w 329305"/>
              <a:gd name="connsiteY2" fmla="*/ 0 h 395166"/>
              <a:gd name="connsiteX3" fmla="*/ 329305 w 329305"/>
              <a:gd name="connsiteY3" fmla="*/ 197583 h 395166"/>
              <a:gd name="connsiteX4" fmla="*/ 164653 w 329305"/>
              <a:gd name="connsiteY4" fmla="*/ 395166 h 395166"/>
              <a:gd name="connsiteX5" fmla="*/ 164653 w 329305"/>
              <a:gd name="connsiteY5" fmla="*/ 316133 h 395166"/>
              <a:gd name="connsiteX6" fmla="*/ 0 w 329305"/>
              <a:gd name="connsiteY6" fmla="*/ 316133 h 395166"/>
              <a:gd name="connsiteX7" fmla="*/ 0 w 329305"/>
              <a:gd name="connsiteY7" fmla="*/ 79033 h 395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05" h="395166">
                <a:moveTo>
                  <a:pt x="263444" y="1"/>
                </a:moveTo>
                <a:lnTo>
                  <a:pt x="263444" y="197584"/>
                </a:lnTo>
                <a:lnTo>
                  <a:pt x="329305" y="197584"/>
                </a:lnTo>
                <a:lnTo>
                  <a:pt x="164653" y="395165"/>
                </a:lnTo>
                <a:lnTo>
                  <a:pt x="0" y="197584"/>
                </a:lnTo>
                <a:lnTo>
                  <a:pt x="65861" y="197584"/>
                </a:lnTo>
                <a:lnTo>
                  <a:pt x="65861" y="1"/>
                </a:lnTo>
                <a:lnTo>
                  <a:pt x="263444" y="1"/>
                </a:lnTo>
                <a:close/>
              </a:path>
            </a:pathLst>
          </a:custGeom>
          <a:solidFill>
            <a:srgbClr val="A262D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9034" tIns="1" rIns="79033" bIns="98791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500" kern="1200"/>
          </a:p>
        </p:txBody>
      </p:sp>
      <p:sp>
        <p:nvSpPr>
          <p:cNvPr id="6" name="Freeform 5"/>
          <p:cNvSpPr/>
          <p:nvPr/>
        </p:nvSpPr>
        <p:spPr>
          <a:xfrm>
            <a:off x="8326058" y="1644670"/>
            <a:ext cx="2061185" cy="878146"/>
          </a:xfrm>
          <a:custGeom>
            <a:avLst/>
            <a:gdLst>
              <a:gd name="connsiteX0" fmla="*/ 0 w 2061185"/>
              <a:gd name="connsiteY0" fmla="*/ 87815 h 878146"/>
              <a:gd name="connsiteX1" fmla="*/ 87815 w 2061185"/>
              <a:gd name="connsiteY1" fmla="*/ 0 h 878146"/>
              <a:gd name="connsiteX2" fmla="*/ 1973370 w 2061185"/>
              <a:gd name="connsiteY2" fmla="*/ 0 h 878146"/>
              <a:gd name="connsiteX3" fmla="*/ 2061185 w 2061185"/>
              <a:gd name="connsiteY3" fmla="*/ 87815 h 878146"/>
              <a:gd name="connsiteX4" fmla="*/ 2061185 w 2061185"/>
              <a:gd name="connsiteY4" fmla="*/ 790331 h 878146"/>
              <a:gd name="connsiteX5" fmla="*/ 1973370 w 2061185"/>
              <a:gd name="connsiteY5" fmla="*/ 878146 h 878146"/>
              <a:gd name="connsiteX6" fmla="*/ 87815 w 2061185"/>
              <a:gd name="connsiteY6" fmla="*/ 878146 h 878146"/>
              <a:gd name="connsiteX7" fmla="*/ 0 w 2061185"/>
              <a:gd name="connsiteY7" fmla="*/ 790331 h 878146"/>
              <a:gd name="connsiteX8" fmla="*/ 0 w 2061185"/>
              <a:gd name="connsiteY8" fmla="*/ 87815 h 878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1185" h="878146">
                <a:moveTo>
                  <a:pt x="0" y="87815"/>
                </a:moveTo>
                <a:cubicBezTo>
                  <a:pt x="0" y="39316"/>
                  <a:pt x="39316" y="0"/>
                  <a:pt x="87815" y="0"/>
                </a:cubicBezTo>
                <a:lnTo>
                  <a:pt x="1973370" y="0"/>
                </a:lnTo>
                <a:cubicBezTo>
                  <a:pt x="2021869" y="0"/>
                  <a:pt x="2061185" y="39316"/>
                  <a:pt x="2061185" y="87815"/>
                </a:cubicBezTo>
                <a:lnTo>
                  <a:pt x="2061185" y="790331"/>
                </a:lnTo>
                <a:cubicBezTo>
                  <a:pt x="2061185" y="838830"/>
                  <a:pt x="2021869" y="878146"/>
                  <a:pt x="1973370" y="878146"/>
                </a:cubicBezTo>
                <a:lnTo>
                  <a:pt x="87815" y="878146"/>
                </a:lnTo>
                <a:cubicBezTo>
                  <a:pt x="39316" y="878146"/>
                  <a:pt x="0" y="838830"/>
                  <a:pt x="0" y="790331"/>
                </a:cubicBezTo>
                <a:lnTo>
                  <a:pt x="0" y="8781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10" tIns="98110" rIns="98110" bIns="9811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900" kern="1200" dirty="0" smtClean="0"/>
              <a:t>Receive Reflection Wave</a:t>
            </a:r>
            <a:endParaRPr lang="en-GB" sz="1900" kern="1200" dirty="0"/>
          </a:p>
        </p:txBody>
      </p:sp>
      <p:sp>
        <p:nvSpPr>
          <p:cNvPr id="7" name="Freeform 6"/>
          <p:cNvSpPr/>
          <p:nvPr/>
        </p:nvSpPr>
        <p:spPr>
          <a:xfrm>
            <a:off x="9159067" y="2577700"/>
            <a:ext cx="395167" cy="329306"/>
          </a:xfrm>
          <a:custGeom>
            <a:avLst/>
            <a:gdLst>
              <a:gd name="connsiteX0" fmla="*/ 0 w 329305"/>
              <a:gd name="connsiteY0" fmla="*/ 79033 h 395166"/>
              <a:gd name="connsiteX1" fmla="*/ 164653 w 329305"/>
              <a:gd name="connsiteY1" fmla="*/ 79033 h 395166"/>
              <a:gd name="connsiteX2" fmla="*/ 164653 w 329305"/>
              <a:gd name="connsiteY2" fmla="*/ 0 h 395166"/>
              <a:gd name="connsiteX3" fmla="*/ 329305 w 329305"/>
              <a:gd name="connsiteY3" fmla="*/ 197583 h 395166"/>
              <a:gd name="connsiteX4" fmla="*/ 164653 w 329305"/>
              <a:gd name="connsiteY4" fmla="*/ 395166 h 395166"/>
              <a:gd name="connsiteX5" fmla="*/ 164653 w 329305"/>
              <a:gd name="connsiteY5" fmla="*/ 316133 h 395166"/>
              <a:gd name="connsiteX6" fmla="*/ 0 w 329305"/>
              <a:gd name="connsiteY6" fmla="*/ 316133 h 395166"/>
              <a:gd name="connsiteX7" fmla="*/ 0 w 329305"/>
              <a:gd name="connsiteY7" fmla="*/ 79033 h 395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05" h="395166">
                <a:moveTo>
                  <a:pt x="263444" y="1"/>
                </a:moveTo>
                <a:lnTo>
                  <a:pt x="263444" y="197584"/>
                </a:lnTo>
                <a:lnTo>
                  <a:pt x="329305" y="197584"/>
                </a:lnTo>
                <a:lnTo>
                  <a:pt x="164653" y="395165"/>
                </a:lnTo>
                <a:lnTo>
                  <a:pt x="0" y="197584"/>
                </a:lnTo>
                <a:lnTo>
                  <a:pt x="65861" y="197584"/>
                </a:lnTo>
                <a:lnTo>
                  <a:pt x="65861" y="1"/>
                </a:lnTo>
                <a:lnTo>
                  <a:pt x="263444" y="1"/>
                </a:lnTo>
                <a:close/>
              </a:path>
            </a:pathLst>
          </a:custGeom>
          <a:solidFill>
            <a:srgbClr val="D7537B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9034" tIns="1" rIns="79033" bIns="98791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500" kern="1200"/>
          </a:p>
        </p:txBody>
      </p:sp>
      <p:sp>
        <p:nvSpPr>
          <p:cNvPr id="8" name="Freeform 7"/>
          <p:cNvSpPr/>
          <p:nvPr/>
        </p:nvSpPr>
        <p:spPr>
          <a:xfrm>
            <a:off x="8326058" y="2961890"/>
            <a:ext cx="2061185" cy="878146"/>
          </a:xfrm>
          <a:custGeom>
            <a:avLst/>
            <a:gdLst>
              <a:gd name="connsiteX0" fmla="*/ 0 w 2061185"/>
              <a:gd name="connsiteY0" fmla="*/ 87815 h 878146"/>
              <a:gd name="connsiteX1" fmla="*/ 87815 w 2061185"/>
              <a:gd name="connsiteY1" fmla="*/ 0 h 878146"/>
              <a:gd name="connsiteX2" fmla="*/ 1973370 w 2061185"/>
              <a:gd name="connsiteY2" fmla="*/ 0 h 878146"/>
              <a:gd name="connsiteX3" fmla="*/ 2061185 w 2061185"/>
              <a:gd name="connsiteY3" fmla="*/ 87815 h 878146"/>
              <a:gd name="connsiteX4" fmla="*/ 2061185 w 2061185"/>
              <a:gd name="connsiteY4" fmla="*/ 790331 h 878146"/>
              <a:gd name="connsiteX5" fmla="*/ 1973370 w 2061185"/>
              <a:gd name="connsiteY5" fmla="*/ 878146 h 878146"/>
              <a:gd name="connsiteX6" fmla="*/ 87815 w 2061185"/>
              <a:gd name="connsiteY6" fmla="*/ 878146 h 878146"/>
              <a:gd name="connsiteX7" fmla="*/ 0 w 2061185"/>
              <a:gd name="connsiteY7" fmla="*/ 790331 h 878146"/>
              <a:gd name="connsiteX8" fmla="*/ 0 w 2061185"/>
              <a:gd name="connsiteY8" fmla="*/ 87815 h 878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1185" h="878146">
                <a:moveTo>
                  <a:pt x="0" y="87815"/>
                </a:moveTo>
                <a:cubicBezTo>
                  <a:pt x="0" y="39316"/>
                  <a:pt x="39316" y="0"/>
                  <a:pt x="87815" y="0"/>
                </a:cubicBezTo>
                <a:lnTo>
                  <a:pt x="1973370" y="0"/>
                </a:lnTo>
                <a:cubicBezTo>
                  <a:pt x="2021869" y="0"/>
                  <a:pt x="2061185" y="39316"/>
                  <a:pt x="2061185" y="87815"/>
                </a:cubicBezTo>
                <a:lnTo>
                  <a:pt x="2061185" y="790331"/>
                </a:lnTo>
                <a:cubicBezTo>
                  <a:pt x="2061185" y="838830"/>
                  <a:pt x="2021869" y="878146"/>
                  <a:pt x="1973370" y="878146"/>
                </a:cubicBezTo>
                <a:lnTo>
                  <a:pt x="87815" y="878146"/>
                </a:lnTo>
                <a:cubicBezTo>
                  <a:pt x="39316" y="878146"/>
                  <a:pt x="0" y="838830"/>
                  <a:pt x="0" y="790331"/>
                </a:cubicBezTo>
                <a:lnTo>
                  <a:pt x="0" y="8781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10" tIns="98110" rIns="98110" bIns="9811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900" kern="1200" dirty="0" smtClean="0"/>
              <a:t>Measure Distance</a:t>
            </a:r>
            <a:endParaRPr lang="en-GB" sz="1900" kern="1200" dirty="0" smtClean="0"/>
          </a:p>
        </p:txBody>
      </p:sp>
      <p:sp>
        <p:nvSpPr>
          <p:cNvPr id="9" name="Freeform 8"/>
          <p:cNvSpPr/>
          <p:nvPr/>
        </p:nvSpPr>
        <p:spPr>
          <a:xfrm>
            <a:off x="9159067" y="3894921"/>
            <a:ext cx="395167" cy="329306"/>
          </a:xfrm>
          <a:custGeom>
            <a:avLst/>
            <a:gdLst>
              <a:gd name="connsiteX0" fmla="*/ 0 w 329305"/>
              <a:gd name="connsiteY0" fmla="*/ 79033 h 395166"/>
              <a:gd name="connsiteX1" fmla="*/ 164653 w 329305"/>
              <a:gd name="connsiteY1" fmla="*/ 79033 h 395166"/>
              <a:gd name="connsiteX2" fmla="*/ 164653 w 329305"/>
              <a:gd name="connsiteY2" fmla="*/ 0 h 395166"/>
              <a:gd name="connsiteX3" fmla="*/ 329305 w 329305"/>
              <a:gd name="connsiteY3" fmla="*/ 197583 h 395166"/>
              <a:gd name="connsiteX4" fmla="*/ 164653 w 329305"/>
              <a:gd name="connsiteY4" fmla="*/ 395166 h 395166"/>
              <a:gd name="connsiteX5" fmla="*/ 164653 w 329305"/>
              <a:gd name="connsiteY5" fmla="*/ 316133 h 395166"/>
              <a:gd name="connsiteX6" fmla="*/ 0 w 329305"/>
              <a:gd name="connsiteY6" fmla="*/ 316133 h 395166"/>
              <a:gd name="connsiteX7" fmla="*/ 0 w 329305"/>
              <a:gd name="connsiteY7" fmla="*/ 79033 h 395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05" h="395166">
                <a:moveTo>
                  <a:pt x="263444" y="1"/>
                </a:moveTo>
                <a:lnTo>
                  <a:pt x="263444" y="197584"/>
                </a:lnTo>
                <a:lnTo>
                  <a:pt x="329305" y="197584"/>
                </a:lnTo>
                <a:lnTo>
                  <a:pt x="164653" y="395165"/>
                </a:lnTo>
                <a:lnTo>
                  <a:pt x="0" y="197584"/>
                </a:lnTo>
                <a:lnTo>
                  <a:pt x="65861" y="197584"/>
                </a:lnTo>
                <a:lnTo>
                  <a:pt x="65861" y="1"/>
                </a:lnTo>
                <a:lnTo>
                  <a:pt x="263444" y="1"/>
                </a:lnTo>
                <a:close/>
              </a:path>
            </a:pathLst>
          </a:custGeom>
          <a:solidFill>
            <a:srgbClr val="E78045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9034" tIns="1" rIns="79033" bIns="98791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500" kern="1200"/>
          </a:p>
        </p:txBody>
      </p:sp>
      <p:sp>
        <p:nvSpPr>
          <p:cNvPr id="10" name="Freeform 9"/>
          <p:cNvSpPr/>
          <p:nvPr/>
        </p:nvSpPr>
        <p:spPr>
          <a:xfrm>
            <a:off x="8326058" y="4279110"/>
            <a:ext cx="2061185" cy="878146"/>
          </a:xfrm>
          <a:custGeom>
            <a:avLst/>
            <a:gdLst>
              <a:gd name="connsiteX0" fmla="*/ 0 w 2061185"/>
              <a:gd name="connsiteY0" fmla="*/ 87815 h 878146"/>
              <a:gd name="connsiteX1" fmla="*/ 87815 w 2061185"/>
              <a:gd name="connsiteY1" fmla="*/ 0 h 878146"/>
              <a:gd name="connsiteX2" fmla="*/ 1973370 w 2061185"/>
              <a:gd name="connsiteY2" fmla="*/ 0 h 878146"/>
              <a:gd name="connsiteX3" fmla="*/ 2061185 w 2061185"/>
              <a:gd name="connsiteY3" fmla="*/ 87815 h 878146"/>
              <a:gd name="connsiteX4" fmla="*/ 2061185 w 2061185"/>
              <a:gd name="connsiteY4" fmla="*/ 790331 h 878146"/>
              <a:gd name="connsiteX5" fmla="*/ 1973370 w 2061185"/>
              <a:gd name="connsiteY5" fmla="*/ 878146 h 878146"/>
              <a:gd name="connsiteX6" fmla="*/ 87815 w 2061185"/>
              <a:gd name="connsiteY6" fmla="*/ 878146 h 878146"/>
              <a:gd name="connsiteX7" fmla="*/ 0 w 2061185"/>
              <a:gd name="connsiteY7" fmla="*/ 790331 h 878146"/>
              <a:gd name="connsiteX8" fmla="*/ 0 w 2061185"/>
              <a:gd name="connsiteY8" fmla="*/ 87815 h 878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1185" h="878146">
                <a:moveTo>
                  <a:pt x="0" y="87815"/>
                </a:moveTo>
                <a:cubicBezTo>
                  <a:pt x="0" y="39316"/>
                  <a:pt x="39316" y="0"/>
                  <a:pt x="87815" y="0"/>
                </a:cubicBezTo>
                <a:lnTo>
                  <a:pt x="1973370" y="0"/>
                </a:lnTo>
                <a:cubicBezTo>
                  <a:pt x="2021869" y="0"/>
                  <a:pt x="2061185" y="39316"/>
                  <a:pt x="2061185" y="87815"/>
                </a:cubicBezTo>
                <a:lnTo>
                  <a:pt x="2061185" y="790331"/>
                </a:lnTo>
                <a:cubicBezTo>
                  <a:pt x="2061185" y="838830"/>
                  <a:pt x="2021869" y="878146"/>
                  <a:pt x="1973370" y="878146"/>
                </a:cubicBezTo>
                <a:lnTo>
                  <a:pt x="87815" y="878146"/>
                </a:lnTo>
                <a:cubicBezTo>
                  <a:pt x="39316" y="878146"/>
                  <a:pt x="0" y="838830"/>
                  <a:pt x="0" y="790331"/>
                </a:cubicBezTo>
                <a:lnTo>
                  <a:pt x="0" y="8781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10" tIns="98110" rIns="98110" bIns="9811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900" kern="1200" dirty="0" smtClean="0"/>
              <a:t>Calculate Speed</a:t>
            </a:r>
            <a:endParaRPr lang="en-GB" sz="19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9159067" y="5212141"/>
            <a:ext cx="395167" cy="329306"/>
          </a:xfrm>
          <a:custGeom>
            <a:avLst/>
            <a:gdLst>
              <a:gd name="connsiteX0" fmla="*/ 0 w 329305"/>
              <a:gd name="connsiteY0" fmla="*/ 79033 h 395166"/>
              <a:gd name="connsiteX1" fmla="*/ 164653 w 329305"/>
              <a:gd name="connsiteY1" fmla="*/ 79033 h 395166"/>
              <a:gd name="connsiteX2" fmla="*/ 164653 w 329305"/>
              <a:gd name="connsiteY2" fmla="*/ 0 h 395166"/>
              <a:gd name="connsiteX3" fmla="*/ 329305 w 329305"/>
              <a:gd name="connsiteY3" fmla="*/ 197583 h 395166"/>
              <a:gd name="connsiteX4" fmla="*/ 164653 w 329305"/>
              <a:gd name="connsiteY4" fmla="*/ 395166 h 395166"/>
              <a:gd name="connsiteX5" fmla="*/ 164653 w 329305"/>
              <a:gd name="connsiteY5" fmla="*/ 316133 h 395166"/>
              <a:gd name="connsiteX6" fmla="*/ 0 w 329305"/>
              <a:gd name="connsiteY6" fmla="*/ 316133 h 395166"/>
              <a:gd name="connsiteX7" fmla="*/ 0 w 329305"/>
              <a:gd name="connsiteY7" fmla="*/ 79033 h 395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05" h="395166">
                <a:moveTo>
                  <a:pt x="263444" y="1"/>
                </a:moveTo>
                <a:lnTo>
                  <a:pt x="263444" y="197584"/>
                </a:lnTo>
                <a:lnTo>
                  <a:pt x="329305" y="197584"/>
                </a:lnTo>
                <a:lnTo>
                  <a:pt x="164653" y="395165"/>
                </a:lnTo>
                <a:lnTo>
                  <a:pt x="0" y="197584"/>
                </a:lnTo>
                <a:lnTo>
                  <a:pt x="65861" y="197584"/>
                </a:lnTo>
                <a:lnTo>
                  <a:pt x="65861" y="1"/>
                </a:lnTo>
                <a:lnTo>
                  <a:pt x="263444" y="1"/>
                </a:lnTo>
                <a:close/>
              </a:path>
            </a:pathLst>
          </a:custGeom>
          <a:solidFill>
            <a:srgbClr val="84C35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9034" tIns="1" rIns="79033" bIns="98791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500" kern="1200"/>
          </a:p>
        </p:txBody>
      </p:sp>
      <p:sp>
        <p:nvSpPr>
          <p:cNvPr id="12" name="Freeform 11"/>
          <p:cNvSpPr/>
          <p:nvPr/>
        </p:nvSpPr>
        <p:spPr>
          <a:xfrm>
            <a:off x="8326058" y="5596330"/>
            <a:ext cx="2061185" cy="878146"/>
          </a:xfrm>
          <a:custGeom>
            <a:avLst/>
            <a:gdLst>
              <a:gd name="connsiteX0" fmla="*/ 0 w 2061185"/>
              <a:gd name="connsiteY0" fmla="*/ 87815 h 878146"/>
              <a:gd name="connsiteX1" fmla="*/ 87815 w 2061185"/>
              <a:gd name="connsiteY1" fmla="*/ 0 h 878146"/>
              <a:gd name="connsiteX2" fmla="*/ 1973370 w 2061185"/>
              <a:gd name="connsiteY2" fmla="*/ 0 h 878146"/>
              <a:gd name="connsiteX3" fmla="*/ 2061185 w 2061185"/>
              <a:gd name="connsiteY3" fmla="*/ 87815 h 878146"/>
              <a:gd name="connsiteX4" fmla="*/ 2061185 w 2061185"/>
              <a:gd name="connsiteY4" fmla="*/ 790331 h 878146"/>
              <a:gd name="connsiteX5" fmla="*/ 1973370 w 2061185"/>
              <a:gd name="connsiteY5" fmla="*/ 878146 h 878146"/>
              <a:gd name="connsiteX6" fmla="*/ 87815 w 2061185"/>
              <a:gd name="connsiteY6" fmla="*/ 878146 h 878146"/>
              <a:gd name="connsiteX7" fmla="*/ 0 w 2061185"/>
              <a:gd name="connsiteY7" fmla="*/ 790331 h 878146"/>
              <a:gd name="connsiteX8" fmla="*/ 0 w 2061185"/>
              <a:gd name="connsiteY8" fmla="*/ 87815 h 878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1185" h="878146">
                <a:moveTo>
                  <a:pt x="0" y="87815"/>
                </a:moveTo>
                <a:cubicBezTo>
                  <a:pt x="0" y="39316"/>
                  <a:pt x="39316" y="0"/>
                  <a:pt x="87815" y="0"/>
                </a:cubicBezTo>
                <a:lnTo>
                  <a:pt x="1973370" y="0"/>
                </a:lnTo>
                <a:cubicBezTo>
                  <a:pt x="2021869" y="0"/>
                  <a:pt x="2061185" y="39316"/>
                  <a:pt x="2061185" y="87815"/>
                </a:cubicBezTo>
                <a:lnTo>
                  <a:pt x="2061185" y="790331"/>
                </a:lnTo>
                <a:cubicBezTo>
                  <a:pt x="2061185" y="838830"/>
                  <a:pt x="2021869" y="878146"/>
                  <a:pt x="1973370" y="878146"/>
                </a:cubicBezTo>
                <a:lnTo>
                  <a:pt x="87815" y="878146"/>
                </a:lnTo>
                <a:cubicBezTo>
                  <a:pt x="39316" y="878146"/>
                  <a:pt x="0" y="838830"/>
                  <a:pt x="0" y="790331"/>
                </a:cubicBezTo>
                <a:lnTo>
                  <a:pt x="0" y="8781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10" tIns="98110" rIns="98110" bIns="9811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900" kern="1200" dirty="0" smtClean="0"/>
              <a:t>LCD Display</a:t>
            </a:r>
            <a:endParaRPr lang="en-GB" sz="1900" kern="1200" dirty="0"/>
          </a:p>
        </p:txBody>
      </p:sp>
    </p:spTree>
    <p:extLst>
      <p:ext uri="{BB962C8B-B14F-4D97-AF65-F5344CB8AC3E}">
        <p14:creationId xmlns:p14="http://schemas.microsoft.com/office/powerpoint/2010/main" val="303844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4683968" y="557670"/>
            <a:ext cx="2500604" cy="1420421"/>
          </a:xfrm>
          <a:prstGeom prst="roundRect">
            <a:avLst/>
          </a:prstGeom>
          <a:solidFill>
            <a:srgbClr val="A262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MSP430</a:t>
            </a:r>
            <a:endParaRPr lang="zh-CN" altLang="en-US" sz="3200" dirty="0"/>
          </a:p>
        </p:txBody>
      </p:sp>
      <p:sp>
        <p:nvSpPr>
          <p:cNvPr id="26" name="Rounded Rectangle 25"/>
          <p:cNvSpPr/>
          <p:nvPr/>
        </p:nvSpPr>
        <p:spPr>
          <a:xfrm>
            <a:off x="4683968" y="2718318"/>
            <a:ext cx="2500604" cy="1461795"/>
          </a:xfrm>
          <a:prstGeom prst="roundRect">
            <a:avLst/>
          </a:prstGeom>
          <a:solidFill>
            <a:srgbClr val="E780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Extending </a:t>
            </a:r>
            <a:r>
              <a:rPr lang="en-US" altLang="zh-CN" sz="3200" dirty="0" smtClean="0"/>
              <a:t>Interval Circuit</a:t>
            </a:r>
            <a:endParaRPr lang="zh-CN" altLang="en-US" sz="3200" dirty="0"/>
          </a:p>
        </p:txBody>
      </p:sp>
      <p:sp>
        <p:nvSpPr>
          <p:cNvPr id="28" name="Rounded Rectangle 27"/>
          <p:cNvSpPr/>
          <p:nvPr/>
        </p:nvSpPr>
        <p:spPr>
          <a:xfrm>
            <a:off x="1256523" y="2718318"/>
            <a:ext cx="2500604" cy="1461795"/>
          </a:xfrm>
          <a:prstGeom prst="roundRect">
            <a:avLst/>
          </a:prstGeom>
          <a:solidFill>
            <a:srgbClr val="D7537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Laser Generator</a:t>
            </a:r>
            <a:endParaRPr lang="zh-CN" altLang="en-US" sz="3200" dirty="0"/>
          </a:p>
        </p:txBody>
      </p:sp>
      <p:sp>
        <p:nvSpPr>
          <p:cNvPr id="29" name="Rounded Rectangle 28"/>
          <p:cNvSpPr/>
          <p:nvPr/>
        </p:nvSpPr>
        <p:spPr>
          <a:xfrm>
            <a:off x="8111413" y="2707432"/>
            <a:ext cx="2500604" cy="1472681"/>
          </a:xfrm>
          <a:prstGeom prst="roundRect">
            <a:avLst/>
          </a:prstGeom>
          <a:solidFill>
            <a:srgbClr val="84C3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Laser Receiver</a:t>
            </a:r>
          </a:p>
          <a:p>
            <a:pPr algn="ctr"/>
            <a:r>
              <a:rPr lang="en-US" altLang="zh-CN" sz="3200" dirty="0"/>
              <a:t>(APD)</a:t>
            </a:r>
            <a:endParaRPr lang="zh-CN" altLang="en-US" sz="3200" dirty="0"/>
          </a:p>
        </p:txBody>
      </p:sp>
      <p:sp>
        <p:nvSpPr>
          <p:cNvPr id="30" name="Rounded Rectangle 29"/>
          <p:cNvSpPr/>
          <p:nvPr/>
        </p:nvSpPr>
        <p:spPr>
          <a:xfrm>
            <a:off x="8111413" y="557671"/>
            <a:ext cx="2500604" cy="1420420"/>
          </a:xfrm>
          <a:prstGeom prst="roundRect">
            <a:avLst/>
          </a:prstGeom>
          <a:solidFill>
            <a:srgbClr val="54BC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Temperature and Humidity Sensor</a:t>
            </a: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1159715" y="557670"/>
            <a:ext cx="2694220" cy="1478570"/>
          </a:xfrm>
        </p:spPr>
        <p:txBody>
          <a:bodyPr>
            <a:normAutofit/>
          </a:bodyPr>
          <a:lstStyle/>
          <a:p>
            <a:r>
              <a:rPr lang="en-GB" sz="4000" dirty="0" smtClean="0"/>
              <a:t>Hardware</a:t>
            </a:r>
            <a:endParaRPr lang="en-GB" sz="4000" dirty="0"/>
          </a:p>
        </p:txBody>
      </p:sp>
      <p:sp>
        <p:nvSpPr>
          <p:cNvPr id="33" name="Left Arrow 32"/>
          <p:cNvSpPr/>
          <p:nvPr/>
        </p:nvSpPr>
        <p:spPr>
          <a:xfrm>
            <a:off x="7333860" y="1101013"/>
            <a:ext cx="625151" cy="391885"/>
          </a:xfrm>
          <a:prstGeom prst="leftArrow">
            <a:avLst/>
          </a:prstGeom>
          <a:solidFill>
            <a:srgbClr val="54B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Left Arrow 33"/>
          <p:cNvSpPr/>
          <p:nvPr/>
        </p:nvSpPr>
        <p:spPr>
          <a:xfrm>
            <a:off x="7333859" y="3198844"/>
            <a:ext cx="625151" cy="391885"/>
          </a:xfrm>
          <a:prstGeom prst="leftArrow">
            <a:avLst/>
          </a:prstGeom>
          <a:solidFill>
            <a:srgbClr val="84C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ight Arrow 34"/>
          <p:cNvSpPr/>
          <p:nvPr/>
        </p:nvSpPr>
        <p:spPr>
          <a:xfrm>
            <a:off x="3906414" y="3187958"/>
            <a:ext cx="625151" cy="391885"/>
          </a:xfrm>
          <a:prstGeom prst="rightArrow">
            <a:avLst/>
          </a:prstGeom>
          <a:solidFill>
            <a:srgbClr val="E78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Up Arrow 36"/>
          <p:cNvSpPr/>
          <p:nvPr/>
        </p:nvSpPr>
        <p:spPr>
          <a:xfrm>
            <a:off x="5712667" y="4288970"/>
            <a:ext cx="443203" cy="522514"/>
          </a:xfrm>
          <a:prstGeom prst="upArrow">
            <a:avLst/>
          </a:prstGeom>
          <a:solidFill>
            <a:srgbClr val="54B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Up Arrow 37"/>
          <p:cNvSpPr/>
          <p:nvPr/>
        </p:nvSpPr>
        <p:spPr>
          <a:xfrm>
            <a:off x="6155871" y="2086947"/>
            <a:ext cx="443203" cy="522514"/>
          </a:xfrm>
          <a:prstGeom prst="upArrow">
            <a:avLst/>
          </a:prstGeom>
          <a:solidFill>
            <a:srgbClr val="A26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Down Arrow 38"/>
          <p:cNvSpPr/>
          <p:nvPr/>
        </p:nvSpPr>
        <p:spPr>
          <a:xfrm>
            <a:off x="5269465" y="2086947"/>
            <a:ext cx="443203" cy="522514"/>
          </a:xfrm>
          <a:prstGeom prst="downArrow">
            <a:avLst/>
          </a:prstGeom>
          <a:solidFill>
            <a:srgbClr val="E78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Left Arrow 40"/>
          <p:cNvSpPr/>
          <p:nvPr/>
        </p:nvSpPr>
        <p:spPr>
          <a:xfrm rot="2393014">
            <a:off x="3852146" y="4354284"/>
            <a:ext cx="625151" cy="391885"/>
          </a:xfrm>
          <a:prstGeom prst="leftArrow">
            <a:avLst/>
          </a:prstGeom>
          <a:solidFill>
            <a:srgbClr val="54B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Left Arrow 41"/>
          <p:cNvSpPr/>
          <p:nvPr/>
        </p:nvSpPr>
        <p:spPr>
          <a:xfrm rot="19186284">
            <a:off x="3852869" y="2152262"/>
            <a:ext cx="625151" cy="391885"/>
          </a:xfrm>
          <a:prstGeom prst="leftArrow">
            <a:avLst/>
          </a:prstGeom>
          <a:solidFill>
            <a:srgbClr val="D75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ounded Rectangle 42"/>
          <p:cNvSpPr/>
          <p:nvPr/>
        </p:nvSpPr>
        <p:spPr>
          <a:xfrm>
            <a:off x="4683966" y="4920340"/>
            <a:ext cx="2500604" cy="1461795"/>
          </a:xfrm>
          <a:prstGeom prst="roundRect">
            <a:avLst/>
          </a:prstGeom>
          <a:solidFill>
            <a:srgbClr val="54BC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Specific</a:t>
            </a:r>
          </a:p>
          <a:p>
            <a:pPr algn="ctr"/>
            <a:r>
              <a:rPr lang="en-US" altLang="zh-CN" sz="3200" dirty="0"/>
              <a:t>Power Supply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0648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8" grpId="0" animBg="1"/>
      <p:bldP spid="29" grpId="0" animBg="1"/>
      <p:bldP spid="30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545" y="740257"/>
            <a:ext cx="4086806" cy="807367"/>
          </a:xfrm>
        </p:spPr>
        <p:txBody>
          <a:bodyPr>
            <a:normAutofit/>
          </a:bodyPr>
          <a:lstStyle/>
          <a:p>
            <a:r>
              <a:rPr lang="en-GB" sz="4000" dirty="0" smtClean="0"/>
              <a:t>key component</a:t>
            </a:r>
            <a:endParaRPr lang="en-GB" sz="4000" dirty="0"/>
          </a:p>
        </p:txBody>
      </p:sp>
      <p:pic>
        <p:nvPicPr>
          <p:cNvPr id="21" name="Content Placeholder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36" y="2160210"/>
            <a:ext cx="5722695" cy="29298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2" name="TextBox 21"/>
          <p:cNvSpPr txBox="1"/>
          <p:nvPr/>
        </p:nvSpPr>
        <p:spPr>
          <a:xfrm>
            <a:off x="1139968" y="1547624"/>
            <a:ext cx="43682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 smtClean="0"/>
              <a:t>Background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err="1" smtClean="0"/>
              <a:t>fmax</a:t>
            </a:r>
            <a:r>
              <a:rPr lang="en-GB" sz="2800" dirty="0" smtClean="0"/>
              <a:t> of MSP430 : 16MHz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1m       150MHz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 smtClean="0"/>
              <a:t>Method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Charge Capacitance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Discharge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T2-T1=k(T1-T0</a:t>
            </a:r>
            <a:r>
              <a:rPr lang="en-GB" sz="2800" dirty="0" smtClean="0"/>
              <a:t>)</a:t>
            </a:r>
            <a:endParaRPr lang="en-GB" sz="2800" dirty="0"/>
          </a:p>
        </p:txBody>
      </p:sp>
      <p:sp>
        <p:nvSpPr>
          <p:cNvPr id="26" name="Right Arrow 25"/>
          <p:cNvSpPr/>
          <p:nvPr/>
        </p:nvSpPr>
        <p:spPr>
          <a:xfrm>
            <a:off x="2789443" y="3338623"/>
            <a:ext cx="391886" cy="1698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3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5854" y="462595"/>
            <a:ext cx="2674806" cy="778376"/>
          </a:xfrm>
        </p:spPr>
        <p:txBody>
          <a:bodyPr>
            <a:normAutofit/>
          </a:bodyPr>
          <a:lstStyle/>
          <a:p>
            <a:r>
              <a:rPr lang="en-GB" sz="4000" dirty="0" smtClean="0"/>
              <a:t>software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852" y="1140938"/>
            <a:ext cx="6761615" cy="5137853"/>
          </a:xfrm>
        </p:spPr>
        <p:txBody>
          <a:bodyPr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-GB" sz="3200" dirty="0" smtClean="0"/>
              <a:t>IAR </a:t>
            </a:r>
            <a:r>
              <a:rPr lang="en-GB" sz="3200" dirty="0"/>
              <a:t>Embedded </a:t>
            </a:r>
            <a:r>
              <a:rPr lang="en-GB" sz="3200" dirty="0" smtClean="0"/>
              <a:t>Workbench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</a:pPr>
            <a:r>
              <a:rPr lang="en-GB" sz="2800" dirty="0" smtClean="0"/>
              <a:t>Used for Uploading </a:t>
            </a:r>
            <a:r>
              <a:rPr lang="en-GB" sz="2800" dirty="0"/>
              <a:t>on the MSP430</a:t>
            </a:r>
            <a:endParaRPr lang="en-GB" sz="2800" dirty="0"/>
          </a:p>
          <a:p>
            <a:pPr marL="457200" indent="-457200">
              <a:spcBef>
                <a:spcPts val="0"/>
              </a:spcBef>
            </a:pPr>
            <a:r>
              <a:rPr lang="en-GB" sz="3200" dirty="0" smtClean="0"/>
              <a:t>Generate Signal Using PWM Output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</a:pPr>
            <a:r>
              <a:rPr lang="en-GB" sz="2800" dirty="0" smtClean="0"/>
              <a:t>From P1.7</a:t>
            </a:r>
            <a:endParaRPr lang="en-GB" sz="2800" dirty="0" smtClean="0"/>
          </a:p>
          <a:p>
            <a:pPr marL="457200" indent="-457200">
              <a:spcBef>
                <a:spcPts val="0"/>
              </a:spcBef>
            </a:pPr>
            <a:r>
              <a:rPr lang="en-GB" sz="3200" dirty="0" smtClean="0"/>
              <a:t>Receive Signal</a:t>
            </a:r>
            <a:endParaRPr lang="en-GB" sz="3200" dirty="0" smtClean="0"/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</a:pPr>
            <a:r>
              <a:rPr lang="en-GB" sz="2800" dirty="0" smtClean="0"/>
              <a:t>Record Time </a:t>
            </a:r>
            <a:r>
              <a:rPr lang="en-GB" sz="2800" dirty="0"/>
              <a:t>I</a:t>
            </a:r>
            <a:r>
              <a:rPr lang="en-GB" sz="2800" dirty="0" smtClean="0"/>
              <a:t>nterval of Two </a:t>
            </a:r>
            <a:r>
              <a:rPr lang="en-GB" sz="2800" dirty="0"/>
              <a:t>I</a:t>
            </a:r>
            <a:r>
              <a:rPr lang="en-GB" sz="2800" dirty="0" smtClean="0"/>
              <a:t>mpulses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</a:pPr>
            <a:r>
              <a:rPr lang="en-GB" sz="2800" dirty="0" smtClean="0"/>
              <a:t>Calculate Distances and Speed</a:t>
            </a:r>
            <a:endParaRPr lang="en-GB" sz="2800" dirty="0" smtClean="0"/>
          </a:p>
          <a:p>
            <a:pPr marL="457200" indent="-457200">
              <a:spcBef>
                <a:spcPts val="0"/>
              </a:spcBef>
            </a:pPr>
            <a:r>
              <a:rPr lang="en-GB" sz="3200" dirty="0" smtClean="0"/>
              <a:t>Display on LCD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</a:pPr>
            <a:r>
              <a:rPr lang="en-GB" sz="2800" dirty="0" smtClean="0"/>
              <a:t>Use Switches to Enable </a:t>
            </a:r>
            <a:r>
              <a:rPr lang="en-GB" sz="2800" dirty="0"/>
              <a:t>D</a:t>
            </a:r>
            <a:r>
              <a:rPr lang="en-GB" sz="2800" dirty="0" smtClean="0"/>
              <a:t>ifferent </a:t>
            </a:r>
            <a:r>
              <a:rPr lang="en-GB" sz="2800" dirty="0"/>
              <a:t>O</a:t>
            </a:r>
            <a:r>
              <a:rPr lang="en-GB" sz="2800" dirty="0" smtClean="0"/>
              <a:t>perations</a:t>
            </a:r>
            <a:endParaRPr lang="en-GB" sz="2800" dirty="0"/>
          </a:p>
        </p:txBody>
      </p:sp>
      <p:sp>
        <p:nvSpPr>
          <p:cNvPr id="17" name="Freeform 16"/>
          <p:cNvSpPr/>
          <p:nvPr/>
        </p:nvSpPr>
        <p:spPr>
          <a:xfrm>
            <a:off x="8255327" y="463305"/>
            <a:ext cx="2532257" cy="830783"/>
          </a:xfrm>
          <a:custGeom>
            <a:avLst/>
            <a:gdLst>
              <a:gd name="connsiteX0" fmla="*/ 0 w 2532257"/>
              <a:gd name="connsiteY0" fmla="*/ 83078 h 830783"/>
              <a:gd name="connsiteX1" fmla="*/ 83078 w 2532257"/>
              <a:gd name="connsiteY1" fmla="*/ 0 h 830783"/>
              <a:gd name="connsiteX2" fmla="*/ 2449179 w 2532257"/>
              <a:gd name="connsiteY2" fmla="*/ 0 h 830783"/>
              <a:gd name="connsiteX3" fmla="*/ 2532257 w 2532257"/>
              <a:gd name="connsiteY3" fmla="*/ 83078 h 830783"/>
              <a:gd name="connsiteX4" fmla="*/ 2532257 w 2532257"/>
              <a:gd name="connsiteY4" fmla="*/ 747705 h 830783"/>
              <a:gd name="connsiteX5" fmla="*/ 2449179 w 2532257"/>
              <a:gd name="connsiteY5" fmla="*/ 830783 h 830783"/>
              <a:gd name="connsiteX6" fmla="*/ 83078 w 2532257"/>
              <a:gd name="connsiteY6" fmla="*/ 830783 h 830783"/>
              <a:gd name="connsiteX7" fmla="*/ 0 w 2532257"/>
              <a:gd name="connsiteY7" fmla="*/ 747705 h 830783"/>
              <a:gd name="connsiteX8" fmla="*/ 0 w 2532257"/>
              <a:gd name="connsiteY8" fmla="*/ 83078 h 830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32257" h="830783">
                <a:moveTo>
                  <a:pt x="0" y="83078"/>
                </a:moveTo>
                <a:cubicBezTo>
                  <a:pt x="0" y="37195"/>
                  <a:pt x="37195" y="0"/>
                  <a:pt x="83078" y="0"/>
                </a:cubicBezTo>
                <a:lnTo>
                  <a:pt x="2449179" y="0"/>
                </a:lnTo>
                <a:cubicBezTo>
                  <a:pt x="2495062" y="0"/>
                  <a:pt x="2532257" y="37195"/>
                  <a:pt x="2532257" y="83078"/>
                </a:cubicBezTo>
                <a:lnTo>
                  <a:pt x="2532257" y="747705"/>
                </a:lnTo>
                <a:cubicBezTo>
                  <a:pt x="2532257" y="793588"/>
                  <a:pt x="2495062" y="830783"/>
                  <a:pt x="2449179" y="830783"/>
                </a:cubicBezTo>
                <a:lnTo>
                  <a:pt x="83078" y="830783"/>
                </a:lnTo>
                <a:cubicBezTo>
                  <a:pt x="37195" y="830783"/>
                  <a:pt x="0" y="793588"/>
                  <a:pt x="0" y="747705"/>
                </a:cubicBezTo>
                <a:lnTo>
                  <a:pt x="0" y="8307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913" tIns="92913" rIns="92913" bIns="92913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800" kern="1200" dirty="0" smtClean="0"/>
              <a:t>Receive Signal from the Button on Board</a:t>
            </a:r>
            <a:endParaRPr lang="en-GB" sz="1800" kern="1200" dirty="0"/>
          </a:p>
        </p:txBody>
      </p:sp>
      <p:sp>
        <p:nvSpPr>
          <p:cNvPr id="18" name="Freeform 17"/>
          <p:cNvSpPr/>
          <p:nvPr/>
        </p:nvSpPr>
        <p:spPr>
          <a:xfrm>
            <a:off x="9334529" y="1346012"/>
            <a:ext cx="373853" cy="311544"/>
          </a:xfrm>
          <a:custGeom>
            <a:avLst/>
            <a:gdLst>
              <a:gd name="connsiteX0" fmla="*/ 0 w 311543"/>
              <a:gd name="connsiteY0" fmla="*/ 74770 h 373852"/>
              <a:gd name="connsiteX1" fmla="*/ 155772 w 311543"/>
              <a:gd name="connsiteY1" fmla="*/ 74770 h 373852"/>
              <a:gd name="connsiteX2" fmla="*/ 155772 w 311543"/>
              <a:gd name="connsiteY2" fmla="*/ 0 h 373852"/>
              <a:gd name="connsiteX3" fmla="*/ 311543 w 311543"/>
              <a:gd name="connsiteY3" fmla="*/ 186926 h 373852"/>
              <a:gd name="connsiteX4" fmla="*/ 155772 w 311543"/>
              <a:gd name="connsiteY4" fmla="*/ 373852 h 373852"/>
              <a:gd name="connsiteX5" fmla="*/ 155772 w 311543"/>
              <a:gd name="connsiteY5" fmla="*/ 299082 h 373852"/>
              <a:gd name="connsiteX6" fmla="*/ 0 w 311543"/>
              <a:gd name="connsiteY6" fmla="*/ 299082 h 373852"/>
              <a:gd name="connsiteX7" fmla="*/ 0 w 311543"/>
              <a:gd name="connsiteY7" fmla="*/ 74770 h 37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543" h="373852">
                <a:moveTo>
                  <a:pt x="249234" y="1"/>
                </a:moveTo>
                <a:lnTo>
                  <a:pt x="249234" y="186927"/>
                </a:lnTo>
                <a:lnTo>
                  <a:pt x="311543" y="186927"/>
                </a:lnTo>
                <a:lnTo>
                  <a:pt x="155772" y="373851"/>
                </a:lnTo>
                <a:lnTo>
                  <a:pt x="0" y="186927"/>
                </a:lnTo>
                <a:lnTo>
                  <a:pt x="62309" y="186927"/>
                </a:lnTo>
                <a:lnTo>
                  <a:pt x="62309" y="1"/>
                </a:lnTo>
                <a:lnTo>
                  <a:pt x="249234" y="1"/>
                </a:lnTo>
                <a:close/>
              </a:path>
            </a:pathLst>
          </a:custGeom>
          <a:solidFill>
            <a:srgbClr val="A262D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771" tIns="1" rIns="74770" bIns="93463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400" kern="1200"/>
          </a:p>
        </p:txBody>
      </p:sp>
      <p:sp>
        <p:nvSpPr>
          <p:cNvPr id="19" name="Freeform 18"/>
          <p:cNvSpPr/>
          <p:nvPr/>
        </p:nvSpPr>
        <p:spPr>
          <a:xfrm>
            <a:off x="8255327" y="1709480"/>
            <a:ext cx="2532257" cy="830783"/>
          </a:xfrm>
          <a:custGeom>
            <a:avLst/>
            <a:gdLst>
              <a:gd name="connsiteX0" fmla="*/ 0 w 2532257"/>
              <a:gd name="connsiteY0" fmla="*/ 83078 h 830783"/>
              <a:gd name="connsiteX1" fmla="*/ 83078 w 2532257"/>
              <a:gd name="connsiteY1" fmla="*/ 0 h 830783"/>
              <a:gd name="connsiteX2" fmla="*/ 2449179 w 2532257"/>
              <a:gd name="connsiteY2" fmla="*/ 0 h 830783"/>
              <a:gd name="connsiteX3" fmla="*/ 2532257 w 2532257"/>
              <a:gd name="connsiteY3" fmla="*/ 83078 h 830783"/>
              <a:gd name="connsiteX4" fmla="*/ 2532257 w 2532257"/>
              <a:gd name="connsiteY4" fmla="*/ 747705 h 830783"/>
              <a:gd name="connsiteX5" fmla="*/ 2449179 w 2532257"/>
              <a:gd name="connsiteY5" fmla="*/ 830783 h 830783"/>
              <a:gd name="connsiteX6" fmla="*/ 83078 w 2532257"/>
              <a:gd name="connsiteY6" fmla="*/ 830783 h 830783"/>
              <a:gd name="connsiteX7" fmla="*/ 0 w 2532257"/>
              <a:gd name="connsiteY7" fmla="*/ 747705 h 830783"/>
              <a:gd name="connsiteX8" fmla="*/ 0 w 2532257"/>
              <a:gd name="connsiteY8" fmla="*/ 83078 h 830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32257" h="830783">
                <a:moveTo>
                  <a:pt x="0" y="83078"/>
                </a:moveTo>
                <a:cubicBezTo>
                  <a:pt x="0" y="37195"/>
                  <a:pt x="37195" y="0"/>
                  <a:pt x="83078" y="0"/>
                </a:cubicBezTo>
                <a:lnTo>
                  <a:pt x="2449179" y="0"/>
                </a:lnTo>
                <a:cubicBezTo>
                  <a:pt x="2495062" y="0"/>
                  <a:pt x="2532257" y="37195"/>
                  <a:pt x="2532257" y="83078"/>
                </a:cubicBezTo>
                <a:lnTo>
                  <a:pt x="2532257" y="747705"/>
                </a:lnTo>
                <a:cubicBezTo>
                  <a:pt x="2532257" y="793588"/>
                  <a:pt x="2495062" y="830783"/>
                  <a:pt x="2449179" y="830783"/>
                </a:cubicBezTo>
                <a:lnTo>
                  <a:pt x="83078" y="830783"/>
                </a:lnTo>
                <a:cubicBezTo>
                  <a:pt x="37195" y="830783"/>
                  <a:pt x="0" y="793588"/>
                  <a:pt x="0" y="747705"/>
                </a:cubicBezTo>
                <a:lnTo>
                  <a:pt x="0" y="8307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913" tIns="92913" rIns="92913" bIns="92913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800" kern="1200" dirty="0" smtClean="0"/>
              <a:t>Generate Impulse (PWM)</a:t>
            </a:r>
            <a:endParaRPr lang="en-GB" sz="1800" kern="1200" dirty="0"/>
          </a:p>
        </p:txBody>
      </p:sp>
      <p:sp>
        <p:nvSpPr>
          <p:cNvPr id="20" name="Freeform 19"/>
          <p:cNvSpPr/>
          <p:nvPr/>
        </p:nvSpPr>
        <p:spPr>
          <a:xfrm>
            <a:off x="9334529" y="2592188"/>
            <a:ext cx="373853" cy="311544"/>
          </a:xfrm>
          <a:custGeom>
            <a:avLst/>
            <a:gdLst>
              <a:gd name="connsiteX0" fmla="*/ 0 w 311543"/>
              <a:gd name="connsiteY0" fmla="*/ 74770 h 373852"/>
              <a:gd name="connsiteX1" fmla="*/ 155772 w 311543"/>
              <a:gd name="connsiteY1" fmla="*/ 74770 h 373852"/>
              <a:gd name="connsiteX2" fmla="*/ 155772 w 311543"/>
              <a:gd name="connsiteY2" fmla="*/ 0 h 373852"/>
              <a:gd name="connsiteX3" fmla="*/ 311543 w 311543"/>
              <a:gd name="connsiteY3" fmla="*/ 186926 h 373852"/>
              <a:gd name="connsiteX4" fmla="*/ 155772 w 311543"/>
              <a:gd name="connsiteY4" fmla="*/ 373852 h 373852"/>
              <a:gd name="connsiteX5" fmla="*/ 155772 w 311543"/>
              <a:gd name="connsiteY5" fmla="*/ 299082 h 373852"/>
              <a:gd name="connsiteX6" fmla="*/ 0 w 311543"/>
              <a:gd name="connsiteY6" fmla="*/ 299082 h 373852"/>
              <a:gd name="connsiteX7" fmla="*/ 0 w 311543"/>
              <a:gd name="connsiteY7" fmla="*/ 74770 h 37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543" h="373852">
                <a:moveTo>
                  <a:pt x="249234" y="1"/>
                </a:moveTo>
                <a:lnTo>
                  <a:pt x="249234" y="186927"/>
                </a:lnTo>
                <a:lnTo>
                  <a:pt x="311543" y="186927"/>
                </a:lnTo>
                <a:lnTo>
                  <a:pt x="155772" y="373851"/>
                </a:lnTo>
                <a:lnTo>
                  <a:pt x="0" y="186927"/>
                </a:lnTo>
                <a:lnTo>
                  <a:pt x="62309" y="186927"/>
                </a:lnTo>
                <a:lnTo>
                  <a:pt x="62309" y="1"/>
                </a:lnTo>
                <a:lnTo>
                  <a:pt x="249234" y="1"/>
                </a:lnTo>
                <a:close/>
              </a:path>
            </a:pathLst>
          </a:custGeom>
          <a:solidFill>
            <a:srgbClr val="D7537B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771" tIns="1" rIns="74770" bIns="93463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400" kern="1200"/>
          </a:p>
        </p:txBody>
      </p:sp>
      <p:sp>
        <p:nvSpPr>
          <p:cNvPr id="21" name="Freeform 20"/>
          <p:cNvSpPr/>
          <p:nvPr/>
        </p:nvSpPr>
        <p:spPr>
          <a:xfrm>
            <a:off x="8255327" y="2955656"/>
            <a:ext cx="2532257" cy="830783"/>
          </a:xfrm>
          <a:custGeom>
            <a:avLst/>
            <a:gdLst>
              <a:gd name="connsiteX0" fmla="*/ 0 w 2532257"/>
              <a:gd name="connsiteY0" fmla="*/ 83078 h 830783"/>
              <a:gd name="connsiteX1" fmla="*/ 83078 w 2532257"/>
              <a:gd name="connsiteY1" fmla="*/ 0 h 830783"/>
              <a:gd name="connsiteX2" fmla="*/ 2449179 w 2532257"/>
              <a:gd name="connsiteY2" fmla="*/ 0 h 830783"/>
              <a:gd name="connsiteX3" fmla="*/ 2532257 w 2532257"/>
              <a:gd name="connsiteY3" fmla="*/ 83078 h 830783"/>
              <a:gd name="connsiteX4" fmla="*/ 2532257 w 2532257"/>
              <a:gd name="connsiteY4" fmla="*/ 747705 h 830783"/>
              <a:gd name="connsiteX5" fmla="*/ 2449179 w 2532257"/>
              <a:gd name="connsiteY5" fmla="*/ 830783 h 830783"/>
              <a:gd name="connsiteX6" fmla="*/ 83078 w 2532257"/>
              <a:gd name="connsiteY6" fmla="*/ 830783 h 830783"/>
              <a:gd name="connsiteX7" fmla="*/ 0 w 2532257"/>
              <a:gd name="connsiteY7" fmla="*/ 747705 h 830783"/>
              <a:gd name="connsiteX8" fmla="*/ 0 w 2532257"/>
              <a:gd name="connsiteY8" fmla="*/ 83078 h 830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32257" h="830783">
                <a:moveTo>
                  <a:pt x="0" y="83078"/>
                </a:moveTo>
                <a:cubicBezTo>
                  <a:pt x="0" y="37195"/>
                  <a:pt x="37195" y="0"/>
                  <a:pt x="83078" y="0"/>
                </a:cubicBezTo>
                <a:lnTo>
                  <a:pt x="2449179" y="0"/>
                </a:lnTo>
                <a:cubicBezTo>
                  <a:pt x="2495062" y="0"/>
                  <a:pt x="2532257" y="37195"/>
                  <a:pt x="2532257" y="83078"/>
                </a:cubicBezTo>
                <a:lnTo>
                  <a:pt x="2532257" y="747705"/>
                </a:lnTo>
                <a:cubicBezTo>
                  <a:pt x="2532257" y="793588"/>
                  <a:pt x="2495062" y="830783"/>
                  <a:pt x="2449179" y="830783"/>
                </a:cubicBezTo>
                <a:lnTo>
                  <a:pt x="83078" y="830783"/>
                </a:lnTo>
                <a:cubicBezTo>
                  <a:pt x="37195" y="830783"/>
                  <a:pt x="0" y="793588"/>
                  <a:pt x="0" y="747705"/>
                </a:cubicBezTo>
                <a:lnTo>
                  <a:pt x="0" y="8307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913" tIns="92913" rIns="92913" bIns="92913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800" kern="1200" dirty="0" smtClean="0"/>
              <a:t>Receive Signal from Extending Interval Circuit</a:t>
            </a:r>
          </a:p>
        </p:txBody>
      </p:sp>
      <p:sp>
        <p:nvSpPr>
          <p:cNvPr id="22" name="Freeform 21"/>
          <p:cNvSpPr/>
          <p:nvPr/>
        </p:nvSpPr>
        <p:spPr>
          <a:xfrm>
            <a:off x="9334529" y="3838364"/>
            <a:ext cx="373853" cy="311544"/>
          </a:xfrm>
          <a:custGeom>
            <a:avLst/>
            <a:gdLst>
              <a:gd name="connsiteX0" fmla="*/ 0 w 311543"/>
              <a:gd name="connsiteY0" fmla="*/ 74770 h 373852"/>
              <a:gd name="connsiteX1" fmla="*/ 155772 w 311543"/>
              <a:gd name="connsiteY1" fmla="*/ 74770 h 373852"/>
              <a:gd name="connsiteX2" fmla="*/ 155772 w 311543"/>
              <a:gd name="connsiteY2" fmla="*/ 0 h 373852"/>
              <a:gd name="connsiteX3" fmla="*/ 311543 w 311543"/>
              <a:gd name="connsiteY3" fmla="*/ 186926 h 373852"/>
              <a:gd name="connsiteX4" fmla="*/ 155772 w 311543"/>
              <a:gd name="connsiteY4" fmla="*/ 373852 h 373852"/>
              <a:gd name="connsiteX5" fmla="*/ 155772 w 311543"/>
              <a:gd name="connsiteY5" fmla="*/ 299082 h 373852"/>
              <a:gd name="connsiteX6" fmla="*/ 0 w 311543"/>
              <a:gd name="connsiteY6" fmla="*/ 299082 h 373852"/>
              <a:gd name="connsiteX7" fmla="*/ 0 w 311543"/>
              <a:gd name="connsiteY7" fmla="*/ 74770 h 37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543" h="373852">
                <a:moveTo>
                  <a:pt x="249234" y="1"/>
                </a:moveTo>
                <a:lnTo>
                  <a:pt x="249234" y="186927"/>
                </a:lnTo>
                <a:lnTo>
                  <a:pt x="311543" y="186927"/>
                </a:lnTo>
                <a:lnTo>
                  <a:pt x="155772" y="373851"/>
                </a:lnTo>
                <a:lnTo>
                  <a:pt x="0" y="186927"/>
                </a:lnTo>
                <a:lnTo>
                  <a:pt x="62309" y="186927"/>
                </a:lnTo>
                <a:lnTo>
                  <a:pt x="62309" y="1"/>
                </a:lnTo>
                <a:lnTo>
                  <a:pt x="249234" y="1"/>
                </a:lnTo>
                <a:close/>
              </a:path>
            </a:pathLst>
          </a:custGeom>
          <a:solidFill>
            <a:srgbClr val="E78045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771" tIns="1" rIns="74770" bIns="93463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400" kern="1200"/>
          </a:p>
        </p:txBody>
      </p:sp>
      <p:sp>
        <p:nvSpPr>
          <p:cNvPr id="23" name="Freeform 22"/>
          <p:cNvSpPr/>
          <p:nvPr/>
        </p:nvSpPr>
        <p:spPr>
          <a:xfrm>
            <a:off x="8255327" y="4201832"/>
            <a:ext cx="2532257" cy="830783"/>
          </a:xfrm>
          <a:custGeom>
            <a:avLst/>
            <a:gdLst>
              <a:gd name="connsiteX0" fmla="*/ 0 w 2532257"/>
              <a:gd name="connsiteY0" fmla="*/ 83078 h 830783"/>
              <a:gd name="connsiteX1" fmla="*/ 83078 w 2532257"/>
              <a:gd name="connsiteY1" fmla="*/ 0 h 830783"/>
              <a:gd name="connsiteX2" fmla="*/ 2449179 w 2532257"/>
              <a:gd name="connsiteY2" fmla="*/ 0 h 830783"/>
              <a:gd name="connsiteX3" fmla="*/ 2532257 w 2532257"/>
              <a:gd name="connsiteY3" fmla="*/ 83078 h 830783"/>
              <a:gd name="connsiteX4" fmla="*/ 2532257 w 2532257"/>
              <a:gd name="connsiteY4" fmla="*/ 747705 h 830783"/>
              <a:gd name="connsiteX5" fmla="*/ 2449179 w 2532257"/>
              <a:gd name="connsiteY5" fmla="*/ 830783 h 830783"/>
              <a:gd name="connsiteX6" fmla="*/ 83078 w 2532257"/>
              <a:gd name="connsiteY6" fmla="*/ 830783 h 830783"/>
              <a:gd name="connsiteX7" fmla="*/ 0 w 2532257"/>
              <a:gd name="connsiteY7" fmla="*/ 747705 h 830783"/>
              <a:gd name="connsiteX8" fmla="*/ 0 w 2532257"/>
              <a:gd name="connsiteY8" fmla="*/ 83078 h 830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32257" h="830783">
                <a:moveTo>
                  <a:pt x="0" y="83078"/>
                </a:moveTo>
                <a:cubicBezTo>
                  <a:pt x="0" y="37195"/>
                  <a:pt x="37195" y="0"/>
                  <a:pt x="83078" y="0"/>
                </a:cubicBezTo>
                <a:lnTo>
                  <a:pt x="2449179" y="0"/>
                </a:lnTo>
                <a:cubicBezTo>
                  <a:pt x="2495062" y="0"/>
                  <a:pt x="2532257" y="37195"/>
                  <a:pt x="2532257" y="83078"/>
                </a:cubicBezTo>
                <a:lnTo>
                  <a:pt x="2532257" y="747705"/>
                </a:lnTo>
                <a:cubicBezTo>
                  <a:pt x="2532257" y="793588"/>
                  <a:pt x="2495062" y="830783"/>
                  <a:pt x="2449179" y="830783"/>
                </a:cubicBezTo>
                <a:lnTo>
                  <a:pt x="83078" y="830783"/>
                </a:lnTo>
                <a:cubicBezTo>
                  <a:pt x="37195" y="830783"/>
                  <a:pt x="0" y="793588"/>
                  <a:pt x="0" y="747705"/>
                </a:cubicBezTo>
                <a:lnTo>
                  <a:pt x="0" y="8307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913" tIns="92913" rIns="92913" bIns="92913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800" kern="1200" dirty="0" smtClean="0"/>
              <a:t>Calculate Interval, Distance &amp; Speed</a:t>
            </a:r>
            <a:endParaRPr lang="en-GB" sz="1800" kern="1200" dirty="0"/>
          </a:p>
        </p:txBody>
      </p:sp>
      <p:sp>
        <p:nvSpPr>
          <p:cNvPr id="24" name="Freeform 23"/>
          <p:cNvSpPr/>
          <p:nvPr/>
        </p:nvSpPr>
        <p:spPr>
          <a:xfrm>
            <a:off x="9334529" y="5084539"/>
            <a:ext cx="373853" cy="311544"/>
          </a:xfrm>
          <a:custGeom>
            <a:avLst/>
            <a:gdLst>
              <a:gd name="connsiteX0" fmla="*/ 0 w 311543"/>
              <a:gd name="connsiteY0" fmla="*/ 74770 h 373852"/>
              <a:gd name="connsiteX1" fmla="*/ 155772 w 311543"/>
              <a:gd name="connsiteY1" fmla="*/ 74770 h 373852"/>
              <a:gd name="connsiteX2" fmla="*/ 155772 w 311543"/>
              <a:gd name="connsiteY2" fmla="*/ 0 h 373852"/>
              <a:gd name="connsiteX3" fmla="*/ 311543 w 311543"/>
              <a:gd name="connsiteY3" fmla="*/ 186926 h 373852"/>
              <a:gd name="connsiteX4" fmla="*/ 155772 w 311543"/>
              <a:gd name="connsiteY4" fmla="*/ 373852 h 373852"/>
              <a:gd name="connsiteX5" fmla="*/ 155772 w 311543"/>
              <a:gd name="connsiteY5" fmla="*/ 299082 h 373852"/>
              <a:gd name="connsiteX6" fmla="*/ 0 w 311543"/>
              <a:gd name="connsiteY6" fmla="*/ 299082 h 373852"/>
              <a:gd name="connsiteX7" fmla="*/ 0 w 311543"/>
              <a:gd name="connsiteY7" fmla="*/ 74770 h 37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543" h="373852">
                <a:moveTo>
                  <a:pt x="249234" y="1"/>
                </a:moveTo>
                <a:lnTo>
                  <a:pt x="249234" y="186927"/>
                </a:lnTo>
                <a:lnTo>
                  <a:pt x="311543" y="186927"/>
                </a:lnTo>
                <a:lnTo>
                  <a:pt x="155772" y="373851"/>
                </a:lnTo>
                <a:lnTo>
                  <a:pt x="0" y="186927"/>
                </a:lnTo>
                <a:lnTo>
                  <a:pt x="62309" y="186927"/>
                </a:lnTo>
                <a:lnTo>
                  <a:pt x="62309" y="1"/>
                </a:lnTo>
                <a:lnTo>
                  <a:pt x="249234" y="1"/>
                </a:lnTo>
                <a:close/>
              </a:path>
            </a:pathLst>
          </a:custGeom>
          <a:solidFill>
            <a:srgbClr val="84C35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771" tIns="1" rIns="74770" bIns="93463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400" kern="1200"/>
          </a:p>
        </p:txBody>
      </p:sp>
      <p:sp>
        <p:nvSpPr>
          <p:cNvPr id="25" name="Freeform 24"/>
          <p:cNvSpPr/>
          <p:nvPr/>
        </p:nvSpPr>
        <p:spPr>
          <a:xfrm>
            <a:off x="8255327" y="5448008"/>
            <a:ext cx="2532257" cy="830783"/>
          </a:xfrm>
          <a:custGeom>
            <a:avLst/>
            <a:gdLst>
              <a:gd name="connsiteX0" fmla="*/ 0 w 2532257"/>
              <a:gd name="connsiteY0" fmla="*/ 83078 h 830783"/>
              <a:gd name="connsiteX1" fmla="*/ 83078 w 2532257"/>
              <a:gd name="connsiteY1" fmla="*/ 0 h 830783"/>
              <a:gd name="connsiteX2" fmla="*/ 2449179 w 2532257"/>
              <a:gd name="connsiteY2" fmla="*/ 0 h 830783"/>
              <a:gd name="connsiteX3" fmla="*/ 2532257 w 2532257"/>
              <a:gd name="connsiteY3" fmla="*/ 83078 h 830783"/>
              <a:gd name="connsiteX4" fmla="*/ 2532257 w 2532257"/>
              <a:gd name="connsiteY4" fmla="*/ 747705 h 830783"/>
              <a:gd name="connsiteX5" fmla="*/ 2449179 w 2532257"/>
              <a:gd name="connsiteY5" fmla="*/ 830783 h 830783"/>
              <a:gd name="connsiteX6" fmla="*/ 83078 w 2532257"/>
              <a:gd name="connsiteY6" fmla="*/ 830783 h 830783"/>
              <a:gd name="connsiteX7" fmla="*/ 0 w 2532257"/>
              <a:gd name="connsiteY7" fmla="*/ 747705 h 830783"/>
              <a:gd name="connsiteX8" fmla="*/ 0 w 2532257"/>
              <a:gd name="connsiteY8" fmla="*/ 83078 h 830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32257" h="830783">
                <a:moveTo>
                  <a:pt x="0" y="83078"/>
                </a:moveTo>
                <a:cubicBezTo>
                  <a:pt x="0" y="37195"/>
                  <a:pt x="37195" y="0"/>
                  <a:pt x="83078" y="0"/>
                </a:cubicBezTo>
                <a:lnTo>
                  <a:pt x="2449179" y="0"/>
                </a:lnTo>
                <a:cubicBezTo>
                  <a:pt x="2495062" y="0"/>
                  <a:pt x="2532257" y="37195"/>
                  <a:pt x="2532257" y="83078"/>
                </a:cubicBezTo>
                <a:lnTo>
                  <a:pt x="2532257" y="747705"/>
                </a:lnTo>
                <a:cubicBezTo>
                  <a:pt x="2532257" y="793588"/>
                  <a:pt x="2495062" y="830783"/>
                  <a:pt x="2449179" y="830783"/>
                </a:cubicBezTo>
                <a:lnTo>
                  <a:pt x="83078" y="830783"/>
                </a:lnTo>
                <a:cubicBezTo>
                  <a:pt x="37195" y="830783"/>
                  <a:pt x="0" y="793588"/>
                  <a:pt x="0" y="747705"/>
                </a:cubicBezTo>
                <a:lnTo>
                  <a:pt x="0" y="8307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913" tIns="92913" rIns="92913" bIns="92913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800" kern="1200" dirty="0" smtClean="0"/>
              <a:t>Display on LCD</a:t>
            </a:r>
            <a:endParaRPr lang="en-GB" sz="1800" kern="1200" dirty="0"/>
          </a:p>
        </p:txBody>
      </p:sp>
    </p:spTree>
    <p:extLst>
      <p:ext uri="{BB962C8B-B14F-4D97-AF65-F5344CB8AC3E}">
        <p14:creationId xmlns:p14="http://schemas.microsoft.com/office/powerpoint/2010/main" val="71278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8260" y="1977657"/>
            <a:ext cx="6719777" cy="2647506"/>
          </a:xfrm>
        </p:spPr>
        <p:txBody>
          <a:bodyPr>
            <a:normAutofit/>
          </a:bodyPr>
          <a:lstStyle/>
          <a:p>
            <a:pPr algn="ctr"/>
            <a:r>
              <a:rPr lang="en-GB" sz="6000" dirty="0" smtClean="0"/>
              <a:t>Thank you !</a:t>
            </a:r>
            <a:br>
              <a:rPr lang="en-GB" sz="6000" dirty="0" smtClean="0"/>
            </a:br>
            <a:r>
              <a:rPr lang="en-GB" sz="6000" dirty="0" smtClean="0"/>
              <a:t>Any questions ?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103224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275</TotalTime>
  <Words>159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宋体</vt:lpstr>
      <vt:lpstr>Arial</vt:lpstr>
      <vt:lpstr>Calibri</vt:lpstr>
      <vt:lpstr>Trebuchet MS</vt:lpstr>
      <vt:lpstr>Tw Cen MT</vt:lpstr>
      <vt:lpstr>Circuit</vt:lpstr>
      <vt:lpstr>Speed detector</vt:lpstr>
      <vt:lpstr>Project description</vt:lpstr>
      <vt:lpstr>Hardware</vt:lpstr>
      <vt:lpstr>key component</vt:lpstr>
      <vt:lpstr>software</vt:lpstr>
      <vt:lpstr>Thank you ! Any questions ?</vt:lpstr>
    </vt:vector>
  </TitlesOfParts>
  <Company>University of Strathclyde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 detector</dc:title>
  <dc:creator>Konstantinos Kostovasilis</dc:creator>
  <cp:lastModifiedBy>Konstantinos Kostovasilis</cp:lastModifiedBy>
  <cp:revision>32</cp:revision>
  <dcterms:created xsi:type="dcterms:W3CDTF">2016-01-13T14:45:59Z</dcterms:created>
  <dcterms:modified xsi:type="dcterms:W3CDTF">2016-01-13T19:25:10Z</dcterms:modified>
</cp:coreProperties>
</file>