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4" r:id="rId9"/>
    <p:sldId id="265" r:id="rId10"/>
    <p:sldId id="266" r:id="rId11"/>
    <p:sldId id="267" r:id="rId12"/>
    <p:sldId id="270" r:id="rId13"/>
    <p:sldId id="268" r:id="rId14"/>
    <p:sldId id="269" r:id="rId15"/>
    <p:sldId id="263"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42" autoAdjust="0"/>
  </p:normalViewPr>
  <p:slideViewPr>
    <p:cSldViewPr>
      <p:cViewPr>
        <p:scale>
          <a:sx n="60" d="100"/>
          <a:sy n="60" d="100"/>
        </p:scale>
        <p:origin x="-1842"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F92C8F-F90B-40F9-9F06-1FA6B2DA56E5}" type="datetimeFigureOut">
              <a:rPr lang="en-US" smtClean="0"/>
              <a:t>5/26/2017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F1F97-F1CC-496A-83C4-8F8BB8471CEE}" type="slidenum">
              <a:rPr lang="en-US" smtClean="0"/>
              <a:t>‹#›</a:t>
            </a:fld>
            <a:endParaRPr lang="en-US"/>
          </a:p>
        </p:txBody>
      </p:sp>
    </p:spTree>
    <p:extLst>
      <p:ext uri="{BB962C8B-B14F-4D97-AF65-F5344CB8AC3E}">
        <p14:creationId xmlns:p14="http://schemas.microsoft.com/office/powerpoint/2010/main" val="346874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Security was originally the ACEGI project in </a:t>
            </a:r>
            <a:r>
              <a:rPr lang="en-US" sz="1200" b="0" i="0" kern="1200" dirty="0" smtClean="0">
                <a:solidFill>
                  <a:schemeClr val="tx1"/>
                </a:solidFill>
                <a:effectLst/>
                <a:latin typeface="+mn-lt"/>
                <a:ea typeface="+mn-ea"/>
                <a:cs typeface="+mn-cs"/>
              </a:rPr>
              <a:t>2003</a:t>
            </a:r>
            <a:r>
              <a:rPr lang="en-US" dirty="0" smtClean="0"/>
              <a:t>, but had one particular problem: death by XML. The</a:t>
            </a:r>
            <a:r>
              <a:rPr lang="en-US" baseline="0" dirty="0" smtClean="0"/>
              <a:t> ACEGI forum was filled with people begging to simplify the configuration, but at that time, the project lead refused due to his perception of the power given by the XML schema. (The military term is “shut up and color”).</a:t>
            </a:r>
          </a:p>
          <a:p>
            <a:endParaRPr lang="en-US" baseline="0" dirty="0" smtClean="0"/>
          </a:p>
          <a:p>
            <a:r>
              <a:rPr lang="en-US" baseline="0" dirty="0" smtClean="0"/>
              <a:t>ACEGI was adopted by the overall Spring project in 2007 and renamed Spring Security with the Spring 2.0 release. The new security namespace was supplemented with annotation-based configuration, and the older Death By XML gave way to Configuration by Convention.</a:t>
            </a:r>
            <a:endParaRPr lang="en-US" dirty="0" smtClean="0"/>
          </a:p>
          <a:p>
            <a:endParaRPr lang="en-US" dirty="0"/>
          </a:p>
        </p:txBody>
      </p:sp>
      <p:sp>
        <p:nvSpPr>
          <p:cNvPr id="4" name="Slide Number Placeholder 3"/>
          <p:cNvSpPr>
            <a:spLocks noGrp="1"/>
          </p:cNvSpPr>
          <p:nvPr>
            <p:ph type="sldNum" sz="quarter" idx="10"/>
          </p:nvPr>
        </p:nvSpPr>
        <p:spPr/>
        <p:txBody>
          <a:bodyPr/>
          <a:lstStyle/>
          <a:p>
            <a:fld id="{4E6F1F97-F1CC-496A-83C4-8F8BB8471CEE}" type="slidenum">
              <a:rPr lang="en-US" smtClean="0"/>
              <a:t>3</a:t>
            </a:fld>
            <a:endParaRPr lang="en-US"/>
          </a:p>
        </p:txBody>
      </p:sp>
    </p:spTree>
    <p:extLst>
      <p:ext uri="{BB962C8B-B14F-4D97-AF65-F5344CB8AC3E}">
        <p14:creationId xmlns:p14="http://schemas.microsoft.com/office/powerpoint/2010/main" val="12180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single_sign-on_implement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cd/A97336_01/portal.102/a86782/concepts.htm" TargetMode="External"/><Relationship Id="rId2" Type="http://schemas.openxmlformats.org/officeDocument/2006/relationships/hyperlink" Target="http://www.nexpert.com.au/23" TargetMode="External"/><Relationship Id="rId1" Type="http://schemas.openxmlformats.org/officeDocument/2006/relationships/slideLayout" Target="../slideLayouts/slideLayout2.xml"/><Relationship Id="rId5" Type="http://schemas.openxmlformats.org/officeDocument/2006/relationships/hyperlink" Target="https://spring.io/guides/tutorials/spring-boot-oauth2/" TargetMode="External"/><Relationship Id="rId4" Type="http://schemas.openxmlformats.org/officeDocument/2006/relationships/hyperlink" Target="https://hellokoding.com/hello-single-sign-on-sso-with-json-web-token-jwt-spring-boot/"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oracle.com/javase/8/docs/technotes/guides/security/jaas/JAASRefGui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905000"/>
          </a:xfrm>
        </p:spPr>
        <p:txBody>
          <a:bodyPr>
            <a:normAutofit fontScale="90000"/>
          </a:bodyPr>
          <a:lstStyle/>
          <a:p>
            <a:r>
              <a:rPr lang="en-US" dirty="0"/>
              <a:t>Spring Security</a:t>
            </a:r>
            <a:br>
              <a:rPr lang="en-US" dirty="0"/>
            </a:br>
            <a:r>
              <a:rPr lang="en-US" sz="3600" i="1" u="sng" dirty="0">
                <a:solidFill>
                  <a:srgbClr val="0070C0"/>
                </a:solidFill>
              </a:rPr>
              <a:t>http://projects.spring.io/spring-security/</a:t>
            </a:r>
            <a:r>
              <a:rPr lang="en-US" dirty="0" smtClean="0"/>
              <a:t/>
            </a:r>
            <a:br>
              <a:rPr lang="en-US" dirty="0" smtClean="0"/>
            </a:br>
            <a:endParaRPr lang="en-US" dirty="0"/>
          </a:p>
        </p:txBody>
      </p:sp>
      <p:sp>
        <p:nvSpPr>
          <p:cNvPr id="3" name="Subtitle 2"/>
          <p:cNvSpPr>
            <a:spLocks noGrp="1"/>
          </p:cNvSpPr>
          <p:nvPr>
            <p:ph type="subTitle" idx="1"/>
          </p:nvPr>
        </p:nvSpPr>
        <p:spPr>
          <a:xfrm>
            <a:off x="1447800" y="2590800"/>
            <a:ext cx="6400800" cy="1752600"/>
          </a:xfrm>
        </p:spPr>
        <p:txBody>
          <a:bodyPr/>
          <a:lstStyle/>
          <a:p>
            <a:r>
              <a:rPr lang="en-US" dirty="0" err="1" smtClean="0"/>
              <a:t>Abdus</a:t>
            </a:r>
            <a:r>
              <a:rPr lang="en-US" dirty="0" smtClean="0"/>
              <a:t> </a:t>
            </a:r>
            <a:r>
              <a:rPr lang="en-US" dirty="0" err="1" smtClean="0"/>
              <a:t>Mondal</a:t>
            </a:r>
            <a:endParaRPr lang="en-US" dirty="0" smtClean="0"/>
          </a:p>
          <a:p>
            <a:r>
              <a:rPr lang="en-US" dirty="0" smtClean="0"/>
              <a:t>Software Engineer</a:t>
            </a:r>
            <a:endParaRPr lang="en-US" dirty="0"/>
          </a:p>
        </p:txBody>
      </p:sp>
    </p:spTree>
    <p:extLst>
      <p:ext uri="{BB962C8B-B14F-4D97-AF65-F5344CB8AC3E}">
        <p14:creationId xmlns:p14="http://schemas.microsoft.com/office/powerpoint/2010/main" val="373097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969428"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38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Sign on (SSO)</a:t>
            </a:r>
            <a:endParaRPr lang="en-US" dirty="0"/>
          </a:p>
        </p:txBody>
      </p:sp>
      <p:sp>
        <p:nvSpPr>
          <p:cNvPr id="3" name="Content Placeholder 2"/>
          <p:cNvSpPr>
            <a:spLocks noGrp="1"/>
          </p:cNvSpPr>
          <p:nvPr>
            <p:ph idx="1"/>
          </p:nvPr>
        </p:nvSpPr>
        <p:spPr/>
        <p:txBody>
          <a:bodyPr/>
          <a:lstStyle/>
          <a:p>
            <a:r>
              <a:rPr lang="en-US" dirty="0"/>
              <a:t>Single sign-on (SSO) is a property of access control of multiple related, but independent software systems</a:t>
            </a:r>
            <a:r>
              <a:rPr lang="en-US" dirty="0" smtClean="0"/>
              <a:t>. Ex- Google app store (</a:t>
            </a:r>
            <a:r>
              <a:rPr lang="en-US" dirty="0" err="1" smtClean="0"/>
              <a:t>gmail,drive,doc,youtube</a:t>
            </a:r>
            <a:r>
              <a:rPr lang="en-US" dirty="0" smtClean="0"/>
              <a:t>  etc.)</a:t>
            </a:r>
          </a:p>
          <a:p>
            <a:r>
              <a:rPr lang="en-US" dirty="0"/>
              <a:t>Conversely, </a:t>
            </a:r>
            <a:r>
              <a:rPr lang="en-US" b="1" dirty="0"/>
              <a:t>single sign-off</a:t>
            </a:r>
            <a:r>
              <a:rPr lang="en-US" dirty="0"/>
              <a:t> is the property whereby a single action of signing out terminates access to multiple software systems.</a:t>
            </a:r>
            <a:endParaRPr lang="en-US" dirty="0"/>
          </a:p>
        </p:txBody>
      </p:sp>
    </p:spTree>
    <p:extLst>
      <p:ext uri="{BB962C8B-B14F-4D97-AF65-F5344CB8AC3E}">
        <p14:creationId xmlns:p14="http://schemas.microsoft.com/office/powerpoint/2010/main" val="4099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SSO Architecture</a:t>
            </a:r>
            <a:endParaRPr lang="en-US" dirty="0"/>
          </a:p>
        </p:txBody>
      </p:sp>
      <p:pic>
        <p:nvPicPr>
          <p:cNvPr id="4098" name="Picture 2" descr="How i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14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Sign on (SSO)-</a:t>
            </a:r>
            <a:r>
              <a:rPr lang="en-US" dirty="0"/>
              <a:t>Benefits</a:t>
            </a:r>
            <a:br>
              <a:rPr lang="en-US" dirty="0"/>
            </a:br>
            <a:endParaRPr lang="en-US" dirty="0"/>
          </a:p>
        </p:txBody>
      </p:sp>
      <p:sp>
        <p:nvSpPr>
          <p:cNvPr id="3" name="Content Placeholder 2"/>
          <p:cNvSpPr>
            <a:spLocks noGrp="1"/>
          </p:cNvSpPr>
          <p:nvPr>
            <p:ph idx="1"/>
          </p:nvPr>
        </p:nvSpPr>
        <p:spPr>
          <a:xfrm>
            <a:off x="0" y="1066800"/>
            <a:ext cx="8915400" cy="5791200"/>
          </a:xfrm>
        </p:spPr>
        <p:txBody>
          <a:bodyPr>
            <a:normAutofit fontScale="92500" lnSpcReduction="20000"/>
          </a:bodyPr>
          <a:lstStyle/>
          <a:p>
            <a:r>
              <a:rPr lang="en-US" dirty="0"/>
              <a:t>Mitigate risk for access to 3rd-party sites (user passwords not stored or managed externally)</a:t>
            </a:r>
          </a:p>
          <a:p>
            <a:r>
              <a:rPr lang="en-US" dirty="0"/>
              <a:t>Reducing password fatigue from different user name and password combinations</a:t>
            </a:r>
          </a:p>
          <a:p>
            <a:r>
              <a:rPr lang="en-US" dirty="0"/>
              <a:t>Reducing time spent re-entering passwords for the same identity</a:t>
            </a:r>
          </a:p>
          <a:p>
            <a:r>
              <a:rPr lang="en-US" dirty="0"/>
              <a:t>Reducing IT costs due to lower number of IT help desk calls about passwords[3]</a:t>
            </a:r>
          </a:p>
          <a:p>
            <a:r>
              <a:rPr lang="en-US" dirty="0"/>
              <a:t>SSO shares centralized authentication servers that all other applications and systems use for authentication purposes and combines this with techniques to ensure that users do not have to actively enter their credentials more than once.</a:t>
            </a:r>
          </a:p>
        </p:txBody>
      </p:sp>
    </p:spTree>
    <p:extLst>
      <p:ext uri="{BB962C8B-B14F-4D97-AF65-F5344CB8AC3E}">
        <p14:creationId xmlns:p14="http://schemas.microsoft.com/office/powerpoint/2010/main" val="194195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SSO Implementation</a:t>
            </a:r>
            <a:endParaRPr lang="en-US" dirty="0"/>
          </a:p>
        </p:txBody>
      </p:sp>
      <p:sp>
        <p:nvSpPr>
          <p:cNvPr id="3" name="Content Placeholder 2"/>
          <p:cNvSpPr>
            <a:spLocks noGrp="1"/>
          </p:cNvSpPr>
          <p:nvPr>
            <p:ph idx="1"/>
          </p:nvPr>
        </p:nvSpPr>
        <p:spPr>
          <a:xfrm>
            <a:off x="0" y="1600200"/>
            <a:ext cx="9067800" cy="4953000"/>
          </a:xfrm>
        </p:spPr>
        <p:txBody>
          <a:bodyPr/>
          <a:lstStyle/>
          <a:p>
            <a:r>
              <a:rPr lang="en-US" dirty="0"/>
              <a:t>List of single sign-on implementations</a:t>
            </a:r>
          </a:p>
          <a:p>
            <a:r>
              <a:rPr lang="en-US" dirty="0">
                <a:hlinkClick r:id="rId2"/>
              </a:rPr>
              <a:t>https://</a:t>
            </a:r>
            <a:r>
              <a:rPr lang="en-US" dirty="0" smtClean="0">
                <a:hlinkClick r:id="rId2"/>
              </a:rPr>
              <a:t>en.wikipedia.org/wiki/List_of_single_sign-on_implementations</a:t>
            </a:r>
            <a:endParaRPr lang="en-US" dirty="0" smtClean="0"/>
          </a:p>
          <a:p>
            <a:pPr lvl="1"/>
            <a:r>
              <a:rPr lang="en-US" dirty="0" err="1" smtClean="0"/>
              <a:t>Siteminder</a:t>
            </a:r>
            <a:r>
              <a:rPr lang="en-US" dirty="0" smtClean="0"/>
              <a:t> (CA SSO)</a:t>
            </a:r>
          </a:p>
          <a:p>
            <a:pPr lvl="1"/>
            <a:r>
              <a:rPr lang="en-US" dirty="0"/>
              <a:t>CAS / Central Authentication </a:t>
            </a:r>
            <a:r>
              <a:rPr lang="en-US" dirty="0" smtClean="0"/>
              <a:t>Service</a:t>
            </a:r>
          </a:p>
          <a:p>
            <a:pPr lvl="1"/>
            <a:r>
              <a:rPr lang="en-US" dirty="0" smtClean="0"/>
              <a:t>Facebook Connect</a:t>
            </a:r>
          </a:p>
          <a:p>
            <a:pPr lvl="1"/>
            <a:r>
              <a:rPr lang="en-US" dirty="0"/>
              <a:t>IBM Enterprise Identity </a:t>
            </a:r>
            <a:r>
              <a:rPr lang="en-US" dirty="0" smtClean="0"/>
              <a:t>Mapping</a:t>
            </a:r>
          </a:p>
          <a:p>
            <a:pPr lvl="1"/>
            <a:r>
              <a:rPr lang="en-US" dirty="0" smtClean="0"/>
              <a:t>Kerberos</a:t>
            </a:r>
          </a:p>
          <a:p>
            <a:pPr lvl="1"/>
            <a:r>
              <a:rPr lang="en-US" dirty="0" smtClean="0"/>
              <a:t>SAML(</a:t>
            </a:r>
            <a:r>
              <a:rPr lang="en-US" dirty="0"/>
              <a:t>Security Assertion Markup </a:t>
            </a:r>
            <a:r>
              <a:rPr lang="en-US" dirty="0" smtClean="0"/>
              <a:t>Language)</a:t>
            </a:r>
          </a:p>
          <a:p>
            <a:endParaRPr lang="en-US" dirty="0"/>
          </a:p>
        </p:txBody>
      </p:sp>
    </p:spTree>
    <p:extLst>
      <p:ext uri="{BB962C8B-B14F-4D97-AF65-F5344CB8AC3E}">
        <p14:creationId xmlns:p14="http://schemas.microsoft.com/office/powerpoint/2010/main" val="2239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Security-Modules</a:t>
            </a:r>
            <a:endParaRPr lang="en-US" dirty="0"/>
          </a:p>
        </p:txBody>
      </p:sp>
      <p:sp>
        <p:nvSpPr>
          <p:cNvPr id="3" name="Content Placeholder 2"/>
          <p:cNvSpPr>
            <a:spLocks noGrp="1"/>
          </p:cNvSpPr>
          <p:nvPr>
            <p:ph idx="1"/>
          </p:nvPr>
        </p:nvSpPr>
        <p:spPr/>
        <p:txBody>
          <a:bodyPr/>
          <a:lstStyle/>
          <a:p>
            <a:r>
              <a:rPr lang="en-US" dirty="0" err="1"/>
              <a:t>org.springframework.security.core</a:t>
            </a:r>
            <a:endParaRPr lang="en-US" dirty="0"/>
          </a:p>
          <a:p>
            <a:r>
              <a:rPr lang="en-US" dirty="0" err="1"/>
              <a:t>org.springframework.security.access</a:t>
            </a:r>
            <a:endParaRPr lang="en-US" dirty="0"/>
          </a:p>
          <a:p>
            <a:r>
              <a:rPr lang="en-US" dirty="0" err="1"/>
              <a:t>org.springframework.security.authentication</a:t>
            </a:r>
            <a:endParaRPr lang="en-US" dirty="0"/>
          </a:p>
          <a:p>
            <a:r>
              <a:rPr lang="en-US" dirty="0" err="1"/>
              <a:t>org.springframework.security.provisioning</a:t>
            </a:r>
            <a:endParaRPr lang="en-US" dirty="0"/>
          </a:p>
          <a:p>
            <a:pPr lvl="1"/>
            <a:r>
              <a:rPr lang="en-US" b="1" dirty="0"/>
              <a:t>Web - spring-security-web.jar</a:t>
            </a:r>
          </a:p>
          <a:p>
            <a:pPr lvl="1"/>
            <a:r>
              <a:rPr lang="en-US" b="1" dirty="0" err="1"/>
              <a:t>Config</a:t>
            </a:r>
            <a:r>
              <a:rPr lang="en-US" b="1" dirty="0"/>
              <a:t> - spring-security-config.jar</a:t>
            </a:r>
          </a:p>
          <a:p>
            <a:pPr lvl="1"/>
            <a:r>
              <a:rPr lang="en-US" b="1" dirty="0"/>
              <a:t>LDAP - spring-security-ldap.jar</a:t>
            </a:r>
          </a:p>
          <a:p>
            <a:pPr lvl="1"/>
            <a:endParaRPr lang="en-US" dirty="0"/>
          </a:p>
        </p:txBody>
      </p:sp>
    </p:spTree>
    <p:extLst>
      <p:ext uri="{BB962C8B-B14F-4D97-AF65-F5344CB8AC3E}">
        <p14:creationId xmlns:p14="http://schemas.microsoft.com/office/powerpoint/2010/main" val="95314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a:xfrm>
            <a:off x="381000" y="1295400"/>
            <a:ext cx="8229600" cy="5410200"/>
          </a:xfrm>
        </p:spPr>
        <p:txBody>
          <a:bodyPr>
            <a:normAutofit lnSpcReduction="10000"/>
          </a:bodyPr>
          <a:lstStyle/>
          <a:p>
            <a:r>
              <a:rPr lang="en-US" dirty="0" smtClean="0"/>
              <a:t>What is LDAP</a:t>
            </a:r>
          </a:p>
          <a:p>
            <a:pPr lvl="1"/>
            <a:r>
              <a:rPr lang="en-US" dirty="0">
                <a:hlinkClick r:id="rId2"/>
              </a:rPr>
              <a:t>http://</a:t>
            </a:r>
            <a:r>
              <a:rPr lang="en-US" dirty="0" smtClean="0">
                <a:hlinkClick r:id="rId2"/>
              </a:rPr>
              <a:t>www.nexpert.com.au/23</a:t>
            </a:r>
            <a:endParaRPr lang="en-US" dirty="0"/>
          </a:p>
          <a:p>
            <a:pPr marL="457200" lvl="1" indent="0">
              <a:buNone/>
            </a:pPr>
            <a:r>
              <a:rPr lang="en-US" dirty="0" smtClean="0"/>
              <a:t>SSO</a:t>
            </a:r>
          </a:p>
          <a:p>
            <a:pPr marL="457200" lvl="1" indent="0">
              <a:buNone/>
            </a:pPr>
            <a:r>
              <a:rPr lang="en-US" dirty="0">
                <a:hlinkClick r:id="rId3"/>
              </a:rPr>
              <a:t>https://</a:t>
            </a:r>
            <a:r>
              <a:rPr lang="en-US" dirty="0" smtClean="0">
                <a:hlinkClick r:id="rId3"/>
              </a:rPr>
              <a:t>docs.oracle.com/cd/A97336_01/portal.102/a86782/concepts.htm</a:t>
            </a:r>
            <a:endParaRPr lang="en-US" dirty="0" smtClean="0"/>
          </a:p>
          <a:p>
            <a:pPr marL="457200" lvl="1" indent="0">
              <a:buNone/>
            </a:pPr>
            <a:endParaRPr lang="en-US" dirty="0" smtClean="0"/>
          </a:p>
          <a:p>
            <a:pPr marL="457200" lvl="1" indent="0">
              <a:buNone/>
            </a:pPr>
            <a:r>
              <a:rPr lang="en-US" dirty="0">
                <a:hlinkClick r:id="rId4"/>
              </a:rPr>
              <a:t>https://hellokoding.com/hello-single-sign-on-sso-with-json-web-token-jwt-spring-boot</a:t>
            </a:r>
            <a:r>
              <a:rPr lang="en-US" dirty="0" smtClean="0">
                <a:hlinkClick r:id="rId4"/>
              </a:rPr>
              <a:t>/</a:t>
            </a:r>
            <a:endParaRPr lang="en-US" dirty="0" smtClean="0"/>
          </a:p>
          <a:p>
            <a:pPr marL="457200" lvl="1" indent="0">
              <a:buNone/>
            </a:pPr>
            <a:endParaRPr lang="en-US" dirty="0" smtClean="0"/>
          </a:p>
          <a:p>
            <a:pPr marL="457200" lvl="1" indent="0">
              <a:buNone/>
            </a:pPr>
            <a:r>
              <a:rPr lang="en-US" dirty="0">
                <a:hlinkClick r:id="rId5"/>
              </a:rPr>
              <a:t>https://spring.io/guides/tutorials/spring-boot-oauth2</a:t>
            </a:r>
            <a:r>
              <a:rPr lang="en-US" dirty="0" smtClean="0">
                <a:hlinkClick r:id="rId5"/>
              </a:rPr>
              <a:t>/</a:t>
            </a:r>
            <a:endParaRPr lang="en-US" dirty="0" smtClean="0"/>
          </a:p>
          <a:p>
            <a:pPr marL="457200" lvl="1" indent="0">
              <a:buNone/>
            </a:pPr>
            <a:endParaRPr lang="en-US" dirty="0" smtClean="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93962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JAAS</a:t>
            </a:r>
          </a:p>
          <a:p>
            <a:pPr lvl="1"/>
            <a:r>
              <a:rPr lang="en-US">
                <a:hlinkClick r:id="rId2"/>
              </a:rPr>
              <a:t>https</a:t>
            </a:r>
            <a:r>
              <a:rPr lang="en-US">
                <a:hlinkClick r:id="rId2"/>
              </a:rPr>
              <a:t>://</a:t>
            </a:r>
            <a:r>
              <a:rPr lang="en-US" smtClean="0">
                <a:hlinkClick r:id="rId2"/>
              </a:rPr>
              <a:t>docs.oracle.com/javase/8/docs/technotes/guides/security/jaas/JAASRefGuide.html</a:t>
            </a:r>
            <a:endParaRPr lang="en-US" smtClean="0"/>
          </a:p>
          <a:p>
            <a:pPr lvl="1"/>
            <a:endParaRPr lang="en-US"/>
          </a:p>
        </p:txBody>
      </p:sp>
    </p:spTree>
    <p:extLst>
      <p:ext uri="{BB962C8B-B14F-4D97-AF65-F5344CB8AC3E}">
        <p14:creationId xmlns:p14="http://schemas.microsoft.com/office/powerpoint/2010/main" val="192079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a:t>
            </a:r>
            <a:r>
              <a:rPr lang="en-US" dirty="0" err="1" smtClean="0"/>
              <a:t>Security:Agenda</a:t>
            </a:r>
            <a:endParaRPr lang="en-US" dirty="0"/>
          </a:p>
        </p:txBody>
      </p:sp>
      <p:sp>
        <p:nvSpPr>
          <p:cNvPr id="3" name="Content Placeholder 2"/>
          <p:cNvSpPr>
            <a:spLocks noGrp="1"/>
          </p:cNvSpPr>
          <p:nvPr>
            <p:ph idx="1"/>
          </p:nvPr>
        </p:nvSpPr>
        <p:spPr/>
        <p:txBody>
          <a:bodyPr/>
          <a:lstStyle/>
          <a:p>
            <a:r>
              <a:rPr lang="en-US" dirty="0" smtClean="0"/>
              <a:t>History of Spring Security</a:t>
            </a:r>
          </a:p>
          <a:p>
            <a:r>
              <a:rPr lang="en-US" dirty="0" smtClean="0"/>
              <a:t>Why Spring Security? What Problem it solves?</a:t>
            </a:r>
          </a:p>
          <a:p>
            <a:r>
              <a:rPr lang="en-US" dirty="0" smtClean="0"/>
              <a:t>Core Concept?</a:t>
            </a:r>
          </a:p>
          <a:p>
            <a:r>
              <a:rPr lang="en-US" dirty="0" smtClean="0"/>
              <a:t>Configuration</a:t>
            </a:r>
          </a:p>
          <a:p>
            <a:r>
              <a:rPr lang="en-US" dirty="0" smtClean="0"/>
              <a:t>Development with Spring security</a:t>
            </a:r>
          </a:p>
          <a:p>
            <a:r>
              <a:rPr lang="en-US" dirty="0" smtClean="0"/>
              <a:t>Method Level Security</a:t>
            </a:r>
          </a:p>
          <a:p>
            <a:r>
              <a:rPr lang="en-US" dirty="0" smtClean="0"/>
              <a:t>JSP Tag Library. </a:t>
            </a:r>
            <a:endParaRPr lang="en-US" dirty="0"/>
          </a:p>
        </p:txBody>
      </p:sp>
    </p:spTree>
    <p:extLst>
      <p:ext uri="{BB962C8B-B14F-4D97-AF65-F5344CB8AC3E}">
        <p14:creationId xmlns:p14="http://schemas.microsoft.com/office/powerpoint/2010/main" val="367883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a:t>
            </a:r>
            <a:r>
              <a:rPr lang="en-US" dirty="0" err="1" smtClean="0"/>
              <a:t>Security:Histroy</a:t>
            </a:r>
            <a:endParaRPr lang="en-US" dirty="0"/>
          </a:p>
        </p:txBody>
      </p:sp>
      <p:sp>
        <p:nvSpPr>
          <p:cNvPr id="3" name="Content Placeholder 2"/>
          <p:cNvSpPr>
            <a:spLocks noGrp="1"/>
          </p:cNvSpPr>
          <p:nvPr>
            <p:ph idx="1"/>
          </p:nvPr>
        </p:nvSpPr>
        <p:spPr/>
        <p:txBody>
          <a:bodyPr>
            <a:normAutofit lnSpcReduction="10000"/>
          </a:bodyPr>
          <a:lstStyle/>
          <a:p>
            <a:r>
              <a:rPr lang="en-US" dirty="0"/>
              <a:t>Originally was the ACEGI project</a:t>
            </a:r>
          </a:p>
          <a:p>
            <a:r>
              <a:rPr lang="en-US" dirty="0"/>
              <a:t>Configuration was “death by XML”</a:t>
            </a:r>
          </a:p>
          <a:p>
            <a:pPr lvl="1"/>
            <a:r>
              <a:rPr lang="en-US" dirty="0"/>
              <a:t>Project lead liked it that way</a:t>
            </a:r>
          </a:p>
          <a:p>
            <a:r>
              <a:rPr lang="en-US" dirty="0"/>
              <a:t>ACEGI was rebranded as “Spring Security” around the Spring 2.0 release</a:t>
            </a:r>
          </a:p>
          <a:p>
            <a:r>
              <a:rPr lang="en-US" dirty="0"/>
              <a:t>With the Security Namespace and as additional modules became available, death by XML gave way to Configuration By Convention</a:t>
            </a:r>
          </a:p>
          <a:p>
            <a:endParaRPr lang="en-US" dirty="0"/>
          </a:p>
        </p:txBody>
      </p:sp>
    </p:spTree>
    <p:extLst>
      <p:ext uri="{BB962C8B-B14F-4D97-AF65-F5344CB8AC3E}">
        <p14:creationId xmlns:p14="http://schemas.microsoft.com/office/powerpoint/2010/main" val="3981345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a:t>
            </a:r>
            <a:endParaRPr lang="en-US" dirty="0"/>
          </a:p>
        </p:txBody>
      </p:sp>
      <p:sp>
        <p:nvSpPr>
          <p:cNvPr id="3" name="Content Placeholder 2"/>
          <p:cNvSpPr>
            <a:spLocks noGrp="1"/>
          </p:cNvSpPr>
          <p:nvPr>
            <p:ph idx="1"/>
          </p:nvPr>
        </p:nvSpPr>
        <p:spPr/>
        <p:txBody>
          <a:bodyPr/>
          <a:lstStyle/>
          <a:p>
            <a:r>
              <a:rPr lang="en-US" dirty="0"/>
              <a:t>Spring Security is a powerful and highly customizable authentication and access-control framework. It is the de-facto standard for securing Spring-based applications</a:t>
            </a:r>
            <a:r>
              <a:rPr lang="en-US" dirty="0" smtClean="0"/>
              <a:t>.</a:t>
            </a:r>
          </a:p>
          <a:p>
            <a:r>
              <a:rPr lang="en-US" dirty="0"/>
              <a:t>Spring Security is a framework that focuses on </a:t>
            </a:r>
            <a:r>
              <a:rPr lang="en-US" dirty="0">
                <a:solidFill>
                  <a:schemeClr val="accent2">
                    <a:lumMod val="75000"/>
                  </a:schemeClr>
                </a:solidFill>
              </a:rPr>
              <a:t>providing both authentication and authorization to Java applications.</a:t>
            </a:r>
            <a:r>
              <a:rPr lang="en-US" dirty="0"/>
              <a:t> </a:t>
            </a:r>
          </a:p>
        </p:txBody>
      </p:sp>
    </p:spTree>
    <p:extLst>
      <p:ext uri="{BB962C8B-B14F-4D97-AF65-F5344CB8AC3E}">
        <p14:creationId xmlns:p14="http://schemas.microsoft.com/office/powerpoint/2010/main" val="398134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Spring Security solves </a:t>
            </a:r>
          </a:p>
          <a:p>
            <a:pPr lvl="1"/>
            <a:r>
              <a:rPr lang="en-US" dirty="0"/>
              <a:t> "authentication" </a:t>
            </a:r>
            <a:r>
              <a:rPr lang="en-US" dirty="0" smtClean="0"/>
              <a:t>and</a:t>
            </a:r>
          </a:p>
          <a:p>
            <a:pPr lvl="1"/>
            <a:r>
              <a:rPr lang="en-US" dirty="0" smtClean="0"/>
              <a:t> </a:t>
            </a:r>
            <a:r>
              <a:rPr lang="en-US" dirty="0"/>
              <a:t>"</a:t>
            </a:r>
            <a:r>
              <a:rPr lang="en-US" dirty="0" smtClean="0"/>
              <a:t>authorization“</a:t>
            </a:r>
          </a:p>
          <a:p>
            <a:pPr lvl="1"/>
            <a:endParaRPr lang="en-US" dirty="0" smtClean="0"/>
          </a:p>
          <a:p>
            <a:pPr marL="457200" lvl="1" indent="0">
              <a:buNone/>
            </a:pPr>
            <a:r>
              <a:rPr lang="en-US" dirty="0" smtClean="0"/>
              <a:t>Authentication – </a:t>
            </a:r>
            <a:r>
              <a:rPr lang="en-US" dirty="0"/>
              <a:t>establishing a </a:t>
            </a:r>
            <a:r>
              <a:rPr lang="en-US" dirty="0" smtClean="0"/>
              <a:t>principal to validate ‘ claim’</a:t>
            </a:r>
          </a:p>
          <a:p>
            <a:pPr marL="457200" lvl="1" indent="0">
              <a:buNone/>
            </a:pPr>
            <a:r>
              <a:rPr lang="en-US" dirty="0" smtClean="0"/>
              <a:t>Authorization </a:t>
            </a:r>
            <a:r>
              <a:rPr lang="en-US" dirty="0"/>
              <a:t>– </a:t>
            </a:r>
            <a:r>
              <a:rPr lang="en-US" dirty="0" smtClean="0"/>
              <a:t>refers </a:t>
            </a:r>
            <a:r>
              <a:rPr lang="en-US" dirty="0"/>
              <a:t>to the process of deciding whether a principal is allowed to perform an action within your application</a:t>
            </a:r>
            <a:r>
              <a:rPr lang="en-US" dirty="0" smtClean="0"/>
              <a:t>.</a:t>
            </a:r>
          </a:p>
          <a:p>
            <a:pPr marL="457200" lvl="1" indent="0">
              <a:buNone/>
            </a:pPr>
            <a:r>
              <a:rPr lang="en-US" dirty="0" smtClean="0"/>
              <a:t>--Authorization also called "access-control</a:t>
            </a:r>
            <a:r>
              <a:rPr lang="en-US" dirty="0"/>
              <a:t>"</a:t>
            </a:r>
            <a:endParaRPr lang="en-US" dirty="0" smtClean="0"/>
          </a:p>
          <a:p>
            <a:pPr lvl="1"/>
            <a:endParaRPr lang="en-US" dirty="0"/>
          </a:p>
          <a:p>
            <a:pPr lvl="1"/>
            <a:endParaRPr lang="en-US" dirty="0"/>
          </a:p>
        </p:txBody>
      </p:sp>
    </p:spTree>
    <p:extLst>
      <p:ext uri="{BB962C8B-B14F-4D97-AF65-F5344CB8AC3E}">
        <p14:creationId xmlns:p14="http://schemas.microsoft.com/office/powerpoint/2010/main" val="108704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 - Authentication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Support different Authentication model including third party modules</a:t>
            </a:r>
          </a:p>
          <a:p>
            <a:pPr lvl="1"/>
            <a:r>
              <a:rPr lang="en-US" dirty="0"/>
              <a:t>HTTP BASIC authentication headers (an IETF RFC-based standard)</a:t>
            </a:r>
          </a:p>
          <a:p>
            <a:pPr lvl="1"/>
            <a:r>
              <a:rPr lang="en-US" dirty="0"/>
              <a:t>HTTP Digest authentication headers (an IETF RFC-based standard)</a:t>
            </a:r>
          </a:p>
          <a:p>
            <a:pPr lvl="1"/>
            <a:r>
              <a:rPr lang="en-US" dirty="0"/>
              <a:t>HTTP X.509 client certificate exchange (an IETF RFC-based standard)</a:t>
            </a:r>
          </a:p>
          <a:p>
            <a:pPr lvl="1"/>
            <a:r>
              <a:rPr lang="en-US" b="1" i="1" dirty="0">
                <a:solidFill>
                  <a:srgbClr val="FF0000"/>
                </a:solidFill>
              </a:rPr>
              <a:t>LDAP (a very common approach to cross-platform authentication needs, especially in large environments)</a:t>
            </a:r>
          </a:p>
          <a:p>
            <a:pPr lvl="1"/>
            <a:r>
              <a:rPr lang="en-US" b="1" i="1" dirty="0">
                <a:solidFill>
                  <a:srgbClr val="FF0000"/>
                </a:solidFill>
              </a:rPr>
              <a:t>Form-based authentication (for simple user interface needs)</a:t>
            </a:r>
          </a:p>
          <a:p>
            <a:pPr lvl="1"/>
            <a:r>
              <a:rPr lang="en-US" dirty="0" err="1"/>
              <a:t>OpenID</a:t>
            </a:r>
            <a:r>
              <a:rPr lang="en-US" dirty="0"/>
              <a:t> authentication</a:t>
            </a:r>
          </a:p>
          <a:p>
            <a:pPr lvl="1"/>
            <a:endParaRPr lang="en-US" dirty="0"/>
          </a:p>
        </p:txBody>
      </p:sp>
    </p:spTree>
    <p:extLst>
      <p:ext uri="{BB962C8B-B14F-4D97-AF65-F5344CB8AC3E}">
        <p14:creationId xmlns:p14="http://schemas.microsoft.com/office/powerpoint/2010/main" val="280754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Spring Security - Authentication</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Support different Authentication model including third party modules</a:t>
            </a:r>
          </a:p>
          <a:p>
            <a:pPr lvl="1"/>
            <a:r>
              <a:rPr lang="en-US" b="1" i="1" dirty="0" smtClean="0">
                <a:solidFill>
                  <a:srgbClr val="FF0000"/>
                </a:solidFill>
              </a:rPr>
              <a:t>Kerberos</a:t>
            </a:r>
          </a:p>
          <a:p>
            <a:pPr lvl="1"/>
            <a:r>
              <a:rPr lang="en-US" b="1" i="1" dirty="0">
                <a:solidFill>
                  <a:srgbClr val="FF0000"/>
                </a:solidFill>
              </a:rPr>
              <a:t>Mule </a:t>
            </a:r>
            <a:r>
              <a:rPr lang="en-US" b="1" i="1" dirty="0" smtClean="0">
                <a:solidFill>
                  <a:srgbClr val="FF0000"/>
                </a:solidFill>
              </a:rPr>
              <a:t>ESB</a:t>
            </a:r>
          </a:p>
          <a:p>
            <a:pPr lvl="1"/>
            <a:r>
              <a:rPr lang="en-US" b="1" i="1" dirty="0">
                <a:solidFill>
                  <a:srgbClr val="FF0000"/>
                </a:solidFill>
              </a:rPr>
              <a:t>Java Authentication and Authorization Service (JAAS)</a:t>
            </a:r>
          </a:p>
          <a:p>
            <a:pPr lvl="1"/>
            <a:endParaRPr lang="en-US" dirty="0"/>
          </a:p>
          <a:p>
            <a:pPr lvl="1"/>
            <a:endParaRPr lang="en-US" dirty="0"/>
          </a:p>
        </p:txBody>
      </p:sp>
    </p:spTree>
    <p:extLst>
      <p:ext uri="{BB962C8B-B14F-4D97-AF65-F5344CB8AC3E}">
        <p14:creationId xmlns:p14="http://schemas.microsoft.com/office/powerpoint/2010/main" val="216314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8991600" cy="1143000"/>
          </a:xfrm>
        </p:spPr>
        <p:txBody>
          <a:bodyPr/>
          <a:lstStyle/>
          <a:p>
            <a:r>
              <a:rPr lang="en-US" dirty="0" smtClean="0"/>
              <a:t>Kerberos authentication </a:t>
            </a:r>
            <a:r>
              <a:rPr lang="en-US" dirty="0" err="1" smtClean="0"/>
              <a:t>architechture</a:t>
            </a:r>
            <a:endParaRPr lang="en-US" dirty="0"/>
          </a:p>
        </p:txBody>
      </p:sp>
      <p:pic>
        <p:nvPicPr>
          <p:cNvPr id="1026" name="Picture 2" descr="https://msdn.microsoft.com/en-us/library/bb742516.kerb01_big(l=en-u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219201"/>
            <a:ext cx="7924801" cy="561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8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 Authentication </a:t>
            </a:r>
            <a:r>
              <a:rPr lang="en-US" dirty="0" err="1" smtClean="0"/>
              <a:t>architechture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62050"/>
            <a:ext cx="7772400" cy="477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0" y="5425882"/>
            <a:ext cx="3124200" cy="646331"/>
          </a:xfrm>
          <a:prstGeom prst="rect">
            <a:avLst/>
          </a:prstGeom>
          <a:noFill/>
          <a:ln>
            <a:solidFill>
              <a:schemeClr val="tx1"/>
            </a:solidFill>
          </a:ln>
        </p:spPr>
        <p:txBody>
          <a:bodyPr wrap="square" rtlCol="0">
            <a:spAutoFit/>
          </a:bodyPr>
          <a:lstStyle/>
          <a:p>
            <a:r>
              <a:rPr lang="en-US" dirty="0" smtClean="0"/>
              <a:t>Authorization is  maintained by user role</a:t>
            </a:r>
            <a:endParaRPr lang="en-US" dirty="0"/>
          </a:p>
        </p:txBody>
      </p:sp>
    </p:spTree>
    <p:extLst>
      <p:ext uri="{BB962C8B-B14F-4D97-AF65-F5344CB8AC3E}">
        <p14:creationId xmlns:p14="http://schemas.microsoft.com/office/powerpoint/2010/main" val="1654152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9205</TotalTime>
  <Words>554</Words>
  <Application>Microsoft Office PowerPoint</Application>
  <PresentationFormat>On-screen Show (4:3)</PresentationFormat>
  <Paragraphs>89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Spring Security http://projects.spring.io/spring-security/ </vt:lpstr>
      <vt:lpstr>Spring Security:Agenda</vt:lpstr>
      <vt:lpstr>Spring Security:Histroy</vt:lpstr>
      <vt:lpstr>Spring Security</vt:lpstr>
      <vt:lpstr>Spring Security</vt:lpstr>
      <vt:lpstr>Spring Security - Authentication</vt:lpstr>
      <vt:lpstr>Spring Security - Authentication</vt:lpstr>
      <vt:lpstr>Kerberos authentication architechture</vt:lpstr>
      <vt:lpstr>LDAP Authentication architechture</vt:lpstr>
      <vt:lpstr>LDAP</vt:lpstr>
      <vt:lpstr>Single Sign on (SSO)</vt:lpstr>
      <vt:lpstr>SSO Architecture</vt:lpstr>
      <vt:lpstr>Single Sign on (SSO)-Benefits </vt:lpstr>
      <vt:lpstr>SSO Implementation</vt:lpstr>
      <vt:lpstr>Spring Security-Modules</vt:lpstr>
      <vt:lpstr>Reference</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abdus mondal</dc:creator>
  <cp:lastModifiedBy>Mondal, Md Abdus Samad</cp:lastModifiedBy>
  <cp:revision>29</cp:revision>
  <dcterms:created xsi:type="dcterms:W3CDTF">2006-08-16T00:00:00Z</dcterms:created>
  <dcterms:modified xsi:type="dcterms:W3CDTF">2017-05-26T15:07:23Z</dcterms:modified>
</cp:coreProperties>
</file>