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%20work%20of%20Maple%20Leaf\IT10\17.5.15\Surv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%20work%20of%20Maple%20Leaf\IT10\17.5.15\Surve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%20work%20of%20Maple%20Leaf\IT10\17.5.15\Surve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%20work%20of%20Maple%20Leaf\IT10\17.5.15\Surve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Home%20work%20of%20Maple%20Leaf\IT10\17.5.15\Survey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Home%20work%20of%20Maple%20Leaf\IT10\17.5.15\Surve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[Survey.xlsx]conclusion!PivotTable15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Count of Q1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conclusion!$B$3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conclusion!$A$4:$A$7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conclusion!$B$4:$B$7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06-4981-9182-568CAD361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70388456"/>
        <c:axId val="370394360"/>
      </c:barChart>
      <c:catAx>
        <c:axId val="37038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94360"/>
        <c:crosses val="autoZero"/>
        <c:auto val="1"/>
        <c:lblAlgn val="ctr"/>
        <c:lblOffset val="100"/>
        <c:noMultiLvlLbl val="0"/>
      </c:catAx>
      <c:valAx>
        <c:axId val="37039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8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[Survey.xlsx]conclusion!PivotTable34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Count of Q2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conclusion!$F$3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conclusion!$E$4:$E$7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conclusion!$F$4:$F$7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00-4AE3-9BB7-EB47E97640F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93416064"/>
        <c:axId val="493417376"/>
      </c:barChart>
      <c:catAx>
        <c:axId val="49341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17376"/>
        <c:crosses val="autoZero"/>
        <c:auto val="1"/>
        <c:lblAlgn val="ctr"/>
        <c:lblOffset val="100"/>
        <c:noMultiLvlLbl val="0"/>
      </c:catAx>
      <c:valAx>
        <c:axId val="49341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1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Q3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BD5-4D3B-9254-E85EFFC9AC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BD5-4D3B-9254-E85EFFC9AC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conclusion!$I$4:$I$5</c:f>
              <c:strCache>
                <c:ptCount val="2"/>
                <c:pt idx="0">
                  <c:v>T</c:v>
                </c:pt>
                <c:pt idx="1">
                  <c:v>F</c:v>
                </c:pt>
              </c:strCache>
            </c:strRef>
          </c:cat>
          <c:val>
            <c:numRef>
              <c:f>conclusion!$J$4:$J$5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D5-4D3B-9254-E85EFFC9AC8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Q4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89A-45FF-824A-B6C79860AD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89A-45FF-824A-B6C79860AD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conclusion!$M$4:$M$5</c:f>
              <c:strCache>
                <c:ptCount val="2"/>
                <c:pt idx="0">
                  <c:v>T</c:v>
                </c:pt>
                <c:pt idx="1">
                  <c:v>F</c:v>
                </c:pt>
              </c:strCache>
            </c:strRef>
          </c:cat>
          <c:val>
            <c:numRef>
              <c:f>conclusion!$N$4:$N$5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9A-45FF-824A-B6C79860AD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data!$F$3:$F$12</cx:f>
        <cx:lvl ptCount="10" formatCode="General">
          <cx:pt idx="0">5</cx:pt>
          <cx:pt idx="1">0</cx:pt>
          <cx:pt idx="2">3</cx:pt>
          <cx:pt idx="3">2</cx:pt>
          <cx:pt idx="4">5</cx:pt>
          <cx:pt idx="5">0</cx:pt>
          <cx:pt idx="6">4</cx:pt>
          <cx:pt idx="7">3</cx:pt>
          <cx:pt idx="8">0</cx:pt>
          <cx:pt idx="9">2</cx:pt>
        </cx:lvl>
      </cx:numDim>
    </cx:data>
  </cx:chartData>
  <cx:chart>
    <cx:title pos="t" align="ctr" overlay="0">
      <cx:tx>
        <cx:txData>
          <cx:v>Count of Q5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Count of Q5</a:t>
          </a:r>
        </a:p>
      </cx:txPr>
    </cx:title>
    <cx:plotArea>
      <cx:plotAreaRegion>
        <cx:series layoutId="funnel" uniqueId="{0083CE73-632F-4C28-BE17-BE3E06A93763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data!$G$3:$G$12</cx:f>
        <cx:lvl ptCount="10" formatCode="General">
          <cx:pt idx="0">4</cx:pt>
          <cx:pt idx="1">4</cx:pt>
          <cx:pt idx="2">6</cx:pt>
          <cx:pt idx="3">6</cx:pt>
          <cx:pt idx="4">1</cx:pt>
          <cx:pt idx="5">0</cx:pt>
          <cx:pt idx="6">5</cx:pt>
          <cx:pt idx="7">6</cx:pt>
          <cx:pt idx="8">4</cx:pt>
          <cx:pt idx="9">6</cx:pt>
        </cx:lvl>
      </cx:numDim>
    </cx:data>
  </cx:chartData>
  <cx:chart>
    <cx:title pos="t" align="ctr" overlay="0">
      <cx:tx>
        <cx:txData>
          <cx:v>Count of Q6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Count of Q6</a:t>
          </a:r>
        </a:p>
      </cx:txPr>
    </cx:title>
    <cx:plotArea>
      <cx:plotAreaRegion>
        <cx:series layoutId="funnel" uniqueId="{F9B5BB77-FEB0-443D-9959-6732595AB0B3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Jerry Xie 1012</a:t>
            </a:r>
          </a:p>
        </p:txBody>
      </p:sp>
    </p:spTree>
    <p:extLst>
      <p:ext uri="{BB962C8B-B14F-4D97-AF65-F5344CB8AC3E}">
        <p14:creationId xmlns:p14="http://schemas.microsoft.com/office/powerpoint/2010/main" val="3766055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en-US" sz="3600"/>
              <a:t>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1026726"/>
            <a:ext cx="6261258" cy="4804549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2400" dirty="0"/>
              <a:t>Please give a degree of how bad of Maple Leaf International School.</a:t>
            </a:r>
          </a:p>
          <a:p>
            <a:r>
              <a:rPr lang="en-US" sz="2400" dirty="0"/>
              <a:t>NOT SO </a:t>
            </a:r>
            <a:r>
              <a:rPr lang="en-US" sz="2800" dirty="0"/>
              <a:t>BAD</a:t>
            </a:r>
            <a:r>
              <a:rPr lang="en-US" sz="2400" dirty="0"/>
              <a:t>                      SO BAD</a:t>
            </a:r>
          </a:p>
        </p:txBody>
      </p:sp>
    </p:spTree>
    <p:extLst>
      <p:ext uri="{BB962C8B-B14F-4D97-AF65-F5344CB8AC3E}">
        <p14:creationId xmlns:p14="http://schemas.microsoft.com/office/powerpoint/2010/main" val="2446623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C23A420-74D8-4B5F-AFB7-549EDEA219B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8921079"/>
                  </p:ext>
                </p:extLst>
              </p:nvPr>
            </p:nvGraphicFramePr>
            <p:xfrm>
              <a:off x="1510145" y="2222500"/>
              <a:ext cx="9199420" cy="40674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2C23A420-74D8-4B5F-AFB7-549EDEA219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0145" y="2222500"/>
                <a:ext cx="9199420" cy="40674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221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Q6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dirty="0"/>
              <a:t>Please give a mark of foods that in Maple Leaf cafeteria.</a:t>
            </a:r>
          </a:p>
          <a:p>
            <a:r>
              <a:rPr lang="en-US" dirty="0"/>
              <a:t>NOT SO BAD                                             </a:t>
            </a:r>
            <a:r>
              <a:rPr lang="en-US" dirty="0">
                <a:sym typeface="Symbol" panose="05050102010706020507" pitchFamily="18" charset="2"/>
              </a:rPr>
              <a:t></a:t>
            </a:r>
            <a:r>
              <a:rPr lang="en-US" dirty="0"/>
              <a:t>                                               SO BAD</a:t>
            </a:r>
          </a:p>
        </p:txBody>
      </p:sp>
    </p:spTree>
    <p:extLst>
      <p:ext uri="{BB962C8B-B14F-4D97-AF65-F5344CB8AC3E}">
        <p14:creationId xmlns:p14="http://schemas.microsoft.com/office/powerpoint/2010/main" val="306079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E3E01A-02F6-41EC-9640-658B856722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0403008"/>
                  </p:ext>
                </p:extLst>
              </p:nvPr>
            </p:nvGraphicFramePr>
            <p:xfrm>
              <a:off x="1496291" y="2222500"/>
              <a:ext cx="9213274" cy="409517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1E3E01A-02F6-41EC-9640-658B856722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291" y="2222500"/>
                <a:ext cx="9213274" cy="40951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059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Q7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400" dirty="0"/>
              <a:t>Do you think Maple Leaf needs to pay more attention on the basic supplements? Why?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300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Q7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200" dirty="0"/>
              <a:t>80%: Broken hot water pipe.</a:t>
            </a:r>
          </a:p>
        </p:txBody>
      </p:sp>
    </p:spTree>
    <p:extLst>
      <p:ext uri="{BB962C8B-B14F-4D97-AF65-F5344CB8AC3E}">
        <p14:creationId xmlns:p14="http://schemas.microsoft.com/office/powerpoint/2010/main" val="3637098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Q8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400" dirty="0"/>
              <a:t>Who is the worst teacher that you ever met? Why?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176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%60 : Miss. Berwick. Too strict.</a:t>
            </a:r>
          </a:p>
          <a:p>
            <a:r>
              <a:rPr lang="en-US" sz="2400" dirty="0"/>
              <a:t>%20: Their consular. Never felling free.</a:t>
            </a:r>
          </a:p>
        </p:txBody>
      </p:sp>
    </p:spTree>
    <p:extLst>
      <p:ext uri="{BB962C8B-B14F-4D97-AF65-F5344CB8AC3E}">
        <p14:creationId xmlns:p14="http://schemas.microsoft.com/office/powerpoint/2010/main" val="399335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Jerry xie</a:t>
            </a:r>
          </a:p>
          <a:p>
            <a:r>
              <a:rPr lang="en-US" dirty="0"/>
              <a:t>1012</a:t>
            </a:r>
          </a:p>
          <a:p>
            <a:r>
              <a:rPr lang="en-US" dirty="0"/>
              <a:t>IT 10</a:t>
            </a:r>
          </a:p>
        </p:txBody>
      </p:sp>
    </p:spTree>
    <p:extLst>
      <p:ext uri="{BB962C8B-B14F-4D97-AF65-F5344CB8AC3E}">
        <p14:creationId xmlns:p14="http://schemas.microsoft.com/office/powerpoint/2010/main" val="2236758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Q1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dirty="0"/>
              <a:t>Which is the worst things appeared in Maple Leaf that in your opinion?</a:t>
            </a:r>
          </a:p>
          <a:p>
            <a:pPr lvl="0">
              <a:buFont typeface="+mj-lt"/>
              <a:buAutoNum type="alphaUcPeriod"/>
            </a:pPr>
            <a:r>
              <a:rPr lang="en-US" dirty="0"/>
              <a:t>The hot water pipes are broken.</a:t>
            </a:r>
          </a:p>
          <a:p>
            <a:pPr lvl="0">
              <a:buFont typeface="+mj-lt"/>
              <a:buAutoNum type="alphaUcPeriod"/>
            </a:pPr>
            <a:r>
              <a:rPr lang="en-US" dirty="0"/>
              <a:t>Your teacher give you a very low mark.</a:t>
            </a:r>
          </a:p>
          <a:p>
            <a:pPr lvl="0">
              <a:buFont typeface="+mj-lt"/>
              <a:buAutoNum type="alphaUcPeriod"/>
            </a:pPr>
            <a:r>
              <a:rPr lang="en-US" dirty="0"/>
              <a:t>Found buggies in your noodles.</a:t>
            </a:r>
          </a:p>
          <a:p>
            <a:pPr lvl="0">
              <a:buFont typeface="+mj-lt"/>
              <a:buAutoNum type="alphaUcPeriod"/>
            </a:pPr>
            <a:r>
              <a:rPr lang="en-US" dirty="0"/>
              <a:t>Your teacher token your cellphone for few weeks.</a:t>
            </a:r>
          </a:p>
        </p:txBody>
      </p:sp>
    </p:spTree>
    <p:extLst>
      <p:ext uri="{BB962C8B-B14F-4D97-AF65-F5344CB8AC3E}">
        <p14:creationId xmlns:p14="http://schemas.microsoft.com/office/powerpoint/2010/main" val="882691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B0633B-C28D-4DBC-8D15-807E75E6E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499043"/>
              </p:ext>
            </p:extLst>
          </p:nvPr>
        </p:nvGraphicFramePr>
        <p:xfrm>
          <a:off x="1510145" y="2230582"/>
          <a:ext cx="9171710" cy="3948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585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Q2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en-US" dirty="0"/>
              <a:t>Which is the most dangerous things appeared in Maple Leaf that in your opinion?</a:t>
            </a:r>
          </a:p>
          <a:p>
            <a:pPr lvl="0">
              <a:buFont typeface="+mj-lt"/>
              <a:buAutoNum type="alphaUcPeriod"/>
            </a:pPr>
            <a:r>
              <a:rPr lang="en-US" dirty="0"/>
              <a:t>The walls are fallen.</a:t>
            </a:r>
          </a:p>
          <a:p>
            <a:pPr lvl="0">
              <a:buFont typeface="+mj-lt"/>
              <a:buAutoNum type="alphaUcPeriod"/>
            </a:pPr>
            <a:r>
              <a:rPr lang="en-US" dirty="0"/>
              <a:t>The desks are broken.</a:t>
            </a:r>
          </a:p>
          <a:p>
            <a:pPr lvl="0">
              <a:buFont typeface="+mj-lt"/>
              <a:buAutoNum type="alphaUcPeriod"/>
            </a:pPr>
            <a:r>
              <a:rPr lang="en-US" dirty="0"/>
              <a:t>Chemical reaction explodes in the lab.</a:t>
            </a:r>
          </a:p>
          <a:p>
            <a:pPr lvl="0">
              <a:buFont typeface="+mj-lt"/>
              <a:buAutoNum type="alphaUcPeriod"/>
            </a:pPr>
            <a:r>
              <a:rPr lang="en-US" dirty="0"/>
              <a:t>Your consular is standing back of you and watching you.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5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B331D-9127-4C1C-907B-1E969A874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399045"/>
              </p:ext>
            </p:extLst>
          </p:nvPr>
        </p:nvGraphicFramePr>
        <p:xfrm>
          <a:off x="1524000" y="2222500"/>
          <a:ext cx="9199418" cy="3956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330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2400" dirty="0"/>
              <a:t>Do you think Maple Leaf is BETTER than the other public school?</a:t>
            </a:r>
          </a:p>
          <a:p>
            <a:pPr lvl="1"/>
            <a:r>
              <a:rPr lang="en-US" sz="2400" dirty="0"/>
              <a:t> Of Course, YES!!!                       </a:t>
            </a:r>
            <a:r>
              <a:rPr lang="en-US" sz="2400" dirty="0">
                <a:sym typeface="Symbol" panose="05050102010706020507" pitchFamily="18" charset="2"/>
              </a:rPr>
              <a:t></a:t>
            </a:r>
            <a:r>
              <a:rPr lang="en-US" sz="2400" dirty="0"/>
              <a:t>    </a:t>
            </a:r>
          </a:p>
          <a:p>
            <a:pPr lvl="1"/>
            <a:r>
              <a:rPr lang="en-US" sz="2400" dirty="0"/>
              <a:t>NO!!! Absolutely!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3275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66690D-C9C4-4513-94E6-93B3B8128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257394"/>
              </p:ext>
            </p:extLst>
          </p:nvPr>
        </p:nvGraphicFramePr>
        <p:xfrm>
          <a:off x="1510145" y="2222500"/>
          <a:ext cx="9157856" cy="402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9009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2400" dirty="0"/>
              <a:t>Can you be living in Maple Leaf happily?</a:t>
            </a:r>
          </a:p>
          <a:p>
            <a:pPr lvl="1"/>
            <a:r>
              <a:rPr lang="en-US" sz="2400" dirty="0"/>
              <a:t>Of Course, YES!!!                            </a:t>
            </a:r>
            <a:r>
              <a:rPr lang="en-US" sz="2400" dirty="0">
                <a:sym typeface="Symbol" panose="05050102010706020507" pitchFamily="18" charset="2"/>
              </a:rPr>
              <a:t></a:t>
            </a:r>
            <a:r>
              <a:rPr lang="en-US" sz="2400" dirty="0"/>
              <a:t>    </a:t>
            </a:r>
          </a:p>
          <a:p>
            <a:pPr lvl="1"/>
            <a:r>
              <a:rPr lang="en-US" sz="2400" dirty="0"/>
              <a:t>NO!!! Absolutely!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3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71740B-CFAA-475A-97F7-5A8682D68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370109"/>
              </p:ext>
            </p:extLst>
          </p:nvPr>
        </p:nvGraphicFramePr>
        <p:xfrm>
          <a:off x="1524000" y="2222500"/>
          <a:ext cx="9199418" cy="3998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6028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71</TotalTime>
  <Words>271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Century Gothic</vt:lpstr>
      <vt:lpstr>Symbol</vt:lpstr>
      <vt:lpstr>Wingdings 2</vt:lpstr>
      <vt:lpstr>Quotable</vt:lpstr>
      <vt:lpstr>Survey Report</vt:lpstr>
      <vt:lpstr>Q1</vt:lpstr>
      <vt:lpstr>Q1</vt:lpstr>
      <vt:lpstr>Q2</vt:lpstr>
      <vt:lpstr>Q2</vt:lpstr>
      <vt:lpstr>Q3</vt:lpstr>
      <vt:lpstr>Q3</vt:lpstr>
      <vt:lpstr>Q4</vt:lpstr>
      <vt:lpstr>Q4</vt:lpstr>
      <vt:lpstr>Q5</vt:lpstr>
      <vt:lpstr>Q5</vt:lpstr>
      <vt:lpstr>Q6</vt:lpstr>
      <vt:lpstr>Q6</vt:lpstr>
      <vt:lpstr>Q7</vt:lpstr>
      <vt:lpstr>Q7</vt:lpstr>
      <vt:lpstr>Q8</vt:lpstr>
      <vt:lpstr>Q8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Report</dc:title>
  <dc:creator>Jerry Xie</dc:creator>
  <cp:lastModifiedBy>Jerry Xie</cp:lastModifiedBy>
  <cp:revision>6</cp:revision>
  <dcterms:created xsi:type="dcterms:W3CDTF">2017-05-21T04:46:39Z</dcterms:created>
  <dcterms:modified xsi:type="dcterms:W3CDTF">2017-05-21T06:00:48Z</dcterms:modified>
</cp:coreProperties>
</file>