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74" r:id="rId5"/>
    <p:sldId id="288" r:id="rId6"/>
    <p:sldId id="289" r:id="rId7"/>
    <p:sldId id="290" r:id="rId8"/>
    <p:sldId id="257" r:id="rId9"/>
    <p:sldId id="258" r:id="rId10"/>
    <p:sldId id="259" r:id="rId11"/>
    <p:sldId id="260" r:id="rId12"/>
    <p:sldId id="265" r:id="rId13"/>
    <p:sldId id="261" r:id="rId14"/>
    <p:sldId id="262" r:id="rId15"/>
    <p:sldId id="263" r:id="rId16"/>
    <p:sldId id="264" r:id="rId17"/>
    <p:sldId id="266" r:id="rId18"/>
    <p:sldId id="271" r:id="rId19"/>
    <p:sldId id="272" r:id="rId20"/>
    <p:sldId id="291" r:id="rId21"/>
    <p:sldId id="293" r:id="rId22"/>
    <p:sldId id="294" r:id="rId23"/>
    <p:sldId id="296" r:id="rId24"/>
    <p:sldId id="308" r:id="rId25"/>
    <p:sldId id="295" r:id="rId26"/>
    <p:sldId id="309" r:id="rId27"/>
    <p:sldId id="310" r:id="rId28"/>
    <p:sldId id="311" r:id="rId29"/>
    <p:sldId id="312" r:id="rId30"/>
    <p:sldId id="313" r:id="rId31"/>
    <p:sldId id="314" r:id="rId32"/>
    <p:sldId id="317" r:id="rId33"/>
    <p:sldId id="316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组合数学基础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</a:t>
            </a:r>
            <a:endParaRPr lang="en-US" altLang="zh-CN"/>
          </a:p>
          <a:p>
            <a:r>
              <a:rPr lang="zh-CN" altLang="en-US" sz="3200"/>
              <a:t>杨东学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-(4)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有区别           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</a:t>
            </a:r>
            <a:r>
              <a:rPr lang="zh-CN" altLang="en-US" b="1">
                <a:solidFill>
                  <a:schemeClr val="tx1"/>
                </a:solidFill>
              </a:rPr>
              <a:t>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非空</a:t>
            </a:r>
            <a:endParaRPr lang="zh-CN" altLang="en-US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2000" b="1">
                <a:solidFill>
                  <a:schemeClr val="tx1"/>
                </a:solidFill>
              </a:rPr>
              <a:t>容斥原理</a:t>
            </a:r>
            <a:r>
              <a:rPr lang="en-US" altLang="zh-CN" sz="2000" b="1">
                <a:solidFill>
                  <a:schemeClr val="tx1"/>
                </a:solidFill>
              </a:rPr>
              <a:t>: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2012315"/>
          <a:ext cx="8415655" cy="443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448300" imgH="2870200" progId="Equation.KSEE3">
                  <p:embed/>
                </p:oleObj>
              </mc:Choice>
              <mc:Fallback>
                <p:oleObj name="" r:id="rId1" imgW="5448300" imgH="2870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2012315"/>
                        <a:ext cx="8415655" cy="443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-(4)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个球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有区别           </a:t>
            </a:r>
            <a:r>
              <a:rPr lang="en-US" altLang="zh-CN" b="1">
                <a:sym typeface="+mn-ea"/>
              </a:rPr>
              <a:t>m</a:t>
            </a:r>
            <a:r>
              <a:rPr lang="zh-CN" altLang="en-US" b="1">
                <a:sym typeface="+mn-ea"/>
              </a:rPr>
              <a:t>个盒子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无区别           </a:t>
            </a:r>
            <a:r>
              <a:rPr lang="zh-CN" altLang="en-US" b="1">
                <a:sym typeface="+mn-ea"/>
              </a:rPr>
              <a:t>盒子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非空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第二类斯特林数：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</a:t>
            </a:r>
            <a:r>
              <a:rPr lang="zh-CN" altLang="en-US" b="1">
                <a:solidFill>
                  <a:srgbClr val="FF0000"/>
                </a:solidFill>
              </a:rPr>
              <a:t>有区别</a:t>
            </a:r>
            <a:r>
              <a:rPr lang="zh-CN" altLang="en-US" b="1">
                <a:solidFill>
                  <a:schemeClr val="tx1"/>
                </a:solidFill>
              </a:rPr>
              <a:t>的球放到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</a:t>
            </a:r>
            <a:r>
              <a:rPr lang="zh-CN" altLang="en-US" b="1">
                <a:solidFill>
                  <a:srgbClr val="FF0000"/>
                </a:solidFill>
              </a:rPr>
              <a:t>无区别</a:t>
            </a:r>
            <a:r>
              <a:rPr lang="zh-CN" altLang="en-US" b="1">
                <a:solidFill>
                  <a:schemeClr val="tx1"/>
                </a:solidFill>
              </a:rPr>
              <a:t>的盒子里，盒子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非空</a:t>
            </a:r>
            <a:r>
              <a:rPr lang="zh-CN" altLang="en-US" b="1">
                <a:solidFill>
                  <a:schemeClr val="tx1"/>
                </a:solidFill>
              </a:rPr>
              <a:t>的方案数为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故第二类斯特林数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第二类斯特林数递推关系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7610" y="3787458"/>
          <a:ext cx="512254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133600" imgH="457200" progId="Equation.KSEE3">
                  <p:embed/>
                </p:oleObj>
              </mc:Choice>
              <mc:Fallback>
                <p:oleObj name="" r:id="rId1" imgW="2133600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7610" y="3787458"/>
                        <a:ext cx="5122545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9495" y="4894898"/>
          <a:ext cx="7098665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3098800" imgH="431800" progId="Equation.KSEE3">
                  <p:embed/>
                </p:oleObj>
              </mc:Choice>
              <mc:Fallback>
                <p:oleObj name="" r:id="rId3" imgW="30988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9495" y="4894898"/>
                        <a:ext cx="7098665" cy="98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6315" y="3011170"/>
          <a:ext cx="13131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495300" imgH="203200" progId="Equation.KSEE3">
                  <p:embed/>
                </p:oleObj>
              </mc:Choice>
              <mc:Fallback>
                <p:oleObj name="" r:id="rId5" imgW="4953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6315" y="3011170"/>
                        <a:ext cx="1313180" cy="53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-(5)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个球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有区别           </a:t>
            </a:r>
            <a:r>
              <a:rPr lang="en-US" altLang="zh-CN" b="1">
                <a:sym typeface="+mn-ea"/>
              </a:rPr>
              <a:t>m</a:t>
            </a:r>
            <a:r>
              <a:rPr lang="zh-CN" altLang="en-US" b="1">
                <a:sym typeface="+mn-ea"/>
              </a:rPr>
              <a:t>个盒子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有区别           </a:t>
            </a:r>
            <a:r>
              <a:rPr lang="zh-CN" altLang="en-US" b="1">
                <a:sym typeface="+mn-ea"/>
              </a:rPr>
              <a:t>盒子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非空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证明过程同</a:t>
            </a:r>
            <a:r>
              <a:rPr lang="en-US" altLang="zh-CN" b="1">
                <a:solidFill>
                  <a:schemeClr val="tx1"/>
                </a:solidFill>
              </a:rPr>
              <a:t>(4)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方案数为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4285" y="3485515"/>
          <a:ext cx="1904365" cy="59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647700" imgH="203200" progId="Equation.KSEE3">
                  <p:embed/>
                </p:oleObj>
              </mc:Choice>
              <mc:Fallback>
                <p:oleObj name="" r:id="rId1" imgW="6477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4285" y="3485515"/>
                        <a:ext cx="1904365" cy="59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-(6)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个球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有区别           </a:t>
            </a:r>
            <a:r>
              <a:rPr lang="en-US" altLang="zh-CN" b="1">
                <a:sym typeface="+mn-ea"/>
              </a:rPr>
              <a:t>m</a:t>
            </a:r>
            <a:r>
              <a:rPr lang="zh-CN" altLang="en-US" b="1">
                <a:sym typeface="+mn-ea"/>
              </a:rPr>
              <a:t>个盒子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无区别           </a:t>
            </a:r>
            <a:r>
              <a:rPr lang="zh-CN" altLang="en-US" b="1">
                <a:sym typeface="+mn-ea"/>
              </a:rPr>
              <a:t>盒子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可以为空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方案数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相当于将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个球放在</a:t>
            </a: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个盒子里非空方案数</a:t>
            </a:r>
            <a:r>
              <a:rPr lang="en-US" altLang="zh-CN" b="1">
                <a:solidFill>
                  <a:schemeClr val="tx1"/>
                </a:solidFill>
              </a:rPr>
              <a:t>+</a:t>
            </a:r>
            <a:r>
              <a:rPr lang="zh-CN" altLang="en-US" b="1">
                <a:sym typeface="+mn-ea"/>
              </a:rPr>
              <a:t>将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个球放在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个盒子里非空方案数</a:t>
            </a:r>
            <a:r>
              <a:rPr lang="en-US" altLang="zh-CN" b="1">
                <a:sym typeface="+mn-ea"/>
              </a:rPr>
              <a:t>+</a:t>
            </a:r>
            <a:r>
              <a:rPr lang="zh-CN" altLang="en-US" b="1">
                <a:sym typeface="+mn-ea"/>
              </a:rPr>
              <a:t>将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个球放在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个盒子里非空方案数等等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2985" y="4226560"/>
          <a:ext cx="70643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234565" imgH="431800" progId="Equation.KSEE3">
                  <p:embed/>
                </p:oleObj>
              </mc:Choice>
              <mc:Fallback>
                <p:oleObj name="" r:id="rId1" imgW="2234565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2985" y="4226560"/>
                        <a:ext cx="7064375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-(7)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   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</a:t>
            </a:r>
            <a:r>
              <a:rPr lang="zh-CN" altLang="en-US" b="1">
                <a:solidFill>
                  <a:schemeClr val="tx1"/>
                </a:solidFill>
              </a:rPr>
              <a:t>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可以为空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母函数法：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G(x) = (1 +x+ x</a:t>
            </a:r>
            <a:r>
              <a:rPr lang="en-US" altLang="zh-CN" b="1" baseline="30000">
                <a:solidFill>
                  <a:schemeClr val="tx1"/>
                </a:solidFill>
              </a:rPr>
              <a:t>2 </a:t>
            </a:r>
            <a:r>
              <a:rPr lang="en-US" altLang="zh-CN" b="1">
                <a:solidFill>
                  <a:schemeClr val="tx1"/>
                </a:solidFill>
              </a:rPr>
              <a:t>+ x</a:t>
            </a:r>
            <a:r>
              <a:rPr lang="en-US" altLang="zh-CN" b="1" baseline="30000">
                <a:solidFill>
                  <a:schemeClr val="tx1"/>
                </a:solidFill>
              </a:rPr>
              <a:t>3 </a:t>
            </a:r>
            <a:r>
              <a:rPr lang="en-US" altLang="zh-CN" b="1">
                <a:solidFill>
                  <a:schemeClr val="tx1"/>
                </a:solidFill>
              </a:rPr>
              <a:t>+ ...)*(1 + x</a:t>
            </a:r>
            <a:r>
              <a:rPr lang="en-US" altLang="zh-CN" b="1" baseline="30000">
                <a:solidFill>
                  <a:schemeClr val="tx1"/>
                </a:solidFill>
              </a:rPr>
              <a:t>2 </a:t>
            </a:r>
            <a:r>
              <a:rPr lang="en-US" altLang="zh-CN" b="1">
                <a:solidFill>
                  <a:schemeClr val="tx1"/>
                </a:solidFill>
              </a:rPr>
              <a:t>+ x</a:t>
            </a:r>
            <a:r>
              <a:rPr lang="en-US" altLang="zh-CN" b="1" baseline="30000">
                <a:solidFill>
                  <a:schemeClr val="tx1"/>
                </a:solidFill>
              </a:rPr>
              <a:t>4 </a:t>
            </a:r>
            <a:r>
              <a:rPr lang="en-US" altLang="zh-CN" b="1">
                <a:solidFill>
                  <a:schemeClr val="tx1"/>
                </a:solidFill>
              </a:rPr>
              <a:t>+ x</a:t>
            </a:r>
            <a:r>
              <a:rPr lang="en-US" altLang="zh-CN" b="1" baseline="30000">
                <a:solidFill>
                  <a:schemeClr val="tx1"/>
                </a:solidFill>
              </a:rPr>
              <a:t>6 </a:t>
            </a:r>
            <a:r>
              <a:rPr lang="en-US" altLang="zh-CN" b="1">
                <a:solidFill>
                  <a:schemeClr val="tx1"/>
                </a:solidFill>
              </a:rPr>
              <a:t>+ ...)*......*(1 + x</a:t>
            </a:r>
            <a:r>
              <a:rPr lang="en-US" altLang="zh-CN" b="1" baseline="30000">
                <a:solidFill>
                  <a:schemeClr val="tx1"/>
                </a:solidFill>
              </a:rPr>
              <a:t>m </a:t>
            </a:r>
            <a:r>
              <a:rPr lang="en-US" altLang="zh-CN" b="1">
                <a:solidFill>
                  <a:schemeClr val="tx1"/>
                </a:solidFill>
              </a:rPr>
              <a:t>+ x</a:t>
            </a:r>
            <a:r>
              <a:rPr lang="en-US" altLang="zh-CN" b="1" baseline="30000">
                <a:solidFill>
                  <a:schemeClr val="tx1"/>
                </a:solidFill>
              </a:rPr>
              <a:t>2m </a:t>
            </a:r>
            <a:r>
              <a:rPr lang="en-US" altLang="zh-CN" b="1">
                <a:solidFill>
                  <a:schemeClr val="tx1"/>
                </a:solidFill>
              </a:rPr>
              <a:t>+ x</a:t>
            </a:r>
            <a:r>
              <a:rPr lang="en-US" altLang="zh-CN" b="1" baseline="30000">
                <a:solidFill>
                  <a:schemeClr val="tx1"/>
                </a:solidFill>
              </a:rPr>
              <a:t>3m </a:t>
            </a:r>
            <a:r>
              <a:rPr lang="en-US" altLang="zh-CN" b="1">
                <a:solidFill>
                  <a:schemeClr val="tx1"/>
                </a:solidFill>
              </a:rPr>
              <a:t>...)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         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        = 						 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chemeClr val="tx1"/>
                </a:solidFill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项系数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5805" y="4153535"/>
          <a:ext cx="4406265" cy="128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435100" imgH="419100" progId="Equation.KSEE3">
                  <p:embed/>
                </p:oleObj>
              </mc:Choice>
              <mc:Fallback>
                <p:oleObj name="" r:id="rId1" imgW="1435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5805" y="4153535"/>
                        <a:ext cx="4406265" cy="128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-(8)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    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</a:t>
            </a:r>
            <a:r>
              <a:rPr lang="zh-CN" altLang="en-US" b="1">
                <a:solidFill>
                  <a:schemeClr val="tx1"/>
                </a:solidFill>
              </a:rPr>
              <a:t>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非空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母函数法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在每个盒子中先装一个，即母函数乘</a:t>
            </a:r>
            <a:r>
              <a:rPr lang="en-US" altLang="zh-CN" b="1">
                <a:solidFill>
                  <a:schemeClr val="tx1"/>
                </a:solidFill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</a:rPr>
              <a:t>m</a:t>
            </a:r>
            <a:endParaRPr lang="en-US" altLang="zh-CN" b="1" baseline="30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G(x) = x</a:t>
            </a:r>
            <a:r>
              <a:rPr lang="en-US" altLang="zh-CN" b="1" baseline="30000">
                <a:sym typeface="+mn-ea"/>
              </a:rPr>
              <a:t>m</a:t>
            </a:r>
            <a:r>
              <a:rPr lang="en-US" altLang="zh-CN" b="1">
                <a:sym typeface="+mn-ea"/>
              </a:rPr>
              <a:t>*(1 +x+ x</a:t>
            </a:r>
            <a:r>
              <a:rPr lang="en-US" altLang="zh-CN" b="1" baseline="30000">
                <a:sym typeface="+mn-ea"/>
              </a:rPr>
              <a:t>2  </a:t>
            </a:r>
            <a:r>
              <a:rPr lang="en-US" altLang="zh-CN" b="1">
                <a:sym typeface="+mn-ea"/>
              </a:rPr>
              <a:t>+ ...)*(1 + x</a:t>
            </a:r>
            <a:r>
              <a:rPr lang="en-US" altLang="zh-CN" b="1" baseline="30000">
                <a:sym typeface="+mn-ea"/>
              </a:rPr>
              <a:t>2 </a:t>
            </a:r>
            <a:r>
              <a:rPr lang="en-US" altLang="zh-CN" b="1">
                <a:sym typeface="+mn-ea"/>
              </a:rPr>
              <a:t>+ x</a:t>
            </a:r>
            <a:r>
              <a:rPr lang="en-US" altLang="zh-CN" b="1" baseline="30000">
                <a:sym typeface="+mn-ea"/>
              </a:rPr>
              <a:t>4  </a:t>
            </a:r>
            <a:r>
              <a:rPr lang="en-US" altLang="zh-CN" b="1">
                <a:sym typeface="+mn-ea"/>
              </a:rPr>
              <a:t>+ ...)*......*(1 + x</a:t>
            </a:r>
            <a:r>
              <a:rPr lang="en-US" altLang="zh-CN" b="1" baseline="30000">
                <a:sym typeface="+mn-ea"/>
              </a:rPr>
              <a:t>m </a:t>
            </a:r>
            <a:r>
              <a:rPr lang="en-US" altLang="zh-CN" b="1">
                <a:sym typeface="+mn-ea"/>
              </a:rPr>
              <a:t>+ x</a:t>
            </a:r>
            <a:r>
              <a:rPr lang="en-US" altLang="zh-CN" b="1" baseline="30000">
                <a:sym typeface="+mn-ea"/>
              </a:rPr>
              <a:t>2m </a:t>
            </a:r>
            <a:r>
              <a:rPr lang="en-US" altLang="zh-CN" b="1">
                <a:sym typeface="+mn-ea"/>
              </a:rPr>
              <a:t>+</a:t>
            </a:r>
            <a:r>
              <a:rPr lang="en-US" altLang="zh-CN" b="1" baseline="30000">
                <a:sym typeface="+mn-ea"/>
              </a:rPr>
              <a:t> </a:t>
            </a:r>
            <a:r>
              <a:rPr lang="en-US" altLang="zh-CN" b="1">
                <a:sym typeface="+mn-ea"/>
              </a:rPr>
              <a:t>...)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         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        = 						 </a:t>
            </a:r>
            <a:r>
              <a:rPr lang="zh-CN" altLang="en-US" b="1">
                <a:sym typeface="+mn-ea"/>
              </a:rPr>
              <a:t>的</a:t>
            </a:r>
            <a:r>
              <a:rPr lang="en-US" altLang="zh-CN" b="1">
                <a:sym typeface="+mn-ea"/>
              </a:rPr>
              <a:t>x</a:t>
            </a:r>
            <a:r>
              <a:rPr lang="en-US" altLang="zh-CN" b="1" baseline="30000">
                <a:sym typeface="+mn-ea"/>
              </a:rPr>
              <a:t>n</a:t>
            </a:r>
            <a:r>
              <a:rPr lang="zh-CN" altLang="en-US" b="1">
                <a:sym typeface="+mn-ea"/>
              </a:rPr>
              <a:t>项系数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9955" y="4180840"/>
          <a:ext cx="3898265" cy="12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435100" imgH="444500" progId="Equation.KSEE3">
                  <p:embed/>
                </p:oleObj>
              </mc:Choice>
              <mc:Fallback>
                <p:oleObj name="" r:id="rId1" imgW="14351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9955" y="4180840"/>
                        <a:ext cx="3898265" cy="120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矩阵快速幂优化递推关系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470"/>
            <a:ext cx="10515600" cy="457581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(1)</a:t>
            </a:r>
            <a:r>
              <a:rPr lang="zh-CN" altLang="zh-CN" b="1">
                <a:solidFill>
                  <a:schemeClr val="tx1"/>
                </a:solidFill>
              </a:rPr>
              <a:t>矩阵乘法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其中</a:t>
            </a:r>
            <a:r>
              <a:rPr lang="en-US" altLang="zh-CN" b="1">
                <a:solidFill>
                  <a:schemeClr val="tx1"/>
                </a:solidFill>
              </a:rPr>
              <a:t>					</a:t>
            </a:r>
            <a:r>
              <a:rPr lang="zh-CN" altLang="en-US" b="1">
                <a:solidFill>
                  <a:schemeClr val="tx1"/>
                </a:solidFill>
              </a:rPr>
              <a:t>时间复杂度</a:t>
            </a:r>
            <a:r>
              <a:rPr lang="en-US" altLang="zh-CN" b="1">
                <a:solidFill>
                  <a:schemeClr val="tx1"/>
                </a:solidFill>
              </a:rPr>
              <a:t>O(n</a:t>
            </a:r>
            <a:r>
              <a:rPr lang="en-US" altLang="zh-CN" b="1" baseline="30000">
                <a:solidFill>
                  <a:schemeClr val="tx1"/>
                </a:solidFill>
              </a:rPr>
              <a:t>3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14245"/>
            <a:ext cx="10011410" cy="17843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4515" y="4161155"/>
          <a:ext cx="2809240" cy="129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39800" imgH="431800" progId="Equation.KSEE3">
                  <p:embed/>
                </p:oleObj>
              </mc:Choice>
              <mc:Fallback>
                <p:oleObj name="" r:id="rId2" imgW="939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4515" y="4161155"/>
                        <a:ext cx="2809240" cy="129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矩阵快速幂优化递推关系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470"/>
            <a:ext cx="10515600" cy="45758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(2)</a:t>
            </a:r>
            <a:r>
              <a:rPr lang="zh-CN" altLang="zh-CN" b="1">
                <a:solidFill>
                  <a:schemeClr val="tx1"/>
                </a:solidFill>
              </a:rPr>
              <a:t>矩阵快速幂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即计算</a:t>
            </a:r>
            <a:r>
              <a:rPr lang="en-US" altLang="zh-CN" b="1">
                <a:sym typeface="+mn-ea"/>
              </a:rPr>
              <a:t>A^n </a:t>
            </a:r>
            <a:r>
              <a:rPr lang="zh-CN" altLang="en-US" b="1">
                <a:sym typeface="+mn-ea"/>
              </a:rPr>
              <a:t>，</a:t>
            </a:r>
            <a:r>
              <a:rPr lang="en-US" altLang="zh-CN" b="1">
                <a:sym typeface="+mn-ea"/>
              </a:rPr>
              <a:t>A</a:t>
            </a:r>
            <a:r>
              <a:rPr lang="zh-CN" altLang="en-US" b="1">
                <a:sym typeface="+mn-ea"/>
              </a:rPr>
              <a:t>为</a:t>
            </a:r>
            <a:r>
              <a:rPr lang="en-US" altLang="zh-CN" b="1">
                <a:sym typeface="+mn-ea"/>
              </a:rPr>
              <a:t>m*m</a:t>
            </a:r>
            <a:r>
              <a:rPr lang="zh-CN" altLang="en-US" b="1">
                <a:sym typeface="+mn-ea"/>
              </a:rPr>
              <a:t>方阵，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为幂次，时间复杂度</a:t>
            </a:r>
            <a:r>
              <a:rPr lang="en-US" altLang="zh-CN" b="1">
                <a:sym typeface="+mn-ea"/>
              </a:rPr>
              <a:t>O(m</a:t>
            </a:r>
            <a:r>
              <a:rPr lang="en-US" altLang="zh-CN" b="1" baseline="30000">
                <a:sym typeface="+mn-ea"/>
              </a:rPr>
              <a:t>3</a:t>
            </a:r>
            <a:r>
              <a:rPr lang="en-US" altLang="zh-CN" b="1">
                <a:sym typeface="+mn-ea"/>
              </a:rPr>
              <a:t>log</a:t>
            </a:r>
            <a:r>
              <a:rPr lang="en-US" altLang="zh-CN" b="1" baseline="-25000">
                <a:sym typeface="+mn-ea"/>
              </a:rPr>
              <a:t>2</a:t>
            </a:r>
            <a:r>
              <a:rPr lang="en-US" altLang="zh-CN" b="1">
                <a:sym typeface="+mn-ea"/>
              </a:rPr>
              <a:t>n)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把n个矩阵进行两两分组，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比如：A*A*A*A*A*A  =&gt;  (A*A)*(A*A)*(A*A)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这样令</a:t>
            </a:r>
            <a:r>
              <a:rPr lang="en-US" altLang="zh-CN" b="1">
                <a:solidFill>
                  <a:schemeClr val="tx1"/>
                </a:solidFill>
              </a:rPr>
              <a:t>B=A*A</a:t>
            </a:r>
            <a:r>
              <a:rPr lang="zh-CN" altLang="en-US" b="1">
                <a:solidFill>
                  <a:schemeClr val="tx1"/>
                </a:solidFill>
              </a:rPr>
              <a:t>，那么原问题即为</a:t>
            </a:r>
            <a:r>
              <a:rPr lang="en-US" altLang="zh-CN" b="1">
                <a:solidFill>
                  <a:schemeClr val="tx1"/>
                </a:solidFill>
              </a:rPr>
              <a:t>B*B*B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通过一次矩阵运算将问题规模折半，那么进行</a:t>
            </a:r>
            <a:r>
              <a:rPr lang="en-US" altLang="zh-CN" b="1">
                <a:solidFill>
                  <a:schemeClr val="tx1"/>
                </a:solidFill>
              </a:rPr>
              <a:t>log</a:t>
            </a:r>
            <a:r>
              <a:rPr lang="en-US" altLang="zh-CN" b="1" baseline="-25000">
                <a:solidFill>
                  <a:schemeClr val="tx1"/>
                </a:solidFill>
              </a:rPr>
              <a:t>2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次矩阵运算即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可得到结果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代码实现将普通快速幂数乘部分改成矩阵乘法即可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矩阵快速幂优化递推关系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470"/>
            <a:ext cx="10515600" cy="4575810"/>
          </a:xfrm>
        </p:spPr>
        <p:txBody>
          <a:bodyPr/>
          <a:p>
            <a:pPr marL="0" indent="0">
              <a:buNone/>
            </a:pPr>
            <a:r>
              <a:rPr lang="zh-CN" altLang="en-US" sz="2000" b="1">
                <a:sym typeface="+mn-ea"/>
              </a:rPr>
              <a:t>矩阵快速幂链接 </a:t>
            </a:r>
            <a:r>
              <a:rPr lang="en-US" altLang="zh-CN" sz="2000" b="1">
                <a:sym typeface="+mn-ea"/>
              </a:rPr>
              <a:t>: </a:t>
            </a:r>
            <a:r>
              <a:rPr lang="zh-CN" altLang="en-US" sz="2000" b="1">
                <a:sym typeface="+mn-ea"/>
              </a:rPr>
              <a:t>http://www.cnblogs.com/wmrv587/p/3965424.html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(3)</a:t>
            </a:r>
            <a:r>
              <a:rPr lang="zh-CN" altLang="en-US" b="1">
                <a:solidFill>
                  <a:schemeClr val="tx1"/>
                </a:solidFill>
              </a:rPr>
              <a:t>应用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chemeClr val="tx1"/>
                </a:solidFill>
              </a:rPr>
              <a:t>矩阵快速幂优化递推关系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形如</a:t>
            </a:r>
            <a:r>
              <a:rPr lang="en-US" altLang="zh-CN" b="1">
                <a:solidFill>
                  <a:schemeClr val="tx1"/>
                </a:solidFill>
              </a:rPr>
              <a:t>:		f</a:t>
            </a:r>
            <a:r>
              <a:rPr lang="en-US" altLang="zh-CN" b="1" baseline="-25000">
                <a:solidFill>
                  <a:schemeClr val="tx1"/>
                </a:solidFill>
              </a:rPr>
              <a:t>n </a:t>
            </a:r>
            <a:r>
              <a:rPr lang="en-US" altLang="zh-CN" b="1">
                <a:solidFill>
                  <a:schemeClr val="tx1"/>
                </a:solidFill>
              </a:rPr>
              <a:t>= 5f</a:t>
            </a:r>
            <a:r>
              <a:rPr lang="en-US" altLang="zh-CN" b="1" baseline="-25000">
                <a:solidFill>
                  <a:schemeClr val="tx1"/>
                </a:solidFill>
              </a:rPr>
              <a:t>n-3 </a:t>
            </a:r>
            <a:r>
              <a:rPr lang="en-US" altLang="zh-CN" b="1">
                <a:solidFill>
                  <a:schemeClr val="tx1"/>
                </a:solidFill>
              </a:rPr>
              <a:t>+ 6f</a:t>
            </a:r>
            <a:r>
              <a:rPr lang="en-US" altLang="zh-CN" b="1" baseline="-25000">
                <a:solidFill>
                  <a:schemeClr val="tx1"/>
                </a:solidFill>
              </a:rPr>
              <a:t>n-2 </a:t>
            </a:r>
            <a:r>
              <a:rPr lang="en-US" altLang="zh-CN" b="1">
                <a:solidFill>
                  <a:schemeClr val="tx1"/>
                </a:solidFill>
              </a:rPr>
              <a:t>+ 2f</a:t>
            </a:r>
            <a:r>
              <a:rPr lang="en-US" altLang="zh-CN" b="1" baseline="-25000">
                <a:solidFill>
                  <a:schemeClr val="tx1"/>
                </a:solidFill>
              </a:rPr>
              <a:t>n-1</a:t>
            </a:r>
            <a:r>
              <a:rPr lang="en-US" altLang="zh-CN" b="1">
                <a:solidFill>
                  <a:schemeClr val="tx1"/>
                </a:solidFill>
              </a:rPr>
              <a:t>+ n</a:t>
            </a:r>
            <a:r>
              <a:rPr lang="en-US" altLang="zh-CN" b="1" baseline="30000">
                <a:solidFill>
                  <a:schemeClr val="tx1"/>
                </a:solidFill>
              </a:rPr>
              <a:t>2 </a:t>
            </a:r>
            <a:r>
              <a:rPr lang="en-US" altLang="zh-CN" b="1">
                <a:solidFill>
                  <a:schemeClr val="tx1"/>
                </a:solidFill>
              </a:rPr>
              <a:t>+ n + 8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例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chemeClr val="tx1"/>
                </a:solidFill>
              </a:rPr>
              <a:t>计算斐波那契数列，</a:t>
            </a:r>
            <a:r>
              <a:rPr lang="en-US" altLang="zh-CN" b="1">
                <a:solidFill>
                  <a:schemeClr val="tx1"/>
                </a:solidFill>
              </a:rPr>
              <a:t>f</a:t>
            </a:r>
            <a:r>
              <a:rPr lang="en-US" altLang="zh-CN" b="1" baseline="-25000">
                <a:solidFill>
                  <a:schemeClr val="tx1"/>
                </a:solidFill>
              </a:rPr>
              <a:t>n </a:t>
            </a:r>
            <a:r>
              <a:rPr lang="en-US" altLang="zh-CN" b="1">
                <a:solidFill>
                  <a:schemeClr val="tx1"/>
                </a:solidFill>
              </a:rPr>
              <a:t>= f</a:t>
            </a:r>
            <a:r>
              <a:rPr lang="en-US" altLang="zh-CN" b="1" baseline="-25000">
                <a:solidFill>
                  <a:schemeClr val="tx1"/>
                </a:solidFill>
              </a:rPr>
              <a:t>n-1 </a:t>
            </a:r>
            <a:r>
              <a:rPr lang="en-US" altLang="zh-CN" b="1">
                <a:solidFill>
                  <a:schemeClr val="tx1"/>
                </a:solidFill>
              </a:rPr>
              <a:t>+ f</a:t>
            </a:r>
            <a:r>
              <a:rPr lang="en-US" altLang="zh-CN" b="1" baseline="-25000">
                <a:solidFill>
                  <a:schemeClr val="tx1"/>
                </a:solidFill>
              </a:rPr>
              <a:t>n-2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r>
              <a:rPr lang="en-US" altLang="zh-CN" b="1">
                <a:solidFill>
                  <a:schemeClr val="tx1"/>
                </a:solidFill>
              </a:rPr>
              <a:t>f</a:t>
            </a:r>
            <a:r>
              <a:rPr lang="en-US" altLang="zh-CN" b="1" baseline="-25000">
                <a:solidFill>
                  <a:schemeClr val="tx1"/>
                </a:solidFill>
              </a:rPr>
              <a:t>1 </a:t>
            </a:r>
            <a:r>
              <a:rPr lang="en-US" altLang="zh-CN" b="1">
                <a:solidFill>
                  <a:schemeClr val="tx1"/>
                </a:solidFill>
              </a:rPr>
              <a:t>= 1 , f</a:t>
            </a:r>
            <a:r>
              <a:rPr lang="en-US" altLang="zh-CN" b="1" baseline="-25000">
                <a:solidFill>
                  <a:schemeClr val="tx1"/>
                </a:solidFill>
              </a:rPr>
              <a:t>0 </a:t>
            </a:r>
            <a:r>
              <a:rPr lang="en-US" altLang="zh-CN" b="1">
                <a:solidFill>
                  <a:schemeClr val="tx1"/>
                </a:solidFill>
              </a:rPr>
              <a:t>= 1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baseline="-25000">
              <a:solidFill>
                <a:schemeClr val="tx1"/>
              </a:solidFill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568" y="4189095"/>
          <a:ext cx="916940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2959100" imgH="508000" progId="Equation.KSEE3">
                  <p:embed/>
                </p:oleObj>
              </mc:Choice>
              <mc:Fallback>
                <p:oleObj name="" r:id="rId1" imgW="2959100" imgH="508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1568" y="4189095"/>
                        <a:ext cx="916940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高斯消元法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解</a:t>
            </a:r>
            <a:r>
              <a:rPr lang="en-US" altLang="zh-CN" b="1"/>
              <a:t>n</a:t>
            </a:r>
            <a:r>
              <a:rPr lang="zh-CN" altLang="en-US" b="1"/>
              <a:t>元一次方程组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5555" y="1691005"/>
          <a:ext cx="6280150" cy="396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447800" imgH="914400" progId="Equation.KSEE3">
                  <p:embed/>
                </p:oleObj>
              </mc:Choice>
              <mc:Fallback>
                <p:oleObj name="" r:id="rId1" imgW="1447800" imgH="914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5555" y="1691005"/>
                        <a:ext cx="6280150" cy="396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3430"/>
            <a:ext cx="10515600" cy="54038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1.</a:t>
            </a:r>
            <a:r>
              <a:rPr lang="zh-CN" altLang="en-US" b="1"/>
              <a:t>容斥原理</a:t>
            </a:r>
            <a:r>
              <a:rPr lang="en-US" altLang="zh-CN" b="1"/>
              <a:t>/</a:t>
            </a:r>
            <a:r>
              <a:rPr lang="zh-CN" altLang="en-US" b="1"/>
              <a:t>鸽巢原理</a:t>
            </a:r>
            <a:endParaRPr lang="zh-CN" altLang="en-US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2.</a:t>
            </a:r>
            <a:r>
              <a:rPr lang="zh-CN" altLang="en-US" b="1"/>
              <a:t>八类球装盒子问题</a:t>
            </a:r>
            <a:r>
              <a:rPr lang="en-US" altLang="zh-CN" b="1"/>
              <a:t>/</a:t>
            </a:r>
            <a:r>
              <a:rPr lang="zh-CN" altLang="en-US" b="1"/>
              <a:t>斯特林数</a:t>
            </a:r>
            <a:endParaRPr lang="zh-CN" altLang="en-US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3.</a:t>
            </a:r>
            <a:r>
              <a:rPr lang="zh-CN" altLang="en-US" b="1"/>
              <a:t>矩阵快速幂优化递推关系</a:t>
            </a:r>
            <a:endParaRPr lang="zh-CN" altLang="en-US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4.</a:t>
            </a:r>
            <a:r>
              <a:rPr lang="zh-CN" altLang="en-US" b="1"/>
              <a:t>高斯消元法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5.</a:t>
            </a:r>
            <a:r>
              <a:rPr lang="zh-CN" altLang="en-US" b="1"/>
              <a:t>等价类计数</a:t>
            </a:r>
            <a:endParaRPr lang="en-US" altLang="zh-CN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高斯消元法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时间复杂度</a:t>
            </a:r>
            <a:r>
              <a:rPr lang="en-US" altLang="zh-CN" b="1"/>
              <a:t>O(n</a:t>
            </a:r>
            <a:r>
              <a:rPr lang="en-US" altLang="zh-CN" b="1" baseline="30000"/>
              <a:t>3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845" y="1695450"/>
            <a:ext cx="2677160" cy="419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1695450"/>
            <a:ext cx="2727325" cy="42252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高斯消元法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应用</a:t>
            </a:r>
            <a:r>
              <a:rPr lang="en-US" altLang="zh-CN" b="1"/>
              <a:t>:</a:t>
            </a:r>
            <a:r>
              <a:rPr lang="zh-CN" altLang="en-US" b="1"/>
              <a:t>求解一类开关灯问题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题意</a:t>
            </a:r>
            <a:r>
              <a:rPr lang="en-US" altLang="zh-CN" b="1"/>
              <a:t>:</a:t>
            </a:r>
            <a:r>
              <a:rPr lang="zh-CN" altLang="zh-CN" b="1"/>
              <a:t>给定</a:t>
            </a:r>
            <a:r>
              <a:rPr lang="en-US" altLang="zh-CN" b="1"/>
              <a:t>5*6</a:t>
            </a:r>
            <a:r>
              <a:rPr lang="zh-CN" altLang="en-US" b="1"/>
              <a:t>的位置，每个位置有一盏灯和一个按钮，按某一位置的按钮可以改变该位置及上下左右位置灯的状态</a:t>
            </a:r>
            <a:r>
              <a:rPr lang="en-US" altLang="zh-CN" b="1"/>
              <a:t>(</a:t>
            </a:r>
            <a:r>
              <a:rPr lang="zh-CN" altLang="en-US" b="1"/>
              <a:t>亮与不亮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给定初始状态，问按哪些按钮可以使得灯全亮</a:t>
            </a:r>
            <a:endParaRPr lang="en-US" altLang="zh-CN" b="1"/>
          </a:p>
          <a:p>
            <a:pPr marL="0" indent="0">
              <a:buNone/>
            </a:pP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236" y="4431638"/>
            <a:ext cx="50958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高斯消元法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							a</a:t>
            </a:r>
            <a:r>
              <a:rPr lang="en-US" altLang="zh-CN" b="1" baseline="-25000"/>
              <a:t>ij</a:t>
            </a:r>
            <a:r>
              <a:rPr lang="zh-CN" altLang="en-US" b="1"/>
              <a:t>代表开关</a:t>
            </a:r>
            <a:r>
              <a:rPr lang="en-US" altLang="zh-CN" b="1"/>
              <a:t>j</a:t>
            </a:r>
            <a:r>
              <a:rPr lang="zh-CN" altLang="en-US" b="1"/>
              <a:t>是否可以影</a:t>
            </a:r>
            <a:r>
              <a:rPr lang="en-US" altLang="zh-CN" b="1"/>
              <a:t>								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					</a:t>
            </a:r>
            <a:r>
              <a:rPr lang="zh-CN" altLang="en-US" b="1"/>
              <a:t>响到灯</a:t>
            </a:r>
            <a:r>
              <a:rPr lang="en-US" altLang="zh-CN" b="1"/>
              <a:t>i</a:t>
            </a:r>
            <a:r>
              <a:rPr lang="zh-CN" altLang="en-US" b="1"/>
              <a:t>，</a:t>
            </a:r>
            <a:r>
              <a:rPr lang="en-US" altLang="zh-CN" b="1"/>
              <a:t>a</a:t>
            </a:r>
            <a:r>
              <a:rPr lang="en-US" altLang="zh-CN" b="1" baseline="-25000"/>
              <a:t>ij</a:t>
            </a:r>
            <a:r>
              <a:rPr lang="zh-CN" altLang="en-US" b="1"/>
              <a:t>取值为</a:t>
            </a:r>
            <a:r>
              <a:rPr lang="en-US" altLang="zh-CN" b="1"/>
              <a:t>0</a:t>
            </a:r>
            <a:r>
              <a:rPr lang="zh-CN" altLang="en-US" b="1"/>
              <a:t>或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							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					x</a:t>
            </a:r>
            <a:r>
              <a:rPr lang="en-US" altLang="zh-CN" b="1" baseline="-25000"/>
              <a:t>i</a:t>
            </a:r>
            <a:r>
              <a:rPr lang="zh-CN" altLang="en-US" b="1"/>
              <a:t>的取值代表是否按第</a:t>
            </a:r>
            <a:r>
              <a:rPr lang="en-US" altLang="zh-CN" b="1"/>
              <a:t>i</a:t>
            </a:r>
            <a:r>
              <a:rPr lang="zh-CN" altLang="en-US" b="1"/>
              <a:t>个</a:t>
            </a:r>
            <a:r>
              <a:rPr lang="en-US" altLang="zh-CN" b="1"/>
              <a:t>							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					</a:t>
            </a:r>
            <a:r>
              <a:rPr lang="zh-CN" altLang="en-US" b="1"/>
              <a:t>开关</a:t>
            </a:r>
            <a:endParaRPr lang="zh-CN" altLang="en-US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185" y="1691005"/>
          <a:ext cx="6934200" cy="312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590800" imgH="1168400" progId="Equation.KSEE3">
                  <p:embed/>
                </p:oleObj>
              </mc:Choice>
              <mc:Fallback>
                <p:oleObj name="" r:id="rId1" imgW="2590800" imgH="1168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7185" y="1691005"/>
                        <a:ext cx="6934200" cy="312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等价类计数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b="1"/>
              <a:t>群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集合</a:t>
            </a:r>
            <a:r>
              <a:rPr lang="en-US" altLang="zh-CN" b="1"/>
              <a:t>G</a:t>
            </a:r>
            <a:r>
              <a:rPr lang="zh-CN" altLang="en-US" b="1"/>
              <a:t>，</a:t>
            </a:r>
            <a:r>
              <a:rPr lang="zh-CN" altLang="zh-CN" b="1"/>
              <a:t>对于某一种运算</a:t>
            </a:r>
            <a:r>
              <a:rPr lang="en-US" altLang="zh-CN" b="1"/>
              <a:t>*</a:t>
            </a:r>
            <a:r>
              <a:rPr lang="zh-CN" altLang="en-US" b="1"/>
              <a:t>，</a:t>
            </a:r>
            <a:r>
              <a:rPr lang="en-US" altLang="zh-CN" b="1"/>
              <a:t>G</a:t>
            </a:r>
            <a:r>
              <a:rPr lang="zh-CN" altLang="en-US" b="1"/>
              <a:t>中任意两个元素满足以下四个条件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(1).</a:t>
            </a:r>
            <a:r>
              <a:rPr lang="zh-CN" altLang="en-US" b="1"/>
              <a:t>封闭性  </a:t>
            </a:r>
            <a:r>
              <a:rPr lang="en-US" altLang="zh-CN" b="1"/>
              <a:t>:  </a:t>
            </a:r>
            <a:r>
              <a:rPr lang="zh-CN" altLang="en-US" b="1"/>
              <a:t>若</a:t>
            </a:r>
            <a:r>
              <a:rPr lang="en-US" altLang="zh-CN" b="1"/>
              <a:t>a,b</a:t>
            </a:r>
            <a:r>
              <a:rPr lang="zh-CN" altLang="en-US" b="1"/>
              <a:t>属于</a:t>
            </a:r>
            <a:r>
              <a:rPr lang="en-US" altLang="zh-CN" b="1"/>
              <a:t>G,</a:t>
            </a:r>
            <a:r>
              <a:rPr lang="zh-CN" altLang="en-US" b="1"/>
              <a:t>则在</a:t>
            </a:r>
            <a:r>
              <a:rPr lang="en-US" altLang="zh-CN" b="1"/>
              <a:t>G</a:t>
            </a:r>
            <a:r>
              <a:rPr lang="zh-CN" altLang="en-US" b="1"/>
              <a:t>中存在唯一确定的</a:t>
            </a:r>
            <a:r>
              <a:rPr lang="en-US" altLang="zh-CN" b="1"/>
              <a:t>c,</a:t>
            </a:r>
            <a:r>
              <a:rPr lang="zh-CN" altLang="en-US" b="1"/>
              <a:t>使得</a:t>
            </a:r>
            <a:r>
              <a:rPr lang="en-US" altLang="zh-CN" b="1"/>
              <a:t>a*b=c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(2).</a:t>
            </a:r>
            <a:r>
              <a:rPr lang="zh-CN" altLang="en-US" b="1"/>
              <a:t>结合律  </a:t>
            </a:r>
            <a:r>
              <a:rPr lang="en-US" altLang="zh-CN" b="1"/>
              <a:t>:  </a:t>
            </a:r>
            <a:r>
              <a:rPr lang="zh-CN" altLang="en-US" b="1"/>
              <a:t>若</a:t>
            </a:r>
            <a:r>
              <a:rPr lang="en-US" altLang="zh-CN" b="1">
                <a:sym typeface="+mn-ea"/>
              </a:rPr>
              <a:t>a,b,c</a:t>
            </a:r>
            <a:r>
              <a:rPr lang="zh-CN" altLang="en-US" b="1">
                <a:sym typeface="+mn-ea"/>
              </a:rPr>
              <a:t>属于</a:t>
            </a:r>
            <a:r>
              <a:rPr lang="en-US" altLang="zh-CN" b="1">
                <a:sym typeface="+mn-ea"/>
              </a:rPr>
              <a:t>G,</a:t>
            </a:r>
            <a:r>
              <a:rPr lang="zh-CN" altLang="en-US" b="1">
                <a:sym typeface="+mn-ea"/>
              </a:rPr>
              <a:t>则</a:t>
            </a:r>
            <a:r>
              <a:rPr lang="en-US" altLang="zh-CN" b="1">
                <a:sym typeface="+mn-ea"/>
              </a:rPr>
              <a:t>(a*b)*c=a*(b*c)</a:t>
            </a:r>
            <a:endParaRPr lang="en-US" altLang="zh-CN" b="1"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(3).</a:t>
            </a:r>
            <a:r>
              <a:rPr lang="zh-CN" altLang="en-US" b="1">
                <a:sym typeface="+mn-ea"/>
              </a:rPr>
              <a:t>有单位元  </a:t>
            </a:r>
            <a:r>
              <a:rPr lang="en-US" altLang="zh-CN" b="1">
                <a:sym typeface="+mn-ea"/>
              </a:rPr>
              <a:t>:  </a:t>
            </a:r>
            <a:r>
              <a:rPr lang="zh-CN" altLang="en-US" b="1">
                <a:sym typeface="+mn-ea"/>
              </a:rPr>
              <a:t>存在</a:t>
            </a:r>
            <a:r>
              <a:rPr lang="en-US" altLang="zh-CN" b="1">
                <a:sym typeface="+mn-ea"/>
              </a:rPr>
              <a:t>e</a:t>
            </a:r>
            <a:r>
              <a:rPr lang="zh-CN" altLang="en-US" b="1">
                <a:sym typeface="+mn-ea"/>
              </a:rPr>
              <a:t>属于</a:t>
            </a:r>
            <a:r>
              <a:rPr lang="en-US" altLang="zh-CN" b="1">
                <a:sym typeface="+mn-ea"/>
              </a:rPr>
              <a:t>G,</a:t>
            </a:r>
            <a:r>
              <a:rPr lang="zh-CN" altLang="en-US" b="1">
                <a:sym typeface="+mn-ea"/>
              </a:rPr>
              <a:t>对任意</a:t>
            </a:r>
            <a:r>
              <a:rPr lang="en-US" altLang="zh-CN" b="1">
                <a:sym typeface="+mn-ea"/>
              </a:rPr>
              <a:t>a</a:t>
            </a:r>
            <a:r>
              <a:rPr lang="zh-CN" altLang="en-US" b="1">
                <a:sym typeface="+mn-ea"/>
              </a:rPr>
              <a:t>满足</a:t>
            </a:r>
            <a:r>
              <a:rPr lang="en-US" altLang="zh-CN" b="1">
                <a:sym typeface="+mn-ea"/>
              </a:rPr>
              <a:t>a*e=e*a=a,</a:t>
            </a:r>
            <a:r>
              <a:rPr lang="zh-CN" altLang="en-US" b="1">
                <a:sym typeface="+mn-ea"/>
              </a:rPr>
              <a:t>则</a:t>
            </a:r>
            <a:r>
              <a:rPr lang="en-US" altLang="zh-CN" b="1">
                <a:sym typeface="+mn-ea"/>
              </a:rPr>
              <a:t>e</a:t>
            </a:r>
            <a:r>
              <a:rPr lang="zh-CN" altLang="en-US" b="1">
                <a:sym typeface="+mn-ea"/>
              </a:rPr>
              <a:t>为单位元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en-US" altLang="zh-CN" b="1"/>
              <a:t>(4).</a:t>
            </a:r>
            <a:r>
              <a:rPr lang="zh-CN" altLang="en-US" b="1"/>
              <a:t>有逆元  </a:t>
            </a:r>
            <a:r>
              <a:rPr lang="en-US" altLang="zh-CN" b="1"/>
              <a:t>:  </a:t>
            </a:r>
            <a:r>
              <a:rPr lang="zh-CN" altLang="en-US" b="1"/>
              <a:t>若</a:t>
            </a:r>
            <a:r>
              <a:rPr lang="en-US" altLang="zh-CN" b="1"/>
              <a:t>a</a:t>
            </a:r>
            <a:r>
              <a:rPr lang="zh-CN" altLang="en-US" b="1"/>
              <a:t>属于</a:t>
            </a:r>
            <a:r>
              <a:rPr lang="en-US" altLang="zh-CN" b="1"/>
              <a:t>G,</a:t>
            </a:r>
            <a:r>
              <a:rPr lang="zh-CN" altLang="en-US" b="1"/>
              <a:t>存在唯一确定的</a:t>
            </a:r>
            <a:r>
              <a:rPr lang="en-US" altLang="zh-CN" b="1"/>
              <a:t>b</a:t>
            </a:r>
            <a:r>
              <a:rPr lang="zh-CN" altLang="en-US" b="1"/>
              <a:t>使得</a:t>
            </a:r>
            <a:r>
              <a:rPr lang="en-US" altLang="zh-CN" b="1"/>
              <a:t>a*b=b*a=e,</a:t>
            </a:r>
            <a:r>
              <a:rPr lang="zh-CN" altLang="en-US" b="1"/>
              <a:t>则称</a:t>
            </a:r>
            <a:r>
              <a:rPr lang="en-US" altLang="zh-CN" b="1"/>
              <a:t>a,b</a:t>
            </a:r>
            <a:r>
              <a:rPr lang="zh-CN" altLang="en-US" b="1"/>
              <a:t>互为逆元素</a:t>
            </a:r>
            <a:r>
              <a:rPr lang="en-US" altLang="zh-CN" b="1"/>
              <a:t>,</a:t>
            </a:r>
            <a:r>
              <a:rPr lang="zh-CN" altLang="en-US" b="1"/>
              <a:t>记作</a:t>
            </a:r>
            <a:r>
              <a:rPr lang="en-US" altLang="zh-CN" b="1"/>
              <a:t>b=a</a:t>
            </a:r>
            <a:r>
              <a:rPr lang="en-US" altLang="zh-CN" b="1" baseline="30000"/>
              <a:t>-1</a:t>
            </a:r>
            <a:endParaRPr lang="en-US" altLang="zh-CN" b="1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置换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集合</a:t>
            </a:r>
            <a:r>
              <a:rPr lang="en-US" altLang="zh-CN" b="1"/>
              <a:t>A</a:t>
            </a:r>
            <a:r>
              <a:rPr lang="zh-CN" altLang="en-US" b="1"/>
              <a:t>的一个置换指的是从集合</a:t>
            </a:r>
            <a:r>
              <a:rPr lang="en-US" altLang="zh-CN" b="1"/>
              <a:t>A</a:t>
            </a:r>
            <a:r>
              <a:rPr lang="zh-CN" altLang="en-US" b="1"/>
              <a:t>到集合</a:t>
            </a:r>
            <a:r>
              <a:rPr lang="en-US" altLang="zh-CN" b="1"/>
              <a:t>A</a:t>
            </a:r>
            <a:r>
              <a:rPr lang="zh-CN" altLang="en-US" b="1"/>
              <a:t>的一个双射函数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例</a:t>
            </a:r>
            <a:r>
              <a:rPr lang="en-US" altLang="zh-CN" b="1"/>
              <a:t>:</a:t>
            </a:r>
            <a:r>
              <a:rPr lang="zh-CN" altLang="en-US" b="1"/>
              <a:t>若对于集合</a:t>
            </a:r>
            <a:r>
              <a:rPr lang="en-US" altLang="zh-CN" b="1"/>
              <a:t>{1,2,3,4}</a:t>
            </a:r>
            <a:r>
              <a:rPr lang="zh-CN" altLang="en-US" b="1"/>
              <a:t>有</a:t>
            </a:r>
            <a:r>
              <a:rPr lang="en-US" altLang="zh-CN" b="1"/>
              <a:t>    a(1)=2        a(2)=3       a(3)=1         a(4)=4        </a:t>
            </a:r>
            <a:endParaRPr lang="en-US" altLang="zh-CN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则置换表示为</a:t>
            </a:r>
            <a:endParaRPr lang="zh-CN" altLang="en-US" b="1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简写为</a:t>
            </a:r>
            <a:endParaRPr lang="zh-CN" altLang="en-US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4213" y="4055110"/>
          <a:ext cx="4176395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457200" progId="Equation.KSEE3">
                  <p:embed/>
                </p:oleObj>
              </mc:Choice>
              <mc:Fallback>
                <p:oleObj name="" r:id="rId1" imgW="1777365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4213" y="4055110"/>
                        <a:ext cx="4176395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0913" y="5361940"/>
          <a:ext cx="399542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52600" imgH="215900" progId="Equation.KSEE3">
                  <p:embed/>
                </p:oleObj>
              </mc:Choice>
              <mc:Fallback>
                <p:oleObj name="" r:id="rId3" imgW="17526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0913" y="5361940"/>
                        <a:ext cx="399542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b="1"/>
              <a:t>群的例子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(1).D</a:t>
            </a:r>
            <a:r>
              <a:rPr lang="en-US" altLang="zh-CN" b="1" baseline="-25000"/>
              <a:t>n  </a:t>
            </a:r>
            <a:r>
              <a:rPr lang="en-US" altLang="zh-CN" b="1"/>
              <a:t>(</a:t>
            </a:r>
            <a:r>
              <a:rPr lang="zh-CN" altLang="en-US" b="1"/>
              <a:t>二面体群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(2).Z</a:t>
            </a:r>
            <a:r>
              <a:rPr lang="en-US" altLang="zh-CN" b="1" baseline="-25000"/>
              <a:t>n    </a:t>
            </a:r>
            <a:r>
              <a:rPr lang="en-US" altLang="zh-CN" b="1"/>
              <a:t>(</a:t>
            </a:r>
            <a:r>
              <a:rPr lang="zh-CN" altLang="en-US" b="1"/>
              <a:t>加法群，交换群，循环群，</a:t>
            </a:r>
            <a:r>
              <a:rPr lang="zh-CN" altLang="en-US" b="1"/>
              <a:t>交换环，</a:t>
            </a:r>
            <a:r>
              <a:rPr lang="en-US" altLang="zh-CN" b="1"/>
              <a:t>n</a:t>
            </a:r>
            <a:r>
              <a:rPr lang="zh-CN" altLang="en-US" b="1"/>
              <a:t>为素数时</a:t>
            </a:r>
            <a:r>
              <a:rPr lang="en-US" altLang="zh-CN" b="1"/>
              <a:t>Z</a:t>
            </a:r>
            <a:r>
              <a:rPr lang="en-US" altLang="zh-CN" b="1" baseline="-25000"/>
              <a:t>n</a:t>
            </a:r>
            <a:r>
              <a:rPr lang="zh-CN" altLang="en-US" b="1"/>
              <a:t>为域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(3).U(n) (</a:t>
            </a:r>
            <a:r>
              <a:rPr lang="zh-CN" altLang="en-US" b="1"/>
              <a:t>乘法群，交换群，循环群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(4).S</a:t>
            </a:r>
            <a:r>
              <a:rPr lang="en-US" altLang="zh-CN" b="1" baseline="-25000"/>
              <a:t>n </a:t>
            </a:r>
            <a:r>
              <a:rPr lang="en-US" altLang="zh-CN" b="1"/>
              <a:t>(n</a:t>
            </a:r>
            <a:r>
              <a:rPr lang="zh-CN" altLang="en-US" b="1"/>
              <a:t>阶对称群，</a:t>
            </a:r>
            <a:r>
              <a:rPr lang="zh-CN" altLang="en-US" b="1"/>
              <a:t>置换群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(5).A</a:t>
            </a:r>
            <a:r>
              <a:rPr lang="en-US" altLang="zh-CN" b="1" baseline="-25000"/>
              <a:t>n</a:t>
            </a:r>
            <a:r>
              <a:rPr lang="en-US" altLang="zh-CN" b="1"/>
              <a:t>(n</a:t>
            </a:r>
            <a:r>
              <a:rPr lang="zh-CN" altLang="en-US" b="1"/>
              <a:t>阶交错群，置换群，</a:t>
            </a:r>
            <a:r>
              <a:rPr lang="en-US" altLang="zh-CN" b="1"/>
              <a:t>A</a:t>
            </a:r>
            <a:r>
              <a:rPr lang="en-US" altLang="zh-CN" b="1" baseline="-25000"/>
              <a:t>n</a:t>
            </a:r>
            <a:r>
              <a:rPr lang="zh-CN" altLang="en-US" b="1"/>
              <a:t>为</a:t>
            </a:r>
            <a:r>
              <a:rPr lang="en-US" altLang="zh-CN" b="1"/>
              <a:t>S</a:t>
            </a:r>
            <a:r>
              <a:rPr lang="en-US" altLang="zh-CN" b="1" baseline="-25000"/>
              <a:t>n</a:t>
            </a:r>
            <a:r>
              <a:rPr lang="zh-CN" altLang="en-US" b="1"/>
              <a:t>的子群</a:t>
            </a:r>
            <a:r>
              <a:rPr lang="en-US" altLang="zh-CN" b="1"/>
              <a:t>)</a:t>
            </a:r>
            <a:endParaRPr lang="en-US" altLang="zh-CN" b="1"/>
          </a:p>
        </p:txBody>
      </p:sp>
      <p:pic>
        <p:nvPicPr>
          <p:cNvPr id="4" name="图片 3" descr="u=4248622697,3115141651&amp;fm=170&amp;s=2C2CF0135686BEA2A929E4610100A0E2&amp;w=300&amp;h=281&amp;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2725" y="4021455"/>
            <a:ext cx="2037080" cy="190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问题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一正方形分成4格，2着色，有多少种方案？</a:t>
            </a:r>
            <a:r>
              <a:rPr lang="en-US" altLang="zh-CN" b="1"/>
              <a:t>(</a:t>
            </a:r>
            <a:r>
              <a:rPr lang="zh-CN" altLang="en-US" b="1"/>
              <a:t>旋转相同算一种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3231515"/>
            <a:ext cx="8147685" cy="285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burnside</a:t>
            </a:r>
            <a:r>
              <a:rPr lang="zh-CN" altLang="en-US" b="1"/>
              <a:t>引理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设</a:t>
            </a:r>
            <a:r>
              <a:rPr lang="en-US" altLang="zh-CN" b="1"/>
              <a:t>G</a:t>
            </a:r>
            <a:r>
              <a:rPr lang="zh-CN" altLang="en-US" b="1"/>
              <a:t>是</a:t>
            </a:r>
            <a:r>
              <a:rPr lang="en-US" altLang="zh-CN" b="1"/>
              <a:t>N={1,2,...n}</a:t>
            </a:r>
            <a:r>
              <a:rPr lang="zh-CN" altLang="en-US" b="1"/>
              <a:t>上的置换群，</a:t>
            </a:r>
            <a:r>
              <a:rPr lang="en-US" altLang="zh-CN" b="1"/>
              <a:t>G</a:t>
            </a:r>
            <a:r>
              <a:rPr lang="zh-CN" altLang="en-US" b="1"/>
              <a:t>在</a:t>
            </a:r>
            <a:r>
              <a:rPr lang="en-US" altLang="zh-CN" b="1"/>
              <a:t>N</a:t>
            </a:r>
            <a:r>
              <a:rPr lang="zh-CN" altLang="en-US" b="1"/>
              <a:t>上可以引出不同的等价类，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其不同等价类个数为</a:t>
            </a:r>
            <a:r>
              <a:rPr lang="en-US" altLang="zh-CN" b="1"/>
              <a:t>G</a:t>
            </a:r>
            <a:r>
              <a:rPr lang="zh-CN" altLang="en-US" b="1"/>
              <a:t>的平均不动点数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5765" y="4483100"/>
          <a:ext cx="5705475" cy="131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30400" imgH="444500" progId="Equation.KSEE3">
                  <p:embed/>
                </p:oleObj>
              </mc:Choice>
              <mc:Fallback>
                <p:oleObj name="" r:id="rId1" imgW="1930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5765" y="4483100"/>
                        <a:ext cx="5705475" cy="1313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017645"/>
            <a:ext cx="7369175" cy="2166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435"/>
            <a:ext cx="6476365" cy="226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polya</a:t>
            </a:r>
            <a:r>
              <a:rPr lang="zh-CN" altLang="en-US" b="1"/>
              <a:t>定理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设</a:t>
            </a:r>
            <a:r>
              <a:rPr lang="en-US" altLang="zh-CN" b="1"/>
              <a:t>G</a:t>
            </a:r>
            <a:r>
              <a:rPr lang="zh-CN" altLang="en-US" b="1"/>
              <a:t>是</a:t>
            </a:r>
            <a:r>
              <a:rPr lang="en-US" altLang="zh-CN" b="1"/>
              <a:t>n</a:t>
            </a:r>
            <a:r>
              <a:rPr lang="zh-CN" altLang="en-US" b="1"/>
              <a:t>个</a:t>
            </a:r>
            <a:r>
              <a:rPr lang="zh-CN" altLang="en-US" b="1">
                <a:solidFill>
                  <a:srgbClr val="FF0000"/>
                </a:solidFill>
              </a:rPr>
              <a:t>染色对象</a:t>
            </a:r>
            <a:r>
              <a:rPr lang="zh-CN" altLang="en-US" b="1"/>
              <a:t>的一个置换群，用</a:t>
            </a:r>
            <a:r>
              <a:rPr lang="en-US" altLang="zh-CN" b="1"/>
              <a:t>m</a:t>
            </a:r>
            <a:r>
              <a:rPr lang="zh-CN" altLang="en-US" b="1"/>
              <a:t>种颜色染这</a:t>
            </a:r>
            <a:r>
              <a:rPr lang="en-US" altLang="zh-CN" b="1"/>
              <a:t>n</a:t>
            </a:r>
            <a:r>
              <a:rPr lang="zh-CN" altLang="en-US" b="1"/>
              <a:t>个对象，则不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同染色方案数为</a:t>
            </a:r>
            <a:endParaRPr lang="zh-CN" altLang="en-US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5375" y="3385820"/>
          <a:ext cx="642112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879600" imgH="457200" progId="Equation.KSEE3">
                  <p:embed/>
                </p:oleObj>
              </mc:Choice>
              <mc:Fallback>
                <p:oleObj name="" r:id="rId1" imgW="18796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3385820"/>
                        <a:ext cx="642112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容斥原理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4825365"/>
          </a:xfrm>
        </p:spPr>
        <p:txBody>
          <a:bodyPr/>
          <a:p>
            <a:pPr marL="0" indent="0">
              <a:buNone/>
            </a:pPr>
            <a:r>
              <a:rPr lang="zh-CN" altLang="zh-CN"/>
              <a:t>容斥原理是计数中常用的一种方法。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如图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2442210"/>
            <a:ext cx="3795395" cy="296164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7605" y="2442210"/>
          <a:ext cx="58928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4" imgW="2184400" imgH="914400" progId="Equation.KSEE3">
                  <p:embed/>
                </p:oleObj>
              </mc:Choice>
              <mc:Fallback>
                <p:oleObj name="" r:id="rId4" imgW="2184400" imgH="914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7605" y="2442210"/>
                        <a:ext cx="589280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465" y="5525770"/>
          <a:ext cx="990155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6" imgW="5194300" imgH="203200" progId="Equation.KSEE3">
                  <p:embed/>
                </p:oleObj>
              </mc:Choice>
              <mc:Fallback>
                <p:oleObj name="" r:id="rId6" imgW="51943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6465" y="5525770"/>
                        <a:ext cx="990155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等价类计数</a:t>
            </a:r>
            <a:endParaRPr lang="zh-CN" altLang="en-US" b="1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关于转动</a:t>
            </a:r>
            <a:r>
              <a:rPr lang="en-US" altLang="zh-CN" b="1"/>
              <a:t>,</a:t>
            </a:r>
            <a:r>
              <a:rPr lang="zh-CN" altLang="en-US" b="1"/>
              <a:t>一共有四种置换方法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不动</a:t>
            </a:r>
            <a:r>
              <a:rPr lang="en-US" altLang="zh-CN" b="1"/>
              <a:t>(360</a:t>
            </a:r>
            <a:r>
              <a:rPr lang="zh-CN" altLang="en-US" b="1"/>
              <a:t>度</a:t>
            </a:r>
            <a:r>
              <a:rPr lang="en-US" altLang="zh-CN" b="1"/>
              <a:t>) : a</a:t>
            </a:r>
            <a:r>
              <a:rPr lang="en-US" altLang="zh-CN" b="1" baseline="-25000"/>
              <a:t>1</a:t>
            </a:r>
            <a:r>
              <a:rPr lang="en-US" altLang="zh-CN" b="1"/>
              <a:t>=(1)(2)(3)(4)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逆时针转</a:t>
            </a:r>
            <a:r>
              <a:rPr lang="en-US" altLang="zh-CN" b="1"/>
              <a:t>90</a:t>
            </a:r>
            <a:r>
              <a:rPr lang="zh-CN" altLang="en-US" b="1"/>
              <a:t>度 </a:t>
            </a:r>
            <a:r>
              <a:rPr lang="en-US" altLang="zh-CN" b="1"/>
              <a:t>: a</a:t>
            </a:r>
            <a:r>
              <a:rPr lang="en-US" altLang="zh-CN" b="1" baseline="-25000"/>
              <a:t>2</a:t>
            </a:r>
            <a:r>
              <a:rPr lang="en-US" altLang="zh-CN" b="1"/>
              <a:t>=(1432)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顺时针转</a:t>
            </a:r>
            <a:r>
              <a:rPr lang="en-US" altLang="zh-CN" b="1">
                <a:sym typeface="+mn-ea"/>
              </a:rPr>
              <a:t>90</a:t>
            </a:r>
            <a:r>
              <a:rPr lang="zh-CN" altLang="en-US" b="1">
                <a:sym typeface="+mn-ea"/>
              </a:rPr>
              <a:t>度 </a:t>
            </a:r>
            <a:r>
              <a:rPr lang="en-US" altLang="zh-CN" b="1">
                <a:sym typeface="+mn-ea"/>
              </a:rPr>
              <a:t>: a</a:t>
            </a:r>
            <a:r>
              <a:rPr lang="en-US" altLang="zh-CN" b="1" baseline="-25000">
                <a:sym typeface="+mn-ea"/>
              </a:rPr>
              <a:t>3</a:t>
            </a:r>
            <a:r>
              <a:rPr lang="en-US" altLang="zh-CN" b="1">
                <a:sym typeface="+mn-ea"/>
              </a:rPr>
              <a:t>=(1234)</a:t>
            </a:r>
            <a:endParaRPr lang="en-US" altLang="zh-CN" b="1">
              <a:sym typeface="+mn-ea"/>
            </a:endParaRPr>
          </a:p>
          <a:p>
            <a:pPr marL="0" indent="0">
              <a:buNone/>
            </a:pPr>
            <a:r>
              <a:rPr lang="zh-CN" altLang="en-US" b="1"/>
              <a:t>转</a:t>
            </a:r>
            <a:r>
              <a:rPr lang="en-US" altLang="zh-CN" b="1"/>
              <a:t>180</a:t>
            </a:r>
            <a:r>
              <a:rPr lang="zh-CN" altLang="en-US" b="1"/>
              <a:t>度 </a:t>
            </a:r>
            <a:r>
              <a:rPr lang="en-US" altLang="zh-CN" b="1"/>
              <a:t>: a</a:t>
            </a:r>
            <a:r>
              <a:rPr lang="en-US" altLang="zh-CN" b="1" baseline="-25000"/>
              <a:t>4</a:t>
            </a:r>
            <a:r>
              <a:rPr lang="en-US" altLang="zh-CN" b="1"/>
              <a:t>=(13)(24)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由</a:t>
            </a:r>
            <a:r>
              <a:rPr lang="en-US" altLang="zh-CN" b="1"/>
              <a:t>polya</a:t>
            </a:r>
            <a:r>
              <a:rPr lang="zh-CN" altLang="en-US" b="1"/>
              <a:t>定理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共有</a:t>
            </a:r>
            <a:r>
              <a:rPr lang="en-US" altLang="zh-CN" b="1"/>
              <a:t>(2</a:t>
            </a:r>
            <a:r>
              <a:rPr lang="en-US" altLang="zh-CN" b="1" baseline="30000"/>
              <a:t>4</a:t>
            </a:r>
            <a:r>
              <a:rPr lang="en-US" altLang="zh-CN" b="1"/>
              <a:t>+2</a:t>
            </a:r>
            <a:r>
              <a:rPr lang="en-US" altLang="zh-CN" b="1" baseline="30000"/>
              <a:t>1</a:t>
            </a:r>
            <a:r>
              <a:rPr lang="en-US" altLang="zh-CN" b="1"/>
              <a:t>+2</a:t>
            </a:r>
            <a:r>
              <a:rPr lang="en-US" altLang="zh-CN" b="1" baseline="30000"/>
              <a:t>1</a:t>
            </a:r>
            <a:r>
              <a:rPr lang="en-US" altLang="zh-CN" b="1"/>
              <a:t>+2</a:t>
            </a:r>
            <a:r>
              <a:rPr lang="en-US" altLang="zh-CN" b="1" baseline="30000"/>
              <a:t>2</a:t>
            </a:r>
            <a:r>
              <a:rPr lang="en-US" altLang="zh-CN" b="1"/>
              <a:t>)/4=6</a:t>
            </a:r>
            <a:r>
              <a:rPr lang="zh-CN" altLang="en-US" b="1"/>
              <a:t>种方案</a:t>
            </a:r>
            <a:endParaRPr lang="zh-CN" altLang="en-US" b="1"/>
          </a:p>
          <a:p>
            <a:pPr marL="0" indent="0">
              <a:buNone/>
            </a:pPr>
            <a:endParaRPr lang="en-US" altLang="zh-CN" b="1"/>
          </a:p>
        </p:txBody>
      </p:sp>
      <p:graphicFrame>
        <p:nvGraphicFramePr>
          <p:cNvPr id="6" name="表格 5"/>
          <p:cNvGraphicFramePr/>
          <p:nvPr/>
        </p:nvGraphicFramePr>
        <p:xfrm>
          <a:off x="6979920" y="2586990"/>
          <a:ext cx="3656965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05"/>
                <a:gridCol w="1851660"/>
              </a:tblGrid>
              <a:tr h="1609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6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6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1609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0" b="1"/>
                        <a:t>4</a:t>
                      </a:r>
                      <a:endParaRPr lang="en-US" altLang="zh-CN" sz="6000" b="1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6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扩展内容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第一类斯特林数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卡特兰数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莫比乌斯反演定理</a:t>
            </a:r>
            <a:endParaRPr lang="zh-CN" alt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http://www.cnblogs.com/wmrv587/p/3965424.html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矩阵快速幂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http://www.cnblogs.com/kuangbin/archive/2012/09/01/2667044.ht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ml(</a:t>
            </a:r>
            <a:r>
              <a:rPr lang="zh-CN" altLang="en-US" b="1"/>
              <a:t>高斯消元模板</a:t>
            </a:r>
            <a:r>
              <a:rPr lang="en-US" altLang="zh-CN" b="1"/>
              <a:t>kuangbin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http://blog.csdn.net/raalghul/article/details/51767941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等价类计数</a:t>
            </a:r>
            <a:r>
              <a:rPr lang="en-US" altLang="zh-CN" b="1">
                <a:sym typeface="+mn-ea"/>
              </a:rPr>
              <a:t>)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容斥原理</a:t>
            </a:r>
            <a:endParaRPr lang="zh-CN" altLang="en-US" b="1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容斥定理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奇加偶减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8830" y="3366135"/>
          <a:ext cx="1059434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914900" imgH="444500" progId="Equation.KSEE3">
                  <p:embed/>
                </p:oleObj>
              </mc:Choice>
              <mc:Fallback>
                <p:oleObj name="" r:id="rId1" imgW="49149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8830" y="3366135"/>
                        <a:ext cx="1059434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容斥原理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例</a:t>
            </a:r>
            <a:r>
              <a:rPr lang="en-US" altLang="zh-CN" b="1"/>
              <a:t>:  S={1,2,3,...600},</a:t>
            </a:r>
            <a:r>
              <a:rPr lang="zh-CN" altLang="en-US" b="1"/>
              <a:t>求其中被</a:t>
            </a:r>
            <a:r>
              <a:rPr lang="en-US" altLang="zh-CN" b="1"/>
              <a:t>2,3,5</a:t>
            </a:r>
            <a:r>
              <a:rPr lang="zh-CN" altLang="en-US" b="1"/>
              <a:t>除尽的数的数目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解</a:t>
            </a:r>
            <a:r>
              <a:rPr lang="en-US" altLang="zh-CN" b="1"/>
              <a:t>:	</a:t>
            </a:r>
            <a:r>
              <a:rPr lang="zh-CN" altLang="en-US" b="1"/>
              <a:t>令</a:t>
            </a:r>
            <a:r>
              <a:rPr lang="en-US" altLang="zh-CN" b="1"/>
              <a:t>A,B,C</a:t>
            </a:r>
            <a:r>
              <a:rPr lang="zh-CN" altLang="en-US" b="1"/>
              <a:t>分别表示</a:t>
            </a:r>
            <a:r>
              <a:rPr lang="en-US" altLang="zh-CN" b="1"/>
              <a:t>S</a:t>
            </a:r>
            <a:r>
              <a:rPr lang="zh-CN" altLang="en-US" b="1"/>
              <a:t>中被</a:t>
            </a:r>
            <a:r>
              <a:rPr lang="en-US" altLang="zh-CN" b="1"/>
              <a:t>2,3,5</a:t>
            </a:r>
            <a:r>
              <a:rPr lang="zh-CN" altLang="en-US" b="1"/>
              <a:t>除尽的数的集合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	</a:t>
            </a:r>
            <a:endParaRPr lang="en-US" altLang="zh-CN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7418" y="2830513"/>
          <a:ext cx="10335895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864100" imgH="1574800" progId="Equation.KSEE3">
                  <p:embed/>
                </p:oleObj>
              </mc:Choice>
              <mc:Fallback>
                <p:oleObj name="" r:id="rId1" imgW="4864100" imgH="1574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418" y="2830513"/>
                        <a:ext cx="10335895" cy="334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鸽巢原理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b="1"/>
              <a:t>鸽巢原理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n+1</a:t>
            </a:r>
            <a:r>
              <a:rPr lang="zh-CN" altLang="en-US" b="1"/>
              <a:t>只鸽子，只有</a:t>
            </a:r>
            <a:r>
              <a:rPr lang="en-US" altLang="zh-CN" b="1"/>
              <a:t>n</a:t>
            </a:r>
            <a:r>
              <a:rPr lang="zh-CN" altLang="en-US" b="1"/>
              <a:t>个巢，则至少有一鸽巢有两只鸽子</a:t>
            </a:r>
            <a:r>
              <a:rPr lang="en-US" altLang="zh-CN" b="1"/>
              <a:t>(</a:t>
            </a:r>
            <a:r>
              <a:rPr lang="zh-CN" altLang="en-US" b="1"/>
              <a:t>巢非空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(1).366</a:t>
            </a:r>
            <a:r>
              <a:rPr lang="zh-CN" altLang="en-US" b="1"/>
              <a:t>个人中必然至少存在两人有相同的生日</a:t>
            </a:r>
            <a:r>
              <a:rPr lang="en-US" altLang="zh-CN" b="1"/>
              <a:t>(</a:t>
            </a:r>
            <a:r>
              <a:rPr lang="zh-CN" altLang="en-US" b="1"/>
              <a:t>平年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(2).</a:t>
            </a:r>
            <a:r>
              <a:rPr lang="zh-CN" altLang="en-US" b="1"/>
              <a:t>抽屉里有</a:t>
            </a:r>
            <a:r>
              <a:rPr lang="en-US" altLang="zh-CN" b="1"/>
              <a:t>10</a:t>
            </a:r>
            <a:r>
              <a:rPr lang="zh-CN" altLang="en-US" b="1"/>
              <a:t>双手套散开放着，从中任取</a:t>
            </a:r>
            <a:r>
              <a:rPr lang="en-US" altLang="zh-CN" b="1"/>
              <a:t>11</a:t>
            </a:r>
            <a:r>
              <a:rPr lang="zh-CN" altLang="en-US" b="1"/>
              <a:t>只，其中至少有一对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是成双的</a:t>
            </a:r>
            <a:endParaRPr lang="zh-CN" altLang="en-US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(3).1-2n</a:t>
            </a:r>
            <a:r>
              <a:rPr lang="zh-CN" altLang="en-US" b="1"/>
              <a:t>中选</a:t>
            </a:r>
            <a:r>
              <a:rPr lang="en-US" altLang="zh-CN" b="1"/>
              <a:t>n+1</a:t>
            </a:r>
            <a:r>
              <a:rPr lang="zh-CN" altLang="en-US" b="1"/>
              <a:t>个数，至少有一对数是互素的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(</a:t>
            </a:r>
            <a:r>
              <a:rPr lang="zh-CN" altLang="en-US" b="1"/>
              <a:t>因为相邻两个整数是互素的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-(1)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 algn="ctr">
              <a:buNone/>
            </a:pP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有区别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有区别</a:t>
            </a:r>
            <a:r>
              <a:rPr lang="en-US" altLang="zh-CN" b="1">
                <a:solidFill>
                  <a:srgbClr val="FF0000"/>
                </a:solidFill>
              </a:rPr>
              <a:t>	      </a:t>
            </a:r>
            <a:r>
              <a:rPr lang="zh-CN" altLang="en-US" b="1">
                <a:solidFill>
                  <a:schemeClr val="tx1"/>
                </a:solidFill>
              </a:rPr>
              <a:t>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可以为空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zh-CN" altLang="en-US" sz="3600" b="1">
                <a:solidFill>
                  <a:schemeClr val="tx1"/>
                </a:solidFill>
              </a:rPr>
              <a:t>由于每个球有</a:t>
            </a:r>
            <a:r>
              <a:rPr lang="en-US" altLang="zh-CN" sz="3600" b="1">
                <a:solidFill>
                  <a:schemeClr val="tx1"/>
                </a:solidFill>
              </a:rPr>
              <a:t>m</a:t>
            </a:r>
            <a:r>
              <a:rPr lang="zh-CN" altLang="en-US" sz="3600" b="1">
                <a:solidFill>
                  <a:schemeClr val="tx1"/>
                </a:solidFill>
              </a:rPr>
              <a:t>种方法，所以结果为</a:t>
            </a:r>
            <a:r>
              <a:rPr lang="en-US" altLang="zh-CN" sz="3600" b="1">
                <a:solidFill>
                  <a:schemeClr val="tx1"/>
                </a:solidFill>
              </a:rPr>
              <a:t>m</a:t>
            </a:r>
            <a:r>
              <a:rPr lang="en-US" altLang="zh-CN" sz="3600" b="1" baseline="30000">
                <a:solidFill>
                  <a:schemeClr val="tx1"/>
                </a:solidFill>
              </a:rPr>
              <a:t>n</a:t>
            </a:r>
            <a:r>
              <a:rPr lang="zh-CN" altLang="en-US" sz="3600" b="1">
                <a:solidFill>
                  <a:schemeClr val="tx1"/>
                </a:solidFill>
              </a:rPr>
              <a:t>种</a:t>
            </a: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-(2)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  <a:prstGeom prst="rect">
            <a:avLst/>
          </a:prstGeo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    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有区别          </a:t>
            </a:r>
            <a:r>
              <a:rPr lang="zh-CN" altLang="en-US" b="1">
                <a:solidFill>
                  <a:schemeClr val="tx1"/>
                </a:solidFill>
              </a:rPr>
              <a:t> 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非空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隔板法：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个球形成</a:t>
            </a:r>
            <a:r>
              <a:rPr lang="en-US" altLang="zh-CN" b="1">
                <a:solidFill>
                  <a:schemeClr val="tx1"/>
                </a:solidFill>
              </a:rPr>
              <a:t>n-1</a:t>
            </a:r>
            <a:r>
              <a:rPr lang="zh-CN" altLang="en-US" b="1">
                <a:solidFill>
                  <a:schemeClr val="tx1"/>
                </a:solidFill>
              </a:rPr>
              <a:t>个空位，由于盒子非空，用</a:t>
            </a:r>
            <a:r>
              <a:rPr lang="en-US" altLang="zh-CN" b="1">
                <a:solidFill>
                  <a:schemeClr val="tx1"/>
                </a:solidFill>
              </a:rPr>
              <a:t>m-1</a:t>
            </a:r>
            <a:r>
              <a:rPr lang="zh-CN" altLang="en-US" b="1">
                <a:solidFill>
                  <a:schemeClr val="tx1"/>
                </a:solidFill>
              </a:rPr>
              <a:t>个挡板分隔出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子，一共有</a:t>
            </a:r>
            <a:r>
              <a:rPr lang="en-US" altLang="zh-CN" b="1">
                <a:solidFill>
                  <a:schemeClr val="tx1"/>
                </a:solidFill>
              </a:rPr>
              <a:t>		    </a:t>
            </a:r>
            <a:r>
              <a:rPr lang="zh-CN" altLang="en-US" b="1">
                <a:solidFill>
                  <a:schemeClr val="tx1"/>
                </a:solidFill>
              </a:rPr>
              <a:t>种选法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0205" y="4305300"/>
          <a:ext cx="982345" cy="161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6865" imgH="457200" progId="Equation.KSEE3">
                  <p:embed/>
                </p:oleObj>
              </mc:Choice>
              <mc:Fallback>
                <p:oleObj name="" r:id="rId1" imgW="316865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0205" y="4305300"/>
                        <a:ext cx="982345" cy="161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球装盒子问题</a:t>
            </a:r>
            <a:r>
              <a:rPr lang="en-US" altLang="zh-CN" b="1"/>
              <a:t>-(3)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890"/>
            <a:ext cx="10515600" cy="4854575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个球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无区别           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有区别          </a:t>
            </a:r>
            <a:r>
              <a:rPr lang="zh-CN" altLang="en-US" b="1">
                <a:solidFill>
                  <a:schemeClr val="tx1"/>
                </a:solidFill>
              </a:rPr>
              <a:t>盒子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可以为空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隔板法：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添加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个虚拟的球，问题变成盒子非空的情况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n+m</a:t>
            </a:r>
            <a:r>
              <a:rPr lang="zh-CN" altLang="en-US" b="1">
                <a:sym typeface="+mn-ea"/>
              </a:rPr>
              <a:t>个球形成</a:t>
            </a:r>
            <a:r>
              <a:rPr lang="en-US" altLang="zh-CN" b="1">
                <a:sym typeface="+mn-ea"/>
              </a:rPr>
              <a:t>n+m-1</a:t>
            </a:r>
            <a:r>
              <a:rPr lang="zh-CN" altLang="en-US" b="1">
                <a:sym typeface="+mn-ea"/>
              </a:rPr>
              <a:t>个空位，由于盒子非空，用</a:t>
            </a:r>
            <a:r>
              <a:rPr lang="en-US" altLang="zh-CN" b="1">
                <a:sym typeface="+mn-ea"/>
              </a:rPr>
              <a:t>m-1</a:t>
            </a:r>
            <a:r>
              <a:rPr lang="zh-CN" altLang="en-US" b="1">
                <a:sym typeface="+mn-ea"/>
              </a:rPr>
              <a:t>个挡板分隔出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m</a:t>
            </a:r>
            <a:r>
              <a:rPr lang="zh-CN" altLang="en-US" b="1">
                <a:sym typeface="+mn-ea"/>
              </a:rPr>
              <a:t>个盒子，一共有</a:t>
            </a:r>
            <a:r>
              <a:rPr lang="en-US" altLang="zh-CN" b="1">
                <a:sym typeface="+mn-ea"/>
              </a:rPr>
              <a:t>	         </a:t>
            </a:r>
            <a:r>
              <a:rPr lang="zh-CN" altLang="en-US" b="1">
                <a:sym typeface="+mn-ea"/>
              </a:rPr>
              <a:t>种选法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9215" y="4913630"/>
          <a:ext cx="1377950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05765" imgH="241300" progId="Equation.KSEE3">
                  <p:embed/>
                </p:oleObj>
              </mc:Choice>
              <mc:Fallback>
                <p:oleObj name="" r:id="rId1" imgW="4057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9215" y="4913630"/>
                        <a:ext cx="1377950" cy="81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WPS 演示</Application>
  <PresentationFormat>宽屏</PresentationFormat>
  <Paragraphs>282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32</vt:i4>
      </vt:variant>
    </vt:vector>
  </HeadingPairs>
  <TitlesOfParts>
    <vt:vector size="6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组合数学基础</vt:lpstr>
      <vt:lpstr>PowerPoint 演示文稿</vt:lpstr>
      <vt:lpstr>容斥原理</vt:lpstr>
      <vt:lpstr>容斥原理</vt:lpstr>
      <vt:lpstr>容斥原理</vt:lpstr>
      <vt:lpstr>鸽巢原理</vt:lpstr>
      <vt:lpstr>球装盒子问题-(1)</vt:lpstr>
      <vt:lpstr>球装盒子问题-(2)</vt:lpstr>
      <vt:lpstr>球装盒子问题-(3)</vt:lpstr>
      <vt:lpstr>球装盒子问题-(4)</vt:lpstr>
      <vt:lpstr>球装盒子问题-(4)</vt:lpstr>
      <vt:lpstr>球装盒子问题-(5)</vt:lpstr>
      <vt:lpstr>球装盒子问题-(6)</vt:lpstr>
      <vt:lpstr>球装盒子问题-(7)</vt:lpstr>
      <vt:lpstr>球装盒子问题-(8)</vt:lpstr>
      <vt:lpstr>矩阵快速幂优化递推关系</vt:lpstr>
      <vt:lpstr>矩阵快速幂优化递推关系</vt:lpstr>
      <vt:lpstr>矩阵快速幂优化递推关系</vt:lpstr>
      <vt:lpstr>高斯消元法</vt:lpstr>
      <vt:lpstr>高斯消元法</vt:lpstr>
      <vt:lpstr>高斯消元法 </vt:lpstr>
      <vt:lpstr>高斯消元法 </vt:lpstr>
      <vt:lpstr>等价类计数</vt:lpstr>
      <vt:lpstr>等价类计数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2017-08-09T13:47:00Z</dcterms:created>
  <dcterms:modified xsi:type="dcterms:W3CDTF">2017-08-21T01:04:27Z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