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handoutMasterIdLst>
    <p:handoutMasterId r:id="rId11"/>
  </p:handoutMasterIdLst>
  <p:sldIdLst>
    <p:sldId id="270" r:id="rId2"/>
    <p:sldId id="272" r:id="rId3"/>
    <p:sldId id="256" r:id="rId4"/>
    <p:sldId id="274" r:id="rId5"/>
    <p:sldId id="275" r:id="rId6"/>
    <p:sldId id="276" r:id="rId7"/>
    <p:sldId id="271" r:id="rId8"/>
    <p:sldId id="273" r:id="rId9"/>
    <p:sldId id="269" r:id="rId1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2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20" y="72"/>
      </p:cViewPr>
      <p:guideLst>
        <p:guide orient="horz" pos="21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F71C7C5-B1E8-486B-9567-735CF74EC13F}" type="datetimeFigureOut">
              <a:rPr lang="zh-CN" altLang="en-US"/>
              <a:pPr>
                <a:defRPr/>
              </a:pPr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AB5138-C93E-4209-8A0A-96184F007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C9C6-C591-45BA-A3D3-BF9A14D7C4AB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95F8-1219-4D8F-B111-7DABAF9EA69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047D-4959-4ED9-B876-A26677C60674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11123-EB18-45B1-81EB-4321BF9D97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3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E976-2396-4AA2-89F5-6373F2AC5D44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F4227-F842-4993-8342-FFFA765CE6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A1BA5-8FC7-4E78-B9B4-652E1795C6A3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1265F-B3AB-4A5C-926E-18B411D28A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1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7EE3C-677F-4EBD-8CA1-AB62E3FF2152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8BBC9-45D4-46D1-8781-40570B9701E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A4F4C-3CCB-4D83-A9B3-8E6480B2DA24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A539C-0C20-4B00-A322-D7A542B3D77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47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8DB67-DE75-4E00-849D-7AE1BF86EA44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DE34-42A9-47B3-BBF7-383A72635B4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5A3BB-7286-4F11-A533-0AE87D127327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DC169-4393-4632-BA1F-5D48FF1853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8A0B-9652-4874-B9DF-0AF3B9184A34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B77CD-9842-48C9-8887-EEF5907303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FDCDC2-F9D1-4C74-9BBB-668EC42F00C9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AAEA12-2E3E-46DA-BDEF-7E97C039FB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65B6C-4793-4375-AF80-93A189BB8684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E7A6-23B0-4B59-B4CB-9D0140D1E61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B261AC-70BC-4A60-B3FD-6C57B175A515}" type="datetime1">
              <a:rPr lang="zh-CN" altLang="en-US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299039-0E32-4A52-850C-B78B916E98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85" r:id="rId2"/>
    <p:sldLayoutId id="2147483891" r:id="rId3"/>
    <p:sldLayoutId id="2147483886" r:id="rId4"/>
    <p:sldLayoutId id="2147483887" r:id="rId5"/>
    <p:sldLayoutId id="2147483888" r:id="rId6"/>
    <p:sldLayoutId id="2147483892" r:id="rId7"/>
    <p:sldLayoutId id="2147483893" r:id="rId8"/>
    <p:sldLayoutId id="2147483894" r:id="rId9"/>
    <p:sldLayoutId id="2147483889" r:id="rId10"/>
    <p:sldLayoutId id="2147483895" r:id="rId11"/>
  </p:sldLayoutIdLst>
  <p:hf sldNum="0"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数字图像处理课程设计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一、课程设计的目的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zh-CN" smtClean="0"/>
              <a:t>巩固数字图像处理的基本原理和算法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掌握数字图像处理的编程实践技能；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培养解决问题的</a:t>
            </a:r>
            <a:r>
              <a:rPr lang="zh-CN" altLang="zh-CN" smtClean="0"/>
              <a:t>综合</a:t>
            </a:r>
            <a:r>
              <a:rPr lang="zh-CN" altLang="en-US" smtClean="0"/>
              <a:t>应用能力；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鼓励</a:t>
            </a:r>
            <a:r>
              <a:rPr lang="zh-CN" altLang="zh-CN" smtClean="0"/>
              <a:t>团队</a:t>
            </a:r>
            <a:r>
              <a:rPr lang="zh-CN" altLang="en-US" smtClean="0"/>
              <a:t>合作</a:t>
            </a:r>
            <a:r>
              <a:rPr lang="zh-CN" altLang="zh-CN" smtClean="0"/>
              <a:t>，</a:t>
            </a:r>
            <a:r>
              <a:rPr lang="zh-CN" altLang="en-US" smtClean="0"/>
              <a:t>锻炼口头及书面表达与沟通能力</a:t>
            </a:r>
            <a:r>
              <a:rPr lang="zh-CN" altLang="zh-CN" smtClean="0"/>
              <a:t>。 </a:t>
            </a:r>
            <a:endParaRPr lang="en-US" altLang="zh-CN" smtClean="0"/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数字图像处理课程设计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二、</a:t>
            </a:r>
            <a:r>
              <a:rPr lang="zh-CN" altLang="en-US" dirty="0" smtClean="0"/>
              <a:t>课程设计的任务及考核方式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0070C0"/>
                </a:solidFill>
              </a:rPr>
              <a:t>个人部分：</a:t>
            </a:r>
            <a:r>
              <a:rPr lang="zh-CN" altLang="en-US" dirty="0" smtClean="0"/>
              <a:t>独立完成</a:t>
            </a:r>
            <a:r>
              <a:rPr lang="zh-CN" altLang="en-US" dirty="0" smtClean="0">
                <a:solidFill>
                  <a:srgbClr val="FF0000"/>
                </a:solidFill>
              </a:rPr>
              <a:t>两</a:t>
            </a:r>
            <a:r>
              <a:rPr lang="zh-CN" altLang="en-US" dirty="0" smtClean="0"/>
              <a:t>个必做算法，</a:t>
            </a:r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zh-CN" altLang="en-US" dirty="0" smtClean="0"/>
              <a:t>个选做算法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考核方式</a:t>
            </a:r>
            <a:r>
              <a:rPr lang="en-US" altLang="zh-CN" dirty="0" smtClean="0"/>
              <a:t>--</a:t>
            </a:r>
            <a:r>
              <a:rPr lang="zh-CN" altLang="en-US" dirty="0" smtClean="0"/>
              <a:t>上机检查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提交代码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0070C0"/>
                </a:solidFill>
              </a:rPr>
              <a:t>小组任务：</a:t>
            </a:r>
            <a:r>
              <a:rPr lang="zh-CN" altLang="en-US" dirty="0" smtClean="0"/>
              <a:t>合作完成一个指定算法及相关应用问题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考核方式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展示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提交代码及报告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考核评分占比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考勤及日常纪律（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个人部分提交代码并上机检查（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小组成果展示（基本原理、实现细节、参数讨论、应用效果）（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实习报告（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数字图像处理课程设计</a:t>
            </a:r>
            <a:endParaRPr lang="zh-CN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5" name="副标题 2"/>
          <p:cNvSpPr>
            <a:spLocks noGrp="1" noChangeArrowheads="1"/>
          </p:cNvSpPr>
          <p:nvPr>
            <p:ph idx="1"/>
          </p:nvPr>
        </p:nvSpPr>
        <p:spPr>
          <a:xfrm>
            <a:off x="822325" y="1846263"/>
            <a:ext cx="7543800" cy="4391025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个人必做题（共二题）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）图像点运算：灰度线性变换（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线性拉伸）</a:t>
            </a:r>
          </a:p>
          <a:p>
            <a:pPr marL="91440" indent="-91440" eaLnBrk="1" fontAlgn="auto" hangingPunct="1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）图像局部处理：高通滤波、低通滤波、中值滤波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个人选</a:t>
            </a:r>
            <a:r>
              <a:rPr lang="zh-CN" altLang="en-US" dirty="0">
                <a:solidFill>
                  <a:srgbClr val="0070C0"/>
                </a:solidFill>
              </a:rPr>
              <a:t>做题</a:t>
            </a:r>
            <a:r>
              <a:rPr lang="zh-CN" altLang="en-US" dirty="0" smtClean="0">
                <a:solidFill>
                  <a:srgbClr val="0070C0"/>
                </a:solidFill>
              </a:rPr>
              <a:t>（三选一）</a:t>
            </a:r>
            <a:endParaRPr lang="en-US" altLang="zh-CN" dirty="0">
              <a:solidFill>
                <a:srgbClr val="0070C0"/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altLang="zh-CN" dirty="0"/>
              <a:t>1</a:t>
            </a:r>
            <a:r>
              <a:rPr lang="zh-CN" altLang="en-US" dirty="0"/>
              <a:t>）图像的几何处理：平移、缩放、旋转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）直方图匹配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）图像二值化：状态法及判断分析法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Tm="852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数字图像处理课程设计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70C0"/>
                </a:solidFill>
              </a:rPr>
              <a:t>小组指定算法（七选一）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CN" sz="1900" dirty="0"/>
              <a:t>1</a:t>
            </a:r>
            <a:r>
              <a:rPr lang="zh-CN" altLang="en-US" sz="1900" dirty="0" smtClean="0"/>
              <a:t>）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纹理图像的自相关函数分析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法</a:t>
            </a:r>
            <a:endParaRPr lang="en-US" altLang="zh-CN" sz="1900" dirty="0" smtClean="0"/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CN" sz="1900" dirty="0" smtClean="0"/>
              <a:t>2</a:t>
            </a:r>
            <a:r>
              <a:rPr lang="zh-CN" altLang="en-US" sz="1900" dirty="0"/>
              <a:t>）灰度共生矩阵特征提取与分析</a:t>
            </a:r>
            <a:endParaRPr lang="en-US" altLang="zh-CN" sz="1900" dirty="0"/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CN" sz="1900" dirty="0"/>
              <a:t>3</a:t>
            </a:r>
            <a:r>
              <a:rPr lang="zh-CN" altLang="en-US" sz="1900" dirty="0"/>
              <a:t>）影像融合（基于</a:t>
            </a:r>
            <a:r>
              <a:rPr lang="en-US" altLang="zh-CN" sz="1900" dirty="0"/>
              <a:t>HIS</a:t>
            </a:r>
            <a:r>
              <a:rPr lang="zh-CN" altLang="en-US" sz="1900" dirty="0"/>
              <a:t>变换和基于高通滤波的）</a:t>
            </a:r>
            <a:endParaRPr lang="en-US" altLang="zh-CN" sz="1900" dirty="0"/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CN" sz="1900" dirty="0"/>
              <a:t>4</a:t>
            </a:r>
            <a:r>
              <a:rPr lang="zh-CN" altLang="en-US" sz="1900" dirty="0"/>
              <a:t>）</a:t>
            </a:r>
            <a:r>
              <a:rPr lang="en-US" altLang="zh-CN" sz="1900" dirty="0"/>
              <a:t>Hough</a:t>
            </a:r>
            <a:r>
              <a:rPr lang="zh-CN" altLang="en-US" sz="1900" dirty="0"/>
              <a:t>直线检测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CN" sz="1900" dirty="0"/>
              <a:t>5</a:t>
            </a:r>
            <a:r>
              <a:rPr lang="zh-CN" altLang="en-US" sz="1900" dirty="0"/>
              <a:t>）基于灰度及特征的模板匹配</a:t>
            </a:r>
            <a:endParaRPr lang="en-US" altLang="zh-CN" sz="1900" dirty="0"/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CN" sz="1900" dirty="0"/>
              <a:t>6</a:t>
            </a:r>
            <a:r>
              <a:rPr lang="zh-CN" altLang="en-US" sz="1900" dirty="0"/>
              <a:t>）形状特征提取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altLang="zh-CN" sz="1900" dirty="0"/>
              <a:t>7</a:t>
            </a:r>
            <a:r>
              <a:rPr lang="zh-CN" altLang="en-US" sz="1900" dirty="0"/>
              <a:t>）点特征（</a:t>
            </a:r>
            <a:r>
              <a:rPr lang="en-US" altLang="zh-CN" sz="1900" dirty="0"/>
              <a:t>Susan</a:t>
            </a:r>
            <a:r>
              <a:rPr lang="zh-CN" altLang="en-US" sz="1900" dirty="0"/>
              <a:t>、</a:t>
            </a:r>
            <a:r>
              <a:rPr lang="en-US" altLang="zh-CN" sz="1900" dirty="0"/>
              <a:t>Harris</a:t>
            </a:r>
            <a:r>
              <a:rPr lang="zh-CN" altLang="en-US" sz="1900" dirty="0"/>
              <a:t>、</a:t>
            </a:r>
            <a:r>
              <a:rPr lang="en-US" altLang="zh-CN" sz="1900" dirty="0" err="1"/>
              <a:t>Moravec</a:t>
            </a:r>
            <a:r>
              <a:rPr lang="zh-CN" altLang="en-US" sz="1900" dirty="0"/>
              <a:t>）</a:t>
            </a:r>
            <a:r>
              <a:rPr lang="zh-CN" altLang="en-US" sz="1900" dirty="0" smtClean="0"/>
              <a:t>提取</a:t>
            </a:r>
            <a:endParaRPr lang="en-US" altLang="zh-CN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数字图像处理课程设计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1BA5-8FC7-4E78-B9B4-652E1795C6A3}" type="datetime1">
              <a:rPr lang="zh-CN" altLang="en-US" smtClean="0"/>
              <a:pPr/>
              <a:t>2023/12/28</a:t>
            </a:fld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974725" y="19986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70C0"/>
                </a:solidFill>
              </a:rPr>
              <a:t>武汉局部地区高分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号影像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dirty="0" smtClean="0">
                <a:solidFill>
                  <a:srgbClr val="0070C0"/>
                </a:solidFill>
              </a:rPr>
              <a:t>两</a:t>
            </a:r>
            <a:r>
              <a:rPr lang="zh-CN" altLang="en-US" dirty="0" smtClean="0">
                <a:solidFill>
                  <a:srgbClr val="0070C0"/>
                </a:solidFill>
              </a:rPr>
              <a:t>个</a:t>
            </a:r>
            <a:r>
              <a:rPr lang="en-US" altLang="zh-CN" dirty="0" err="1" smtClean="0">
                <a:solidFill>
                  <a:srgbClr val="0070C0"/>
                </a:solidFill>
              </a:rPr>
              <a:t>tif</a:t>
            </a:r>
            <a:r>
              <a:rPr lang="zh-CN" altLang="en-US" dirty="0" smtClean="0">
                <a:solidFill>
                  <a:srgbClr val="0070C0"/>
                </a:solidFill>
              </a:rPr>
              <a:t>文件，各波段像元的</a:t>
            </a:r>
            <a:r>
              <a:rPr lang="en-US" altLang="zh-CN" dirty="0" smtClean="0">
                <a:solidFill>
                  <a:srgbClr val="0070C0"/>
                </a:solidFill>
              </a:rPr>
              <a:t>DN</a:t>
            </a:r>
            <a:r>
              <a:rPr lang="zh-CN" altLang="en-US" dirty="0" smtClean="0">
                <a:solidFill>
                  <a:srgbClr val="0070C0"/>
                </a:solidFill>
              </a:rPr>
              <a:t>值由</a:t>
            </a:r>
            <a:r>
              <a:rPr lang="en-US" altLang="zh-CN" dirty="0" smtClean="0">
                <a:solidFill>
                  <a:srgbClr val="0070C0"/>
                </a:solidFill>
              </a:rPr>
              <a:t>16</a:t>
            </a:r>
            <a:r>
              <a:rPr lang="zh-CN" altLang="en-US" dirty="0" smtClean="0">
                <a:solidFill>
                  <a:srgbClr val="0070C0"/>
                </a:solidFill>
              </a:rPr>
              <a:t>比特无符号整型记录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 eaLnBrk="1" hangingPunct="1"/>
            <a:r>
              <a:rPr lang="zh-CN" altLang="en-US" dirty="0" smtClean="0">
                <a:solidFill>
                  <a:srgbClr val="0070C0"/>
                </a:solidFill>
              </a:rPr>
              <a:t>多光谱数据：蓝、绿、红、近红</a:t>
            </a:r>
            <a:r>
              <a:rPr lang="en-US" altLang="zh-CN" dirty="0" smtClean="0">
                <a:solidFill>
                  <a:srgbClr val="0070C0"/>
                </a:solidFill>
              </a:rPr>
              <a:t>4</a:t>
            </a:r>
            <a:r>
              <a:rPr lang="zh-CN" altLang="en-US" dirty="0" smtClean="0">
                <a:solidFill>
                  <a:srgbClr val="0070C0"/>
                </a:solidFill>
              </a:rPr>
              <a:t>个波段的组合，星下点像元分辨率</a:t>
            </a:r>
            <a:r>
              <a:rPr lang="en-US" altLang="zh-CN" dirty="0" smtClean="0">
                <a:solidFill>
                  <a:srgbClr val="0070C0"/>
                </a:solidFill>
              </a:rPr>
              <a:t>3.24</a:t>
            </a:r>
            <a:r>
              <a:rPr lang="zh-CN" altLang="en-US" dirty="0" smtClean="0">
                <a:solidFill>
                  <a:srgbClr val="0070C0"/>
                </a:solidFill>
              </a:rPr>
              <a:t>米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 eaLnBrk="1" hangingPunct="1"/>
            <a:r>
              <a:rPr lang="zh-CN" altLang="en-US" dirty="0" smtClean="0">
                <a:solidFill>
                  <a:srgbClr val="0070C0"/>
                </a:solidFill>
              </a:rPr>
              <a:t>全色数据：单波段数据，</a:t>
            </a:r>
            <a:r>
              <a:rPr lang="zh-CN" altLang="en-US" sz="1200" dirty="0" smtClean="0">
                <a:solidFill>
                  <a:srgbClr val="0070C0"/>
                </a:solidFill>
              </a:rPr>
              <a:t>星下点</a:t>
            </a:r>
            <a:r>
              <a:rPr lang="zh-CN" altLang="en-US" sz="1200" dirty="0">
                <a:solidFill>
                  <a:srgbClr val="0070C0"/>
                </a:solidFill>
              </a:rPr>
              <a:t>像元</a:t>
            </a:r>
            <a:r>
              <a:rPr lang="zh-CN" altLang="en-US" sz="1200" dirty="0" smtClean="0">
                <a:solidFill>
                  <a:srgbClr val="0070C0"/>
                </a:solidFill>
              </a:rPr>
              <a:t>分辨率</a:t>
            </a:r>
            <a:r>
              <a:rPr lang="en-US" altLang="zh-CN" sz="1200" dirty="0" smtClean="0">
                <a:solidFill>
                  <a:srgbClr val="0070C0"/>
                </a:solidFill>
              </a:rPr>
              <a:t>0.81</a:t>
            </a:r>
            <a:r>
              <a:rPr lang="zh-CN" altLang="en-US" sz="1200" dirty="0" smtClean="0">
                <a:solidFill>
                  <a:srgbClr val="0070C0"/>
                </a:solidFill>
              </a:rPr>
              <a:t>米</a:t>
            </a:r>
            <a:endParaRPr lang="en-US" altLang="zh-CN" sz="1200" dirty="0" smtClean="0">
              <a:solidFill>
                <a:srgbClr val="0070C0"/>
              </a:solidFill>
            </a:endParaRPr>
          </a:p>
          <a:p>
            <a:pPr lvl="1" eaLnBrk="1" hangingPunct="1"/>
            <a:endParaRPr lang="en-US" altLang="zh-CN" sz="17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9" y="3365969"/>
            <a:ext cx="3165596" cy="27220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75" y="3365969"/>
            <a:ext cx="2921115" cy="27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数字图像处理课程设计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可选应用主题</a:t>
            </a:r>
            <a:endParaRPr lang="en-US" altLang="zh-CN" dirty="0" smtClean="0"/>
          </a:p>
          <a:p>
            <a:pPr marL="542925" lvl="1" indent="-342900">
              <a:buAutoNum type="arabicPeriod"/>
            </a:pPr>
            <a:r>
              <a:rPr lang="zh-CN" altLang="en-US" dirty="0" smtClean="0"/>
              <a:t>高分辨率影像融合 （影像融合）</a:t>
            </a:r>
            <a:endParaRPr lang="en-US" altLang="zh-CN" dirty="0" smtClean="0"/>
          </a:p>
          <a:p>
            <a:pPr marL="542925" lvl="1" indent="-342900">
              <a:buAutoNum type="arabicPeriod"/>
            </a:pPr>
            <a:r>
              <a:rPr lang="zh-CN" altLang="en-US" dirty="0" smtClean="0"/>
              <a:t>水域面积及形状分析（形状特征提取）</a:t>
            </a:r>
            <a:endParaRPr lang="en-US" altLang="zh-CN" dirty="0" smtClean="0"/>
          </a:p>
          <a:p>
            <a:pPr marL="542925" lvl="1" indent="-342900">
              <a:buAutoNum type="arabicPeriod"/>
            </a:pPr>
            <a:r>
              <a:rPr lang="zh-CN" altLang="en-US" dirty="0" smtClean="0"/>
              <a:t>操场个数统计（模板匹配）</a:t>
            </a:r>
            <a:endParaRPr lang="en-US" altLang="zh-CN" dirty="0" smtClean="0"/>
          </a:p>
          <a:p>
            <a:pPr marL="542925" lvl="1" indent="-342900">
              <a:buAutoNum type="arabicPeriod"/>
            </a:pPr>
            <a:r>
              <a:rPr lang="zh-CN" altLang="en-US" dirty="0" smtClean="0"/>
              <a:t>主干道提取（</a:t>
            </a:r>
            <a:r>
              <a:rPr lang="en-US" altLang="zh-CN" dirty="0" smtClean="0"/>
              <a:t>Hough</a:t>
            </a:r>
            <a:r>
              <a:rPr lang="zh-CN" altLang="en-US" dirty="0" smtClean="0"/>
              <a:t>直线检测）</a:t>
            </a:r>
            <a:endParaRPr lang="en-US" altLang="zh-CN" dirty="0" smtClean="0"/>
          </a:p>
          <a:p>
            <a:pPr marL="542925" lvl="1" indent="-342900">
              <a:buFont typeface="Calibri" panose="020F0502020204030204" pitchFamily="34" charset="0"/>
              <a:buAutoNum type="arabicPeriod"/>
            </a:pPr>
            <a:r>
              <a:rPr lang="zh-CN" altLang="en-US" dirty="0" smtClean="0"/>
              <a:t>林地提取（</a:t>
            </a:r>
            <a:r>
              <a:rPr lang="zh-CN" altLang="en-US" dirty="0"/>
              <a:t>灰度共生矩阵特征提取与</a:t>
            </a:r>
            <a:r>
              <a:rPr lang="zh-CN" altLang="en-US" dirty="0" smtClean="0"/>
              <a:t>分析）</a:t>
            </a:r>
            <a:endParaRPr lang="en-US" altLang="zh-CN" dirty="0" smtClean="0"/>
          </a:p>
          <a:p>
            <a:pPr marL="542925" lvl="1" indent="-342900">
              <a:buFont typeface="Calibri" panose="020F0502020204030204" pitchFamily="34" charset="0"/>
              <a:buAutoNum type="arabicPeriod"/>
            </a:pPr>
            <a:r>
              <a:rPr lang="zh-CN" altLang="en-US" dirty="0" smtClean="0"/>
              <a:t>林地提取（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纹理图像的自相关函数分析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42925" lvl="1" indent="-342900">
              <a:buFont typeface="Calibri" panose="020F0502020204030204" pitchFamily="34" charset="0"/>
              <a:buAutoNum type="arabicPeriod"/>
            </a:pPr>
            <a:r>
              <a:rPr lang="zh-CN" altLang="en-US" dirty="0" smtClean="0"/>
              <a:t>建筑物提取（</a:t>
            </a:r>
            <a:r>
              <a:rPr lang="zh-CN" altLang="en-US" dirty="0"/>
              <a:t>点特征提取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42925" lvl="1" indent="-342900">
              <a:buFont typeface="Calibri" panose="020F0502020204030204" pitchFamily="34" charset="0"/>
              <a:buAutoNum type="arabicPeriod"/>
            </a:pPr>
            <a:endParaRPr lang="en-US" altLang="zh-CN" dirty="0" smtClean="0"/>
          </a:p>
          <a:p>
            <a:pPr marL="542925" lvl="1" indent="-342900">
              <a:buFont typeface="Calibri" panose="020F0502020204030204" pitchFamily="34" charset="0"/>
              <a:buAutoNum type="arabicPeriod"/>
            </a:pPr>
            <a:endParaRPr lang="en-US" altLang="zh-CN" dirty="0" smtClean="0"/>
          </a:p>
          <a:p>
            <a:pPr marL="542925" lvl="1" indent="-342900">
              <a:buAutoNum type="arabicPeriod"/>
            </a:pPr>
            <a:endParaRPr lang="en-US" altLang="zh-CN" dirty="0" smtClean="0"/>
          </a:p>
          <a:p>
            <a:pPr marL="542925" lvl="1" indent="-342900"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2A1BA5-8FC7-4E78-B9B4-652E1795C6A3}" type="datetime1">
              <a:rPr lang="zh-CN" altLang="en-US" smtClean="0"/>
              <a:pPr>
                <a:defRPr/>
              </a:pPr>
              <a:t>2023/12/28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数字图像处理课程设计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三、课程设计的进度安排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6" name="Group 4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58832"/>
              </p:ext>
            </p:extLst>
          </p:nvPr>
        </p:nvGraphicFramePr>
        <p:xfrm>
          <a:off x="857250" y="2292350"/>
          <a:ext cx="7704138" cy="3016251"/>
        </p:xfrm>
        <a:graphic>
          <a:graphicData uri="http://schemas.openxmlformats.org/drawingml/2006/table">
            <a:tbl>
              <a:tblPr/>
              <a:tblGrid>
                <a:gridCol w="906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天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主要内容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9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个人部分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学习掌握</a:t>
                      </a: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opencv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的基本功能及使用方法，能正确创建项目并打开不同格式的遥感图片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2-3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完成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个必做算法，及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个选做算法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3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小组部分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C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4-5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完成指定小组算法并解决相关应用问题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+mn-cs"/>
                        </a:rPr>
                        <a:t>展示应用并提交实习报告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数字图像处理课程设计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考核标准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个人代码演示答辩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独立完成，代码功能正确，问题回答清晰准确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小组应用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算法及应用代码：功能正确，代码严谨，格式美观，注释得当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课堂展示：原理清晰，方案合理，结果展示与讨论充分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实习报告：文字流畅，格式正确，内容完整，讨论深入，感想言之有物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成果提交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提交成果：个人算法代码、小组算法代码、应用展示</a:t>
            </a:r>
            <a:r>
              <a:rPr lang="en-US" altLang="zh-CN" dirty="0" smtClean="0"/>
              <a:t>PPT </a:t>
            </a:r>
            <a:r>
              <a:rPr lang="zh-CN" altLang="en-US" dirty="0" smtClean="0"/>
              <a:t>、小组实习报告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提交时间：实习结束</a:t>
            </a:r>
            <a:r>
              <a:rPr lang="en-US" altLang="zh-CN" dirty="0" smtClean="0"/>
              <a:t>3</a:t>
            </a:r>
            <a:r>
              <a:rPr lang="zh-CN" altLang="en-US" dirty="0"/>
              <a:t>日</a:t>
            </a:r>
            <a:r>
              <a:rPr lang="zh-CN" altLang="en-US" dirty="0" smtClean="0"/>
              <a:t>之内 </a:t>
            </a:r>
            <a:r>
              <a:rPr lang="en-US" altLang="zh-CN" dirty="0" smtClean="0"/>
              <a:t>(</a:t>
            </a:r>
            <a:r>
              <a:rPr lang="zh-CN" altLang="en-US" dirty="0" smtClean="0"/>
              <a:t>20</a:t>
            </a:r>
            <a:r>
              <a:rPr lang="en-US" altLang="zh-CN" dirty="0" smtClean="0"/>
              <a:t>24</a:t>
            </a:r>
            <a:r>
              <a:rPr lang="zh-CN" altLang="en-US" dirty="0" smtClean="0"/>
              <a:t>年1月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日前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00"/>
                </a:solidFill>
              </a:rPr>
              <a:t>注意：报告要求采用提供的格式规范，严禁抄袭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机房安全卫生要求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不要把食品带入机房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离开机房时，请保证座位上没有任何残留物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离开机房时，请务必关闭电脑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每个人固定机位上机练习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保持安静</a:t>
            </a:r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2886</TotalTime>
  <Pages>0</Pages>
  <Words>657</Words>
  <Characters>0</Characters>
  <Application>Microsoft Office PowerPoint</Application>
  <DocSecurity>0</DocSecurity>
  <PresentationFormat>全屏显示(4:3)</PresentationFormat>
  <Lines>0</Lines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Verdana</vt:lpstr>
      <vt:lpstr>Wingdings</vt:lpstr>
      <vt:lpstr>回顾</vt:lpstr>
      <vt:lpstr>数字图像处理课程设计</vt:lpstr>
      <vt:lpstr>数字图像处理课程设计</vt:lpstr>
      <vt:lpstr>数字图像处理课程设计</vt:lpstr>
      <vt:lpstr>数字图像处理课程设计</vt:lpstr>
      <vt:lpstr>数字图像处理课程设计</vt:lpstr>
      <vt:lpstr>数字图像处理课程设计</vt:lpstr>
      <vt:lpstr>数字图像处理课程设计</vt:lpstr>
      <vt:lpstr>数字图像处理课程设计</vt:lpstr>
      <vt:lpstr>机房安全卫生要求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必做内容（共四个）</dc:title>
  <dc:subject/>
  <dc:creator>Administrator</dc:creator>
  <cp:keywords/>
  <dc:description/>
  <cp:lastModifiedBy>Windows 用户</cp:lastModifiedBy>
  <cp:revision>176</cp:revision>
  <cp:lastPrinted>2021-01-06T05:58:28Z</cp:lastPrinted>
  <dcterms:created xsi:type="dcterms:W3CDTF">2014-05-24T00:53:53Z</dcterms:created>
  <dcterms:modified xsi:type="dcterms:W3CDTF">2023-12-28T06:22:04Z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2052-9.1.0.4879</vt:lpwstr>
  </property>
</Properties>
</file>