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Layouts/slideLayout3.xml" ContentType="application/vnd.openxmlformats-officedocument.presentationml.slideLayout+xml"/>
  <Override PartName="/ppt/notesSlides/notesSlide5.xml" ContentType="application/vnd.openxmlformats-officedocument.presentationml.notesSlide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1"/>
  </p:sldMasterIdLst>
  <p:notesMasterIdLst>
    <p:notesMasterId r:id="rId8"/>
  </p:notesMasterIdLst>
  <p:sldIdLst>
    <p:sldId id="256" r:id="rId2"/>
    <p:sldId id="259" r:id="rId3"/>
    <p:sldId id="257" r:id="rId4"/>
    <p:sldId id="261" r:id="rId5"/>
    <p:sldId id="258" r:id="rId6"/>
    <p:sldId id="260" r:id="rId7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50"/>
  </p:normalViewPr>
  <p:slideViewPr>
    <p:cSldViewPr snapToGrid="0">
      <p:cViewPr>
        <p:scale>
          <a:sx n="112" d="100"/>
          <a:sy n="112" d="100"/>
        </p:scale>
        <p:origin x="576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customXml" Target="../customXml/item3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openxmlformats.org/officeDocument/2006/relationships/customXml" Target="../customXml/item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14A384-304D-E247-ADAE-861EDF5837F5}" type="datetimeFigureOut">
              <a:rPr lang="da-DK" smtClean="0"/>
              <a:t>07.11.2023</a:t>
            </a:fld>
            <a:endParaRPr lang="da-DK"/>
          </a:p>
        </p:txBody>
      </p:sp>
      <p:sp>
        <p:nvSpPr>
          <p:cNvPr id="4" name="Pladsholder til slide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58757F-E311-1241-A312-769501C6B54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346083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Johanne </a:t>
            </a:r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58757F-E311-1241-A312-769501C6B54F}" type="slidenum">
              <a:rPr lang="da-DK" smtClean="0"/>
              <a:t>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916143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Anne </a:t>
            </a:r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58757F-E311-1241-A312-769501C6B54F}" type="slidenum">
              <a:rPr lang="da-DK" smtClean="0"/>
              <a:t>3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117973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Laura </a:t>
            </a:r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58757F-E311-1241-A312-769501C6B54F}" type="slidenum">
              <a:rPr lang="da-DK" smtClean="0"/>
              <a:t>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543608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Johanne </a:t>
            </a:r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58757F-E311-1241-A312-769501C6B54F}" type="slidenum">
              <a:rPr lang="da-DK" smtClean="0"/>
              <a:t>5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314186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Laura </a:t>
            </a:r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58757F-E311-1241-A312-769501C6B54F}" type="slidenum">
              <a:rPr lang="da-DK" smtClean="0"/>
              <a:t>6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88014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058BF-C5E1-4B52-BD8A-FD1AD57793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CD51F7-3CC3-4BB7-8291-B1789482E8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20447-D6C7-43E1-AE88-1FB66CC9C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76A3-ADC8-4477-8FC1-B9DD55D84908}" type="datetime1">
              <a:rPr lang="en-US" smtClean="0"/>
              <a:t>11/7/23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E17B6-E7FC-473A-8D5F-0E6B838EA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AF4E0-FDDB-42B9-862C-7BBC501CD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355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E922F-6166-4009-A42D-027DC7180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7791CF-167D-446D-9F99-6976C986E2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CA422-E040-4DE1-9DA5-C8D37C116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62538-DC4D-4667-96E5-B3278DDF8B12}" type="datetime1">
              <a:rPr lang="en-US" smtClean="0"/>
              <a:t>11/7/23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13B0B-60E7-494E-91CB-055BC2690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8C554-7C1B-4D8F-9B6B-044926569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530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C66EF0-6ED8-49A7-BDAD-E20A143FAE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FCE9CD-90A9-44BA-B293-0662E077DD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7DAE0-05C4-460B-B96D-BD183ED03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80548-5C08-4BE3-B63E-F2BB63B0B00C}" type="datetime1">
              <a:rPr lang="en-US" smtClean="0"/>
              <a:t>11/7/23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3CA93-55C9-4AA3-89A0-55490F74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FD820-FF26-4325-816F-310C30F80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425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736C8-0B4F-4655-A630-0B1D2540B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8B888-85E0-4D92-903E-C3FE7E870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48916-250B-4232-BD7D-571FDE79F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F49BE-398D-479A-8A7E-5DDBCA61EDCB}" type="datetime1">
              <a:rPr lang="en-US" smtClean="0"/>
              <a:t>11/7/23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8BFB4-647C-4104-B6D4-3346051C3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FA73F-2BE8-4370-AE90-58F4CE51F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346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1446D-9FAC-4157-A41A-51675C8BE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1709738"/>
            <a:ext cx="10570210" cy="275889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AF8D4A-8F93-4399-9546-64F286400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4589463"/>
            <a:ext cx="1057021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2FD4-BF96-470C-8247-20DFAE1CF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C193-4974-4A1F-9C63-07D595E30D66}" type="datetime1">
              <a:rPr lang="en-US" smtClean="0"/>
              <a:t>11/7/23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75A2D-86C4-4467-BAB8-E9ED004D2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42A4D-D9B2-4C82-95E4-B86F9F5F3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299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6B3AA-8C30-429E-B934-AF1220438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5834E-691F-4728-88F5-A0C4696695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7240" y="1825625"/>
            <a:ext cx="52425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876374-880F-4E25-9F88-79E3C1AB1F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9BD69-B509-4FCE-95A8-ED03FFC8C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AA87F-28D4-4BF0-B81F-877A89DFD5AC}" type="datetime1">
              <a:rPr lang="en-US" smtClean="0"/>
              <a:t>11/7/23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7C287B-AE5B-490B-BF81-A50D7A2E8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3C2246-303C-4A29-B6EA-E62CEDE6C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41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2FE79-D5BE-43E8-B6C5-2675B7F4D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57814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9D3A07-BA51-4113-902E-830A887D2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01812"/>
            <a:ext cx="5220335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E320A9-E274-4E1B-B02D-9A3F510A1F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77240" y="2825749"/>
            <a:ext cx="5220335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E80D3A-C2A8-4B78-B7E2-4908C74B1C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01812"/>
            <a:ext cx="5183188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5D84DD-9460-4B08-86AD-27486A9400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825749"/>
            <a:ext cx="5183188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B0B7F8-282C-4210-AE7D-F35228BA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F1F3-208B-49A3-B337-9C8ACEB3E0E1}" type="datetime1">
              <a:rPr lang="en-US" smtClean="0"/>
              <a:t>11/7/23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E343A9-1067-4DCF-BACC-1F7F38050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84E471-04DB-4DB5-8CC5-16B3FC885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384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D87C0-272E-4E50-A316-78079B2B9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06C1C9-1F69-432A-858C-D828B56E1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F6CA6-7293-4AA2-A0E0-A3BF4416E786}" type="datetime1">
              <a:rPr lang="en-US" smtClean="0"/>
              <a:t>11/7/23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6D9A1B-D149-4B97-B161-3D7C9ADBC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B3722F-8C88-4E54-8CD6-12D31A05F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100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E1B4EE-6DFC-45F3-9174-D913EB57C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87016-7BCD-46FB-8EE3-AB6C369108B4}" type="datetime1">
              <a:rPr lang="en-US" smtClean="0"/>
              <a:t>11/7/23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F7F7DC-6DDE-4337-AD27-BBE7D5422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C58EA9-3AC4-421E-B133-1FA7757DF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749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035BB-74CC-43E9-B71F-A5C05D17E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19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ADC9E-7845-4DB1-87E3-6FBFB2B03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C925A8-2A07-43B9-B549-061F368498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92450"/>
            <a:ext cx="3994785" cy="27765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1A9037-0564-43A1-8156-1D9932E1F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47011-1FFC-4EF8-9A2E-53B4AD2ADBD4}" type="datetime1">
              <a:rPr lang="en-US" smtClean="0"/>
              <a:t>11/7/23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FF0D40-D0E1-49C9-BE47-91BBC50AB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D129BD-890D-412E-9805-D29F4A0D3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488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8ADB4-BA7B-42C2-9C6C-58B2763F8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5456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519B58-B546-4E6B-BE00-3D1D64DA86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AA0AB8-41A9-4548-9B83-3EFF79A00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81275"/>
            <a:ext cx="3994785" cy="277977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BB33ED-A015-4992-A004-33D41CFFA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2EB47-45B4-4EF5-A743-B4885DD2F060}" type="datetime1">
              <a:rPr lang="en-US" smtClean="0"/>
              <a:t>11/7/23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C29CDA-E85F-47D1-83B7-02A50DEBF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49625F-5352-4136-8AC4-F8899D00A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689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99B5B3C5-A599-465B-B2B9-866E8B2087CE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5C84982-7DD0-43B1-8A2D-BFA4DF1B4E60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8" name="Decorative Circles">
            <a:extLst>
              <a:ext uri="{FF2B5EF4-FFF2-40B4-BE49-F238E27FC236}">
                <a16:creationId xmlns:a16="http://schemas.microsoft.com/office/drawing/2014/main" id="{1D912E1C-3BBA-42F0-A3EE-FEC382E7230A}"/>
              </a:ext>
            </a:extLst>
          </p:cNvPr>
          <p:cNvGrpSpPr/>
          <p:nvPr/>
        </p:nvGrpSpPr>
        <p:grpSpPr>
          <a:xfrm>
            <a:off x="-1" y="-1"/>
            <a:ext cx="12192001" cy="6858001"/>
            <a:chOff x="-1" y="-1"/>
            <a:chExt cx="12192001" cy="6858001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FEEAC76-E273-46A8-8F8E-CE59860FE70D}"/>
                </a:ext>
              </a:extLst>
            </p:cNvPr>
            <p:cNvSpPr/>
            <p:nvPr/>
          </p:nvSpPr>
          <p:spPr>
            <a:xfrm>
              <a:off x="209098" y="727602"/>
              <a:ext cx="172408" cy="17240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6594A0E-9400-45AD-A431-1DA1C0B28966}"/>
                </a:ext>
              </a:extLst>
            </p:cNvPr>
            <p:cNvSpPr/>
            <p:nvPr/>
          </p:nvSpPr>
          <p:spPr>
            <a:xfrm>
              <a:off x="949947" y="136523"/>
              <a:ext cx="113367" cy="113367"/>
            </a:xfrm>
            <a:prstGeom prst="ellipse">
              <a:avLst/>
            </a:prstGeom>
            <a:solidFill>
              <a:srgbClr val="F39E2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20916D6C-D32F-42B6-8512-CD5EDB8F2B9B}"/>
                </a:ext>
              </a:extLst>
            </p:cNvPr>
            <p:cNvSpPr/>
            <p:nvPr/>
          </p:nvSpPr>
          <p:spPr>
            <a:xfrm>
              <a:off x="11575290" y="5859047"/>
              <a:ext cx="305780" cy="305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834846D-59C6-40F4-907C-F1A4689B58F1}"/>
                </a:ext>
              </a:extLst>
            </p:cNvPr>
            <p:cNvSpPr/>
            <p:nvPr/>
          </p:nvSpPr>
          <p:spPr>
            <a:xfrm>
              <a:off x="95730" y="1133938"/>
              <a:ext cx="226735" cy="22673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5A257CDF-2E36-4DC7-8EE4-5CD8F8ECAC87}"/>
                </a:ext>
              </a:extLst>
            </p:cNvPr>
            <p:cNvSpPr/>
            <p:nvPr/>
          </p:nvSpPr>
          <p:spPr>
            <a:xfrm>
              <a:off x="11536830" y="554419"/>
              <a:ext cx="382700" cy="3827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5B26E0E-A115-4AE2-82D8-76BB93CC494F}"/>
                </a:ext>
              </a:extLst>
            </p:cNvPr>
            <p:cNvSpPr/>
            <p:nvPr/>
          </p:nvSpPr>
          <p:spPr>
            <a:xfrm>
              <a:off x="1122430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755058DB-7E01-4E95-BF59-983AA1BBB38E}"/>
                </a:ext>
              </a:extLst>
            </p:cNvPr>
            <p:cNvSpPr/>
            <p:nvPr/>
          </p:nvSpPr>
          <p:spPr>
            <a:xfrm>
              <a:off x="11629630" y="5482355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810F7E2-23F3-44D6-B09E-71E556536052}"/>
                </a:ext>
              </a:extLst>
            </p:cNvPr>
            <p:cNvSpPr/>
            <p:nvPr/>
          </p:nvSpPr>
          <p:spPr>
            <a:xfrm>
              <a:off x="1041532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59D5C391-E1DB-410A-A78C-ED3BBDFF0758}"/>
                </a:ext>
              </a:extLst>
            </p:cNvPr>
            <p:cNvSpPr/>
            <p:nvPr/>
          </p:nvSpPr>
          <p:spPr>
            <a:xfrm>
              <a:off x="10120382" y="6255986"/>
              <a:ext cx="305780" cy="30578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77C4944D-9373-4283-BCAA-927A0316659E}"/>
                </a:ext>
              </a:extLst>
            </p:cNvPr>
            <p:cNvSpPr/>
            <p:nvPr/>
          </p:nvSpPr>
          <p:spPr>
            <a:xfrm>
              <a:off x="9934343" y="6204350"/>
              <a:ext cx="113367" cy="113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804C521-2D9F-4CE4-AFD3-D4F1551FEC6A}"/>
                </a:ext>
              </a:extLst>
            </p:cNvPr>
            <p:cNvSpPr/>
            <p:nvPr/>
          </p:nvSpPr>
          <p:spPr>
            <a:xfrm>
              <a:off x="11642244" y="6317718"/>
              <a:ext cx="549756" cy="540282"/>
            </a:xfrm>
            <a:custGeom>
              <a:avLst/>
              <a:gdLst>
                <a:gd name="connsiteX0" fmla="*/ 1224540 w 2115556"/>
                <a:gd name="connsiteY0" fmla="*/ 0 h 2079100"/>
                <a:gd name="connsiteX1" fmla="*/ 2090421 w 2115556"/>
                <a:gd name="connsiteY1" fmla="*/ 358660 h 2079100"/>
                <a:gd name="connsiteX2" fmla="*/ 2115556 w 2115556"/>
                <a:gd name="connsiteY2" fmla="*/ 386315 h 2079100"/>
                <a:gd name="connsiteX3" fmla="*/ 2115556 w 2115556"/>
                <a:gd name="connsiteY3" fmla="*/ 2062765 h 2079100"/>
                <a:gd name="connsiteX4" fmla="*/ 2100710 w 2115556"/>
                <a:gd name="connsiteY4" fmla="*/ 2079100 h 2079100"/>
                <a:gd name="connsiteX5" fmla="*/ 348370 w 2115556"/>
                <a:gd name="connsiteY5" fmla="*/ 2079100 h 2079100"/>
                <a:gd name="connsiteX6" fmla="*/ 279625 w 2115556"/>
                <a:gd name="connsiteY6" fmla="*/ 2003461 h 2079100"/>
                <a:gd name="connsiteX7" fmla="*/ 0 w 2115556"/>
                <a:gd name="connsiteY7" fmla="*/ 1224540 h 2079100"/>
                <a:gd name="connsiteX8" fmla="*/ 1224540 w 2115556"/>
                <a:gd name="connsiteY8" fmla="*/ 0 h 207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5556" h="2079100">
                  <a:moveTo>
                    <a:pt x="1224540" y="0"/>
                  </a:moveTo>
                  <a:cubicBezTo>
                    <a:pt x="1562687" y="0"/>
                    <a:pt x="1868823" y="137062"/>
                    <a:pt x="2090421" y="358660"/>
                  </a:cubicBezTo>
                  <a:lnTo>
                    <a:pt x="2115556" y="386315"/>
                  </a:lnTo>
                  <a:lnTo>
                    <a:pt x="2115556" y="2062765"/>
                  </a:lnTo>
                  <a:lnTo>
                    <a:pt x="2100710" y="2079100"/>
                  </a:lnTo>
                  <a:lnTo>
                    <a:pt x="348370" y="2079100"/>
                  </a:lnTo>
                  <a:lnTo>
                    <a:pt x="279625" y="2003461"/>
                  </a:lnTo>
                  <a:cubicBezTo>
                    <a:pt x="104938" y="1791789"/>
                    <a:pt x="0" y="1520419"/>
                    <a:pt x="0" y="1224540"/>
                  </a:cubicBezTo>
                  <a:cubicBezTo>
                    <a:pt x="0" y="548245"/>
                    <a:pt x="548245" y="0"/>
                    <a:pt x="1224540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755AC65C-13EF-4182-AA3C-62BE165CC033}"/>
                </a:ext>
              </a:extLst>
            </p:cNvPr>
            <p:cNvSpPr/>
            <p:nvPr/>
          </p:nvSpPr>
          <p:spPr>
            <a:xfrm>
              <a:off x="-1" y="-1"/>
              <a:ext cx="510196" cy="538336"/>
            </a:xfrm>
            <a:custGeom>
              <a:avLst/>
              <a:gdLst>
                <a:gd name="connsiteX0" fmla="*/ 0 w 510196"/>
                <a:gd name="connsiteY0" fmla="*/ 0 h 538336"/>
                <a:gd name="connsiteX1" fmla="*/ 459276 w 510196"/>
                <a:gd name="connsiteY1" fmla="*/ 0 h 538336"/>
                <a:gd name="connsiteX2" fmla="*/ 482126 w 510196"/>
                <a:gd name="connsiteY2" fmla="*/ 42098 h 538336"/>
                <a:gd name="connsiteX3" fmla="*/ 510196 w 510196"/>
                <a:gd name="connsiteY3" fmla="*/ 181136 h 538336"/>
                <a:gd name="connsiteX4" fmla="*/ 152996 w 510196"/>
                <a:gd name="connsiteY4" fmla="*/ 538336 h 538336"/>
                <a:gd name="connsiteX5" fmla="*/ 13958 w 510196"/>
                <a:gd name="connsiteY5" fmla="*/ 510266 h 538336"/>
                <a:gd name="connsiteX6" fmla="*/ 0 w 510196"/>
                <a:gd name="connsiteY6" fmla="*/ 502690 h 538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0196" h="538336">
                  <a:moveTo>
                    <a:pt x="0" y="0"/>
                  </a:moveTo>
                  <a:lnTo>
                    <a:pt x="459276" y="0"/>
                  </a:lnTo>
                  <a:lnTo>
                    <a:pt x="482126" y="42098"/>
                  </a:lnTo>
                  <a:cubicBezTo>
                    <a:pt x="500201" y="84833"/>
                    <a:pt x="510196" y="131817"/>
                    <a:pt x="510196" y="181136"/>
                  </a:cubicBezTo>
                  <a:cubicBezTo>
                    <a:pt x="510196" y="378412"/>
                    <a:pt x="350272" y="538336"/>
                    <a:pt x="152996" y="538336"/>
                  </a:cubicBezTo>
                  <a:cubicBezTo>
                    <a:pt x="103677" y="538336"/>
                    <a:pt x="56693" y="528341"/>
                    <a:pt x="13958" y="510266"/>
                  </a:cubicBezTo>
                  <a:lnTo>
                    <a:pt x="0" y="50269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E40DA8D2-FA4B-4282-9D44-48C27B63A153}"/>
                </a:ext>
              </a:extLst>
            </p:cNvPr>
            <p:cNvSpPr/>
            <p:nvPr/>
          </p:nvSpPr>
          <p:spPr>
            <a:xfrm>
              <a:off x="10528695" y="1"/>
              <a:ext cx="554074" cy="282754"/>
            </a:xfrm>
            <a:custGeom>
              <a:avLst/>
              <a:gdLst>
                <a:gd name="connsiteX0" fmla="*/ 644 w 309162"/>
                <a:gd name="connsiteY0" fmla="*/ 0 h 157771"/>
                <a:gd name="connsiteX1" fmla="*/ 308518 w 309162"/>
                <a:gd name="connsiteY1" fmla="*/ 0 h 157771"/>
                <a:gd name="connsiteX2" fmla="*/ 309162 w 309162"/>
                <a:gd name="connsiteY2" fmla="*/ 3190 h 157771"/>
                <a:gd name="connsiteX3" fmla="*/ 154581 w 309162"/>
                <a:gd name="connsiteY3" fmla="*/ 157771 h 157771"/>
                <a:gd name="connsiteX4" fmla="*/ 0 w 309162"/>
                <a:gd name="connsiteY4" fmla="*/ 3190 h 15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162" h="157771">
                  <a:moveTo>
                    <a:pt x="644" y="0"/>
                  </a:moveTo>
                  <a:lnTo>
                    <a:pt x="308518" y="0"/>
                  </a:lnTo>
                  <a:lnTo>
                    <a:pt x="309162" y="3190"/>
                  </a:lnTo>
                  <a:cubicBezTo>
                    <a:pt x="309162" y="88563"/>
                    <a:pt x="239954" y="157771"/>
                    <a:pt x="154581" y="157771"/>
                  </a:cubicBezTo>
                  <a:cubicBezTo>
                    <a:pt x="69208" y="157771"/>
                    <a:pt x="0" y="88563"/>
                    <a:pt x="0" y="319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9065014-CB18-414D-A527-31ECC45700AB}"/>
                </a:ext>
              </a:extLst>
            </p:cNvPr>
            <p:cNvSpPr/>
            <p:nvPr/>
          </p:nvSpPr>
          <p:spPr>
            <a:xfrm>
              <a:off x="504140" y="1132500"/>
              <a:ext cx="84680" cy="846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8F39E27A-56C1-4328-8DF1-2DA147C78483}"/>
                </a:ext>
              </a:extLst>
            </p:cNvPr>
            <p:cNvSpPr/>
            <p:nvPr/>
          </p:nvSpPr>
          <p:spPr>
            <a:xfrm>
              <a:off x="12051348" y="5576515"/>
              <a:ext cx="137603" cy="210490"/>
            </a:xfrm>
            <a:custGeom>
              <a:avLst/>
              <a:gdLst>
                <a:gd name="connsiteX0" fmla="*/ 105245 w 137603"/>
                <a:gd name="connsiteY0" fmla="*/ 0 h 210490"/>
                <a:gd name="connsiteX1" fmla="*/ 137603 w 137603"/>
                <a:gd name="connsiteY1" fmla="*/ 6533 h 210490"/>
                <a:gd name="connsiteX2" fmla="*/ 137603 w 137603"/>
                <a:gd name="connsiteY2" fmla="*/ 203957 h 210490"/>
                <a:gd name="connsiteX3" fmla="*/ 105245 w 137603"/>
                <a:gd name="connsiteY3" fmla="*/ 210490 h 210490"/>
                <a:gd name="connsiteX4" fmla="*/ 0 w 137603"/>
                <a:gd name="connsiteY4" fmla="*/ 105245 h 210490"/>
                <a:gd name="connsiteX5" fmla="*/ 105245 w 137603"/>
                <a:gd name="connsiteY5" fmla="*/ 0 h 21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603" h="210490">
                  <a:moveTo>
                    <a:pt x="105245" y="0"/>
                  </a:moveTo>
                  <a:lnTo>
                    <a:pt x="137603" y="6533"/>
                  </a:lnTo>
                  <a:lnTo>
                    <a:pt x="137603" y="203957"/>
                  </a:lnTo>
                  <a:lnTo>
                    <a:pt x="105245" y="210490"/>
                  </a:lnTo>
                  <a:cubicBezTo>
                    <a:pt x="47120" y="210490"/>
                    <a:pt x="0" y="163370"/>
                    <a:pt x="0" y="105245"/>
                  </a:cubicBezTo>
                  <a:cubicBezTo>
                    <a:pt x="0" y="47120"/>
                    <a:pt x="47120" y="0"/>
                    <a:pt x="105245" y="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C5EC6-E331-4312-AC12-56D55F7D2B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7724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D24A4-5FEC-4062-8995-EB21925B3B40}" type="datetime1">
              <a:rPr lang="en-US" smtClean="0"/>
              <a:t>11/7/23</a:t>
            </a:fld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7FC5D-92B2-4B4D-8111-6EDEF28069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88268"/>
            <a:ext cx="41148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z="10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A104D-C777-4A6E-8A43-F94028E5E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9315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47434-7036-48DB-A148-6B3D8EE75CDA}" type="slidenum">
              <a:rPr lang="en-US" smtClean="0"/>
              <a:pPr/>
              <a:t>‹nr.›</a:t>
            </a:fld>
            <a:endParaRPr lang="en-US" sz="100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D3A74F-6169-4D30-A245-B46D738BE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877E64-7A05-44DA-81FA-6EF4806BB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25625"/>
            <a:ext cx="1065911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64194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33E0473-C315-42D8-A82A-A2FE49DC67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D23A251-68F2-43E5-812B-4BBAE1A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6B25CE-CDB3-ACD4-4A14-4D071BD8A80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r="1358"/>
          <a:stretch/>
        </p:blipFill>
        <p:spPr>
          <a:xfrm>
            <a:off x="1525" y="10"/>
            <a:ext cx="12188951" cy="6857990"/>
          </a:xfrm>
          <a:prstGeom prst="rect">
            <a:avLst/>
          </a:prstGeom>
        </p:spPr>
      </p:pic>
      <p:grpSp>
        <p:nvGrpSpPr>
          <p:cNvPr id="13" name="decorative circle">
            <a:extLst>
              <a:ext uri="{FF2B5EF4-FFF2-40B4-BE49-F238E27FC236}">
                <a16:creationId xmlns:a16="http://schemas.microsoft.com/office/drawing/2014/main" id="{0350AF23-2606-421F-AB7B-23D9B48F3E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14102" y="236341"/>
            <a:ext cx="11340713" cy="5464029"/>
            <a:chOff x="314102" y="236341"/>
            <a:chExt cx="11340713" cy="546402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26A544A-3C76-4502-A741-F4DB0E2CD2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0448" y="38039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17B8593-D171-47B5-8D1A-E34E7B138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4102" y="3044381"/>
              <a:ext cx="226735" cy="226735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FEF60D4-64F6-450F-B86D-383EEA1C84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88374" y="386135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97D4A7C-B520-46CB-9A94-711F53997B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65714" y="236341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B7B976F-E84B-4936-90D7-C8298A5E7B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1535" y="2516671"/>
              <a:ext cx="466441" cy="4664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C91FFEC-59DF-4D22-A925-F51520769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30142" y="458803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58931E95-0847-47E4-8AEC-312312A032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02046" y="5394590"/>
              <a:ext cx="305780" cy="3057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C094915-EF93-49A0-9B90-C44FB9B50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08287" y="5160714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C1CA7675-1D04-1FE4-333F-15C3778154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2606" y="1122363"/>
            <a:ext cx="7063739" cy="2387600"/>
          </a:xfrm>
        </p:spPr>
        <p:txBody>
          <a:bodyPr>
            <a:normAutofit/>
          </a:bodyPr>
          <a:lstStyle/>
          <a:p>
            <a:r>
              <a:rPr lang="da-DK">
                <a:solidFill>
                  <a:srgbClr val="FFFFFF"/>
                </a:solidFill>
              </a:rPr>
              <a:t>CSS Basics 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363E67A8-1DB3-8C4C-DE48-A7BEBED8C1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2606" y="3602038"/>
            <a:ext cx="7063739" cy="1655762"/>
          </a:xfrm>
        </p:spPr>
        <p:txBody>
          <a:bodyPr>
            <a:normAutofit/>
          </a:bodyPr>
          <a:lstStyle/>
          <a:p>
            <a:endParaRPr lang="da-DK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9541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9B5B3C5-A599-465B-B2B9-866E8B2087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2001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5C84982-7DD0-43B1-8A2D-BFA4DF1B4E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20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14" name="Decorative Circles">
            <a:extLst>
              <a:ext uri="{FF2B5EF4-FFF2-40B4-BE49-F238E27FC236}">
                <a16:creationId xmlns:a16="http://schemas.microsoft.com/office/drawing/2014/main" id="{1D912E1C-3BBA-42F0-A3EE-FEC382E723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-1"/>
            <a:ext cx="12192001" cy="6858001"/>
            <a:chOff x="-1" y="-1"/>
            <a:chExt cx="12192001" cy="6858001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FEEAC76-E273-46A8-8F8E-CE59860FE7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9098" y="727602"/>
              <a:ext cx="172408" cy="17240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76594A0E-9400-45AD-A431-1DA1C0B28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49947" y="136523"/>
              <a:ext cx="113367" cy="113367"/>
            </a:xfrm>
            <a:prstGeom prst="ellipse">
              <a:avLst/>
            </a:prstGeom>
            <a:solidFill>
              <a:srgbClr val="F39E2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0916D6C-D32F-42B6-8512-CD5EDB8F2B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75290" y="5859047"/>
              <a:ext cx="305780" cy="305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834846D-59C6-40F4-907C-F1A4689B5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5730" y="1133938"/>
              <a:ext cx="226735" cy="22673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5A257CDF-2E36-4DC7-8EE4-5CD8F8ECAC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36830" y="554419"/>
              <a:ext cx="382700" cy="3827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5B26E0E-A115-4AE2-82D8-76BB93CC4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2430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755058DB-7E01-4E95-BF59-983AA1BBB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29630" y="5482355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A810F7E2-23F3-44D6-B09E-71E5565360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1532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59D5C391-E1DB-410A-A78C-ED3BBDFF07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20382" y="6255986"/>
              <a:ext cx="305780" cy="30578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77C4944D-9373-4283-BCAA-927A031665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34343" y="6204350"/>
              <a:ext cx="113367" cy="113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6804C521-2D9F-4CE4-AFD3-D4F1551FEC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42244" y="6317718"/>
              <a:ext cx="549756" cy="540282"/>
            </a:xfrm>
            <a:custGeom>
              <a:avLst/>
              <a:gdLst>
                <a:gd name="connsiteX0" fmla="*/ 1224540 w 2115556"/>
                <a:gd name="connsiteY0" fmla="*/ 0 h 2079100"/>
                <a:gd name="connsiteX1" fmla="*/ 2090421 w 2115556"/>
                <a:gd name="connsiteY1" fmla="*/ 358660 h 2079100"/>
                <a:gd name="connsiteX2" fmla="*/ 2115556 w 2115556"/>
                <a:gd name="connsiteY2" fmla="*/ 386315 h 2079100"/>
                <a:gd name="connsiteX3" fmla="*/ 2115556 w 2115556"/>
                <a:gd name="connsiteY3" fmla="*/ 2062765 h 2079100"/>
                <a:gd name="connsiteX4" fmla="*/ 2100710 w 2115556"/>
                <a:gd name="connsiteY4" fmla="*/ 2079100 h 2079100"/>
                <a:gd name="connsiteX5" fmla="*/ 348370 w 2115556"/>
                <a:gd name="connsiteY5" fmla="*/ 2079100 h 2079100"/>
                <a:gd name="connsiteX6" fmla="*/ 279625 w 2115556"/>
                <a:gd name="connsiteY6" fmla="*/ 2003461 h 2079100"/>
                <a:gd name="connsiteX7" fmla="*/ 0 w 2115556"/>
                <a:gd name="connsiteY7" fmla="*/ 1224540 h 2079100"/>
                <a:gd name="connsiteX8" fmla="*/ 1224540 w 2115556"/>
                <a:gd name="connsiteY8" fmla="*/ 0 h 207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5556" h="2079100">
                  <a:moveTo>
                    <a:pt x="1224540" y="0"/>
                  </a:moveTo>
                  <a:cubicBezTo>
                    <a:pt x="1562687" y="0"/>
                    <a:pt x="1868823" y="137062"/>
                    <a:pt x="2090421" y="358660"/>
                  </a:cubicBezTo>
                  <a:lnTo>
                    <a:pt x="2115556" y="386315"/>
                  </a:lnTo>
                  <a:lnTo>
                    <a:pt x="2115556" y="2062765"/>
                  </a:lnTo>
                  <a:lnTo>
                    <a:pt x="2100710" y="2079100"/>
                  </a:lnTo>
                  <a:lnTo>
                    <a:pt x="348370" y="2079100"/>
                  </a:lnTo>
                  <a:lnTo>
                    <a:pt x="279625" y="2003461"/>
                  </a:lnTo>
                  <a:cubicBezTo>
                    <a:pt x="104938" y="1791789"/>
                    <a:pt x="0" y="1520419"/>
                    <a:pt x="0" y="1224540"/>
                  </a:cubicBezTo>
                  <a:cubicBezTo>
                    <a:pt x="0" y="548245"/>
                    <a:pt x="548245" y="0"/>
                    <a:pt x="1224540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755AC65C-13EF-4182-AA3C-62BE165C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" y="-1"/>
              <a:ext cx="510196" cy="538336"/>
            </a:xfrm>
            <a:custGeom>
              <a:avLst/>
              <a:gdLst>
                <a:gd name="connsiteX0" fmla="*/ 0 w 510196"/>
                <a:gd name="connsiteY0" fmla="*/ 0 h 538336"/>
                <a:gd name="connsiteX1" fmla="*/ 459276 w 510196"/>
                <a:gd name="connsiteY1" fmla="*/ 0 h 538336"/>
                <a:gd name="connsiteX2" fmla="*/ 482126 w 510196"/>
                <a:gd name="connsiteY2" fmla="*/ 42098 h 538336"/>
                <a:gd name="connsiteX3" fmla="*/ 510196 w 510196"/>
                <a:gd name="connsiteY3" fmla="*/ 181136 h 538336"/>
                <a:gd name="connsiteX4" fmla="*/ 152996 w 510196"/>
                <a:gd name="connsiteY4" fmla="*/ 538336 h 538336"/>
                <a:gd name="connsiteX5" fmla="*/ 13958 w 510196"/>
                <a:gd name="connsiteY5" fmla="*/ 510266 h 538336"/>
                <a:gd name="connsiteX6" fmla="*/ 0 w 510196"/>
                <a:gd name="connsiteY6" fmla="*/ 502690 h 538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0196" h="538336">
                  <a:moveTo>
                    <a:pt x="0" y="0"/>
                  </a:moveTo>
                  <a:lnTo>
                    <a:pt x="459276" y="0"/>
                  </a:lnTo>
                  <a:lnTo>
                    <a:pt x="482126" y="42098"/>
                  </a:lnTo>
                  <a:cubicBezTo>
                    <a:pt x="500201" y="84833"/>
                    <a:pt x="510196" y="131817"/>
                    <a:pt x="510196" y="181136"/>
                  </a:cubicBezTo>
                  <a:cubicBezTo>
                    <a:pt x="510196" y="378412"/>
                    <a:pt x="350272" y="538336"/>
                    <a:pt x="152996" y="538336"/>
                  </a:cubicBezTo>
                  <a:cubicBezTo>
                    <a:pt x="103677" y="538336"/>
                    <a:pt x="56693" y="528341"/>
                    <a:pt x="13958" y="510266"/>
                  </a:cubicBezTo>
                  <a:lnTo>
                    <a:pt x="0" y="50269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E40DA8D2-FA4B-4282-9D44-48C27B63A1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28695" y="1"/>
              <a:ext cx="554074" cy="282754"/>
            </a:xfrm>
            <a:custGeom>
              <a:avLst/>
              <a:gdLst>
                <a:gd name="connsiteX0" fmla="*/ 644 w 309162"/>
                <a:gd name="connsiteY0" fmla="*/ 0 h 157771"/>
                <a:gd name="connsiteX1" fmla="*/ 308518 w 309162"/>
                <a:gd name="connsiteY1" fmla="*/ 0 h 157771"/>
                <a:gd name="connsiteX2" fmla="*/ 309162 w 309162"/>
                <a:gd name="connsiteY2" fmla="*/ 3190 h 157771"/>
                <a:gd name="connsiteX3" fmla="*/ 154581 w 309162"/>
                <a:gd name="connsiteY3" fmla="*/ 157771 h 157771"/>
                <a:gd name="connsiteX4" fmla="*/ 0 w 309162"/>
                <a:gd name="connsiteY4" fmla="*/ 3190 h 15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162" h="157771">
                  <a:moveTo>
                    <a:pt x="644" y="0"/>
                  </a:moveTo>
                  <a:lnTo>
                    <a:pt x="308518" y="0"/>
                  </a:lnTo>
                  <a:lnTo>
                    <a:pt x="309162" y="3190"/>
                  </a:lnTo>
                  <a:cubicBezTo>
                    <a:pt x="309162" y="88563"/>
                    <a:pt x="239954" y="157771"/>
                    <a:pt x="154581" y="157771"/>
                  </a:cubicBezTo>
                  <a:cubicBezTo>
                    <a:pt x="69208" y="157771"/>
                    <a:pt x="0" y="88563"/>
                    <a:pt x="0" y="319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9065014-CB18-414D-A527-31ECC4570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04140" y="1132500"/>
              <a:ext cx="84680" cy="846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8F39E27A-56C1-4328-8DF1-2DA147C784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51348" y="5576515"/>
              <a:ext cx="137603" cy="210490"/>
            </a:xfrm>
            <a:custGeom>
              <a:avLst/>
              <a:gdLst>
                <a:gd name="connsiteX0" fmla="*/ 105245 w 137603"/>
                <a:gd name="connsiteY0" fmla="*/ 0 h 210490"/>
                <a:gd name="connsiteX1" fmla="*/ 137603 w 137603"/>
                <a:gd name="connsiteY1" fmla="*/ 6533 h 210490"/>
                <a:gd name="connsiteX2" fmla="*/ 137603 w 137603"/>
                <a:gd name="connsiteY2" fmla="*/ 203957 h 210490"/>
                <a:gd name="connsiteX3" fmla="*/ 105245 w 137603"/>
                <a:gd name="connsiteY3" fmla="*/ 210490 h 210490"/>
                <a:gd name="connsiteX4" fmla="*/ 0 w 137603"/>
                <a:gd name="connsiteY4" fmla="*/ 105245 h 210490"/>
                <a:gd name="connsiteX5" fmla="*/ 105245 w 137603"/>
                <a:gd name="connsiteY5" fmla="*/ 0 h 21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603" h="210490">
                  <a:moveTo>
                    <a:pt x="105245" y="0"/>
                  </a:moveTo>
                  <a:lnTo>
                    <a:pt x="137603" y="6533"/>
                  </a:lnTo>
                  <a:lnTo>
                    <a:pt x="137603" y="203957"/>
                  </a:lnTo>
                  <a:lnTo>
                    <a:pt x="105245" y="210490"/>
                  </a:lnTo>
                  <a:cubicBezTo>
                    <a:pt x="47120" y="210490"/>
                    <a:pt x="0" y="163370"/>
                    <a:pt x="0" y="105245"/>
                  </a:cubicBezTo>
                  <a:cubicBezTo>
                    <a:pt x="0" y="47120"/>
                    <a:pt x="47120" y="0"/>
                    <a:pt x="105245" y="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</p:grp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375C00A8-2250-4F87-9F80-E3E80531FB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CC528D8-C318-4E44-BB11-0CAE58C2A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8231C1E-5200-0433-4D8A-89F05FEF8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39" y="1122363"/>
            <a:ext cx="5047488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CSS 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49215712-64DA-F9E7-7B72-4E5F71BF19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39" y="3602038"/>
            <a:ext cx="5047488" cy="1655762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dirty="0"/>
              <a:t>”</a:t>
            </a:r>
            <a:r>
              <a:rPr lang="en-US" sz="2400" dirty="0" err="1"/>
              <a:t>C”ascading</a:t>
            </a:r>
            <a:r>
              <a:rPr lang="en-US" sz="2400" dirty="0"/>
              <a:t> ”</a:t>
            </a:r>
            <a:r>
              <a:rPr lang="en-US" sz="2400" dirty="0" err="1"/>
              <a:t>S”tyle</a:t>
            </a:r>
            <a:r>
              <a:rPr lang="en-US" sz="2400" dirty="0"/>
              <a:t> ”</a:t>
            </a:r>
            <a:r>
              <a:rPr lang="en-US" sz="2400" dirty="0" err="1"/>
              <a:t>S”heets</a:t>
            </a:r>
            <a:r>
              <a:rPr lang="en-US" sz="2400" dirty="0"/>
              <a:t> </a:t>
            </a:r>
          </a:p>
        </p:txBody>
      </p:sp>
      <p:grpSp>
        <p:nvGrpSpPr>
          <p:cNvPr id="35" name="decorative circles">
            <a:extLst>
              <a:ext uri="{FF2B5EF4-FFF2-40B4-BE49-F238E27FC236}">
                <a16:creationId xmlns:a16="http://schemas.microsoft.com/office/drawing/2014/main" id="{6F84FFF5-4ABC-42CD-9D4C-9F3AB50FD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08627" y="289695"/>
            <a:ext cx="5228154" cy="5966848"/>
            <a:chOff x="6008627" y="289695"/>
            <a:chExt cx="5228154" cy="5966848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165D367D-2240-48ED-BB65-1221C6EA9C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43605" y="289695"/>
              <a:ext cx="226735" cy="226735"/>
            </a:xfrm>
            <a:prstGeom prst="ellipse">
              <a:avLst/>
            </a:prstGeom>
            <a:solidFill>
              <a:srgbClr val="9744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3B0EEF61-DBF2-4BF2-9887-F74596FEEC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03560" y="387281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3BF84F4A-F257-4091-A50A-DD38D7A15B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08627" y="5790102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1F2976B4-BD0D-4EBA-928D-2F97FA6BED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70340" y="674287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D29C1743-B3CB-4A6A-9DD6-3E9023B261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08627" y="5407667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2" name="Oval 1">
            <a:extLst>
              <a:ext uri="{FF2B5EF4-FFF2-40B4-BE49-F238E27FC236}">
                <a16:creationId xmlns:a16="http://schemas.microsoft.com/office/drawing/2014/main" id="{6FA27A92-E95C-4CE7-A034-1729B3C620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75068" y="1214970"/>
            <a:ext cx="5716933" cy="5643030"/>
          </a:xfrm>
          <a:custGeom>
            <a:avLst/>
            <a:gdLst>
              <a:gd name="connsiteX0" fmla="*/ 3371933 w 5716933"/>
              <a:gd name="connsiteY0" fmla="*/ 0 h 5643030"/>
              <a:gd name="connsiteX1" fmla="*/ 5516795 w 5716933"/>
              <a:gd name="connsiteY1" fmla="*/ 769986 h 5643030"/>
              <a:gd name="connsiteX2" fmla="*/ 5716933 w 5716933"/>
              <a:gd name="connsiteY2" fmla="*/ 951883 h 5643030"/>
              <a:gd name="connsiteX3" fmla="*/ 5716933 w 5716933"/>
              <a:gd name="connsiteY3" fmla="*/ 5643030 h 5643030"/>
              <a:gd name="connsiteX4" fmla="*/ 884716 w 5716933"/>
              <a:gd name="connsiteY4" fmla="*/ 5643030 h 5643030"/>
              <a:gd name="connsiteX5" fmla="*/ 769986 w 5716933"/>
              <a:gd name="connsiteY5" fmla="*/ 5516796 h 5643030"/>
              <a:gd name="connsiteX6" fmla="*/ 0 w 5716933"/>
              <a:gd name="connsiteY6" fmla="*/ 3371933 h 5643030"/>
              <a:gd name="connsiteX7" fmla="*/ 3371933 w 5716933"/>
              <a:gd name="connsiteY7" fmla="*/ 0 h 56430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716933" h="5643030">
                <a:moveTo>
                  <a:pt x="3371933" y="0"/>
                </a:moveTo>
                <a:cubicBezTo>
                  <a:pt x="4186675" y="0"/>
                  <a:pt x="4933927" y="288960"/>
                  <a:pt x="5516795" y="769986"/>
                </a:cubicBezTo>
                <a:lnTo>
                  <a:pt x="5716933" y="951883"/>
                </a:lnTo>
                <a:lnTo>
                  <a:pt x="5716933" y="5643030"/>
                </a:lnTo>
                <a:lnTo>
                  <a:pt x="884716" y="5643030"/>
                </a:lnTo>
                <a:lnTo>
                  <a:pt x="769986" y="5516796"/>
                </a:lnTo>
                <a:cubicBezTo>
                  <a:pt x="288960" y="4933927"/>
                  <a:pt x="0" y="4186675"/>
                  <a:pt x="0" y="3371933"/>
                </a:cubicBezTo>
                <a:cubicBezTo>
                  <a:pt x="0" y="1509666"/>
                  <a:pt x="1509666" y="0"/>
                  <a:pt x="337193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5" name="Billede 4" descr="Et billede, der indeholder Font/skrifttype, tekst, Grafik, skærmbillede&#10;&#10;Automatisk genereret beskrivelse">
            <a:extLst>
              <a:ext uri="{FF2B5EF4-FFF2-40B4-BE49-F238E27FC236}">
                <a16:creationId xmlns:a16="http://schemas.microsoft.com/office/drawing/2014/main" id="{61FB1E2D-2B07-E0D5-078C-EE5818CDB8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4177" y="3931122"/>
            <a:ext cx="3818585" cy="811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481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8" name="Rectangle 1032">
            <a:extLst>
              <a:ext uri="{FF2B5EF4-FFF2-40B4-BE49-F238E27FC236}">
                <a16:creationId xmlns:a16="http://schemas.microsoft.com/office/drawing/2014/main" id="{4F8E18AC-903E-4B46-8CC0-FE20E612C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9" name="Rectangle 1034">
            <a:extLst>
              <a:ext uri="{FF2B5EF4-FFF2-40B4-BE49-F238E27FC236}">
                <a16:creationId xmlns:a16="http://schemas.microsoft.com/office/drawing/2014/main" id="{3DEE38FB-0763-470C-8A5E-44456B5130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50" name="Content Placeholder 1029">
            <a:extLst>
              <a:ext uri="{FF2B5EF4-FFF2-40B4-BE49-F238E27FC236}">
                <a16:creationId xmlns:a16="http://schemas.microsoft.com/office/drawing/2014/main" id="{F4E813CE-F809-CA02-C9B3-EFDA17E68A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1850" y="2272186"/>
            <a:ext cx="4785980" cy="2425544"/>
          </a:xfrm>
        </p:spPr>
        <p:txBody>
          <a:bodyPr anchor="t">
            <a:noAutofit/>
          </a:bodyPr>
          <a:lstStyle/>
          <a:p>
            <a:pPr rtl="0"/>
            <a:r>
              <a:rPr lang="da-DK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Det at man kan lave fejl og CSS/HTML ignorerer det, påviser at browseren er robust.</a:t>
            </a:r>
          </a:p>
          <a:p>
            <a:pPr rtl="0"/>
            <a:r>
              <a:rPr lang="da-DK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Der er indbygget fejltolerance og robusthed i platformens kerne. </a:t>
            </a:r>
          </a:p>
          <a:p>
            <a:r>
              <a:rPr lang="da-DK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 er deklarativt, da man beskriver, hvordan det skal se ud, men ikke trin for trin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51" name="Oval 1">
            <a:extLst>
              <a:ext uri="{FF2B5EF4-FFF2-40B4-BE49-F238E27FC236}">
                <a16:creationId xmlns:a16="http://schemas.microsoft.com/office/drawing/2014/main" id="{F1D6E6C0-11C7-4A38-BD12-80741960B5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91411" y="557332"/>
            <a:ext cx="5743337" cy="574333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52" name="decorative circles">
            <a:extLst>
              <a:ext uri="{FF2B5EF4-FFF2-40B4-BE49-F238E27FC236}">
                <a16:creationId xmlns:a16="http://schemas.microsoft.com/office/drawing/2014/main" id="{2B16E781-E64A-4007-B0F1-5A50135A4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870062" y="289695"/>
            <a:ext cx="4971115" cy="6138399"/>
            <a:chOff x="6870062" y="289695"/>
            <a:chExt cx="4971115" cy="6138399"/>
          </a:xfrm>
        </p:grpSpPr>
        <p:sp>
          <p:nvSpPr>
            <p:cNvPr id="1053" name="Oval 1039">
              <a:extLst>
                <a:ext uri="{FF2B5EF4-FFF2-40B4-BE49-F238E27FC236}">
                  <a16:creationId xmlns:a16="http://schemas.microsoft.com/office/drawing/2014/main" id="{6F5849D6-7C1F-435A-8BEB-2A37173B65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43605" y="289695"/>
              <a:ext cx="226735" cy="226735"/>
            </a:xfrm>
            <a:prstGeom prst="ellipse">
              <a:avLst/>
            </a:prstGeom>
            <a:solidFill>
              <a:srgbClr val="9744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4" name="Oval 1040">
              <a:extLst>
                <a:ext uri="{FF2B5EF4-FFF2-40B4-BE49-F238E27FC236}">
                  <a16:creationId xmlns:a16="http://schemas.microsoft.com/office/drawing/2014/main" id="{9C6C5D90-0568-4F1C-9392-536D4E32E8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74736" y="5667686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5" name="Oval 1041">
              <a:extLst>
                <a:ext uri="{FF2B5EF4-FFF2-40B4-BE49-F238E27FC236}">
                  <a16:creationId xmlns:a16="http://schemas.microsoft.com/office/drawing/2014/main" id="{E069E425-421F-469A-9C32-9FB5C16E59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27805" y="5275653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6" name="Oval 1042">
              <a:extLst>
                <a:ext uri="{FF2B5EF4-FFF2-40B4-BE49-F238E27FC236}">
                  <a16:creationId xmlns:a16="http://schemas.microsoft.com/office/drawing/2014/main" id="{4C31A526-345A-4A63-BA59-FF91204E97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69847" y="59428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7" name="Oval 1043">
              <a:extLst>
                <a:ext uri="{FF2B5EF4-FFF2-40B4-BE49-F238E27FC236}">
                  <a16:creationId xmlns:a16="http://schemas.microsoft.com/office/drawing/2014/main" id="{F27432B5-3C17-4415-B09A-67FCBD6360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81540" y="655922"/>
              <a:ext cx="466441" cy="466441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5" name="Oval 1044">
              <a:extLst>
                <a:ext uri="{FF2B5EF4-FFF2-40B4-BE49-F238E27FC236}">
                  <a16:creationId xmlns:a16="http://schemas.microsoft.com/office/drawing/2014/main" id="{90E4DDCC-A5A9-4365-876A-7992F2CF4D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03560" y="387281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6" name="Oval 1045">
              <a:extLst>
                <a:ext uri="{FF2B5EF4-FFF2-40B4-BE49-F238E27FC236}">
                  <a16:creationId xmlns:a16="http://schemas.microsoft.com/office/drawing/2014/main" id="{BA5DB42D-36BB-41F6-A512-3AFDD33ADA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163367" y="6122314"/>
              <a:ext cx="305780" cy="30578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7" name="Oval 1046">
              <a:extLst>
                <a:ext uri="{FF2B5EF4-FFF2-40B4-BE49-F238E27FC236}">
                  <a16:creationId xmlns:a16="http://schemas.microsoft.com/office/drawing/2014/main" id="{E03F45BD-67A0-4732-B626-9ECB4B18E2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70062" y="5959435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26" name="Picture 2" descr="Et billede, der indeholder tekst, visitkort, skærmbillede, Font/skrifttype&#10;&#10;Automatisk genereret beskrivelse">
            <a:extLst>
              <a:ext uri="{FF2B5EF4-FFF2-40B4-BE49-F238E27FC236}">
                <a16:creationId xmlns:a16="http://schemas.microsoft.com/office/drawing/2014/main" id="{C88E0756-C9E3-B44D-B563-EA6D3A8D51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425422" y="2429846"/>
            <a:ext cx="3475314" cy="1998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84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3" name="Rectangle 4102">
            <a:extLst>
              <a:ext uri="{FF2B5EF4-FFF2-40B4-BE49-F238E27FC236}">
                <a16:creationId xmlns:a16="http://schemas.microsoft.com/office/drawing/2014/main" id="{4F8E18AC-903E-4B46-8CC0-FE20E612C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05" name="Rectangle 4104">
            <a:extLst>
              <a:ext uri="{FF2B5EF4-FFF2-40B4-BE49-F238E27FC236}">
                <a16:creationId xmlns:a16="http://schemas.microsoft.com/office/drawing/2014/main" id="{3DEE38FB-0763-470C-8A5E-44456B5130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45872B45-D7D2-EC12-3DAF-F23A813F0C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2566" y="557332"/>
            <a:ext cx="4909912" cy="2747963"/>
          </a:xfrm>
        </p:spPr>
        <p:txBody>
          <a:bodyPr anchor="t">
            <a:noAutofit/>
          </a:bodyPr>
          <a:lstStyle/>
          <a:p>
            <a:r>
              <a:rPr lang="da-DK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CSS-syntaks er </a:t>
            </a:r>
            <a:r>
              <a:rPr lang="da-DK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declarations</a:t>
            </a:r>
            <a:r>
              <a:rPr lang="da-DK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 </a:t>
            </a:r>
            <a:r>
              <a:rPr lang="da-DK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declarationblocks</a:t>
            </a:r>
            <a:r>
              <a:rPr lang="da-DK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Begynder som regel med, at </a:t>
            </a:r>
            <a:r>
              <a:rPr lang="da-DK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da-DK" sz="1800" b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elektoren</a:t>
            </a:r>
            <a:r>
              <a:rPr lang="da-DK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identificerer elementet ved dets tag, klasse, id eller andre attributter. Bagefter skal </a:t>
            </a:r>
            <a:r>
              <a:rPr lang="da-DK" sz="18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værdierne</a:t>
            </a:r>
            <a:r>
              <a:rPr lang="da-DK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angive, hvordan egenskaben skal indstilles. De kan være numeriske værdier, farvekoder, tekstværdier osv. Du kan også inkludere </a:t>
            </a:r>
            <a:r>
              <a:rPr lang="da-DK" sz="18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kommentarer</a:t>
            </a:r>
            <a:r>
              <a:rPr lang="da-DK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 din CSS.</a:t>
            </a:r>
          </a:p>
          <a:p>
            <a:pPr marL="0" indent="0">
              <a:buNone/>
            </a:pPr>
            <a:endParaRPr lang="da-DK" sz="18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da-DK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@-</a:t>
            </a:r>
            <a:r>
              <a:rPr lang="da-DK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rules</a:t>
            </a:r>
            <a:r>
              <a:rPr lang="da-DK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Det er et CSS statement (eks....)</a:t>
            </a:r>
          </a:p>
        </p:txBody>
      </p:sp>
      <p:sp>
        <p:nvSpPr>
          <p:cNvPr id="4107" name="Oval 1">
            <a:extLst>
              <a:ext uri="{FF2B5EF4-FFF2-40B4-BE49-F238E27FC236}">
                <a16:creationId xmlns:a16="http://schemas.microsoft.com/office/drawing/2014/main" id="{F1D6E6C0-11C7-4A38-BD12-80741960B5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91411" y="557332"/>
            <a:ext cx="5743337" cy="574333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09" name="decorative circles">
            <a:extLst>
              <a:ext uri="{FF2B5EF4-FFF2-40B4-BE49-F238E27FC236}">
                <a16:creationId xmlns:a16="http://schemas.microsoft.com/office/drawing/2014/main" id="{2B16E781-E64A-4007-B0F1-5A50135A4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870062" y="289695"/>
            <a:ext cx="4971115" cy="6138399"/>
            <a:chOff x="6870062" y="289695"/>
            <a:chExt cx="4971115" cy="6138399"/>
          </a:xfrm>
        </p:grpSpPr>
        <p:sp>
          <p:nvSpPr>
            <p:cNvPr id="4110" name="Oval 4109">
              <a:extLst>
                <a:ext uri="{FF2B5EF4-FFF2-40B4-BE49-F238E27FC236}">
                  <a16:creationId xmlns:a16="http://schemas.microsoft.com/office/drawing/2014/main" id="{6F5849D6-7C1F-435A-8BEB-2A37173B65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43605" y="289695"/>
              <a:ext cx="226735" cy="226735"/>
            </a:xfrm>
            <a:prstGeom prst="ellipse">
              <a:avLst/>
            </a:prstGeom>
            <a:solidFill>
              <a:srgbClr val="9744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11" name="Oval 4110">
              <a:extLst>
                <a:ext uri="{FF2B5EF4-FFF2-40B4-BE49-F238E27FC236}">
                  <a16:creationId xmlns:a16="http://schemas.microsoft.com/office/drawing/2014/main" id="{9C6C5D90-0568-4F1C-9392-536D4E32E8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74736" y="5667686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12" name="Oval 4111">
              <a:extLst>
                <a:ext uri="{FF2B5EF4-FFF2-40B4-BE49-F238E27FC236}">
                  <a16:creationId xmlns:a16="http://schemas.microsoft.com/office/drawing/2014/main" id="{E069E425-421F-469A-9C32-9FB5C16E59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27805" y="5275653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13" name="Oval 4112">
              <a:extLst>
                <a:ext uri="{FF2B5EF4-FFF2-40B4-BE49-F238E27FC236}">
                  <a16:creationId xmlns:a16="http://schemas.microsoft.com/office/drawing/2014/main" id="{4C31A526-345A-4A63-BA59-FF91204E97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69847" y="59428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14" name="Oval 4113">
              <a:extLst>
                <a:ext uri="{FF2B5EF4-FFF2-40B4-BE49-F238E27FC236}">
                  <a16:creationId xmlns:a16="http://schemas.microsoft.com/office/drawing/2014/main" id="{F27432B5-3C17-4415-B09A-67FCBD6360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81540" y="655922"/>
              <a:ext cx="466441" cy="466441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15" name="Oval 4114">
              <a:extLst>
                <a:ext uri="{FF2B5EF4-FFF2-40B4-BE49-F238E27FC236}">
                  <a16:creationId xmlns:a16="http://schemas.microsoft.com/office/drawing/2014/main" id="{90E4DDCC-A5A9-4365-876A-7992F2CF4D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03560" y="387281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16" name="Oval 4115">
              <a:extLst>
                <a:ext uri="{FF2B5EF4-FFF2-40B4-BE49-F238E27FC236}">
                  <a16:creationId xmlns:a16="http://schemas.microsoft.com/office/drawing/2014/main" id="{BA5DB42D-36BB-41F6-A512-3AFDD33ADA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163367" y="6122314"/>
              <a:ext cx="305780" cy="30578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17" name="Oval 4116">
              <a:extLst>
                <a:ext uri="{FF2B5EF4-FFF2-40B4-BE49-F238E27FC236}">
                  <a16:creationId xmlns:a16="http://schemas.microsoft.com/office/drawing/2014/main" id="{E03F45BD-67A0-4732-B626-9ECB4B18E2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70062" y="5959435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098" name="Picture 2" descr="Et billede, der indeholder tekst, skærmbillede, Font/skrifttype, linje/række&#10;&#10;Automatisk genereret beskrivelse">
            <a:extLst>
              <a:ext uri="{FF2B5EF4-FFF2-40B4-BE49-F238E27FC236}">
                <a16:creationId xmlns:a16="http://schemas.microsoft.com/office/drawing/2014/main" id="{C5A394A9-D40A-D838-6954-312D0F258D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425422" y="2382061"/>
            <a:ext cx="3475314" cy="2093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EE013738-A524-06EF-6576-830F8B83ED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72" y="3947193"/>
            <a:ext cx="5301706" cy="2755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ABA92F01-0425-3D28-40F3-138EDE4EF3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6264" y="4632449"/>
            <a:ext cx="6195736" cy="2070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4476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9D3DFB-416A-E9F5-6AB7-214AA4FF5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Hvad vægter CSS højest? 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CFB26D57-EFDC-5C07-DC94-574AFC911D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220" y="1825625"/>
            <a:ext cx="10659110" cy="4351338"/>
          </a:xfrm>
        </p:spPr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 </a:t>
            </a:r>
          </a:p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Ekstern </a:t>
            </a:r>
          </a:p>
        </p:txBody>
      </p:sp>
      <p:pic>
        <p:nvPicPr>
          <p:cNvPr id="5" name="Billede 4" descr="Et billede, der indeholder tekst, skærmbillede, software, Multimediesoftware&#10;&#10;Automatisk genereret beskrivelse">
            <a:extLst>
              <a:ext uri="{FF2B5EF4-FFF2-40B4-BE49-F238E27FC236}">
                <a16:creationId xmlns:a16="http://schemas.microsoft.com/office/drawing/2014/main" id="{B6DFC45B-B2F5-ED53-1B6B-E5A2B81B5A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0780" y="1843835"/>
            <a:ext cx="5532120" cy="3170330"/>
          </a:xfrm>
          <a:prstGeom prst="rect">
            <a:avLst/>
          </a:prstGeom>
        </p:spPr>
      </p:pic>
      <p:pic>
        <p:nvPicPr>
          <p:cNvPr id="2050" name="Picture 2" descr="billede">
            <a:extLst>
              <a:ext uri="{FF2B5EF4-FFF2-40B4-BE49-F238E27FC236}">
                <a16:creationId xmlns:a16="http://schemas.microsoft.com/office/drawing/2014/main" id="{DFC926EA-820B-57B7-5631-E923B893EA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958" y="3248660"/>
            <a:ext cx="5223817" cy="3063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6976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81" name="Rectangle 3080">
            <a:extLst>
              <a:ext uri="{FF2B5EF4-FFF2-40B4-BE49-F238E27FC236}">
                <a16:creationId xmlns:a16="http://schemas.microsoft.com/office/drawing/2014/main" id="{8427DF8B-AF40-4916-BF81-7B4B1D6A06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83" name="Rectangle 3082">
            <a:extLst>
              <a:ext uri="{FF2B5EF4-FFF2-40B4-BE49-F238E27FC236}">
                <a16:creationId xmlns:a16="http://schemas.microsoft.com/office/drawing/2014/main" id="{6AE0E191-47BD-46BD-846E-E994713F2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078" name="Content Placeholder 3077">
            <a:extLst>
              <a:ext uri="{FF2B5EF4-FFF2-40B4-BE49-F238E27FC236}">
                <a16:creationId xmlns:a16="http://schemas.microsoft.com/office/drawing/2014/main" id="{3A3B4B7D-967D-0063-F77F-3D959A1F93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1728" y="4303886"/>
            <a:ext cx="4510906" cy="1031797"/>
          </a:xfrm>
        </p:spPr>
        <p:txBody>
          <a:bodyPr anchor="t">
            <a:noAutofit/>
          </a:bodyPr>
          <a:lstStyle/>
          <a:p>
            <a:pPr>
              <a:lnSpc>
                <a:spcPct val="150000"/>
              </a:lnSpc>
            </a:pPr>
            <a:r>
              <a:rPr lang="da-DK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Sidebar - Her kan man ændre direkte i browseren på CSS/HTML uden ændringer på den oprindelige kodning. Når man referere siden, så nulstilles de ændringer man har lavet</a:t>
            </a:r>
            <a:r>
              <a:rPr lang="da-DK" sz="1800" dirty="0"/>
              <a:t>. </a:t>
            </a:r>
            <a:endParaRPr lang="en-US" sz="1800" dirty="0"/>
          </a:p>
        </p:txBody>
      </p:sp>
      <p:sp>
        <p:nvSpPr>
          <p:cNvPr id="3085" name="Oval 1">
            <a:extLst>
              <a:ext uri="{FF2B5EF4-FFF2-40B4-BE49-F238E27FC236}">
                <a16:creationId xmlns:a16="http://schemas.microsoft.com/office/drawing/2014/main" id="{D60DC0FE-B192-4898-9A42-DD3CA10611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75068" y="1214970"/>
            <a:ext cx="5716933" cy="5643030"/>
          </a:xfrm>
          <a:custGeom>
            <a:avLst/>
            <a:gdLst>
              <a:gd name="connsiteX0" fmla="*/ 3371933 w 5716933"/>
              <a:gd name="connsiteY0" fmla="*/ 0 h 5643030"/>
              <a:gd name="connsiteX1" fmla="*/ 5516795 w 5716933"/>
              <a:gd name="connsiteY1" fmla="*/ 769986 h 5643030"/>
              <a:gd name="connsiteX2" fmla="*/ 5716933 w 5716933"/>
              <a:gd name="connsiteY2" fmla="*/ 951883 h 5643030"/>
              <a:gd name="connsiteX3" fmla="*/ 5716933 w 5716933"/>
              <a:gd name="connsiteY3" fmla="*/ 5643030 h 5643030"/>
              <a:gd name="connsiteX4" fmla="*/ 884716 w 5716933"/>
              <a:gd name="connsiteY4" fmla="*/ 5643030 h 5643030"/>
              <a:gd name="connsiteX5" fmla="*/ 769986 w 5716933"/>
              <a:gd name="connsiteY5" fmla="*/ 5516796 h 5643030"/>
              <a:gd name="connsiteX6" fmla="*/ 0 w 5716933"/>
              <a:gd name="connsiteY6" fmla="*/ 3371933 h 5643030"/>
              <a:gd name="connsiteX7" fmla="*/ 3371933 w 5716933"/>
              <a:gd name="connsiteY7" fmla="*/ 0 h 56430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716933" h="5643030">
                <a:moveTo>
                  <a:pt x="3371933" y="0"/>
                </a:moveTo>
                <a:cubicBezTo>
                  <a:pt x="4186675" y="0"/>
                  <a:pt x="4933927" y="288960"/>
                  <a:pt x="5516795" y="769986"/>
                </a:cubicBezTo>
                <a:lnTo>
                  <a:pt x="5716933" y="951883"/>
                </a:lnTo>
                <a:lnTo>
                  <a:pt x="5716933" y="5643030"/>
                </a:lnTo>
                <a:lnTo>
                  <a:pt x="884716" y="5643030"/>
                </a:lnTo>
                <a:lnTo>
                  <a:pt x="769986" y="5516796"/>
                </a:lnTo>
                <a:cubicBezTo>
                  <a:pt x="288960" y="4933927"/>
                  <a:pt x="0" y="4186675"/>
                  <a:pt x="0" y="3371933"/>
                </a:cubicBezTo>
                <a:cubicBezTo>
                  <a:pt x="0" y="1509666"/>
                  <a:pt x="1509666" y="0"/>
                  <a:pt x="337193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3087" name="decorative circles">
            <a:extLst>
              <a:ext uri="{FF2B5EF4-FFF2-40B4-BE49-F238E27FC236}">
                <a16:creationId xmlns:a16="http://schemas.microsoft.com/office/drawing/2014/main" id="{47154ABD-A760-4C29-A394-422706C2C0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08627" y="289695"/>
            <a:ext cx="5228154" cy="5966848"/>
            <a:chOff x="6008627" y="289695"/>
            <a:chExt cx="5228154" cy="5966848"/>
          </a:xfrm>
        </p:grpSpPr>
        <p:sp>
          <p:nvSpPr>
            <p:cNvPr id="3088" name="Oval 3087">
              <a:extLst>
                <a:ext uri="{FF2B5EF4-FFF2-40B4-BE49-F238E27FC236}">
                  <a16:creationId xmlns:a16="http://schemas.microsoft.com/office/drawing/2014/main" id="{87E907A3-04C3-40DF-AF5B-74DFD9858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43605" y="289695"/>
              <a:ext cx="226735" cy="226735"/>
            </a:xfrm>
            <a:prstGeom prst="ellipse">
              <a:avLst/>
            </a:prstGeom>
            <a:solidFill>
              <a:srgbClr val="9744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89" name="Oval 3088">
              <a:extLst>
                <a:ext uri="{FF2B5EF4-FFF2-40B4-BE49-F238E27FC236}">
                  <a16:creationId xmlns:a16="http://schemas.microsoft.com/office/drawing/2014/main" id="{6C341F19-78FA-4078-B1AD-5E1646DD0D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03560" y="387281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90" name="Oval 3089">
              <a:extLst>
                <a:ext uri="{FF2B5EF4-FFF2-40B4-BE49-F238E27FC236}">
                  <a16:creationId xmlns:a16="http://schemas.microsoft.com/office/drawing/2014/main" id="{D6E0C6E1-CEDB-4511-B675-C5C48112E4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08627" y="5790102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91" name="Oval 3090">
              <a:extLst>
                <a:ext uri="{FF2B5EF4-FFF2-40B4-BE49-F238E27FC236}">
                  <a16:creationId xmlns:a16="http://schemas.microsoft.com/office/drawing/2014/main" id="{C863F213-E875-41B8-A148-A90BCD837B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70340" y="674287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92" name="Oval 3091">
              <a:extLst>
                <a:ext uri="{FF2B5EF4-FFF2-40B4-BE49-F238E27FC236}">
                  <a16:creationId xmlns:a16="http://schemas.microsoft.com/office/drawing/2014/main" id="{26FF8E98-A1E7-49FB-95C2-4518E16B5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08627" y="5407667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074" name="Picture 2" descr="Et billede, der indeholder tekst, skærmbillede, Font/skrifttype&#10;&#10;Automatisk genereret beskrivelse">
            <a:extLst>
              <a:ext uri="{FF2B5EF4-FFF2-40B4-BE49-F238E27FC236}">
                <a16:creationId xmlns:a16="http://schemas.microsoft.com/office/drawing/2014/main" id="{E81327A2-4B37-2A61-CF8E-0F8AF2AA92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15004" y="1760697"/>
            <a:ext cx="6475067" cy="3609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kstfelt 4">
            <a:extLst>
              <a:ext uri="{FF2B5EF4-FFF2-40B4-BE49-F238E27FC236}">
                <a16:creationId xmlns:a16="http://schemas.microsoft.com/office/drawing/2014/main" id="{40640BC4-F985-5302-A5D8-E66DED8EFB35}"/>
              </a:ext>
            </a:extLst>
          </p:cNvPr>
          <p:cNvSpPr txBox="1"/>
          <p:nvPr/>
        </p:nvSpPr>
        <p:spPr>
          <a:xfrm>
            <a:off x="311728" y="723854"/>
            <a:ext cx="5385171" cy="33720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lnSpc>
                <a:spcPct val="150000"/>
              </a:lnSpc>
              <a:buFont typeface="+mj-lt"/>
              <a:buAutoNum type="arabicPeriod"/>
            </a:pPr>
            <a:r>
              <a:rPr lang="da-DK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 (DOM-</a:t>
            </a:r>
            <a:r>
              <a:rPr lang="da-DK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tree</a:t>
            </a:r>
            <a:r>
              <a:rPr lang="da-DK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dokumentobjektmodel for siden. </a:t>
            </a:r>
          </a:p>
          <a:p>
            <a:pPr rtl="0">
              <a:lnSpc>
                <a:spcPct val="150000"/>
              </a:lnSpc>
              <a:buFont typeface="+mj-lt"/>
              <a:buAutoNum type="arabicPeriod"/>
            </a:pPr>
            <a:r>
              <a:rPr lang="da-DK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 (CSSOM-</a:t>
            </a:r>
            <a:r>
              <a:rPr lang="da-DK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tree</a:t>
            </a:r>
            <a:r>
              <a:rPr lang="da-DK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dokumentobjektmodel for siden. Her er de separate enheder i browseren. </a:t>
            </a:r>
          </a:p>
          <a:p>
            <a:pPr rtl="0">
              <a:lnSpc>
                <a:spcPct val="150000"/>
              </a:lnSpc>
              <a:buFont typeface="+mj-lt"/>
              <a:buAutoNum type="arabicPeriod"/>
            </a:pPr>
            <a:r>
              <a:rPr lang="da-DK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Kombinerer DOM og CSSOM i et 'proper render </a:t>
            </a:r>
            <a:r>
              <a:rPr lang="da-DK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tree</a:t>
            </a:r>
            <a:r>
              <a:rPr lang="da-DK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'. Altså hver node af CSS attacher sig til DOM-</a:t>
            </a:r>
            <a:r>
              <a:rPr lang="da-DK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tree</a:t>
            </a:r>
            <a:r>
              <a:rPr lang="da-DK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 </a:t>
            </a:r>
          </a:p>
          <a:p>
            <a:pPr rtl="0">
              <a:lnSpc>
                <a:spcPct val="150000"/>
              </a:lnSpc>
              <a:buFont typeface="+mj-lt"/>
              <a:buAutoNum type="arabicPeriod"/>
            </a:pPr>
            <a:r>
              <a:rPr lang="da-DK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Browseren udregner layoutet ud fra '</a:t>
            </a:r>
            <a:r>
              <a:rPr lang="da-DK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tree'ets</a:t>
            </a:r>
            <a:r>
              <a:rPr lang="da-DK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 geometri, størrelse, position mm. </a:t>
            </a:r>
            <a:r>
              <a:rPr lang="da-DK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udfra</a:t>
            </a:r>
            <a:r>
              <a:rPr lang="da-DK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hver node. </a:t>
            </a:r>
          </a:p>
          <a:p>
            <a:pPr rtl="0">
              <a:lnSpc>
                <a:spcPct val="150000"/>
              </a:lnSpc>
              <a:buFont typeface="+mj-lt"/>
              <a:buAutoNum type="arabicPeriod"/>
            </a:pPr>
            <a:r>
              <a:rPr lang="da-DK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Maler de individuelle noder i browseren ved hjælp af både DOM- og CSSOM noderne.</a:t>
            </a:r>
          </a:p>
        </p:txBody>
      </p:sp>
    </p:spTree>
    <p:extLst>
      <p:ext uri="{BB962C8B-B14F-4D97-AF65-F5344CB8AC3E}">
        <p14:creationId xmlns:p14="http://schemas.microsoft.com/office/powerpoint/2010/main" val="135766215"/>
      </p:ext>
    </p:extLst>
  </p:cSld>
  <p:clrMapOvr>
    <a:masterClrMapping/>
  </p:clrMapOvr>
</p:sld>
</file>

<file path=ppt/theme/theme1.xml><?xml version="1.0" encoding="utf-8"?>
<a:theme xmlns:a="http://schemas.openxmlformats.org/drawingml/2006/main" name="ConfettiVTI">
  <a:themeElements>
    <a:clrScheme name="AnalogousFromLightSeedRightStep">
      <a:dk1>
        <a:srgbClr val="000000"/>
      </a:dk1>
      <a:lt1>
        <a:srgbClr val="FFFFFF"/>
      </a:lt1>
      <a:dk2>
        <a:srgbClr val="3E3423"/>
      </a:dk2>
      <a:lt2>
        <a:srgbClr val="E2E7E8"/>
      </a:lt2>
      <a:accent1>
        <a:srgbClr val="DA8F7A"/>
      </a:accent1>
      <a:accent2>
        <a:srgbClr val="C59D55"/>
      </a:accent2>
      <a:accent3>
        <a:srgbClr val="A2A661"/>
      </a:accent3>
      <a:accent4>
        <a:srgbClr val="84B053"/>
      </a:accent4>
      <a:accent5>
        <a:srgbClr val="67B45D"/>
      </a:accent5>
      <a:accent6>
        <a:srgbClr val="55B472"/>
      </a:accent6>
      <a:hlink>
        <a:srgbClr val="5C8B98"/>
      </a:hlink>
      <a:folHlink>
        <a:srgbClr val="7F7F7F"/>
      </a:folHlink>
    </a:clrScheme>
    <a:fontScheme name="Custom 10">
      <a:majorFont>
        <a:latin typeface="Gill Sans Nov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nfettiVTI" id="{B5618F7C-B4F0-4D28-83B4-440D0519681F}" vid="{5F84EFDF-E14E-48C6-955C-990A32085A7F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7D61C4E89587D409FBF66784AF992F7" ma:contentTypeVersion="13" ma:contentTypeDescription="Create a new document." ma:contentTypeScope="" ma:versionID="5227176ca8f6c5ab7b82236c67a46f75">
  <xsd:schema xmlns:xsd="http://www.w3.org/2001/XMLSchema" xmlns:xs="http://www.w3.org/2001/XMLSchema" xmlns:p="http://schemas.microsoft.com/office/2006/metadata/properties" xmlns:ns2="f6500a95-51e0-4f85-9dd0-d4ed88ce8bfb" xmlns:ns3="7d65f2ab-e0ff-47e6-9d3d-6d48113a79ce" targetNamespace="http://schemas.microsoft.com/office/2006/metadata/properties" ma:root="true" ma:fieldsID="dd076ae28ea77f3f4fa59e3a5da131f9" ns2:_="" ns3:_="">
    <xsd:import namespace="f6500a95-51e0-4f85-9dd0-d4ed88ce8bfb"/>
    <xsd:import namespace="7d65f2ab-e0ff-47e6-9d3d-6d48113a79c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6500a95-51e0-4f85-9dd0-d4ed88ce8bf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3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8" nillable="true" ma:taxonomy="true" ma:internalName="lcf76f155ced4ddcb4097134ff3c332f" ma:taxonomyFieldName="MediaServiceImageTags" ma:displayName="Image Tags" ma:readOnly="false" ma:fieldId="{5cf76f15-5ced-4ddc-b409-7134ff3c332f}" ma:taxonomyMulti="true" ma:sspId="ad5c13d8-c446-4f20-8680-8f99546cc05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d65f2ab-e0ff-47e6-9d3d-6d48113a79ce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9" nillable="true" ma:displayName="Taxonomy Catch All Column" ma:hidden="true" ma:list="{6fa4a972-d37c-4093-b8e4-40816975a813}" ma:internalName="TaxCatchAll" ma:showField="CatchAllData" ma:web="7d65f2ab-e0ff-47e6-9d3d-6d48113a79c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f6500a95-51e0-4f85-9dd0-d4ed88ce8bfb">
      <Terms xmlns="http://schemas.microsoft.com/office/infopath/2007/PartnerControls"/>
    </lcf76f155ced4ddcb4097134ff3c332f>
    <TaxCatchAll xmlns="7d65f2ab-e0ff-47e6-9d3d-6d48113a79ce" xsi:nil="true"/>
  </documentManagement>
</p:properties>
</file>

<file path=customXml/itemProps1.xml><?xml version="1.0" encoding="utf-8"?>
<ds:datastoreItem xmlns:ds="http://schemas.openxmlformats.org/officeDocument/2006/customXml" ds:itemID="{DD489651-189D-4E72-84B8-E212665217BE}"/>
</file>

<file path=customXml/itemProps2.xml><?xml version="1.0" encoding="utf-8"?>
<ds:datastoreItem xmlns:ds="http://schemas.openxmlformats.org/officeDocument/2006/customXml" ds:itemID="{1988266D-FBE2-46FA-A2EF-4652E19A4099}"/>
</file>

<file path=customXml/itemProps3.xml><?xml version="1.0" encoding="utf-8"?>
<ds:datastoreItem xmlns:ds="http://schemas.openxmlformats.org/officeDocument/2006/customXml" ds:itemID="{B83AA9C6-9A55-4055-A51D-194150178D3A}"/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257</Words>
  <Application>Microsoft Macintosh PowerPoint</Application>
  <PresentationFormat>Widescreen</PresentationFormat>
  <Paragraphs>28</Paragraphs>
  <Slides>6</Slides>
  <Notes>5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4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6</vt:i4>
      </vt:variant>
    </vt:vector>
  </HeadingPairs>
  <TitlesOfParts>
    <vt:vector size="11" baseType="lpstr">
      <vt:lpstr>Arial</vt:lpstr>
      <vt:lpstr>Calibri</vt:lpstr>
      <vt:lpstr>Gill Sans Nova</vt:lpstr>
      <vt:lpstr>Times New Roman</vt:lpstr>
      <vt:lpstr>ConfettiVTI</vt:lpstr>
      <vt:lpstr>CSS Basics </vt:lpstr>
      <vt:lpstr>CSS </vt:lpstr>
      <vt:lpstr>PowerPoint-præsentation</vt:lpstr>
      <vt:lpstr>PowerPoint-præsentation</vt:lpstr>
      <vt:lpstr>Hvad vægter CSS højest? </vt:lpstr>
      <vt:lpstr>PowerPoint-præsentation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 Basics </dc:title>
  <dc:creator>johanne thorup knudsen</dc:creator>
  <cp:lastModifiedBy>johanne thorup knudsen</cp:lastModifiedBy>
  <cp:revision>2</cp:revision>
  <dcterms:created xsi:type="dcterms:W3CDTF">2023-11-07T07:10:06Z</dcterms:created>
  <dcterms:modified xsi:type="dcterms:W3CDTF">2023-11-07T08:15:12Z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0x01010077D61C4E89587D409FBF66784AF992F7</vt:lpwstr>
  </property>
</Properties>
</file>