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1" r:id="rId4"/>
  </p:sldMasterIdLst>
  <p:notesMasterIdLst>
    <p:notesMasterId r:id="rId21"/>
  </p:notesMasterIdLst>
  <p:sldIdLst>
    <p:sldId id="256" r:id="rId5"/>
    <p:sldId id="310" r:id="rId6"/>
    <p:sldId id="317" r:id="rId7"/>
    <p:sldId id="312" r:id="rId8"/>
    <p:sldId id="316" r:id="rId9"/>
    <p:sldId id="314" r:id="rId10"/>
    <p:sldId id="315" r:id="rId11"/>
    <p:sldId id="320" r:id="rId12"/>
    <p:sldId id="325" r:id="rId13"/>
    <p:sldId id="326" r:id="rId14"/>
    <p:sldId id="342" r:id="rId15"/>
    <p:sldId id="337" r:id="rId16"/>
    <p:sldId id="327" r:id="rId17"/>
    <p:sldId id="340" r:id="rId18"/>
    <p:sldId id="332" r:id="rId19"/>
    <p:sldId id="341" r:id="rId2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BC071-B2E7-45BB-9221-FB4BE55873B2}" v="1" dt="2023-09-26T05:48:00.832"/>
    <p1510:client id="{511E488C-8ED2-44B5-8161-365DB8CBA492}" v="40" dt="2023-09-25T14:08:17.770"/>
    <p1510:client id="{5788F5CD-7AB4-4D79-AD35-FD722E951BDE}" v="2" dt="2023-10-03T06:24:31.269"/>
    <p1510:client id="{77ECA0F4-2F5C-4C75-8314-4B352559DF68}" v="3" dt="2023-09-25T14:08:52.79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Theodor Grønvald" userId="S::fred39p1@eamv.dk::67d1de2a-5858-40a5-95c6-cd038bad0b14" providerId="AD" clId="Web-{5788F5CD-7AB4-4D79-AD35-FD722E951BDE}"/>
    <pc:docChg chg="sldOrd">
      <pc:chgData name="Frederik Theodor Grønvald" userId="S::fred39p1@eamv.dk::67d1de2a-5858-40a5-95c6-cd038bad0b14" providerId="AD" clId="Web-{5788F5CD-7AB4-4D79-AD35-FD722E951BDE}" dt="2023-10-03T06:24:31.269" v="1"/>
      <pc:docMkLst>
        <pc:docMk/>
      </pc:docMkLst>
      <pc:sldChg chg="ord">
        <pc:chgData name="Frederik Theodor Grønvald" userId="S::fred39p1@eamv.dk::67d1de2a-5858-40a5-95c6-cd038bad0b14" providerId="AD" clId="Web-{5788F5CD-7AB4-4D79-AD35-FD722E951BDE}" dt="2023-10-03T06:24:14.971" v="0"/>
        <pc:sldMkLst>
          <pc:docMk/>
          <pc:sldMk cId="0" sldId="314"/>
        </pc:sldMkLst>
      </pc:sldChg>
      <pc:sldChg chg="ord">
        <pc:chgData name="Frederik Theodor Grønvald" userId="S::fred39p1@eamv.dk::67d1de2a-5858-40a5-95c6-cd038bad0b14" providerId="AD" clId="Web-{5788F5CD-7AB4-4D79-AD35-FD722E951BDE}" dt="2023-10-03T06:24:31.269" v="1"/>
        <pc:sldMkLst>
          <pc:docMk/>
          <pc:sldMk cId="0" sldId="327"/>
        </pc:sldMkLst>
      </pc:sldChg>
    </pc:docChg>
  </pc:docChgLst>
  <pc:docChgLst>
    <pc:chgData name="Xiaolei Bi" userId="S::xbi@eamv.dk::4defdd0b-eb6b-464a-acc0-49fc44ef47a7" providerId="AD" clId="Web-{77ECA0F4-2F5C-4C75-8314-4B352559DF68}"/>
    <pc:docChg chg="modSld">
      <pc:chgData name="Xiaolei Bi" userId="S::xbi@eamv.dk::4defdd0b-eb6b-464a-acc0-49fc44ef47a7" providerId="AD" clId="Web-{77ECA0F4-2F5C-4C75-8314-4B352559DF68}" dt="2023-09-25T14:08:52.548" v="1" actId="20577"/>
      <pc:docMkLst>
        <pc:docMk/>
      </pc:docMkLst>
      <pc:sldChg chg="modSp">
        <pc:chgData name="Xiaolei Bi" userId="S::xbi@eamv.dk::4defdd0b-eb6b-464a-acc0-49fc44ef47a7" providerId="AD" clId="Web-{77ECA0F4-2F5C-4C75-8314-4B352559DF68}" dt="2023-09-25T14:08:52.548" v="1" actId="20577"/>
        <pc:sldMkLst>
          <pc:docMk/>
          <pc:sldMk cId="0" sldId="310"/>
        </pc:sldMkLst>
        <pc:spChg chg="mod">
          <ac:chgData name="Xiaolei Bi" userId="S::xbi@eamv.dk::4defdd0b-eb6b-464a-acc0-49fc44ef47a7" providerId="AD" clId="Web-{77ECA0F4-2F5C-4C75-8314-4B352559DF68}" dt="2023-09-25T14:08:52.548" v="1" actId="20577"/>
          <ac:spMkLst>
            <pc:docMk/>
            <pc:sldMk cId="0" sldId="310"/>
            <ac:spMk id="8195" creationId="{239C5576-3D6A-154B-5894-B1829EF849A9}"/>
          </ac:spMkLst>
        </pc:spChg>
      </pc:sldChg>
    </pc:docChg>
  </pc:docChgLst>
  <pc:docChgLst>
    <pc:chgData name="Xiaolei Bi" userId="S::xbi@eamv.dk::4defdd0b-eb6b-464a-acc0-49fc44ef47a7" providerId="AD" clId="Web-{511E488C-8ED2-44B5-8161-365DB8CBA492}"/>
    <pc:docChg chg="addSld modSld">
      <pc:chgData name="Xiaolei Bi" userId="S::xbi@eamv.dk::4defdd0b-eb6b-464a-acc0-49fc44ef47a7" providerId="AD" clId="Web-{511E488C-8ED2-44B5-8161-365DB8CBA492}" dt="2023-09-25T14:08:17.770" v="37"/>
      <pc:docMkLst>
        <pc:docMk/>
      </pc:docMkLst>
      <pc:sldChg chg="modSp">
        <pc:chgData name="Xiaolei Bi" userId="S::xbi@eamv.dk::4defdd0b-eb6b-464a-acc0-49fc44ef47a7" providerId="AD" clId="Web-{511E488C-8ED2-44B5-8161-365DB8CBA492}" dt="2023-09-25T14:03:56.995" v="0" actId="20577"/>
        <pc:sldMkLst>
          <pc:docMk/>
          <pc:sldMk cId="0" sldId="310"/>
        </pc:sldMkLst>
        <pc:spChg chg="mod">
          <ac:chgData name="Xiaolei Bi" userId="S::xbi@eamv.dk::4defdd0b-eb6b-464a-acc0-49fc44ef47a7" providerId="AD" clId="Web-{511E488C-8ED2-44B5-8161-365DB8CBA492}" dt="2023-09-25T14:03:56.995" v="0" actId="20577"/>
          <ac:spMkLst>
            <pc:docMk/>
            <pc:sldMk cId="0" sldId="310"/>
            <ac:spMk id="8195" creationId="{239C5576-3D6A-154B-5894-B1829EF849A9}"/>
          </ac:spMkLst>
        </pc:spChg>
      </pc:sldChg>
      <pc:sldChg chg="modSp">
        <pc:chgData name="Xiaolei Bi" userId="S::xbi@eamv.dk::4defdd0b-eb6b-464a-acc0-49fc44ef47a7" providerId="AD" clId="Web-{511E488C-8ED2-44B5-8161-365DB8CBA492}" dt="2023-09-25T14:04:26.340" v="2" actId="20577"/>
        <pc:sldMkLst>
          <pc:docMk/>
          <pc:sldMk cId="0" sldId="312"/>
        </pc:sldMkLst>
        <pc:spChg chg="mod">
          <ac:chgData name="Xiaolei Bi" userId="S::xbi@eamv.dk::4defdd0b-eb6b-464a-acc0-49fc44ef47a7" providerId="AD" clId="Web-{511E488C-8ED2-44B5-8161-365DB8CBA492}" dt="2023-09-25T14:04:26.340" v="2" actId="20577"/>
          <ac:spMkLst>
            <pc:docMk/>
            <pc:sldMk cId="0" sldId="312"/>
            <ac:spMk id="12291" creationId="{780E26C5-CCE9-A899-9A29-C73B4A179C94}"/>
          </ac:spMkLst>
        </pc:spChg>
      </pc:sldChg>
      <pc:sldChg chg="modSp">
        <pc:chgData name="Xiaolei Bi" userId="S::xbi@eamv.dk::4defdd0b-eb6b-464a-acc0-49fc44ef47a7" providerId="AD" clId="Web-{511E488C-8ED2-44B5-8161-365DB8CBA492}" dt="2023-09-25T14:08:17.770" v="37"/>
        <pc:sldMkLst>
          <pc:docMk/>
          <pc:sldMk cId="274253833" sldId="341"/>
        </pc:sldMkLst>
        <pc:spChg chg="mod">
          <ac:chgData name="Xiaolei Bi" userId="S::xbi@eamv.dk::4defdd0b-eb6b-464a-acc0-49fc44ef47a7" providerId="AD" clId="Web-{511E488C-8ED2-44B5-8161-365DB8CBA492}" dt="2023-09-25T14:06:37.985" v="31" actId="20577"/>
          <ac:spMkLst>
            <pc:docMk/>
            <pc:sldMk cId="274253833" sldId="341"/>
            <ac:spMk id="2" creationId="{522383F6-30B1-3685-1B8F-BC0C370B87C1}"/>
          </ac:spMkLst>
        </pc:spChg>
        <pc:spChg chg="mod">
          <ac:chgData name="Xiaolei Bi" userId="S::xbi@eamv.dk::4defdd0b-eb6b-464a-acc0-49fc44ef47a7" providerId="AD" clId="Web-{511E488C-8ED2-44B5-8161-365DB8CBA492}" dt="2023-09-25T14:08:17.770" v="37"/>
          <ac:spMkLst>
            <pc:docMk/>
            <pc:sldMk cId="274253833" sldId="341"/>
            <ac:spMk id="3" creationId="{F1C6DA8C-48EF-B0F6-0884-163A499521E8}"/>
          </ac:spMkLst>
        </pc:spChg>
      </pc:sldChg>
      <pc:sldChg chg="modSp new">
        <pc:chgData name="Xiaolei Bi" userId="S::xbi@eamv.dk::4defdd0b-eb6b-464a-acc0-49fc44ef47a7" providerId="AD" clId="Web-{511E488C-8ED2-44B5-8161-365DB8CBA492}" dt="2023-09-25T14:05:44.390" v="15" actId="20577"/>
        <pc:sldMkLst>
          <pc:docMk/>
          <pc:sldMk cId="3175615957" sldId="342"/>
        </pc:sldMkLst>
        <pc:spChg chg="mod">
          <ac:chgData name="Xiaolei Bi" userId="S::xbi@eamv.dk::4defdd0b-eb6b-464a-acc0-49fc44ef47a7" providerId="AD" clId="Web-{511E488C-8ED2-44B5-8161-365DB8CBA492}" dt="2023-09-25T14:05:44.390" v="15" actId="20577"/>
          <ac:spMkLst>
            <pc:docMk/>
            <pc:sldMk cId="3175615957" sldId="342"/>
            <ac:spMk id="2" creationId="{528B80EE-22EC-EDCA-C90D-0C4C0003F665}"/>
          </ac:spMkLst>
        </pc:spChg>
      </pc:sldChg>
    </pc:docChg>
  </pc:docChgLst>
  <pc:docChgLst>
    <pc:chgData name="Anne Rohde Andersen" userId="S::annan01@eamv.dk::f8b39f7d-7911-4ed3-9621-a52d360f2b74" providerId="AD" clId="Web-{44DBC071-B2E7-45BB-9221-FB4BE55873B2}"/>
    <pc:docChg chg="sldOrd">
      <pc:chgData name="Anne Rohde Andersen" userId="S::annan01@eamv.dk::f8b39f7d-7911-4ed3-9621-a52d360f2b74" providerId="AD" clId="Web-{44DBC071-B2E7-45BB-9221-FB4BE55873B2}" dt="2023-09-26T05:48:00.832" v="0"/>
      <pc:docMkLst>
        <pc:docMk/>
      </pc:docMkLst>
      <pc:sldChg chg="ord">
        <pc:chgData name="Anne Rohde Andersen" userId="S::annan01@eamv.dk::f8b39f7d-7911-4ed3-9621-a52d360f2b74" providerId="AD" clId="Web-{44DBC071-B2E7-45BB-9221-FB4BE55873B2}" dt="2023-09-26T05:48:00.832" v="0"/>
        <pc:sldMkLst>
          <pc:docMk/>
          <pc:sldMk cId="0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548F56A-2BF6-A6C1-F586-647F21570B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7E3BF4E-8D6A-9907-0216-B6578CFAF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65DD6E7-97BE-483C-0FCE-90F07FA984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48C92CF3-0A4D-484C-BA85-DBF41B2A83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F4FAFAB1-4A89-BA73-E59F-DD62E18D7D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688AE7C6-4867-36F0-AA24-73DF61C5A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30EBFF4-FC16-2940-A929-CA51E7CA0E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7202CCB6-81BF-524F-0916-9EE2C52D3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5C439F6D-90F1-4496-D08F-09CF2B4D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24B6B53D-BC15-06DC-7D2C-E349B3B50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CC55B6-8AFA-564B-A79F-FF9C0A1FCC96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CC063536-9588-2AB1-BE35-07DD14FD4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3BDCA64B-1FE2-3327-72A9-C5FD8F9B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3C129713-A66F-7A5E-E3D3-B6507BAC2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F89D22-2BB1-3743-B869-1DCD2D6ADE0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B031E46-C82C-B86F-6B5C-78BDFD65E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34F0C0E5-1E2D-859B-E42D-2A4525CF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0183165-E35E-799B-8249-A9B32E799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271E56-67F7-EB43-AB22-24C3F52F30B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1754C5E-F5CE-6BE1-AB4A-08CC38F52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9FC14213-583B-B177-7BF6-54EC2E5F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73EF5B7-5E6D-E6DE-034A-5E2D8C4DB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6B5AED-2085-4743-9D3B-0D2F9BDE1C4E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2EE8FA6-290C-41B3-937A-645024542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B00059E-91E8-5DF2-DAFC-88357D5CD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8269E85-322D-2F8A-7DB0-597EA018F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B8EE1F-DDC6-294C-9690-5EC8D335AA3F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F81A4D75-8C9C-3B18-0842-5ED8BCA4C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BCD1AD92-9AA1-4469-7053-0D5A64E3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E1B89A94-CD62-8401-F6CA-63F1810C7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EBE764-99F1-584D-92A0-33B76C08C48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Terry Morris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82814-CF50-144A-B97E-7A9B8DDA8D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6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138AA-B231-A44C-8EB9-81BFE43E42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87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56EF7-730D-E64E-A3BD-CBB29A5563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1962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0DFE3-32E1-314D-86BE-937C94A0B3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3976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3E6B5D-729E-E34D-B423-971754E5D6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6062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6624F-9813-6145-A4BD-1F55B8826E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4074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B901-600E-A342-B9FB-5650DDEB11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047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F712C-9378-2048-9DD2-DF8533F904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43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2D326B-FAD3-9DD8-6C12-4FB08DCC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6746C71-A3B3-E9BC-572B-58C19FE1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7137BF-A226-4A24-D733-4FFB6BEE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C4620-875B-FF40-9E16-C19B2399D4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0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C1FA5-46B8-7F4E-AEFF-F222F637EA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DD4D1A8-FB46-F988-ECEF-C529030A3018}"/>
              </a:ext>
            </a:extLst>
          </p:cNvPr>
          <p:cNvSpPr txBox="1">
            <a:spLocks/>
          </p:cNvSpPr>
          <p:nvPr userDrawn="1"/>
        </p:nvSpPr>
        <p:spPr>
          <a:xfrm>
            <a:off x="838200" y="6373814"/>
            <a:ext cx="6163733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900"/>
              <a:t>Copyright © 2022 Terry Ann Morris, Ed. D.</a:t>
            </a:r>
          </a:p>
        </p:txBody>
      </p:sp>
    </p:spTree>
    <p:extLst>
      <p:ext uri="{BB962C8B-B14F-4D97-AF65-F5344CB8AC3E}">
        <p14:creationId xmlns:p14="http://schemas.microsoft.com/office/powerpoint/2010/main" val="217705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817C4-0C10-A740-A350-4BA8B2559E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7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A4789-A456-2C4A-B14E-55F24C13728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1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958B0-834C-E646-ABCE-3FA5910869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6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5DA06-C77B-B044-A440-5BC3C31510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CBE04-B526-4845-8B4A-8B480D761A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00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69A0D-9A97-184D-93F3-73A6D25A9E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83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A2DE7-7F55-7441-B4FA-EEB55ABF67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73611BF-5A6E-3542-9B72-26278093C7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3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2" r:id="rId1"/>
    <p:sldLayoutId id="2147484943" r:id="rId2"/>
    <p:sldLayoutId id="2147484944" r:id="rId3"/>
    <p:sldLayoutId id="2147484945" r:id="rId4"/>
    <p:sldLayoutId id="2147484946" r:id="rId5"/>
    <p:sldLayoutId id="2147484947" r:id="rId6"/>
    <p:sldLayoutId id="2147484948" r:id="rId7"/>
    <p:sldLayoutId id="2147484949" r:id="rId8"/>
    <p:sldLayoutId id="2147484950" r:id="rId9"/>
    <p:sldLayoutId id="2147484951" r:id="rId10"/>
    <p:sldLayoutId id="2147484952" r:id="rId11"/>
    <p:sldLayoutId id="2147484953" r:id="rId12"/>
    <p:sldLayoutId id="2147484954" r:id="rId13"/>
    <p:sldLayoutId id="2147484955" r:id="rId14"/>
    <p:sldLayoutId id="2147484956" r:id="rId15"/>
    <p:sldLayoutId id="2147484957" r:id="rId16"/>
    <p:sldLayoutId id="214748493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geolocation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A4DAFE81-713C-9B5B-D792-674F3C6365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90663" y="1604963"/>
            <a:ext cx="7315201" cy="1447800"/>
          </a:xfrm>
        </p:spPr>
        <p:txBody>
          <a:bodyPr rtlCol="0"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Basics of Web Design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 </a:t>
            </a:r>
            <a:br>
              <a:rPr lang="en-US" sz="40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Media &amp; Interactivity Basics</a:t>
            </a:r>
            <a:endParaRPr sz="40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B3CBAC9-8848-AB3A-4C29-38A8FCB118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1" y="3429000"/>
            <a:ext cx="5338763" cy="2209800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400" b="1"/>
              <a:t>Basics of Web Design: </a:t>
            </a:r>
            <a:br>
              <a:rPr lang="en-US" altLang="en-US" sz="2400" b="1"/>
            </a:br>
            <a:r>
              <a:rPr lang="en-US" altLang="en-US" sz="2400" b="1"/>
              <a:t>HTML5 &amp; CSS, 6</a:t>
            </a:r>
            <a:r>
              <a:rPr lang="en-US" altLang="en-US" sz="2400" b="1" baseline="30000"/>
              <a:t>th</a:t>
            </a:r>
            <a:r>
              <a:rPr lang="en-US" altLang="en-US" sz="2400" b="1"/>
              <a:t> Edition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/>
              <a:t>Copyright © 2022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514CAA91-2335-EF6D-AD9E-3155F053CA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FDB445-3AF1-A047-A4A1-D6615FC2AAAC}" type="slidenum"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3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264D689-C845-7C54-9511-383A5FD1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6726238" cy="3352800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21507" name="Title 1">
            <a:extLst>
              <a:ext uri="{FF2B5EF4-FFF2-40B4-BE49-F238E27FC236}">
                <a16:creationId xmlns:a16="http://schemas.microsoft.com/office/drawing/2014/main" id="{4B104923-BAD0-617C-D8C9-E656B11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8289"/>
            <a:ext cx="8686800" cy="1398587"/>
          </a:xfrm>
        </p:spPr>
        <p:txBody>
          <a:bodyPr/>
          <a:lstStyle/>
          <a:p>
            <a:pPr eaLnBrk="1" hangingPunct="1"/>
            <a:r>
              <a:rPr lang="en-US" altLang="en-US"/>
              <a:t>HTML5 Video &amp; Source Elements</a:t>
            </a:r>
          </a:p>
        </p:txBody>
      </p:sp>
      <p:sp>
        <p:nvSpPr>
          <p:cNvPr id="21508" name="Content Placeholder 2">
            <a:extLst>
              <a:ext uri="{FF2B5EF4-FFF2-40B4-BE49-F238E27FC236}">
                <a16:creationId xmlns:a16="http://schemas.microsoft.com/office/drawing/2014/main" id="{6D6F5D88-0B15-7692-E073-6FE7D78D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39888"/>
            <a:ext cx="8229600" cy="2667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&lt;video controls poster="sparky.jpg"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width="160" height="150"&gt;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&lt;source src="sparky.m4v" type="video/mp4"&gt; 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&lt;source src="sparky.ogv" type="video/ogg"&gt;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&lt;a href="sparky.mov"&gt;Sparky the Dog&lt;/a&gt; (.mov)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</a:p>
          <a:p>
            <a:pPr eaLnBrk="1" hangingPunct="1"/>
            <a:endParaRPr lang="en-US" altLang="en-US"/>
          </a:p>
        </p:txBody>
      </p:sp>
      <p:sp>
        <p:nvSpPr>
          <p:cNvPr id="21509" name="Slide Number Placeholder 3">
            <a:extLst>
              <a:ext uri="{FF2B5EF4-FFF2-40B4-BE49-F238E27FC236}">
                <a16:creationId xmlns:a16="http://schemas.microsoft.com/office/drawing/2014/main" id="{3CEFED50-A04D-C321-C676-F91D591E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EFDA3E-B2FC-DB40-A75A-510AA46AE67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0" name="Picture 1">
            <a:extLst>
              <a:ext uri="{FF2B5EF4-FFF2-40B4-BE49-F238E27FC236}">
                <a16:creationId xmlns:a16="http://schemas.microsoft.com/office/drawing/2014/main" id="{1006848A-6E77-BFCA-289C-22B9DC6E4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322764"/>
            <a:ext cx="20574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80EE-22EC-EDCA-C90D-0C4C0003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demo XBI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FB82-3BBB-A235-7156-35468DE7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57349-446C-F2B9-D70D-279AB38A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C1FA5-46B8-7F4E-AEFF-F222F637EA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61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11C0780-B6FB-FC46-FBD7-EE7BE0E3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1" y="3810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/>
              <a:t>HTML5 APIs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3B94B75-D3BF-8C37-ACB6-EDB3FB85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13" y="1219200"/>
            <a:ext cx="72390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/>
              <a:t>API – a protocol that allows software components to communicate – interacting and sharing data</a:t>
            </a:r>
          </a:p>
          <a:p>
            <a:pPr eaLnBrk="1" hangingPunct="1"/>
            <a:r>
              <a:rPr lang="en-US" altLang="en-US" sz="2400"/>
              <a:t>A variety of APIs that are intended to work with HTML5, CSS, and JavaScript are currently under development and in the W3C approval process, including:</a:t>
            </a:r>
          </a:p>
          <a:p>
            <a:pPr lvl="1" eaLnBrk="1" hangingPunct="1"/>
            <a:r>
              <a:rPr lang="en-US" altLang="en-US" sz="2000"/>
              <a:t>geolocation</a:t>
            </a:r>
          </a:p>
          <a:p>
            <a:pPr lvl="1" eaLnBrk="1" hangingPunct="1"/>
            <a:r>
              <a:rPr lang="en-US" altLang="en-US" sz="2000"/>
              <a:t>web storage</a:t>
            </a:r>
          </a:p>
          <a:p>
            <a:pPr lvl="1" eaLnBrk="1" hangingPunct="1"/>
            <a:r>
              <a:rPr lang="en-US" altLang="en-US" sz="2000"/>
              <a:t>service workers</a:t>
            </a:r>
          </a:p>
          <a:p>
            <a:pPr lvl="1" eaLnBrk="1" hangingPunct="1"/>
            <a:r>
              <a:rPr lang="en-US" altLang="en-US" sz="2000"/>
              <a:t>Canvas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>
                <a:hlinkClick r:id="rId2"/>
              </a:rPr>
              <a:t>https://www.w3schools.com/html/html5_geolocation.asp</a:t>
            </a:r>
            <a:endParaRPr lang="en-US" altLang="en-US" sz="2000"/>
          </a:p>
          <a:p>
            <a:pPr lvl="1" eaLnBrk="1" hangingPunct="1"/>
            <a:endParaRPr lang="en-US" altLang="en-US" sz="2000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1D54A3A3-E11B-1F8C-D7EE-09EBBD5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839200" y="6492876"/>
            <a:ext cx="30861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9D11F56-41DB-B84A-B970-7CFEC8061EBF}" type="slidenum">
              <a:rPr lang="en-US" altLang="en-US" sz="1100">
                <a:solidFill>
                  <a:srgbClr val="4D4D4D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10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569D752-E1F5-2C10-5E5A-633CC2688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19400"/>
            <a:ext cx="8686800" cy="3733800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1914EF05-E313-82E6-4698-1C76B13B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5413"/>
            <a:ext cx="4267200" cy="3200400"/>
          </a:xfrm>
        </p:spPr>
        <p:txBody>
          <a:bodyPr/>
          <a:lstStyle/>
          <a:p>
            <a:pPr eaLnBrk="1" hangingPunct="1"/>
            <a:r>
              <a:rPr lang="en-US" altLang="en-US"/>
              <a:t>Use the iframe element </a:t>
            </a:r>
            <a:br>
              <a:rPr lang="en-US" altLang="en-US"/>
            </a:br>
            <a:r>
              <a:rPr lang="en-US" altLang="en-US"/>
              <a:t>to embed a video</a:t>
            </a: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22C4D14F-F784-C05D-08A7-5FD10BFD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5" y="3625850"/>
            <a:ext cx="89916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/>
              <a:t>&lt;iframe src="https://www.youtube.com/embed/2CuOug8KDWI"</a:t>
            </a:r>
          </a:p>
          <a:p>
            <a:pPr marL="0" indent="0">
              <a:buNone/>
            </a:pPr>
            <a:r>
              <a:rPr lang="en-US" altLang="en-US" sz="2000"/>
              <a:t>             width="640" height="385" allowfullscreen&gt;</a:t>
            </a:r>
          </a:p>
          <a:p>
            <a:pPr marL="0" indent="0">
              <a:buNone/>
            </a:pPr>
            <a:r>
              <a:rPr lang="en-US" altLang="en-US" sz="2000"/>
              <a:t>&lt;/iframe&gt;</a:t>
            </a:r>
            <a:endParaRPr lang="en-US" altLang="en-US" sz="2800"/>
          </a:p>
        </p:txBody>
      </p:sp>
      <p:sp>
        <p:nvSpPr>
          <p:cNvPr id="22533" name="Slide Number Placeholder 3">
            <a:extLst>
              <a:ext uri="{FF2B5EF4-FFF2-40B4-BE49-F238E27FC236}">
                <a16:creationId xmlns:a16="http://schemas.microsoft.com/office/drawing/2014/main" id="{25AF4AF5-1D04-4F13-939F-63C4C872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59102A-3C60-424B-907B-616D00121C3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C845F9DC-4572-4CFC-FA52-0D010139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4" y="484189"/>
            <a:ext cx="296227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95AD4DD-B154-ED7B-7C28-D8B5C977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0"/>
            <a:ext cx="7696200" cy="1320800"/>
          </a:xfrm>
        </p:spPr>
        <p:txBody>
          <a:bodyPr/>
          <a:lstStyle/>
          <a:p>
            <a:pPr eaLnBrk="1" hangingPunct="1"/>
            <a:r>
              <a:rPr lang="en-US" altLang="en-US"/>
              <a:t>Progressive Web Application (PWA)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C65E17A8-619E-380A-0C24-B15BCAEC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868363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 web application (app) can be written with HTML, CSS and JavaScript and can run in any browser – as long as you are online.  </a:t>
            </a:r>
          </a:p>
          <a:p>
            <a:pPr marL="0" indent="0" eaLnBrk="1" fontAlgn="auto" hangingPunct="1">
              <a:buNone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Progressive Web Application (</a:t>
            </a:r>
            <a:r>
              <a:rPr lang="en-US" altLang="en-US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PWA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35000" lvl="1" indent="-342900" eaLnBrk="1" fontAlgn="auto" hangingPunct="1">
              <a:defRPr/>
            </a:pPr>
            <a:r>
              <a:rPr lang="en-US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Rich user experience similar to an iPhone or Android app</a:t>
            </a:r>
          </a:p>
          <a:p>
            <a:pPr marL="635000" lvl="1" indent="-342900" eaLnBrk="1" fontAlgn="auto" hangingPunct="1">
              <a:defRPr/>
            </a:pPr>
            <a:r>
              <a:rPr lang="en-US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Provides some level of functionality even when offline</a:t>
            </a:r>
          </a:p>
          <a:p>
            <a:pPr marL="0" indent="0" eaLnBrk="1" fontAlgn="auto" hangingPunct="1">
              <a:buNone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Key APIs:</a:t>
            </a:r>
            <a:endParaRPr lang="en-US" altLang="en-US"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4068" lvl="1" indent="-342900" eaLnBrk="1" fontAlgn="auto" hangingPunct="1"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Manifest API</a:t>
            </a:r>
            <a:b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Provides</a:t>
            </a:r>
            <a:r>
              <a:rPr lang="en-US" sz="2000"/>
              <a:t> information about the </a:t>
            </a:r>
            <a:r>
              <a:rPr lang="en-US" sz="2000" err="1"/>
              <a:t>PWA</a:t>
            </a:r>
            <a:r>
              <a:rPr lang="en-US" sz="2000"/>
              <a:t>; including the data needed for the </a:t>
            </a:r>
            <a:r>
              <a:rPr lang="en-US" sz="2000" err="1"/>
              <a:t>PWA's</a:t>
            </a:r>
            <a:r>
              <a:rPr lang="en-US" sz="2000"/>
              <a:t> icon to be added to the home screen of a device. </a:t>
            </a: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4068" lvl="1" indent="-342900" eaLnBrk="1" fontAlgn="auto" hangingPunct="1"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Service Workers API</a:t>
            </a:r>
            <a:b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JavaScript that runs in the background; Provides for push notifications and background data syncing; Requires HTTPS</a:t>
            </a:r>
            <a:br>
              <a:rPr lang="en-US" altLang="en-US"/>
            </a:br>
            <a:endParaRPr lang="en-US" altLang="en-US" sz="1800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E202E2E9-67CE-DB71-8B56-EA7FF82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839200" y="6324601"/>
            <a:ext cx="30861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F2348904-59E7-F047-897D-33CA17AD8274}" type="slidenum">
              <a:rPr lang="en-US" altLang="en-US" sz="1100">
                <a:solidFill>
                  <a:srgbClr val="4D4D4D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10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6DF50E5A-8B8F-3FB0-0D20-4F30F4DF1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6313" y="319089"/>
            <a:ext cx="6400800" cy="76993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Summary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CAE6806-D434-20F1-12AA-A089789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3" y="1600200"/>
            <a:ext cx="6629400" cy="41910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This chapter introduced the HTML  techniques and technologies used to configure sound, video, and interactivity on web pages.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Issues related to accessibility and copyright were also  discussed.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The number one reason for visitors to leave web pages is too long of a download time. When using multimedia, be careful to minimize this issue.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D1A59203-B340-2607-21E0-6221422C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7BD593-D526-FE48-A454-3D41F120B121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792D6CAE-897E-5904-B286-295919FC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D9D15190-AE53-8C99-3240-22A21288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5336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83F6-30B1-3685-1B8F-BC0C370B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HTML code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DA8C-48EF-B0F6-0884-163A499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https://validator.w3.org/</a:t>
            </a:r>
            <a:endParaRPr lang="en-DK">
              <a:ea typeface="+mn-lt"/>
              <a:cs typeface="+mn-lt"/>
            </a:endParaRPr>
          </a:p>
          <a:p>
            <a:r>
              <a:rPr lang="en-US" sz="2400">
                <a:cs typeface="Times New Roman" panose="02020603050405020304" pitchFamily="18" charset="0"/>
              </a:rPr>
              <a:t>W3.org, short for the World Wide Web Consortium, is an international organization dedicated to developing web standards.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BB355-26F0-F767-769C-ECDA161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C1FA5-46B8-7F4E-AEFF-F222F637EA8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5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05A7403-A3AC-E4A0-1192-B4062001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1" y="250825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/>
              <a:t>Learning Outcomes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39C5576-3D6A-154B-5894-B1829EF8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113" y="1143000"/>
            <a:ext cx="8229600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/>
              <a:t>Describe types of multimedia files used on the Web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/>
              <a:t>Configure hyperlinks to multimedia files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/>
              <a:t>Configure audio and video on a web page with HTML5 elements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000"/>
              <a:t>Describe the purpose of geolocation, web storage, offline web applications,  and HTML5 APIs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CC7A800F-B2E2-F203-70CB-59DF288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533A53-9D0C-A741-AD23-AFD895FA1536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68B4668-8CDE-8F5F-7195-2EA3F2FA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851150"/>
            <a:ext cx="6705600" cy="914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9F75EF8-F848-6F17-05E7-B8F605D39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7751" y="136525"/>
            <a:ext cx="7070725" cy="9906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Configure Audio &amp; Video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70F4CE9-DD3F-78FC-BC27-F93040EBB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2288" y="1152525"/>
            <a:ext cx="7239000" cy="3733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most basic method to provide audio or video files: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Hyperlink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alt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="wdfpodcast.mp3" title="Web Design Podcast"&gt;Web Design Podcast&lt;/a&gt;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AFED4E1C-5AD3-9522-D243-FEE9EEFE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DE6F5C-CD65-114B-B5FF-04BB41DD0A6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CB424F45-F765-2DDC-C1B6-C25B5997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7860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7" name="Picture 1">
            <a:extLst>
              <a:ext uri="{FF2B5EF4-FFF2-40B4-BE49-F238E27FC236}">
                <a16:creationId xmlns:a16="http://schemas.microsoft.com/office/drawing/2014/main" id="{660EE02D-6C4E-0346-1D32-B33D864E2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002089"/>
            <a:ext cx="3509963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07B3FEC-693B-EE7B-EA04-9902582E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Containers &amp; Codecs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80E26C5-CCE9-A899-9A29-C73B4A17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6858000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en-US" sz="2400"/>
              <a:t>Container</a:t>
            </a:r>
          </a:p>
          <a:p>
            <a:pPr lvl="1" eaLnBrk="1" hangingPunct="1"/>
            <a:r>
              <a:rPr lang="en-US" altLang="en-US" sz="2000"/>
              <a:t>Designated by the file extension – contains the media and metadata</a:t>
            </a:r>
          </a:p>
          <a:p>
            <a:pPr eaLnBrk="1" hangingPunct="1"/>
            <a:r>
              <a:rPr lang="en-US" altLang="en-US" sz="2400">
                <a:highlight>
                  <a:srgbClr val="FFFF00"/>
                </a:highlight>
              </a:rPr>
              <a:t>Codec</a:t>
            </a:r>
          </a:p>
          <a:p>
            <a:pPr lvl="1" eaLnBrk="1" hangingPunct="1"/>
            <a:r>
              <a:rPr lang="en-US" altLang="en-US" sz="2000"/>
              <a:t>The algorithm used to compress and decompress the media</a:t>
            </a:r>
          </a:p>
          <a:p>
            <a:pPr lvl="1" eaLnBrk="1" hangingPunct="1"/>
            <a:endParaRPr lang="en-US" altLang="en-US" sz="2000"/>
          </a:p>
          <a:p>
            <a:r>
              <a:rPr lang="en-US" altLang="en-US" sz="2400"/>
              <a:t>HTML5 audio &amp; video </a:t>
            </a:r>
          </a:p>
          <a:p>
            <a:pPr lvl="1" eaLnBrk="1" hangingPunct="1"/>
            <a:r>
              <a:rPr lang="en-US" altLang="en-US" sz="2000"/>
              <a:t>Native to the browser</a:t>
            </a:r>
          </a:p>
          <a:p>
            <a:pPr lvl="1" eaLnBrk="1" hangingPunct="1"/>
            <a:r>
              <a:rPr lang="en-US" altLang="en-US" sz="2000"/>
              <a:t>Browsers do not all support the same codecs</a:t>
            </a:r>
            <a:br>
              <a:rPr lang="en-US" altLang="en-US" sz="2000"/>
            </a:b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69EC722-E1A5-A2AC-9BB8-E166367E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09C7CF-1948-F848-AE08-F5883887133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CD8CE691-14BD-1076-3BCB-1D7A82B0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488" y="361950"/>
            <a:ext cx="8915400" cy="8318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Copyright Issues</a:t>
            </a:r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B37310EF-295B-D9F5-697F-B71633A5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371600"/>
            <a:ext cx="8001000" cy="48006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Only publish web pages, images, and other media that you have personally created or have obtained the rights or license to use.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Ask permission to use media created by another person instead of simply “grabbing” it. </a:t>
            </a:r>
          </a:p>
          <a:p>
            <a:pPr eaLnBrk="1" hangingPunct="1"/>
            <a:r>
              <a:rPr lang="en-US" altLang="en-US" sz="2400">
                <a:highlight>
                  <a:srgbClr val="FFFF00"/>
                </a:highlight>
                <a:cs typeface="Times New Roman" panose="02020603050405020304" pitchFamily="18" charset="0"/>
              </a:rPr>
              <a:t>All work (including web pages) are automatically copyrighted </a:t>
            </a:r>
            <a:r>
              <a:rPr lang="en-US" altLang="en-US" sz="2400">
                <a:cs typeface="Times New Roman" panose="02020603050405020304" pitchFamily="18" charset="0"/>
              </a:rPr>
              <a:t>even if there is not copyright mark or date.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Fair Use Clause of the Copyright Act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Creative Commons – A new approach to copyright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  <a:hlinkClick r:id="rId3"/>
              </a:rPr>
              <a:t>https://creativecommons.org/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62B52923-5F1F-F540-4EAC-594D8E8C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1C579-56F8-C947-82FF-4A905150A72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1029">
            <a:extLst>
              <a:ext uri="{FF2B5EF4-FFF2-40B4-BE49-F238E27FC236}">
                <a16:creationId xmlns:a16="http://schemas.microsoft.com/office/drawing/2014/main" id="{1F2A13A3-070F-F193-0556-7D667EB4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1031">
            <a:extLst>
              <a:ext uri="{FF2B5EF4-FFF2-40B4-BE49-F238E27FC236}">
                <a16:creationId xmlns:a16="http://schemas.microsoft.com/office/drawing/2014/main" id="{FE7DEF1A-2C06-C815-B45D-349DD8C1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28670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FDB95004-F11B-4E2B-57DB-8836B7AF9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3263" y="434976"/>
            <a:ext cx="8445500" cy="8747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Common  Audio File Types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935C243-0459-82A4-48B8-611569F7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688" y="1219200"/>
            <a:ext cx="8305800" cy="4191000"/>
          </a:xfrm>
        </p:spPr>
        <p:txBody>
          <a:bodyPr>
            <a:normAutofit fontScale="85000" lnSpcReduction="20000"/>
          </a:bodyPr>
          <a:lstStyle/>
          <a:p>
            <a:pPr marL="596900" indent="-5143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3200">
                <a:cs typeface="Times New Roman" panose="02020603050405020304" pitchFamily="18" charset="0"/>
              </a:rPr>
              <a:t>.</a:t>
            </a:r>
            <a:r>
              <a:rPr lang="en-US" altLang="en-US" sz="3200" err="1">
                <a:cs typeface="Times New Roman" panose="02020603050405020304" pitchFamily="18" charset="0"/>
              </a:rPr>
              <a:t>aac</a:t>
            </a:r>
            <a:r>
              <a:rPr lang="en-US" altLang="en-US" sz="3200">
                <a:cs typeface="Times New Roman" panose="02020603050405020304" pitchFamily="18" charset="0"/>
              </a:rPr>
              <a:t>, .mp4</a:t>
            </a:r>
          </a:p>
          <a:p>
            <a:pPr marL="482600" lvl="1" indent="0" eaLnBrk="1" hangingPunct="1">
              <a:buNone/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MPEG 4 Audio</a:t>
            </a:r>
            <a:endParaRPr lang="en-US" altLang="en-US" sz="3000">
              <a:cs typeface="Times New Roman" panose="02020603050405020304" pitchFamily="18" charset="0"/>
            </a:endParaRPr>
          </a:p>
          <a:p>
            <a:pPr marL="596900" indent="-5143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3200">
                <a:cs typeface="Times New Roman" panose="02020603050405020304" pitchFamily="18" charset="0"/>
              </a:rPr>
              <a:t>.mp3   		</a:t>
            </a:r>
          </a:p>
          <a:p>
            <a:pPr marL="482600" lvl="1" indent="0" eaLnBrk="1" hangingPunct="1">
              <a:buNone/>
              <a:defRPr/>
            </a:pPr>
            <a:r>
              <a:rPr lang="en-US" altLang="en-US" sz="3000">
                <a:cs typeface="Times New Roman" panose="02020603050405020304" pitchFamily="18" charset="0"/>
              </a:rPr>
              <a:t>MPEG-1 Audio Layer-3</a:t>
            </a:r>
          </a:p>
          <a:p>
            <a:pPr marL="596900" indent="-5143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3200">
                <a:cs typeface="Times New Roman" panose="02020603050405020304" pitchFamily="18" charset="0"/>
              </a:rPr>
              <a:t>.</a:t>
            </a:r>
            <a:r>
              <a:rPr lang="en-US" altLang="en-US" sz="3200" err="1">
                <a:cs typeface="Times New Roman" panose="02020603050405020304" pitchFamily="18" charset="0"/>
              </a:rPr>
              <a:t>ogg</a:t>
            </a:r>
            <a:r>
              <a:rPr lang="en-US" altLang="en-US" sz="3200">
                <a:cs typeface="Times New Roman" panose="02020603050405020304" pitchFamily="18" charset="0"/>
              </a:rPr>
              <a:t>			</a:t>
            </a:r>
          </a:p>
          <a:p>
            <a:pPr marL="482600" lvl="1" indent="0" eaLnBrk="1" hangingPunct="1">
              <a:buNone/>
              <a:defRPr/>
            </a:pPr>
            <a:r>
              <a:rPr lang="en-US" altLang="en-US" sz="3000" err="1">
                <a:cs typeface="Times New Roman" panose="02020603050405020304" pitchFamily="18" charset="0"/>
              </a:rPr>
              <a:t>Ogg</a:t>
            </a:r>
            <a:r>
              <a:rPr lang="en-US" altLang="en-US" sz="3000">
                <a:cs typeface="Times New Roman" panose="02020603050405020304" pitchFamily="18" charset="0"/>
              </a:rPr>
              <a:t> </a:t>
            </a:r>
            <a:r>
              <a:rPr lang="en-US" altLang="en-US" sz="3000" err="1">
                <a:cs typeface="Times New Roman" panose="02020603050405020304" pitchFamily="18" charset="0"/>
              </a:rPr>
              <a:t>Vorbis</a:t>
            </a:r>
            <a:r>
              <a:rPr lang="en-US" altLang="en-US" sz="3000">
                <a:cs typeface="Times New Roman" panose="02020603050405020304" pitchFamily="18" charset="0"/>
              </a:rPr>
              <a:t>  (open-source)</a:t>
            </a:r>
          </a:p>
          <a:p>
            <a:pPr marL="596900" indent="-5143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3200">
                <a:cs typeface="Times New Roman" panose="02020603050405020304" pitchFamily="18" charset="0"/>
              </a:rPr>
              <a:t>.wav    		</a:t>
            </a:r>
          </a:p>
          <a:p>
            <a:pPr marL="482600" lvl="1" indent="0" eaLnBrk="1" hangingPunct="1">
              <a:buNone/>
              <a:defRPr/>
            </a:pPr>
            <a:r>
              <a:rPr lang="en-US" altLang="en-US" sz="3000">
                <a:cs typeface="Times New Roman" panose="02020603050405020304" pitchFamily="18" charset="0"/>
              </a:rPr>
              <a:t>Wave File</a:t>
            </a:r>
          </a:p>
          <a:p>
            <a:pPr marL="82550" indent="0" eaLnBrk="1" hangingPunct="1">
              <a:buNone/>
              <a:defRPr/>
            </a:pP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		     		</a:t>
            </a:r>
            <a:endParaRPr lang="en-US" altLang="en-US" sz="2000"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0B29B491-E799-E62A-EE07-6A6DAEC4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819526-05C5-4542-9F3B-F8933E4BD35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9867E5FD-FA2A-6B3D-F0D5-48B38C8E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6003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23EBEFFF-CC5C-A0A7-C48B-08CA53A60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192088"/>
            <a:ext cx="8501063" cy="9509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Common Video File Types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662A4AF-5488-78C1-D475-1E404B077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500" y="1295401"/>
            <a:ext cx="8839200" cy="507841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.av1,  .mp4 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Open-source, Alliance for Open Media, AV1 codec</a:t>
            </a:r>
            <a:r>
              <a:rPr lang="en-US" altLang="en-US" sz="26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	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.m4v, .mp4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MPEG-4, H.264 codec</a:t>
            </a:r>
            <a:endParaRPr lang="en-US" altLang="en-US" sz="260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.mov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Quicktime</a:t>
            </a:r>
            <a:r>
              <a:rPr lang="en-US" altLang="en-US" sz="26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MPEG-4 codec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.mov, .mp4, .</a:t>
            </a:r>
            <a:r>
              <a:rPr lang="en-US" altLang="en-US" sz="280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hevc</a:t>
            </a: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High-efficiency Video Coding, H.265 codec</a:t>
            </a:r>
            <a:endParaRPr lang="en-US" altLang="en-US" sz="260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  <a:r>
              <a:rPr lang="en-US" altLang="en-US" sz="280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ogv</a:t>
            </a: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.</a:t>
            </a:r>
            <a:r>
              <a:rPr lang="en-US" altLang="en-US" sz="280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ogg</a:t>
            </a: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Open-source. </a:t>
            </a:r>
            <a:r>
              <a:rPr lang="en-US" altLang="en-US" sz="240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Ogg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Theora (open-source), Theora codec</a:t>
            </a:r>
            <a:endParaRPr lang="en-US" altLang="en-US" sz="260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  <a:r>
              <a:rPr lang="en-US" altLang="en-US" sz="280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webm</a:t>
            </a: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Open media format,  VP8 &amp; VP9 codecs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55C36818-2815-6E46-F941-CCC6E8ED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490482-628E-AF4E-A774-1977351BC1C1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41A21739-55C3-B30E-4557-A485807C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6003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9AFE4C2-A1A7-467A-BC8D-E61F51DA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Multimedia &amp; Accessibility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4A00417-E3F7-C8EC-B56D-AAFD7227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3200"/>
              <a:t>Provide alternate content</a:t>
            </a:r>
          </a:p>
          <a:p>
            <a:pPr lvl="1" eaLnBrk="1" hangingPunct="1"/>
            <a:r>
              <a:rPr lang="en-US" altLang="en-US" sz="2800"/>
              <a:t>Transcript (for audio)</a:t>
            </a:r>
          </a:p>
          <a:p>
            <a:pPr lvl="1" eaLnBrk="1" hangingPunct="1"/>
            <a:r>
              <a:rPr lang="en-US" altLang="en-US" sz="2800"/>
              <a:t>Captions (for video)</a:t>
            </a:r>
          </a:p>
          <a:p>
            <a:pPr lvl="1" eaLnBrk="1" hangingPunct="1"/>
            <a:r>
              <a:rPr lang="en-US" altLang="en-US" sz="2800"/>
              <a:t>Text format 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0DD23DD-94B4-5B07-1DD4-ABFB7CFE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99BCA-6032-6A4B-92EC-70EF4A1D3C0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A4D1D70-D83D-55C7-35D8-6FA5F11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1"/>
            <a:ext cx="7467600" cy="2944813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20483" name="Title 1">
            <a:extLst>
              <a:ext uri="{FF2B5EF4-FFF2-40B4-BE49-F238E27FC236}">
                <a16:creationId xmlns:a16="http://schemas.microsoft.com/office/drawing/2014/main" id="{894F91D7-3DDA-D306-9A04-DC9A3710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8289"/>
            <a:ext cx="8686800" cy="1398587"/>
          </a:xfrm>
        </p:spPr>
        <p:txBody>
          <a:bodyPr/>
          <a:lstStyle/>
          <a:p>
            <a:pPr eaLnBrk="1" hangingPunct="1"/>
            <a:r>
              <a:rPr lang="en-US" altLang="en-US"/>
              <a:t>HTML5 Audio &amp; Source Elements</a:t>
            </a:r>
          </a:p>
        </p:txBody>
      </p:sp>
      <p:sp>
        <p:nvSpPr>
          <p:cNvPr id="20484" name="Content Placeholder 2">
            <a:extLst>
              <a:ext uri="{FF2B5EF4-FFF2-40B4-BE49-F238E27FC236}">
                <a16:creationId xmlns:a16="http://schemas.microsoft.com/office/drawing/2014/main" id="{F1B607B5-58A3-EFA1-FAF8-3FC40B9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505200"/>
            <a:ext cx="7086600" cy="2667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&lt;audio controls&gt;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&lt;source src="soundloop.mp3" type="audio/mpeg"&gt;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&lt;source src="soundloop.ogg" type="audio/ogg"&gt; 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&lt;a href="soundloop.mp3"&gt;Download the Audio File&lt;/a&gt; (MP3)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&lt;/audio</a:t>
            </a:r>
            <a:r>
              <a:rPr lang="en-US" altLang="en-US" sz="2400"/>
              <a:t>&gt;</a:t>
            </a:r>
          </a:p>
          <a:p>
            <a:pPr eaLnBrk="1" hangingPunct="1"/>
            <a:endParaRPr lang="en-US" altLang="en-US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4F171911-016E-011D-9151-05BECF6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34E563-0656-AE41-A2AC-E082461F8FE2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86" name="Picture 1">
            <a:extLst>
              <a:ext uri="{FF2B5EF4-FFF2-40B4-BE49-F238E27FC236}">
                <a16:creationId xmlns:a16="http://schemas.microsoft.com/office/drawing/2014/main" id="{939565AD-BC76-89B2-51A1-68E4372F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44196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FADFC0-EC86-4C99-9B43-E535ED60AE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FF7B69-1919-455A-880F-CEDD4262FE56}">
  <ds:schemaRefs>
    <ds:schemaRef ds:uri="7d65f2ab-e0ff-47e6-9d3d-6d48113a79ce"/>
    <ds:schemaRef ds:uri="f6500a95-51e0-4f85-9dd0-d4ed88ce8bf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5930B8-9521-4BE0-9397-83127056378C}">
  <ds:schemaRefs>
    <ds:schemaRef ds:uri="7d65f2ab-e0ff-47e6-9d3d-6d48113a79ce"/>
    <ds:schemaRef ds:uri="f6500a95-51e0-4f85-9dd0-d4ed88ce8b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Basics of Web Design   Media &amp; Interactivity Basics</vt:lpstr>
      <vt:lpstr>Learning Outcomes</vt:lpstr>
      <vt:lpstr>Configure Audio &amp; Video </vt:lpstr>
      <vt:lpstr>Containers &amp; Codecs</vt:lpstr>
      <vt:lpstr>Copyright Issues</vt:lpstr>
      <vt:lpstr>Common  Audio File Types</vt:lpstr>
      <vt:lpstr>Common Video File Types</vt:lpstr>
      <vt:lpstr>Multimedia &amp; Accessibility</vt:lpstr>
      <vt:lpstr>HTML5 Audio &amp; Source Elements</vt:lpstr>
      <vt:lpstr>HTML5 Video &amp; Source Elements</vt:lpstr>
      <vt:lpstr>Code demo XBI</vt:lpstr>
      <vt:lpstr>HTML5 APIs</vt:lpstr>
      <vt:lpstr>Use the iframe element  to embed a video</vt:lpstr>
      <vt:lpstr>Progressive Web Application (PWA)</vt:lpstr>
      <vt:lpstr>Summary</vt:lpstr>
      <vt:lpstr>HTML code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Web Design: Chapter 10</dc:title>
  <dc:subject>Chapter 11</dc:subject>
  <dc:creator>Terry Felke-Morris</dc:creator>
  <cp:revision>7</cp:revision>
  <cp:lastPrinted>1601-01-01T00:00:00Z</cp:lastPrinted>
  <dcterms:created xsi:type="dcterms:W3CDTF">2002-01-17T02:49:49Z</dcterms:created>
  <dcterms:modified xsi:type="dcterms:W3CDTF">2023-10-03T06:24:39Z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