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87" r:id="rId3"/>
    <p:sldId id="257" r:id="rId4"/>
    <p:sldId id="258" r:id="rId5"/>
    <p:sldId id="259" r:id="rId6"/>
    <p:sldId id="279" r:id="rId7"/>
    <p:sldId id="260" r:id="rId8"/>
    <p:sldId id="261" r:id="rId9"/>
    <p:sldId id="262" r:id="rId10"/>
    <p:sldId id="283" r:id="rId11"/>
    <p:sldId id="289" r:id="rId12"/>
    <p:sldId id="263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81" r:id="rId22"/>
    <p:sldId id="282" r:id="rId23"/>
    <p:sldId id="274" r:id="rId24"/>
    <p:sldId id="284" r:id="rId25"/>
    <p:sldId id="286" r:id="rId26"/>
    <p:sldId id="278" r:id="rId27"/>
    <p:sldId id="275" r:id="rId28"/>
    <p:sldId id="273" r:id="rId29"/>
    <p:sldId id="285" r:id="rId30"/>
    <p:sldId id="288" r:id="rId31"/>
    <p:sldId id="26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87"/>
    <p:restoredTop sz="80997"/>
  </p:normalViewPr>
  <p:slideViewPr>
    <p:cSldViewPr snapToGrid="0" snapToObjects="1">
      <p:cViewPr varScale="1">
        <p:scale>
          <a:sx n="88" d="100"/>
          <a:sy n="88" d="100"/>
        </p:scale>
        <p:origin x="856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988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Start with a strong, visually engaging slide to draw the audience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DK" dirty="0"/>
              <a:t>e.g.. </a:t>
            </a:r>
          </a:p>
        </p:txBody>
      </p:sp>
    </p:spTree>
    <p:extLst>
      <p:ext uri="{BB962C8B-B14F-4D97-AF65-F5344CB8AC3E}">
        <p14:creationId xmlns:p14="http://schemas.microsoft.com/office/powerpoint/2010/main" val="2568256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effectLst/>
                <a:latin typeface="Arial" panose="020B0604020202020204" pitchFamily="34" charset="0"/>
              </a:rPr>
              <a:t> Minify Your HTML, CSS, and JavaScript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793888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gydeline.com</a:t>
            </a:r>
            <a:r>
              <a:rPr lang="en-GB" dirty="0"/>
              <a:t>/facts/internet-electricity-usage/</a:t>
            </a:r>
          </a:p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Visual data will enhance the understanding of this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Broaden the perspective on the internet's environmental impact.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Clearly define the term 'sustainable web design.'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Highlight the core principles that guide sustainable practices.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Explain that sustainability is an integrated approach.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Highlight the responsibility of web developers in creating sustainable solutions.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www.linkedin.com</a:t>
            </a:r>
            <a:r>
              <a:rPr lang="en-GB" dirty="0"/>
              <a:t>/learning/hands-on-introduction-</a:t>
            </a:r>
            <a:r>
              <a:rPr lang="en-GB" dirty="0" err="1"/>
              <a:t>javascript</a:t>
            </a:r>
            <a:r>
              <a:rPr lang="en-GB" dirty="0"/>
              <a:t>/</a:t>
            </a:r>
            <a:r>
              <a:rPr lang="en-GB" dirty="0" err="1"/>
              <a:t>create-a-dark-mode-switch?resume</a:t>
            </a:r>
            <a:r>
              <a:rPr lang="en-GB" dirty="0"/>
              <a:t>=</a:t>
            </a:r>
            <a:r>
              <a:rPr lang="en-GB" dirty="0" err="1"/>
              <a:t>false&amp;u</a:t>
            </a:r>
            <a:r>
              <a:rPr lang="en-GB" dirty="0"/>
              <a:t>=42436220</a:t>
            </a:r>
          </a:p>
          <a:p>
            <a:r>
              <a:rPr lang="en-GB" dirty="0"/>
              <a:t>(media </a:t>
            </a:r>
            <a:r>
              <a:rPr lang="en-GB" dirty="0" err="1"/>
              <a:t>queery</a:t>
            </a:r>
            <a:r>
              <a:rPr lang="en-GB" dirty="0"/>
              <a:t> CSS)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4703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blog/2023/introducing-web-sustainability-guidelines/" TargetMode="External"/><Relationship Id="rId2" Type="http://schemas.openxmlformats.org/officeDocument/2006/relationships/hyperlink" Target="https://w3c.github.io/sustyweb/glance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3c.github.io/sustyweb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sitecarbon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Raleway" pitchFamily="2" charset="77"/>
              </a:rPr>
              <a:t>Sustainable Web Design</a:t>
            </a:r>
            <a:r>
              <a:rPr lang="da-DK" dirty="0">
                <a:latin typeface="Raleway" pitchFamily="2" charset="77"/>
              </a:rPr>
              <a:t> </a:t>
            </a:r>
            <a:br>
              <a:rPr lang="da-DK" dirty="0">
                <a:latin typeface="Raleway" pitchFamily="2" charset="77"/>
              </a:rPr>
            </a:b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Bygning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af</a:t>
            </a:r>
            <a:r>
              <a:rPr dirty="0">
                <a:latin typeface="Raleway" pitchFamily="2" charset="77"/>
              </a:rPr>
              <a:t> et </a:t>
            </a:r>
            <a:r>
              <a:rPr dirty="0" err="1">
                <a:latin typeface="Raleway" pitchFamily="2" charset="77"/>
              </a:rPr>
              <a:t>grønnere</a:t>
            </a:r>
            <a:r>
              <a:rPr dirty="0">
                <a:latin typeface="Raleway" pitchFamily="2" charset="77"/>
              </a:rPr>
              <a:t> internet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7372" y="5981700"/>
            <a:ext cx="8534400" cy="1752600"/>
          </a:xfrm>
        </p:spPr>
        <p:txBody>
          <a:bodyPr>
            <a:normAutofit/>
          </a:bodyPr>
          <a:lstStyle/>
          <a:p>
            <a:r>
              <a:rPr lang="da-DK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Xbi</a:t>
            </a:r>
            <a:r>
              <a:rPr lang="da-D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da-DK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eamv</a:t>
            </a:r>
            <a:r>
              <a:rPr lang="da-D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2025 v.1.2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F907-19BC-4E04-82B6-956B611B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Raleway" pitchFamily="2" charset="77"/>
              </a:rPr>
              <a:t>Bæredygtig</a:t>
            </a:r>
            <a:r>
              <a:rPr lang="en-GB" dirty="0">
                <a:latin typeface="Raleway" pitchFamily="2" charset="77"/>
              </a:rPr>
              <a:t> </a:t>
            </a:r>
            <a:r>
              <a:rPr lang="en-GB" dirty="0" err="1">
                <a:latin typeface="Raleway" pitchFamily="2" charset="77"/>
              </a:rPr>
              <a:t>Webdesignpraksis</a:t>
            </a:r>
            <a:r>
              <a:rPr lang="en-GB" dirty="0">
                <a:latin typeface="Raleway" pitchFamily="2" charset="77"/>
              </a:rPr>
              <a:t> II</a:t>
            </a:r>
            <a:endParaRPr lang="en-DK" dirty="0">
              <a:latin typeface="Raleway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86E1B-4651-44AC-0627-F1AA19D92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err="1"/>
              <a:t>Designkomponenter</a:t>
            </a:r>
            <a:r>
              <a:rPr lang="en-GB" b="1" dirty="0"/>
              <a:t> </a:t>
            </a:r>
            <a:r>
              <a:rPr lang="en-GB" b="1" dirty="0" err="1"/>
              <a:t>til</a:t>
            </a:r>
            <a:r>
              <a:rPr lang="en-GB" b="1" dirty="0"/>
              <a:t> </a:t>
            </a:r>
            <a:r>
              <a:rPr lang="en-GB" b="1" dirty="0" err="1"/>
              <a:t>Genbrug</a:t>
            </a:r>
            <a:endParaRPr lang="en-GB" dirty="0"/>
          </a:p>
          <a:p>
            <a:r>
              <a:rPr lang="en-GB" dirty="0"/>
              <a:t>• </a:t>
            </a:r>
            <a:r>
              <a:rPr lang="en-GB" dirty="0" err="1"/>
              <a:t>Oprettet</a:t>
            </a:r>
            <a:r>
              <a:rPr lang="en-GB" dirty="0"/>
              <a:t> </a:t>
            </a:r>
            <a:r>
              <a:rPr lang="en-GB" dirty="0" err="1"/>
              <a:t>standardkomponenter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knapper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navigationsmenuer</a:t>
            </a:r>
            <a:r>
              <a:rPr lang="en-GB" dirty="0"/>
              <a:t>.</a:t>
            </a:r>
          </a:p>
          <a:p>
            <a:r>
              <a:rPr lang="en-GB" dirty="0"/>
              <a:t>• </a:t>
            </a:r>
            <a:r>
              <a:rPr lang="en-GB" dirty="0" err="1"/>
              <a:t>Genbrugsdesign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tværs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alle sider for at </a:t>
            </a:r>
            <a:r>
              <a:rPr lang="en-GB" dirty="0" err="1"/>
              <a:t>minimere</a:t>
            </a:r>
            <a:r>
              <a:rPr lang="en-GB" dirty="0"/>
              <a:t> </a:t>
            </a:r>
            <a:r>
              <a:rPr lang="en-GB" dirty="0" err="1"/>
              <a:t>kode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optimere</a:t>
            </a:r>
            <a:r>
              <a:rPr lang="en-GB" dirty="0"/>
              <a:t> </a:t>
            </a:r>
            <a:r>
              <a:rPr lang="en-GB" dirty="0" err="1"/>
              <a:t>ressourceforbrug</a:t>
            </a:r>
            <a:r>
              <a:rPr lang="en-GB" dirty="0"/>
              <a:t>.</a:t>
            </a:r>
          </a:p>
          <a:p>
            <a:r>
              <a:rPr lang="en-GB" dirty="0"/>
              <a:t>• </a:t>
            </a:r>
            <a:r>
              <a:rPr lang="en-GB" dirty="0" err="1"/>
              <a:t>Resultat</a:t>
            </a:r>
            <a:r>
              <a:rPr lang="en-GB" dirty="0"/>
              <a:t>: </a:t>
            </a:r>
            <a:r>
              <a:rPr lang="en-GB" dirty="0" err="1"/>
              <a:t>Effektivisering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udviklingsprocessen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lavere</a:t>
            </a:r>
            <a:r>
              <a:rPr lang="en-GB" dirty="0"/>
              <a:t> </a:t>
            </a:r>
            <a:r>
              <a:rPr lang="en-GB" dirty="0" err="1"/>
              <a:t>vedligeholdelsesomkostninger</a:t>
            </a:r>
            <a:r>
              <a:rPr lang="en-GB" dirty="0"/>
              <a:t>.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267330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5775A-9D4B-7414-D1F7-31DF1FA1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Raleway" pitchFamily="2" charset="77"/>
              </a:rPr>
              <a:t>Bæredygtig</a:t>
            </a:r>
            <a:r>
              <a:rPr lang="en-GB" dirty="0">
                <a:latin typeface="Raleway" pitchFamily="2" charset="77"/>
              </a:rPr>
              <a:t> </a:t>
            </a:r>
            <a:r>
              <a:rPr lang="en-GB" dirty="0" err="1">
                <a:latin typeface="Raleway" pitchFamily="2" charset="77"/>
              </a:rPr>
              <a:t>Webdesignpraksis</a:t>
            </a:r>
            <a:r>
              <a:rPr lang="en-GB" dirty="0">
                <a:latin typeface="Raleway" pitchFamily="2" charset="77"/>
              </a:rPr>
              <a:t> III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75DBA-0AB0-0F86-F408-1691A4A75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Caching Techniques</a:t>
            </a:r>
          </a:p>
          <a:p>
            <a:pPr algn="l"/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Content Delivery Network (CDN):</a:t>
            </a: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b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Lazy Loading:</a:t>
            </a: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Responsive Images:</a:t>
            </a: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… …</a:t>
            </a:r>
            <a:b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b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b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257321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GB" sz="4000" dirty="0">
                <a:latin typeface="Raleway" pitchFamily="2" charset="77"/>
              </a:rPr>
              <a:t>Web Developers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endParaRPr lang="en-GB" sz="2000" dirty="0"/>
          </a:p>
          <a:p>
            <a:r>
              <a:rPr lang="en-GB" sz="2000" dirty="0"/>
              <a:t> Web developers have a critical role in creating sustainable digital solutions.</a:t>
            </a:r>
          </a:p>
          <a:p>
            <a:r>
              <a:rPr lang="en-GB" sz="2000" dirty="0"/>
              <a:t>They are responsible for the design and maintenance of websites and applications.</a:t>
            </a:r>
          </a:p>
          <a:p>
            <a:r>
              <a:rPr lang="en-GB" sz="2000" dirty="0"/>
              <a:t> Their choices directly affect the internet's carbon footprint.</a:t>
            </a:r>
          </a:p>
          <a:p>
            <a:endParaRPr lang="en-GB" sz="2000" dirty="0"/>
          </a:p>
        </p:txBody>
      </p:sp>
      <p:pic>
        <p:nvPicPr>
          <p:cNvPr id="1026" name="Picture 2" descr="Full Stack Developer Wallpapers - Wallpaper Cave">
            <a:extLst>
              <a:ext uri="{FF2B5EF4-FFF2-40B4-BE49-F238E27FC236}">
                <a16:creationId xmlns:a16="http://schemas.microsoft.com/office/drawing/2014/main" id="{7FC68463-7E81-F6A4-FDCB-F6BA37F3A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0" r="21403"/>
          <a:stretch/>
        </p:blipFill>
        <p:spPr bwMode="auto">
          <a:xfrm>
            <a:off x="6096000" y="1"/>
            <a:ext cx="6102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4E4326-D9B2-4687-D471-C6FB3EB119E9}"/>
              </a:ext>
            </a:extLst>
          </p:cNvPr>
          <p:cNvSpPr txBox="1"/>
          <p:nvPr/>
        </p:nvSpPr>
        <p:spPr>
          <a:xfrm>
            <a:off x="3050628" y="3244334"/>
            <a:ext cx="61012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400" b="0" i="0" dirty="0" err="1">
                <a:solidFill>
                  <a:srgbClr val="292929"/>
                </a:solidFill>
                <a:effectLst/>
                <a:latin typeface="Raleway" pitchFamily="2" charset="77"/>
                <a:cs typeface="Calibri" panose="020F0502020204030204" pitchFamily="34" charset="0"/>
              </a:rPr>
              <a:t>Bedste</a:t>
            </a:r>
            <a:r>
              <a:rPr lang="en-GB" sz="5400" b="0" i="0" dirty="0">
                <a:solidFill>
                  <a:srgbClr val="292929"/>
                </a:solidFill>
                <a:effectLst/>
                <a:latin typeface="Raleway" pitchFamily="2" charset="77"/>
                <a:cs typeface="Calibri" panose="020F0502020204030204" pitchFamily="34" charset="0"/>
              </a:rPr>
              <a:t> </a:t>
            </a:r>
            <a:r>
              <a:rPr lang="en-GB" sz="5400" b="0" i="0" dirty="0" err="1">
                <a:solidFill>
                  <a:srgbClr val="292929"/>
                </a:solidFill>
                <a:effectLst/>
                <a:latin typeface="Raleway" pitchFamily="2" charset="77"/>
                <a:cs typeface="Calibri" panose="020F0502020204030204" pitchFamily="34" charset="0"/>
              </a:rPr>
              <a:t>praksis</a:t>
            </a:r>
            <a:endParaRPr lang="en-DK" sz="5400" dirty="0">
              <a:latin typeface="Raleway" pitchFamily="2" charset="7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464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>
                <a:latin typeface="Raleway" pitchFamily="2" charset="77"/>
              </a:rPr>
              <a:t>Implementering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af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bæredygtige</a:t>
            </a:r>
            <a:r>
              <a:rPr dirty="0">
                <a:latin typeface="Raleway" pitchFamily="2" charset="77"/>
              </a:rPr>
              <a:t> web</a:t>
            </a:r>
            <a:r>
              <a:rPr lang="da-DK"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praksis</a:t>
            </a:r>
            <a:r>
              <a:rPr lang="da-DK" dirty="0">
                <a:latin typeface="Raleway" pitchFamily="2" charset="77"/>
              </a:rPr>
              <a:t> 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Fokus</a:t>
            </a:r>
            <a:r>
              <a:rPr dirty="0"/>
              <a:t> </a:t>
            </a:r>
            <a:r>
              <a:rPr dirty="0" err="1"/>
              <a:t>på</a:t>
            </a:r>
            <a:r>
              <a:rPr dirty="0"/>
              <a:t> at </a:t>
            </a:r>
            <a:r>
              <a:rPr dirty="0" err="1"/>
              <a:t>reducere</a:t>
            </a:r>
            <a:r>
              <a:rPr dirty="0"/>
              <a:t> </a:t>
            </a:r>
            <a:r>
              <a:rPr dirty="0" err="1"/>
              <a:t>sidens</a:t>
            </a:r>
            <a:r>
              <a:rPr dirty="0"/>
              <a:t> </a:t>
            </a:r>
            <a:r>
              <a:rPr dirty="0" err="1"/>
              <a:t>vægt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>
                <a:solidFill>
                  <a:srgbClr val="FF0000"/>
                </a:solidFill>
              </a:rPr>
              <a:t>ressource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dirty="0" err="1"/>
              <a:t>forbrug</a:t>
            </a:r>
            <a:r>
              <a:rPr dirty="0"/>
              <a:t>.</a:t>
            </a:r>
          </a:p>
          <a:p>
            <a:r>
              <a:rPr dirty="0" err="1"/>
              <a:t>Optimer</a:t>
            </a:r>
            <a:r>
              <a:rPr dirty="0"/>
              <a:t> </a:t>
            </a:r>
            <a:r>
              <a:rPr dirty="0" err="1"/>
              <a:t>billeder</a:t>
            </a:r>
            <a:r>
              <a:rPr dirty="0"/>
              <a:t>, </a:t>
            </a:r>
            <a:r>
              <a:rPr dirty="0" err="1"/>
              <a:t>skrifttyper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videoer</a:t>
            </a:r>
            <a:r>
              <a:rPr dirty="0"/>
              <a:t>.</a:t>
            </a:r>
          </a:p>
          <a:p>
            <a:r>
              <a:rPr dirty="0"/>
              <a:t>Brug </a:t>
            </a:r>
            <a:r>
              <a:rPr dirty="0" err="1"/>
              <a:t>mørkere</a:t>
            </a:r>
            <a:r>
              <a:rPr dirty="0"/>
              <a:t> </a:t>
            </a:r>
            <a:r>
              <a:rPr dirty="0" err="1"/>
              <a:t>farver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systemskrifttyper</a:t>
            </a:r>
            <a:r>
              <a:rPr dirty="0"/>
              <a:t>.</a:t>
            </a:r>
          </a:p>
          <a:p>
            <a:r>
              <a:rPr dirty="0" err="1"/>
              <a:t>Skriv</a:t>
            </a:r>
            <a:r>
              <a:rPr dirty="0"/>
              <a:t> </a:t>
            </a:r>
            <a:r>
              <a:rPr dirty="0" err="1"/>
              <a:t>genanvendelig</a:t>
            </a:r>
            <a:r>
              <a:rPr dirty="0"/>
              <a:t> </a:t>
            </a:r>
            <a:r>
              <a:rPr dirty="0" err="1"/>
              <a:t>kode</a:t>
            </a:r>
            <a:r>
              <a:rPr dirty="0"/>
              <a:t>.</a:t>
            </a:r>
          </a:p>
          <a:p>
            <a:r>
              <a:rPr dirty="0" err="1"/>
              <a:t>Komprimer</a:t>
            </a:r>
            <a:r>
              <a:rPr dirty="0"/>
              <a:t> </a:t>
            </a:r>
            <a:r>
              <a:rPr dirty="0" err="1"/>
              <a:t>mediefiler</a:t>
            </a:r>
            <a:r>
              <a:rPr dirty="0"/>
              <a:t>.</a:t>
            </a:r>
          </a:p>
          <a:p>
            <a:r>
              <a:rPr dirty="0" err="1"/>
              <a:t>Prioriter</a:t>
            </a:r>
            <a:r>
              <a:rPr dirty="0"/>
              <a:t> </a:t>
            </a:r>
            <a:r>
              <a:rPr dirty="0" err="1"/>
              <a:t>effektiv</a:t>
            </a:r>
            <a:r>
              <a:rPr dirty="0"/>
              <a:t> </a:t>
            </a:r>
            <a:r>
              <a:rPr dirty="0" err="1"/>
              <a:t>kodning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Raleway" pitchFamily="2" charset="77"/>
              </a:rPr>
              <a:t>Optimering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af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billeder</a:t>
            </a:r>
            <a:r>
              <a:rPr dirty="0">
                <a:latin typeface="Raleway" pitchFamily="2" charset="77"/>
              </a:rPr>
              <a:t> for </a:t>
            </a:r>
            <a:r>
              <a:rPr dirty="0" err="1">
                <a:latin typeface="Raleway" pitchFamily="2" charset="77"/>
              </a:rPr>
              <a:t>bæredygtighed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 </a:t>
            </a:r>
            <a:r>
              <a:rPr dirty="0"/>
              <a:t> </a:t>
            </a:r>
            <a:r>
              <a:rPr dirty="0" err="1"/>
              <a:t>Billeder</a:t>
            </a:r>
            <a:r>
              <a:rPr dirty="0"/>
              <a:t> er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stor</a:t>
            </a:r>
            <a:r>
              <a:rPr dirty="0"/>
              <a:t> </a:t>
            </a:r>
            <a:r>
              <a:rPr dirty="0" err="1"/>
              <a:t>kilde</a:t>
            </a:r>
            <a:r>
              <a:rPr dirty="0"/>
              <a:t> </a:t>
            </a:r>
            <a:r>
              <a:rPr dirty="0" err="1"/>
              <a:t>til</a:t>
            </a:r>
            <a:r>
              <a:rPr dirty="0"/>
              <a:t> CO2-udledninger </a:t>
            </a:r>
            <a:r>
              <a:rPr dirty="0" err="1"/>
              <a:t>på</a:t>
            </a:r>
            <a:r>
              <a:rPr dirty="0"/>
              <a:t> websites.</a:t>
            </a:r>
          </a:p>
          <a:p>
            <a:r>
              <a:rPr lang="da-DK" dirty="0"/>
              <a:t>  </a:t>
            </a:r>
            <a:r>
              <a:rPr dirty="0"/>
              <a:t>Brug </a:t>
            </a:r>
            <a:r>
              <a:rPr dirty="0" err="1"/>
              <a:t>effektive</a:t>
            </a:r>
            <a:r>
              <a:rPr dirty="0"/>
              <a:t> </a:t>
            </a:r>
            <a:r>
              <a:rPr dirty="0" err="1"/>
              <a:t>formater</a:t>
            </a:r>
            <a:r>
              <a:rPr dirty="0"/>
              <a:t> </a:t>
            </a:r>
            <a:r>
              <a:rPr dirty="0" err="1"/>
              <a:t>som</a:t>
            </a:r>
            <a:r>
              <a:rPr dirty="0"/>
              <a:t> AVIF </a:t>
            </a:r>
            <a:r>
              <a:rPr dirty="0" err="1"/>
              <a:t>eller</a:t>
            </a:r>
            <a:r>
              <a:rPr dirty="0"/>
              <a:t> WEBP.</a:t>
            </a:r>
          </a:p>
          <a:p>
            <a:r>
              <a:rPr lang="da-DK" dirty="0"/>
              <a:t>  </a:t>
            </a:r>
            <a:r>
              <a:rPr dirty="0" err="1"/>
              <a:t>Komprimer</a:t>
            </a:r>
            <a:r>
              <a:rPr dirty="0"/>
              <a:t> </a:t>
            </a:r>
            <a:r>
              <a:rPr dirty="0" err="1"/>
              <a:t>billeder</a:t>
            </a:r>
            <a:r>
              <a:rPr dirty="0"/>
              <a:t> </a:t>
            </a:r>
            <a:r>
              <a:rPr dirty="0" err="1"/>
              <a:t>uden</a:t>
            </a:r>
            <a:r>
              <a:rPr dirty="0"/>
              <a:t> at </a:t>
            </a:r>
            <a:r>
              <a:rPr dirty="0" err="1"/>
              <a:t>miste</a:t>
            </a:r>
            <a:r>
              <a:rPr dirty="0"/>
              <a:t> for </a:t>
            </a:r>
            <a:r>
              <a:rPr dirty="0" err="1"/>
              <a:t>meget</a:t>
            </a:r>
            <a:r>
              <a:rPr dirty="0"/>
              <a:t> </a:t>
            </a:r>
            <a:r>
              <a:rPr dirty="0" err="1"/>
              <a:t>kvalitet</a:t>
            </a:r>
            <a:r>
              <a:rPr dirty="0"/>
              <a:t>.</a:t>
            </a:r>
          </a:p>
          <a:p>
            <a:r>
              <a:rPr lang="da-DK" dirty="0"/>
              <a:t>  </a:t>
            </a:r>
            <a:r>
              <a:rPr dirty="0" err="1"/>
              <a:t>Overvej</a:t>
            </a:r>
            <a:r>
              <a:rPr dirty="0"/>
              <a:t> at </a:t>
            </a:r>
            <a:r>
              <a:rPr dirty="0" err="1"/>
              <a:t>bruge</a:t>
            </a:r>
            <a:r>
              <a:rPr dirty="0"/>
              <a:t> </a:t>
            </a:r>
            <a:r>
              <a:rPr dirty="0" err="1"/>
              <a:t>vektorbilleder</a:t>
            </a:r>
            <a:r>
              <a:rPr dirty="0"/>
              <a:t> </a:t>
            </a:r>
            <a:r>
              <a:rPr dirty="0" err="1"/>
              <a:t>til</a:t>
            </a:r>
            <a:r>
              <a:rPr dirty="0"/>
              <a:t> </a:t>
            </a:r>
            <a:r>
              <a:rPr dirty="0" err="1"/>
              <a:t>grafik</a:t>
            </a:r>
            <a:r>
              <a:rPr dirty="0"/>
              <a:t>.</a:t>
            </a:r>
          </a:p>
          <a:p>
            <a:r>
              <a:rPr lang="da-DK" dirty="0"/>
              <a:t>   </a:t>
            </a:r>
            <a:r>
              <a:rPr dirty="0" err="1"/>
              <a:t>Undgå</a:t>
            </a:r>
            <a:r>
              <a:rPr dirty="0"/>
              <a:t> at </a:t>
            </a:r>
            <a:r>
              <a:rPr dirty="0" err="1"/>
              <a:t>bruge</a:t>
            </a:r>
            <a:r>
              <a:rPr dirty="0"/>
              <a:t> </a:t>
            </a:r>
            <a:r>
              <a:rPr dirty="0" err="1"/>
              <a:t>større</a:t>
            </a:r>
            <a:r>
              <a:rPr dirty="0"/>
              <a:t>, </a:t>
            </a:r>
            <a:r>
              <a:rPr dirty="0" err="1"/>
              <a:t>mindre</a:t>
            </a:r>
            <a:r>
              <a:rPr dirty="0"/>
              <a:t> </a:t>
            </a:r>
            <a:r>
              <a:rPr dirty="0" err="1"/>
              <a:t>effektive</a:t>
            </a:r>
            <a:r>
              <a:rPr dirty="0"/>
              <a:t> </a:t>
            </a:r>
            <a:r>
              <a:rPr dirty="0" err="1"/>
              <a:t>formater</a:t>
            </a:r>
            <a:r>
              <a:rPr dirty="0"/>
              <a:t> </a:t>
            </a:r>
            <a:r>
              <a:rPr dirty="0" err="1"/>
              <a:t>som</a:t>
            </a:r>
            <a:r>
              <a:rPr dirty="0"/>
              <a:t> JPEG </a:t>
            </a:r>
            <a:r>
              <a:rPr dirty="0" err="1"/>
              <a:t>og</a:t>
            </a:r>
            <a:r>
              <a:rPr dirty="0"/>
              <a:t> PNG.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Raleway" pitchFamily="2" charset="77"/>
              </a:rPr>
              <a:t>Optimering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af</a:t>
            </a:r>
            <a:r>
              <a:rPr dirty="0">
                <a:latin typeface="Raleway" pitchFamily="2" charset="77"/>
              </a:rPr>
              <a:t> video for </a:t>
            </a:r>
            <a:r>
              <a:rPr dirty="0" err="1">
                <a:latin typeface="Raleway" pitchFamily="2" charset="77"/>
              </a:rPr>
              <a:t>bæredygtighed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Videofilstørrelse</a:t>
            </a:r>
            <a:r>
              <a:rPr dirty="0"/>
              <a:t> </a:t>
            </a:r>
            <a:r>
              <a:rPr dirty="0" err="1"/>
              <a:t>bestemmes</a:t>
            </a:r>
            <a:r>
              <a:rPr dirty="0"/>
              <a:t> mere </a:t>
            </a:r>
            <a:r>
              <a:rPr dirty="0" err="1"/>
              <a:t>af</a:t>
            </a:r>
            <a:r>
              <a:rPr dirty="0"/>
              <a:t> codec end </a:t>
            </a:r>
            <a:r>
              <a:rPr dirty="0" err="1"/>
              <a:t>filtypenavn</a:t>
            </a:r>
            <a:r>
              <a:rPr dirty="0"/>
              <a:t>.</a:t>
            </a:r>
          </a:p>
          <a:p>
            <a:r>
              <a:rPr dirty="0"/>
              <a:t>Brug </a:t>
            </a:r>
            <a:r>
              <a:rPr dirty="0" err="1"/>
              <a:t>effektive</a:t>
            </a:r>
            <a:r>
              <a:rPr dirty="0"/>
              <a:t> </a:t>
            </a:r>
            <a:r>
              <a:rPr dirty="0" err="1"/>
              <a:t>videocodecs</a:t>
            </a:r>
            <a:r>
              <a:rPr dirty="0"/>
              <a:t> </a:t>
            </a:r>
            <a:r>
              <a:rPr dirty="0" err="1"/>
              <a:t>som</a:t>
            </a:r>
            <a:r>
              <a:rPr dirty="0"/>
              <a:t> AV1 for </a:t>
            </a:r>
            <a:r>
              <a:rPr dirty="0" err="1"/>
              <a:t>bedre</a:t>
            </a:r>
            <a:r>
              <a:rPr dirty="0"/>
              <a:t> </a:t>
            </a:r>
            <a:r>
              <a:rPr dirty="0" err="1"/>
              <a:t>komprimering</a:t>
            </a:r>
            <a:r>
              <a:rPr dirty="0"/>
              <a:t>.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Brug MP4</a:t>
            </a:r>
            <a:r>
              <a:rPr lang="da-DK" dirty="0"/>
              <a:t> </a:t>
            </a:r>
            <a:r>
              <a:rPr dirty="0"/>
              <a:t> </a:t>
            </a:r>
            <a:r>
              <a:rPr dirty="0" err="1"/>
              <a:t>som</a:t>
            </a:r>
            <a:r>
              <a:rPr dirty="0"/>
              <a:t> et </a:t>
            </a:r>
            <a:r>
              <a:rPr dirty="0" err="1"/>
              <a:t>grundlæggende</a:t>
            </a:r>
            <a:r>
              <a:rPr dirty="0"/>
              <a:t> format for </a:t>
            </a:r>
            <a:r>
              <a:rPr dirty="0" err="1"/>
              <a:t>kompatibilitet</a:t>
            </a:r>
            <a:r>
              <a:rPr dirty="0"/>
              <a:t>.</a:t>
            </a:r>
            <a:endParaRPr lang="da-DK" dirty="0"/>
          </a:p>
          <a:p>
            <a:pPr marL="0" indent="0">
              <a:buNone/>
            </a:pPr>
            <a:r>
              <a:rPr lang="en-DK" dirty="0"/>
              <a:t>(</a:t>
            </a:r>
            <a:r>
              <a:rPr lang="en-GB" b="1" dirty="0"/>
              <a:t>Video Codecs Inside MP4:</a:t>
            </a:r>
            <a:r>
              <a:rPr lang="en-GB" dirty="0"/>
              <a:t> MP4 files can contain different video codecs, such as H.264, HEVC (H.265))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>
                <a:latin typeface="Raleway" pitchFamily="2" charset="77"/>
              </a:rPr>
              <a:t>Optimering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af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skrifttyper</a:t>
            </a:r>
            <a:r>
              <a:rPr dirty="0">
                <a:latin typeface="Raleway" pitchFamily="2" charset="77"/>
              </a:rPr>
              <a:t> for </a:t>
            </a:r>
            <a:r>
              <a:rPr dirty="0" err="1">
                <a:latin typeface="Raleway" pitchFamily="2" charset="77"/>
              </a:rPr>
              <a:t>bæredygtighed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dirty="0" err="1"/>
              <a:t>Eksterne</a:t>
            </a:r>
            <a:r>
              <a:rPr dirty="0"/>
              <a:t> </a:t>
            </a:r>
            <a:r>
              <a:rPr dirty="0" err="1"/>
              <a:t>skrifttyper</a:t>
            </a:r>
            <a:r>
              <a:rPr dirty="0"/>
              <a:t> </a:t>
            </a:r>
            <a:r>
              <a:rPr dirty="0" err="1"/>
              <a:t>kan</a:t>
            </a:r>
            <a:r>
              <a:rPr dirty="0"/>
              <a:t> </a:t>
            </a:r>
            <a:r>
              <a:rPr dirty="0" err="1"/>
              <a:t>øge</a:t>
            </a:r>
            <a:r>
              <a:rPr dirty="0"/>
              <a:t> </a:t>
            </a:r>
            <a:r>
              <a:rPr dirty="0" err="1"/>
              <a:t>sidens</a:t>
            </a:r>
            <a:r>
              <a:rPr dirty="0"/>
              <a:t> </a:t>
            </a:r>
            <a:r>
              <a:rPr dirty="0" err="1"/>
              <a:t>vægt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energiforbrug</a:t>
            </a:r>
            <a:r>
              <a:rPr dirty="0"/>
              <a:t>.</a:t>
            </a:r>
          </a:p>
          <a:p>
            <a:r>
              <a:rPr dirty="0"/>
              <a:t> Brug </a:t>
            </a:r>
            <a:r>
              <a:rPr dirty="0" err="1"/>
              <a:t>systemskrifttyper</a:t>
            </a:r>
            <a:r>
              <a:rPr dirty="0"/>
              <a:t>, </a:t>
            </a:r>
            <a:r>
              <a:rPr dirty="0" err="1"/>
              <a:t>hvor</a:t>
            </a:r>
            <a:r>
              <a:rPr dirty="0"/>
              <a:t> det er </a:t>
            </a:r>
            <a:r>
              <a:rPr dirty="0" err="1"/>
              <a:t>muligt</a:t>
            </a:r>
            <a:r>
              <a:rPr dirty="0"/>
              <a:t>.</a:t>
            </a:r>
          </a:p>
          <a:p>
            <a:r>
              <a:rPr lang="da-DK" dirty="0"/>
              <a:t> </a:t>
            </a:r>
            <a:r>
              <a:rPr dirty="0" err="1"/>
              <a:t>Delmængde</a:t>
            </a:r>
            <a:r>
              <a:rPr dirty="0"/>
              <a:t> </a:t>
            </a:r>
            <a:r>
              <a:rPr dirty="0" err="1"/>
              <a:t>skrifttyper</a:t>
            </a:r>
            <a:r>
              <a:rPr dirty="0"/>
              <a:t> for at </a:t>
            </a:r>
            <a:r>
              <a:rPr dirty="0" err="1"/>
              <a:t>reducere</a:t>
            </a:r>
            <a:r>
              <a:rPr dirty="0"/>
              <a:t> </a:t>
            </a:r>
            <a:r>
              <a:rPr dirty="0" err="1"/>
              <a:t>filstørrelsen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Raleway" pitchFamily="2" charset="77"/>
              </a:rPr>
              <a:t>Fordelene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ved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mørk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tilstand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Mørk</a:t>
            </a:r>
            <a:r>
              <a:rPr dirty="0"/>
              <a:t> </a:t>
            </a:r>
            <a:r>
              <a:rPr dirty="0" err="1"/>
              <a:t>tilstand</a:t>
            </a:r>
            <a:r>
              <a:rPr dirty="0"/>
              <a:t> </a:t>
            </a:r>
            <a:r>
              <a:rPr dirty="0" err="1"/>
              <a:t>reducerer</a:t>
            </a:r>
            <a:r>
              <a:rPr dirty="0"/>
              <a:t> </a:t>
            </a:r>
            <a:r>
              <a:rPr dirty="0" err="1"/>
              <a:t>energiforbruget</a:t>
            </a:r>
            <a:r>
              <a:rPr dirty="0"/>
              <a:t> </a:t>
            </a:r>
            <a:endParaRPr lang="da-DK" dirty="0"/>
          </a:p>
          <a:p>
            <a:r>
              <a:rPr dirty="0"/>
              <a:t>Sort er den </a:t>
            </a:r>
            <a:r>
              <a:rPr dirty="0" err="1"/>
              <a:t>mest</a:t>
            </a:r>
            <a:r>
              <a:rPr dirty="0"/>
              <a:t> </a:t>
            </a:r>
            <a:r>
              <a:rPr dirty="0" err="1"/>
              <a:t>energieffektive</a:t>
            </a:r>
            <a:r>
              <a:rPr dirty="0"/>
              <a:t> </a:t>
            </a:r>
            <a:r>
              <a:rPr dirty="0" err="1"/>
              <a:t>farve</a:t>
            </a:r>
            <a:r>
              <a:rPr dirty="0"/>
              <a:t> </a:t>
            </a:r>
            <a:r>
              <a:rPr dirty="0" err="1"/>
              <a:t>på</a:t>
            </a:r>
            <a:r>
              <a:rPr dirty="0"/>
              <a:t> </a:t>
            </a:r>
            <a:r>
              <a:rPr lang="da-DK" dirty="0"/>
              <a:t>digital </a:t>
            </a:r>
            <a:r>
              <a:rPr dirty="0" err="1"/>
              <a:t>skærme</a:t>
            </a:r>
            <a:r>
              <a:rPr dirty="0"/>
              <a:t>.</a:t>
            </a:r>
          </a:p>
          <a:p>
            <a:r>
              <a:rPr dirty="0" err="1"/>
              <a:t>Mørk</a:t>
            </a:r>
            <a:r>
              <a:rPr dirty="0"/>
              <a:t> </a:t>
            </a:r>
            <a:r>
              <a:rPr dirty="0" err="1"/>
              <a:t>tilstand</a:t>
            </a:r>
            <a:r>
              <a:rPr dirty="0"/>
              <a:t> </a:t>
            </a:r>
            <a:r>
              <a:rPr dirty="0" err="1"/>
              <a:t>kan</a:t>
            </a:r>
            <a:r>
              <a:rPr dirty="0"/>
              <a:t> </a:t>
            </a:r>
            <a:r>
              <a:rPr dirty="0" err="1"/>
              <a:t>nemt</a:t>
            </a:r>
            <a:r>
              <a:rPr dirty="0"/>
              <a:t> </a:t>
            </a:r>
            <a:r>
              <a:rPr dirty="0" err="1"/>
              <a:t>implementeres</a:t>
            </a:r>
            <a:r>
              <a:rPr dirty="0"/>
              <a:t> med </a:t>
            </a:r>
            <a:r>
              <a:rPr dirty="0" err="1"/>
              <a:t>få</a:t>
            </a:r>
            <a:r>
              <a:rPr dirty="0"/>
              <a:t> </a:t>
            </a:r>
            <a:r>
              <a:rPr dirty="0" err="1"/>
              <a:t>linjer</a:t>
            </a:r>
            <a:r>
              <a:rPr dirty="0"/>
              <a:t> </a:t>
            </a:r>
            <a:r>
              <a:rPr dirty="0" err="1"/>
              <a:t>kode</a:t>
            </a:r>
            <a:r>
              <a:rPr lang="da-DK" dirty="0"/>
              <a:t>(</a:t>
            </a:r>
            <a:r>
              <a:rPr lang="da-DK" dirty="0" err="1"/>
              <a:t>javascript</a:t>
            </a:r>
            <a:r>
              <a:rPr lang="da-DK" dirty="0"/>
              <a:t> eller CSS)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Raleway" pitchFamily="2" charset="77"/>
              </a:rPr>
              <a:t>Effektive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kodningspraksisser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dirty="0" err="1"/>
              <a:t>Skriv</a:t>
            </a:r>
            <a:r>
              <a:rPr dirty="0"/>
              <a:t> </a:t>
            </a:r>
            <a:r>
              <a:rPr dirty="0" err="1"/>
              <a:t>genanvendelig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>
                <a:solidFill>
                  <a:srgbClr val="FF0000"/>
                </a:solidFill>
              </a:rPr>
              <a:t>modulær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dirty="0" err="1">
                <a:solidFill>
                  <a:srgbClr val="FF0000"/>
                </a:solidFill>
              </a:rPr>
              <a:t>kode</a:t>
            </a:r>
            <a:r>
              <a:rPr dirty="0"/>
              <a:t>.</a:t>
            </a:r>
          </a:p>
          <a:p>
            <a:r>
              <a:rPr dirty="0" err="1"/>
              <a:t>Genanvendelig</a:t>
            </a:r>
            <a:r>
              <a:rPr dirty="0"/>
              <a:t> </a:t>
            </a:r>
            <a:r>
              <a:rPr dirty="0" err="1"/>
              <a:t>kode</a:t>
            </a:r>
            <a:r>
              <a:rPr dirty="0"/>
              <a:t> </a:t>
            </a:r>
            <a:r>
              <a:rPr dirty="0" err="1"/>
              <a:t>reducerer</a:t>
            </a:r>
            <a:r>
              <a:rPr dirty="0"/>
              <a:t> </a:t>
            </a:r>
            <a:r>
              <a:rPr dirty="0" err="1"/>
              <a:t>redundans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forbedrer</a:t>
            </a:r>
            <a:r>
              <a:rPr dirty="0"/>
              <a:t> </a:t>
            </a:r>
            <a:r>
              <a:rPr dirty="0" err="1"/>
              <a:t>effektiviteten</a:t>
            </a:r>
            <a:r>
              <a:rPr dirty="0"/>
              <a:t>.</a:t>
            </a:r>
          </a:p>
          <a:p>
            <a:r>
              <a:rPr dirty="0" err="1"/>
              <a:t>Modulær</a:t>
            </a:r>
            <a:r>
              <a:rPr dirty="0"/>
              <a:t> </a:t>
            </a:r>
            <a:r>
              <a:rPr dirty="0" err="1"/>
              <a:t>kode</a:t>
            </a:r>
            <a:r>
              <a:rPr dirty="0"/>
              <a:t> </a:t>
            </a:r>
            <a:r>
              <a:rPr dirty="0" err="1"/>
              <a:t>gør</a:t>
            </a:r>
            <a:r>
              <a:rPr dirty="0"/>
              <a:t> det </a:t>
            </a:r>
            <a:r>
              <a:rPr dirty="0" err="1"/>
              <a:t>lettere</a:t>
            </a:r>
            <a:r>
              <a:rPr dirty="0"/>
              <a:t> at </a:t>
            </a:r>
            <a:r>
              <a:rPr dirty="0" err="1"/>
              <a:t>vedligeholde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opdatere</a:t>
            </a:r>
            <a:r>
              <a:rPr dirty="0"/>
              <a:t> websites.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B1F8-0DFE-4B4F-1ADC-19F24AF6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aleway" pitchFamily="2" charset="77"/>
              </a:rPr>
              <a:t>O</a:t>
            </a:r>
            <a:r>
              <a:rPr lang="en-DK" dirty="0">
                <a:latin typeface="Raleway" pitchFamily="2" charset="77"/>
              </a:rPr>
              <a:t>plæg fra hering kommune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E1913-4F20-BD87-1310-3AE7C2106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Hver</a:t>
            </a:r>
            <a:r>
              <a:rPr lang="en-GB" dirty="0"/>
              <a:t> </a:t>
            </a:r>
            <a:r>
              <a:rPr lang="en-GB" dirty="0" err="1"/>
              <a:t>gruppe</a:t>
            </a:r>
            <a:r>
              <a:rPr lang="en-GB" dirty="0"/>
              <a:t> </a:t>
            </a:r>
            <a:r>
              <a:rPr lang="en-GB" dirty="0" err="1"/>
              <a:t>fremlægger</a:t>
            </a:r>
            <a:r>
              <a:rPr lang="en-GB" dirty="0"/>
              <a:t> </a:t>
            </a:r>
            <a:r>
              <a:rPr lang="en-GB" dirty="0" err="1"/>
              <a:t>deres</a:t>
            </a:r>
            <a:r>
              <a:rPr lang="en-GB" dirty="0"/>
              <a:t> </a:t>
            </a:r>
            <a:r>
              <a:rPr lang="en-GB" dirty="0" err="1"/>
              <a:t>vigtigste</a:t>
            </a:r>
            <a:r>
              <a:rPr lang="en-GB" dirty="0"/>
              <a:t> </a:t>
            </a:r>
            <a:r>
              <a:rPr lang="en-GB" dirty="0" err="1"/>
              <a:t>konklusioner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oplæg</a:t>
            </a:r>
            <a:r>
              <a:rPr lang="en-GB" dirty="0"/>
              <a:t> </a:t>
            </a:r>
            <a:r>
              <a:rPr lang="en-GB" dirty="0" err="1"/>
              <a:t>herning</a:t>
            </a:r>
            <a:r>
              <a:rPr lang="en-GB" dirty="0"/>
              <a:t> </a:t>
            </a:r>
            <a:r>
              <a:rPr lang="en-GB" dirty="0" err="1"/>
              <a:t>kommune</a:t>
            </a:r>
            <a:endParaRPr lang="en-GB" dirty="0"/>
          </a:p>
          <a:p>
            <a:r>
              <a:rPr lang="en-GB" dirty="0"/>
              <a:t> </a:t>
            </a:r>
            <a:r>
              <a:rPr lang="en-GB" dirty="0" err="1"/>
              <a:t>Refleksion</a:t>
            </a:r>
            <a:r>
              <a:rPr lang="en-GB" dirty="0"/>
              <a:t>: </a:t>
            </a:r>
            <a:r>
              <a:rPr lang="en-GB" dirty="0" err="1"/>
              <a:t>Hvordan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bæredygtighed</a:t>
            </a:r>
            <a:r>
              <a:rPr lang="en-GB" dirty="0"/>
              <a:t> </a:t>
            </a:r>
            <a:r>
              <a:rPr lang="en-GB" dirty="0" err="1"/>
              <a:t>integreres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undervisningen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fremtidige</a:t>
            </a:r>
            <a:r>
              <a:rPr lang="en-GB" dirty="0"/>
              <a:t> </a:t>
            </a:r>
            <a:r>
              <a:rPr lang="en-GB" dirty="0" err="1"/>
              <a:t>projekter</a:t>
            </a:r>
            <a:r>
              <a:rPr lang="en-GB" dirty="0"/>
              <a:t>?</a:t>
            </a:r>
          </a:p>
          <a:p>
            <a:pPr marL="0" indent="0">
              <a:buNone/>
            </a:pP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164592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>
                <a:latin typeface="Raleway" pitchFamily="2" charset="77"/>
              </a:rPr>
              <a:t>Sammenhængen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mellem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ydeevne</a:t>
            </a:r>
            <a:r>
              <a:rPr dirty="0">
                <a:latin typeface="Raleway" pitchFamily="2" charset="77"/>
              </a:rPr>
              <a:t> </a:t>
            </a:r>
            <a:r>
              <a:rPr lang="da-DK" dirty="0">
                <a:latin typeface="Raleway" pitchFamily="2" charset="77"/>
              </a:rPr>
              <a:t>(</a:t>
            </a:r>
            <a:r>
              <a:rPr lang="da-DK" dirty="0" err="1">
                <a:latin typeface="Raleway" pitchFamily="2" charset="77"/>
              </a:rPr>
              <a:t>performace</a:t>
            </a:r>
            <a:r>
              <a:rPr lang="da-DK" dirty="0">
                <a:latin typeface="Raleway" pitchFamily="2" charset="77"/>
              </a:rPr>
              <a:t>) </a:t>
            </a:r>
            <a:r>
              <a:rPr dirty="0" err="1">
                <a:latin typeface="Raleway" pitchFamily="2" charset="77"/>
              </a:rPr>
              <a:t>og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bæredygtighed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Website-</a:t>
            </a:r>
            <a:r>
              <a:rPr dirty="0" err="1"/>
              <a:t>ydeevne</a:t>
            </a:r>
            <a:r>
              <a:rPr dirty="0"/>
              <a:t> er </a:t>
            </a:r>
            <a:r>
              <a:rPr dirty="0" err="1"/>
              <a:t>afgørende</a:t>
            </a:r>
            <a:r>
              <a:rPr dirty="0"/>
              <a:t> for </a:t>
            </a:r>
            <a:r>
              <a:rPr dirty="0" err="1"/>
              <a:t>bæredygtighed</a:t>
            </a:r>
            <a:r>
              <a:rPr dirty="0"/>
              <a:t>.</a:t>
            </a:r>
          </a:p>
          <a:p>
            <a:r>
              <a:rPr dirty="0"/>
              <a:t> </a:t>
            </a:r>
            <a:r>
              <a:rPr dirty="0" err="1"/>
              <a:t>Optimer</a:t>
            </a:r>
            <a:r>
              <a:rPr dirty="0"/>
              <a:t> </a:t>
            </a:r>
            <a:r>
              <a:rPr lang="da-DK" dirty="0"/>
              <a:t> </a:t>
            </a:r>
            <a:r>
              <a:rPr lang="da-DK" dirty="0" err="1"/>
              <a:t>loading</a:t>
            </a:r>
            <a:r>
              <a:rPr lang="da-DK" dirty="0"/>
              <a:t> speed</a:t>
            </a:r>
            <a:r>
              <a:rPr dirty="0"/>
              <a:t> for websites.</a:t>
            </a:r>
          </a:p>
          <a:p>
            <a:pPr marL="0" indent="0">
              <a:buNone/>
            </a:pPr>
            <a:endParaRPr dirty="0"/>
          </a:p>
          <a:p>
            <a:r>
              <a:rPr dirty="0" err="1"/>
              <a:t>Hurtigt</a:t>
            </a:r>
            <a:r>
              <a:rPr dirty="0"/>
              <a:t> </a:t>
            </a:r>
            <a:r>
              <a:rPr dirty="0" err="1"/>
              <a:t>indlæste</a:t>
            </a:r>
            <a:r>
              <a:rPr dirty="0"/>
              <a:t> sider </a:t>
            </a:r>
            <a:r>
              <a:rPr dirty="0" err="1"/>
              <a:t>bruger</a:t>
            </a:r>
            <a:r>
              <a:rPr dirty="0"/>
              <a:t> </a:t>
            </a:r>
            <a:r>
              <a:rPr dirty="0" err="1"/>
              <a:t>mindre</a:t>
            </a:r>
            <a:r>
              <a:rPr dirty="0"/>
              <a:t> </a:t>
            </a:r>
            <a:r>
              <a:rPr dirty="0" err="1"/>
              <a:t>energi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Raleway" pitchFamily="2" charset="77"/>
              </a:rPr>
              <a:t>Minificering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af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kode</a:t>
            </a:r>
            <a:r>
              <a:rPr lang="da-DK" dirty="0">
                <a:latin typeface="Raleway" pitchFamily="2" charset="77"/>
              </a:rPr>
              <a:t> til produktion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dirty="0" err="1"/>
              <a:t>Minificering</a:t>
            </a:r>
            <a:r>
              <a:rPr dirty="0"/>
              <a:t> </a:t>
            </a:r>
            <a:r>
              <a:rPr dirty="0" err="1"/>
              <a:t>af</a:t>
            </a:r>
            <a:r>
              <a:rPr dirty="0"/>
              <a:t> CSS </a:t>
            </a:r>
            <a:r>
              <a:rPr dirty="0" err="1"/>
              <a:t>reducerer</a:t>
            </a:r>
            <a:r>
              <a:rPr dirty="0"/>
              <a:t> </a:t>
            </a:r>
            <a:r>
              <a:rPr dirty="0" err="1"/>
              <a:t>filstørrelsen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forbedrer</a:t>
            </a:r>
            <a:r>
              <a:rPr dirty="0"/>
              <a:t> </a:t>
            </a:r>
            <a:r>
              <a:rPr dirty="0" err="1"/>
              <a:t>ydeevnen</a:t>
            </a:r>
            <a:r>
              <a:rPr dirty="0"/>
              <a:t>.</a:t>
            </a:r>
          </a:p>
          <a:p>
            <a:r>
              <a:rPr dirty="0"/>
              <a:t> </a:t>
            </a:r>
            <a:r>
              <a:rPr dirty="0" err="1"/>
              <a:t>Fjern</a:t>
            </a:r>
            <a:r>
              <a:rPr dirty="0"/>
              <a:t> </a:t>
            </a:r>
            <a:r>
              <a:rPr dirty="0" err="1"/>
              <a:t>unødvendige</a:t>
            </a:r>
            <a:r>
              <a:rPr dirty="0"/>
              <a:t> </a:t>
            </a:r>
            <a:r>
              <a:rPr dirty="0" err="1"/>
              <a:t>mellemrum</a:t>
            </a:r>
            <a:r>
              <a:rPr dirty="0"/>
              <a:t>, </a:t>
            </a:r>
            <a:r>
              <a:rPr dirty="0" err="1"/>
              <a:t>kommentarer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linjeskift</a:t>
            </a:r>
            <a:r>
              <a:rPr dirty="0"/>
              <a:t>.</a:t>
            </a:r>
          </a:p>
          <a:p>
            <a:r>
              <a:rPr lang="da-DK" dirty="0"/>
              <a:t> </a:t>
            </a:r>
            <a:endParaRPr dirty="0"/>
          </a:p>
          <a:p>
            <a:r>
              <a:rPr dirty="0"/>
              <a:t> </a:t>
            </a:r>
            <a:r>
              <a:rPr dirty="0" err="1"/>
              <a:t>Minificeret</a:t>
            </a:r>
            <a:r>
              <a:rPr dirty="0"/>
              <a:t> CSS </a:t>
            </a:r>
            <a:r>
              <a:rPr dirty="0" err="1"/>
              <a:t>indlæses</a:t>
            </a:r>
            <a:r>
              <a:rPr dirty="0"/>
              <a:t> </a:t>
            </a:r>
            <a:r>
              <a:rPr dirty="0" err="1"/>
              <a:t>hurtigere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reducerer</a:t>
            </a:r>
            <a:r>
              <a:rPr dirty="0"/>
              <a:t> </a:t>
            </a:r>
            <a:r>
              <a:rPr dirty="0" err="1"/>
              <a:t>sidens</a:t>
            </a:r>
            <a:r>
              <a:rPr dirty="0"/>
              <a:t> </a:t>
            </a:r>
            <a:r>
              <a:rPr dirty="0" err="1"/>
              <a:t>vægt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FAE0-6EC7-B95C-8923-6CF27114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>
            <a:noAutofit/>
          </a:bodyPr>
          <a:lstStyle/>
          <a:p>
            <a:r>
              <a:rPr lang="en-GB" b="1" dirty="0" err="1">
                <a:latin typeface="Raleway" pitchFamily="2" charset="77"/>
              </a:rPr>
              <a:t>bedste</a:t>
            </a:r>
            <a:r>
              <a:rPr lang="en-GB" b="1" dirty="0">
                <a:latin typeface="Raleway" pitchFamily="2" charset="77"/>
              </a:rPr>
              <a:t> </a:t>
            </a:r>
            <a:r>
              <a:rPr lang="en-GB" b="1" dirty="0" err="1">
                <a:latin typeface="Raleway" pitchFamily="2" charset="77"/>
              </a:rPr>
              <a:t>praksis</a:t>
            </a:r>
            <a:br>
              <a:rPr lang="en-GB" dirty="0">
                <a:latin typeface="Raleway" pitchFamily="2" charset="77"/>
              </a:rPr>
            </a:br>
            <a:r>
              <a:rPr lang="en-GB" dirty="0">
                <a:latin typeface="Raleway" pitchFamily="2" charset="77"/>
              </a:rPr>
              <a:t>source</a:t>
            </a:r>
            <a:endParaRPr lang="en-DK" dirty="0"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56370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Raleway" pitchFamily="2" charset="77"/>
              </a:rPr>
              <a:t>W</a:t>
            </a:r>
            <a:r>
              <a:rPr dirty="0" err="1">
                <a:latin typeface="Raleway" pitchFamily="2" charset="77"/>
              </a:rPr>
              <a:t>eb-bæredygtighed</a:t>
            </a:r>
            <a:r>
              <a:rPr dirty="0">
                <a:latin typeface="Raleway" pitchFamily="2" charset="77"/>
              </a:rPr>
              <a:t> (WSG)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b="1" dirty="0"/>
              <a:t>WSG</a:t>
            </a:r>
            <a:r>
              <a:rPr lang="en-GB" dirty="0"/>
              <a:t>: En W3C </a:t>
            </a:r>
            <a:r>
              <a:rPr lang="en-GB" dirty="0" err="1"/>
              <a:t>gruppe</a:t>
            </a:r>
            <a:r>
              <a:rPr lang="en-GB" dirty="0"/>
              <a:t> med </a:t>
            </a:r>
            <a:r>
              <a:rPr lang="en-GB" dirty="0" err="1"/>
              <a:t>fokus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b="1" dirty="0" err="1"/>
              <a:t>fællesskabsengagement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b="1" dirty="0" err="1"/>
              <a:t>deling</a:t>
            </a:r>
            <a:r>
              <a:rPr lang="en-GB" b="1" dirty="0"/>
              <a:t> </a:t>
            </a:r>
            <a:r>
              <a:rPr lang="en-GB" b="1" dirty="0" err="1"/>
              <a:t>af</a:t>
            </a:r>
            <a:r>
              <a:rPr lang="en-GB" b="1" dirty="0"/>
              <a:t> information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>
                <a:hlinkClick r:id="rId2"/>
              </a:rPr>
              <a:t>https://w3c.github.io/sustyweb/glance.html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>
                <a:hlinkClick r:id="rId3"/>
              </a:rPr>
              <a:t>https://www.w3.org/blog/2023/introducing-web-sustainability-guidelines/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A266-7CC6-D0EA-8EAA-FAD9946F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>
                <a:latin typeface="Raleway" pitchFamily="2" charset="77"/>
              </a:rPr>
              <a:t>WSG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F8D4A-903F-6BA9-FBBC-2F17F3EEE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GB" b="0" i="0" dirty="0">
                <a:solidFill>
                  <a:srgbClr val="363737"/>
                </a:solidFill>
                <a:effectLst/>
                <a:latin typeface="Spectral"/>
              </a:rPr>
              <a:t>4 big pieces: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63737"/>
                </a:solidFill>
                <a:effectLst/>
                <a:latin typeface="Spectral"/>
              </a:rPr>
              <a:t>User Experience Design: “research and ideation, journey design, content and assets, and quality assurance.”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63737"/>
                </a:solidFill>
                <a:effectLst/>
                <a:latin typeface="Spectral"/>
              </a:rPr>
              <a:t>Web Development: “development approach, code minimization, code coherence, and code security.”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63737"/>
                </a:solidFill>
                <a:effectLst/>
                <a:latin typeface="Spectral"/>
              </a:rPr>
              <a:t>Hosting / infrastructure: “environment commissioning, minimizing environment and data, and minimizing human disruption.”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63737"/>
                </a:solidFill>
                <a:effectLst/>
                <a:latin typeface="Spectral"/>
              </a:rPr>
              <a:t>Business strategy / Product management: “reporting, disclosure, strategy, and policies from both an organizational and website / product level.”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050528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4B95-C52A-5FA5-6A22-784C9427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>
                <a:latin typeface="Raleway" pitchFamily="2" charset="77"/>
              </a:rPr>
              <a:t>WSG og WCAG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4658F-C131-5D66-031F-99B096361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  <a:r>
              <a:rPr lang="en-GB" b="1" dirty="0"/>
              <a:t>WCAG</a:t>
            </a:r>
            <a:r>
              <a:rPr lang="en-GB" dirty="0"/>
              <a:t>: Et formelt </a:t>
            </a:r>
            <a:r>
              <a:rPr lang="en-GB" dirty="0" err="1"/>
              <a:t>sæt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b="1" dirty="0" err="1"/>
              <a:t>tekniske</a:t>
            </a:r>
            <a:r>
              <a:rPr lang="en-GB" b="1" dirty="0"/>
              <a:t> </a:t>
            </a:r>
            <a:r>
              <a:rPr lang="en-GB" b="1" dirty="0" err="1"/>
              <a:t>standarder</a:t>
            </a:r>
            <a:r>
              <a:rPr lang="en-GB" dirty="0"/>
              <a:t>,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webudviklere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designere</a:t>
            </a:r>
            <a:r>
              <a:rPr lang="en-GB" dirty="0"/>
              <a:t> </a:t>
            </a:r>
            <a:r>
              <a:rPr lang="en-GB" b="1" dirty="0" err="1"/>
              <a:t>skal</a:t>
            </a:r>
            <a:r>
              <a:rPr lang="en-GB" dirty="0"/>
              <a:t> </a:t>
            </a:r>
            <a:r>
              <a:rPr lang="en-GB" dirty="0" err="1"/>
              <a:t>følge</a:t>
            </a:r>
            <a:r>
              <a:rPr lang="en-GB" dirty="0"/>
              <a:t> for at </a:t>
            </a:r>
            <a:r>
              <a:rPr lang="en-GB" dirty="0" err="1"/>
              <a:t>skabe</a:t>
            </a:r>
            <a:r>
              <a:rPr lang="en-GB" dirty="0"/>
              <a:t> </a:t>
            </a:r>
            <a:r>
              <a:rPr lang="en-GB" b="1" dirty="0" err="1"/>
              <a:t>tilgængelige</a:t>
            </a:r>
            <a:r>
              <a:rPr lang="en-GB" b="1" dirty="0"/>
              <a:t> </a:t>
            </a:r>
            <a:r>
              <a:rPr lang="en-GB" b="1" dirty="0" err="1"/>
              <a:t>hjemmesider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DK" dirty="0"/>
          </a:p>
          <a:p>
            <a:pPr marL="0" indent="0">
              <a:buNone/>
            </a:pPr>
            <a:r>
              <a:rPr lang="en-GB" b="1" dirty="0"/>
              <a:t>WSG</a:t>
            </a:r>
            <a:r>
              <a:rPr lang="en-GB" dirty="0"/>
              <a:t>: </a:t>
            </a:r>
            <a:r>
              <a:rPr lang="en-GB" dirty="0" err="1"/>
              <a:t>Fremmer</a:t>
            </a:r>
            <a:r>
              <a:rPr lang="en-GB" dirty="0"/>
              <a:t> </a:t>
            </a:r>
            <a:r>
              <a:rPr lang="en-GB" b="1" dirty="0" err="1"/>
              <a:t>bedste</a:t>
            </a:r>
            <a:r>
              <a:rPr lang="en-GB" b="1" dirty="0"/>
              <a:t> </a:t>
            </a:r>
            <a:r>
              <a:rPr lang="en-GB" b="1" dirty="0" err="1"/>
              <a:t>praksis</a:t>
            </a:r>
            <a:r>
              <a:rPr lang="en-GB" dirty="0"/>
              <a:t>, men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b="1" dirty="0" err="1"/>
              <a:t>håndhævelige</a:t>
            </a:r>
            <a:r>
              <a:rPr lang="en-GB" b="1" dirty="0"/>
              <a:t> </a:t>
            </a:r>
            <a:r>
              <a:rPr lang="en-GB" b="1" dirty="0" err="1"/>
              <a:t>retningslinjer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047881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53BC-ACBE-AA8C-4735-011F5D40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31836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GB" i="0" dirty="0" err="1">
                <a:effectLst/>
                <a:latin typeface="Raleway" pitchFamily="2" charset="77"/>
              </a:rPr>
              <a:t>Øvelse</a:t>
            </a:r>
            <a:r>
              <a:rPr lang="en-GB" i="0" dirty="0">
                <a:effectLst/>
                <a:latin typeface="Raleway" pitchFamily="2" charset="77"/>
              </a:rPr>
              <a:t>: </a:t>
            </a:r>
            <a:r>
              <a:rPr lang="en-GB" i="0" dirty="0" err="1">
                <a:effectLst/>
                <a:latin typeface="Raleway" pitchFamily="2" charset="77"/>
              </a:rPr>
              <a:t>Udforskning</a:t>
            </a:r>
            <a:r>
              <a:rPr lang="en-GB" i="0" dirty="0">
                <a:effectLst/>
                <a:latin typeface="Raleway" pitchFamily="2" charset="77"/>
              </a:rPr>
              <a:t> </a:t>
            </a:r>
            <a:r>
              <a:rPr lang="en-GB" i="0" dirty="0" err="1">
                <a:effectLst/>
                <a:latin typeface="Raleway" pitchFamily="2" charset="77"/>
              </a:rPr>
              <a:t>af</a:t>
            </a:r>
            <a:r>
              <a:rPr lang="en-GB" i="0" dirty="0">
                <a:effectLst/>
                <a:latin typeface="Raleway" pitchFamily="2" charset="77"/>
              </a:rPr>
              <a:t> </a:t>
            </a:r>
            <a:r>
              <a:rPr lang="en-GB" i="0" dirty="0" err="1">
                <a:effectLst/>
                <a:latin typeface="Raleway" pitchFamily="2" charset="77"/>
              </a:rPr>
              <a:t>bæredygtigt</a:t>
            </a:r>
            <a:r>
              <a:rPr lang="en-GB" i="0" dirty="0">
                <a:effectLst/>
                <a:latin typeface="Raleway" pitchFamily="2" charset="77"/>
              </a:rPr>
              <a:t> </a:t>
            </a:r>
            <a:r>
              <a:rPr lang="en-GB" i="0" dirty="0" err="1">
                <a:effectLst/>
                <a:latin typeface="Raleway" pitchFamily="2" charset="77"/>
              </a:rPr>
              <a:t>webdesign</a:t>
            </a:r>
            <a:br>
              <a:rPr lang="en-GB" i="0" dirty="0">
                <a:effectLst/>
                <a:latin typeface="Raleway" pitchFamily="2" charset="77"/>
              </a:rPr>
            </a:br>
            <a:endParaRPr lang="en-DK" dirty="0">
              <a:latin typeface="Raleway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0F581-A40E-93AA-8449-786CA2F0C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Bef>
                <a:spcPts val="600"/>
              </a:spcBef>
              <a:buFont typeface="+mj-lt"/>
              <a:buAutoNum type="arabicPeriod"/>
            </a:pPr>
            <a:endParaRPr lang="en-GB" sz="28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en-GB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Arbejde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en-GB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Grupper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GB" sz="28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esøg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sz="2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 Sustainability Guidelines (WSG) 1.0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en-GB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Find 2 UX-</a:t>
            </a:r>
            <a:r>
              <a:rPr lang="en-GB" sz="28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eksempler</a:t>
            </a:r>
            <a:r>
              <a:rPr lang="en-GB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Tilgængelighed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ydeevne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brugervenlighed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en-GB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Find 2 </a:t>
            </a:r>
            <a:r>
              <a:rPr lang="en-GB" sz="28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udviklereksempler</a:t>
            </a:r>
            <a:r>
              <a:rPr lang="en-GB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Effektiv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kodning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ressourcehåndtering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energiforbrug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Find 2 Business </a:t>
            </a: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og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Hosting</a:t>
            </a:r>
            <a:endParaRPr lang="en-GB" sz="28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en-GB" sz="28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Dokumentér</a:t>
            </a:r>
            <a:r>
              <a:rPr lang="en-GB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fund: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Opsummer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med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skærmbilleder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/links.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en-GB" sz="28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Diskussion</a:t>
            </a:r>
            <a:r>
              <a:rPr lang="en-GB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Forbered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til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diskussion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klassen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818749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Raleway" pitchFamily="2" charset="77"/>
              </a:rPr>
              <a:t>Fordele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ved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bæredygtigt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webdesign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Bæredygtige</a:t>
            </a:r>
            <a:r>
              <a:rPr dirty="0"/>
              <a:t> </a:t>
            </a:r>
            <a:r>
              <a:rPr dirty="0" err="1"/>
              <a:t>praksisser</a:t>
            </a:r>
            <a:r>
              <a:rPr dirty="0"/>
              <a:t> </a:t>
            </a:r>
            <a:r>
              <a:rPr dirty="0" err="1"/>
              <a:t>resulterer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flere</a:t>
            </a:r>
            <a:r>
              <a:rPr dirty="0"/>
              <a:t> </a:t>
            </a:r>
            <a:r>
              <a:rPr dirty="0" err="1"/>
              <a:t>fordele</a:t>
            </a:r>
            <a:r>
              <a:rPr dirty="0"/>
              <a:t>.</a:t>
            </a:r>
          </a:p>
          <a:p>
            <a:r>
              <a:rPr dirty="0" err="1"/>
              <a:t>Reducerer</a:t>
            </a:r>
            <a:r>
              <a:rPr dirty="0"/>
              <a:t> CO2-udledninger.</a:t>
            </a:r>
          </a:p>
          <a:p>
            <a:r>
              <a:rPr dirty="0"/>
              <a:t> Spar </a:t>
            </a:r>
            <a:r>
              <a:rPr dirty="0" err="1"/>
              <a:t>energi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ressourcer</a:t>
            </a:r>
            <a:r>
              <a:rPr dirty="0"/>
              <a:t>.</a:t>
            </a:r>
          </a:p>
          <a:p>
            <a:r>
              <a:rPr dirty="0"/>
              <a:t> </a:t>
            </a:r>
            <a:r>
              <a:rPr dirty="0" err="1"/>
              <a:t>Forbedrer</a:t>
            </a:r>
            <a:r>
              <a:rPr dirty="0"/>
              <a:t> </a:t>
            </a:r>
            <a:r>
              <a:rPr dirty="0" err="1"/>
              <a:t>hjemmesidens</a:t>
            </a:r>
            <a:r>
              <a:rPr dirty="0"/>
              <a:t> </a:t>
            </a:r>
            <a:r>
              <a:rPr dirty="0" err="1"/>
              <a:t>ydeevne</a:t>
            </a:r>
            <a:r>
              <a:rPr dirty="0"/>
              <a:t>.</a:t>
            </a:r>
          </a:p>
          <a:p>
            <a:r>
              <a:rPr dirty="0" err="1"/>
              <a:t>Forbedrer</a:t>
            </a:r>
            <a:r>
              <a:rPr dirty="0"/>
              <a:t> </a:t>
            </a:r>
            <a:r>
              <a:rPr dirty="0" err="1"/>
              <a:t>brugeroplevelsen</a:t>
            </a:r>
            <a:r>
              <a:rPr dirty="0"/>
              <a:t>.</a:t>
            </a:r>
          </a:p>
          <a:p>
            <a:r>
              <a:rPr dirty="0"/>
              <a:t> </a:t>
            </a:r>
            <a:r>
              <a:rPr dirty="0" err="1"/>
              <a:t>Øger</a:t>
            </a:r>
            <a:r>
              <a:rPr dirty="0"/>
              <a:t> </a:t>
            </a:r>
            <a:r>
              <a:rPr dirty="0" err="1"/>
              <a:t>forbrugernes</a:t>
            </a:r>
            <a:r>
              <a:rPr dirty="0"/>
              <a:t> </a:t>
            </a:r>
            <a:r>
              <a:rPr dirty="0" err="1"/>
              <a:t>tillid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>
                <a:latin typeface="Raleway" pitchFamily="2" charset="77"/>
              </a:rPr>
              <a:t>Værktøjer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til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måling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og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forbedring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af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bæredygtighed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</a:t>
            </a:r>
            <a:r>
              <a:rPr dirty="0" err="1"/>
              <a:t>Værktøjer</a:t>
            </a:r>
            <a:r>
              <a:rPr dirty="0"/>
              <a:t> er </a:t>
            </a:r>
            <a:r>
              <a:rPr dirty="0" err="1"/>
              <a:t>tilgængelige</a:t>
            </a:r>
            <a:r>
              <a:rPr dirty="0"/>
              <a:t> </a:t>
            </a:r>
            <a:r>
              <a:rPr dirty="0" err="1"/>
              <a:t>til</a:t>
            </a:r>
            <a:r>
              <a:rPr dirty="0"/>
              <a:t> at </a:t>
            </a:r>
            <a:r>
              <a:rPr dirty="0" err="1"/>
              <a:t>måle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forbedre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hjemmesides</a:t>
            </a:r>
            <a:r>
              <a:rPr dirty="0"/>
              <a:t> </a:t>
            </a:r>
            <a:r>
              <a:rPr dirty="0" err="1"/>
              <a:t>bæredygtighed</a:t>
            </a:r>
            <a:r>
              <a:rPr dirty="0"/>
              <a:t>.</a:t>
            </a:r>
          </a:p>
          <a:p>
            <a:r>
              <a:rPr dirty="0"/>
              <a:t>• Website Carbon Calculator </a:t>
            </a:r>
            <a:r>
              <a:rPr dirty="0" err="1"/>
              <a:t>estimerer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hjemmesides</a:t>
            </a:r>
            <a:r>
              <a:rPr dirty="0"/>
              <a:t> </a:t>
            </a:r>
            <a:r>
              <a:rPr dirty="0" err="1"/>
              <a:t>udledninger</a:t>
            </a:r>
            <a:r>
              <a:rPr dirty="0"/>
              <a:t>.</a:t>
            </a:r>
          </a:p>
          <a:p>
            <a:r>
              <a:rPr lang="en-GB" dirty="0">
                <a:hlinkClick r:id="rId2"/>
              </a:rPr>
              <a:t>https://www.websitecarbon.com/</a:t>
            </a:r>
            <a:endParaRPr lang="en-GB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7386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EED75-FDA9-7621-864C-E14ACB96C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25" y="1568434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en-GB" sz="5400" i="0" dirty="0">
                <a:effectLst/>
                <a:latin typeface="Raleway" pitchFamily="2" charset="77"/>
              </a:rPr>
              <a:t>Not just about CO2</a:t>
            </a:r>
            <a:br>
              <a:rPr lang="en-GB" sz="5400" i="0" dirty="0">
                <a:effectLst/>
                <a:latin typeface="Raleway" pitchFamily="2" charset="77"/>
              </a:rPr>
            </a:br>
            <a:endParaRPr lang="en-DK" sz="5400" dirty="0">
              <a:latin typeface="Raleway" pitchFamily="2" charset="77"/>
            </a:endParaRPr>
          </a:p>
        </p:txBody>
      </p:sp>
      <p:sp>
        <p:nvSpPr>
          <p:cNvPr id="103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4D228-B684-D150-AE36-4539878C2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br>
              <a:rPr lang="en-GB" sz="2200" dirty="0"/>
            </a:br>
            <a:endParaRPr lang="en-DK" sz="2200" dirty="0"/>
          </a:p>
        </p:txBody>
      </p:sp>
      <p:pic>
        <p:nvPicPr>
          <p:cNvPr id="1028" name="Picture 4" descr="About Us - Afogreen Build">
            <a:extLst>
              <a:ext uri="{FF2B5EF4-FFF2-40B4-BE49-F238E27FC236}">
                <a16:creationId xmlns:a16="http://schemas.microsoft.com/office/drawing/2014/main" id="{8EABFA46-5BF5-1A2F-6338-D2567A2C9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7236" y="640080"/>
            <a:ext cx="5577840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27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GB" sz="4000" dirty="0" err="1">
                <a:latin typeface="Raleway" pitchFamily="2" charset="77"/>
              </a:rPr>
              <a:t>Internettets</a:t>
            </a:r>
            <a:r>
              <a:rPr lang="en-GB" sz="4000" dirty="0">
                <a:latin typeface="Raleway" pitchFamily="2" charset="77"/>
              </a:rPr>
              <a:t> </a:t>
            </a:r>
            <a:r>
              <a:rPr lang="en-GB" sz="4000" dirty="0" err="1">
                <a:latin typeface="Raleway" pitchFamily="2" charset="77"/>
              </a:rPr>
              <a:t>miljøpåvirkning</a:t>
            </a:r>
            <a:endParaRPr lang="en-GB" sz="4000"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2" y="2743200"/>
            <a:ext cx="4424795" cy="3613149"/>
          </a:xfrm>
        </p:spPr>
        <p:txBody>
          <a:bodyPr anchor="ctr">
            <a:normAutofit fontScale="92500"/>
          </a:bodyPr>
          <a:lstStyle/>
          <a:p>
            <a:endParaRPr lang="en-GB" sz="2000" dirty="0"/>
          </a:p>
          <a:p>
            <a:pPr marL="0" indent="0">
              <a:buNone/>
            </a:pPr>
            <a:r>
              <a:rPr lang="en-GB" sz="2000" dirty="0"/>
              <a:t>The internet significantly contributes to global carbon emissions.</a:t>
            </a:r>
          </a:p>
          <a:p>
            <a:r>
              <a:rPr lang="en-GB" sz="2000" dirty="0"/>
              <a:t>- The internet produces approximately 3.7% of global carbon emissions.</a:t>
            </a:r>
          </a:p>
          <a:p>
            <a:pPr algn="l" fontAlgn="base">
              <a:lnSpc>
                <a:spcPts val="4500"/>
              </a:lnSpc>
            </a:pPr>
            <a:r>
              <a:rPr lang="en-GB" sz="2100" dirty="0"/>
              <a:t>If the internet was a  country, it would rank  sixth for electricity usage</a:t>
            </a:r>
          </a:p>
          <a:p>
            <a:pPr marL="0" indent="0">
              <a:buNone/>
            </a:pPr>
            <a:r>
              <a:rPr lang="en-GB" sz="2000" dirty="0"/>
              <a:t> </a:t>
            </a:r>
          </a:p>
          <a:p>
            <a:endParaRPr lang="en-GB" sz="2000" dirty="0"/>
          </a:p>
        </p:txBody>
      </p:sp>
      <p:pic>
        <p:nvPicPr>
          <p:cNvPr id="13" name="Picture 12" descr="Aerial view of a city skyline">
            <a:extLst>
              <a:ext uri="{FF2B5EF4-FFF2-40B4-BE49-F238E27FC236}">
                <a16:creationId xmlns:a16="http://schemas.microsoft.com/office/drawing/2014/main" id="{9C858704-070A-03BE-3A8D-9D91D26FD2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692" r="20907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EF198-0717-5A16-2752-A779DC60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>
                <a:latin typeface="Raleway" pitchFamily="2" charset="77"/>
              </a:rPr>
              <a:t>Q: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E12B6-A0F6-C0C6-B6F3-0C6BF173E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mange </a:t>
            </a:r>
            <a:r>
              <a:rPr lang="en-GB" dirty="0" err="1"/>
              <a:t>webudviklere</a:t>
            </a:r>
            <a:r>
              <a:rPr lang="en-GB" dirty="0"/>
              <a:t> er </a:t>
            </a:r>
            <a:r>
              <a:rPr lang="en-GB" dirty="0" err="1"/>
              <a:t>opmærksomme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internettets</a:t>
            </a:r>
            <a:r>
              <a:rPr lang="en-GB" dirty="0"/>
              <a:t> </a:t>
            </a:r>
            <a:r>
              <a:rPr lang="en-GB" dirty="0" err="1"/>
              <a:t>miljøpåvirkning</a:t>
            </a:r>
            <a:r>
              <a:rPr lang="en-GB" dirty="0"/>
              <a:t>, men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konsekvent</a:t>
            </a:r>
            <a:r>
              <a:rPr lang="en-GB" dirty="0"/>
              <a:t> </a:t>
            </a:r>
            <a:r>
              <a:rPr lang="en-GB" dirty="0" err="1"/>
              <a:t>bruger</a:t>
            </a:r>
            <a:r>
              <a:rPr lang="en-GB" dirty="0"/>
              <a:t> </a:t>
            </a:r>
            <a:r>
              <a:rPr lang="en-GB" dirty="0" err="1"/>
              <a:t>bæredygtige</a:t>
            </a:r>
            <a:r>
              <a:rPr lang="en-GB" dirty="0"/>
              <a:t> </a:t>
            </a:r>
            <a:r>
              <a:rPr lang="en-GB" dirty="0" err="1"/>
              <a:t>metoder</a:t>
            </a:r>
            <a:r>
              <a:rPr lang="en-GB" dirty="0"/>
              <a:t>. </a:t>
            </a:r>
            <a:r>
              <a:rPr lang="en-GB" dirty="0" err="1"/>
              <a:t>Hvorfor</a:t>
            </a:r>
            <a:r>
              <a:rPr lang="en-GB" dirty="0"/>
              <a:t> </a:t>
            </a:r>
            <a:r>
              <a:rPr lang="en-GB" dirty="0" err="1"/>
              <a:t>tror</a:t>
            </a:r>
            <a:r>
              <a:rPr lang="en-GB" dirty="0"/>
              <a:t> I, at der er </a:t>
            </a:r>
            <a:r>
              <a:rPr lang="en-GB" dirty="0" err="1"/>
              <a:t>denne</a:t>
            </a:r>
            <a:r>
              <a:rPr lang="en-GB" dirty="0"/>
              <a:t> </a:t>
            </a:r>
            <a:r>
              <a:rPr lang="en-GB" dirty="0" err="1"/>
              <a:t>forskel</a:t>
            </a:r>
            <a:r>
              <a:rPr lang="en-GB" dirty="0"/>
              <a:t> </a:t>
            </a:r>
            <a:r>
              <a:rPr lang="en-GB" dirty="0" err="1"/>
              <a:t>mellem</a:t>
            </a:r>
            <a:r>
              <a:rPr lang="en-GB" dirty="0"/>
              <a:t> </a:t>
            </a:r>
            <a:r>
              <a:rPr lang="en-GB" dirty="0" err="1"/>
              <a:t>viden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handling?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240592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E317-22BC-57B5-A85B-56B715D08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>
                <a:latin typeface="Raleway" pitchFamily="2" charset="77"/>
              </a:rPr>
              <a:t>kilder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FDECE-5720-0D07-750E-212EFC91F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en-GB" dirty="0"/>
              <a:t>Greenwood, T. (2021). Sustainable Web Design A book apart</a:t>
            </a:r>
          </a:p>
          <a:p>
            <a:pPr marL="0" indent="0">
              <a:buNone/>
            </a:pPr>
            <a:endParaRPr lang="en-GB" dirty="0">
              <a:effectLst/>
            </a:endParaRPr>
          </a:p>
          <a:p>
            <a:pPr marL="0" indent="0">
              <a:buNone/>
            </a:pPr>
            <a:r>
              <a:rPr lang="en-GB" dirty="0" err="1">
                <a:effectLst/>
              </a:rPr>
              <a:t>Hulleberg</a:t>
            </a:r>
            <a:r>
              <a:rPr lang="en-GB" dirty="0">
                <a:effectLst/>
              </a:rPr>
              <a:t>, O., Granum, H. L., Hansen, S. G., Moen, M., </a:t>
            </a:r>
            <a:r>
              <a:rPr lang="en-GB" dirty="0" err="1">
                <a:effectLst/>
              </a:rPr>
              <a:t>Monllaó</a:t>
            </a:r>
            <a:r>
              <a:rPr lang="en-GB" dirty="0">
                <a:effectLst/>
              </a:rPr>
              <a:t>, C. V., &amp; </a:t>
            </a:r>
            <a:r>
              <a:rPr lang="en-GB" dirty="0" err="1">
                <a:effectLst/>
              </a:rPr>
              <a:t>Inal</a:t>
            </a:r>
            <a:r>
              <a:rPr lang="en-GB" dirty="0">
                <a:effectLst/>
              </a:rPr>
              <a:t>, Y. (2023). The Awareness and Practices of Web Developers Toward Sustainable Web Design. In </a:t>
            </a:r>
            <a:r>
              <a:rPr lang="en-GB" i="1" dirty="0">
                <a:effectLst/>
              </a:rPr>
              <a:t>HCII 2023</a:t>
            </a:r>
            <a:r>
              <a:rPr lang="en-GB" dirty="0">
                <a:effectLst/>
              </a:rPr>
              <a:t>, </a:t>
            </a:r>
            <a:r>
              <a:rPr lang="en-GB" i="1" dirty="0">
                <a:effectLst/>
              </a:rPr>
              <a:t>LNCS 14030</a:t>
            </a:r>
            <a:r>
              <a:rPr lang="en-GB" dirty="0">
                <a:effectLst/>
              </a:rPr>
              <a:t>, pp. 134–145. Springer.1...</a:t>
            </a:r>
          </a:p>
          <a:p>
            <a:pPr marL="0" indent="0">
              <a:buNone/>
            </a:pPr>
            <a:r>
              <a:rPr lang="en-GB" dirty="0">
                <a:effectLst/>
              </a:rPr>
              <a:t>WAI Policy. (n.d.). Web accessibility laws &amp; policies. Retrieved from</a:t>
            </a:r>
          </a:p>
          <a:p>
            <a:pPr marL="0" indent="0">
              <a:buNone/>
            </a:pPr>
            <a:r>
              <a:rPr lang="en-GB" dirty="0"/>
              <a:t>Green Software Foundation. . Green Software Foundation. Retrieved February 3, 2025, from http://</a:t>
            </a:r>
            <a:r>
              <a:rPr lang="en-GB" dirty="0" err="1"/>
              <a:t>greensoftware.foundation</a:t>
            </a:r>
            <a:r>
              <a:rPr lang="en-GB" dirty="0"/>
              <a:t>/</a:t>
            </a:r>
          </a:p>
          <a:p>
            <a:pPr marL="0" indent="0">
              <a:buNone/>
            </a:pPr>
            <a:r>
              <a:rPr lang="en-GB" dirty="0"/>
              <a:t>The Green Web Foundation. The Green Web Foundation. Retrieved February 3, 2025, from https://</a:t>
            </a:r>
            <a:r>
              <a:rPr lang="en-GB" dirty="0" err="1"/>
              <a:t>www.thegreenwebfoundation.org</a:t>
            </a:r>
            <a:r>
              <a:rPr lang="en-GB" dirty="0"/>
              <a:t>/</a:t>
            </a:r>
          </a:p>
          <a:p>
            <a:pPr marL="0" indent="0">
              <a:buNone/>
            </a:pPr>
            <a:endParaRPr lang="en-GB" dirty="0">
              <a:effectLst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>
              <a:effectLst/>
            </a:endParaRP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235366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GB" sz="3200" dirty="0">
                <a:latin typeface="Raleway" pitchFamily="2" charset="77"/>
              </a:rPr>
              <a:t>Den </a:t>
            </a:r>
            <a:r>
              <a:rPr lang="en-GB" sz="3200" dirty="0" err="1">
                <a:latin typeface="Raleway" pitchFamily="2" charset="77"/>
              </a:rPr>
              <a:t>voksende</a:t>
            </a:r>
            <a:r>
              <a:rPr lang="en-GB" sz="3200" dirty="0">
                <a:latin typeface="Raleway" pitchFamily="2" charset="77"/>
              </a:rPr>
              <a:t> </a:t>
            </a:r>
            <a:r>
              <a:rPr lang="en-GB" sz="3200" dirty="0" err="1">
                <a:latin typeface="Raleway" pitchFamily="2" charset="77"/>
              </a:rPr>
              <a:t>appetit</a:t>
            </a:r>
            <a:r>
              <a:rPr lang="en-GB" sz="3200" dirty="0">
                <a:latin typeface="Raleway" pitchFamily="2" charset="77"/>
              </a:rPr>
              <a:t> </a:t>
            </a:r>
            <a:r>
              <a:rPr lang="en-GB" sz="3200" dirty="0" err="1">
                <a:latin typeface="Raleway" pitchFamily="2" charset="77"/>
              </a:rPr>
              <a:t>på</a:t>
            </a:r>
            <a:r>
              <a:rPr lang="en-GB" sz="3200" dirty="0">
                <a:latin typeface="Raleway" pitchFamily="2" charset="77"/>
              </a:rPr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000" dirty="0"/>
              <a:t>Web traffic increased by 440% between 2015 and 2021.</a:t>
            </a:r>
          </a:p>
          <a:p>
            <a:pPr marL="0" indent="0">
              <a:lnSpc>
                <a:spcPct val="90000"/>
              </a:lnSpc>
              <a:buNone/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- This growth contributes to more energy consumption and emissions.</a:t>
            </a:r>
          </a:p>
          <a:p>
            <a:pPr>
              <a:lnSpc>
                <a:spcPct val="90000"/>
              </a:lnSpc>
            </a:pPr>
            <a:endParaRPr lang="en-GB" sz="2000" dirty="0"/>
          </a:p>
        </p:txBody>
      </p:sp>
      <p:pic>
        <p:nvPicPr>
          <p:cNvPr id="3074" name="Picture 2" descr="Data Age 2025: the datasphere and data-readiness from edge to core">
            <a:extLst>
              <a:ext uri="{FF2B5EF4-FFF2-40B4-BE49-F238E27FC236}">
                <a16:creationId xmlns:a16="http://schemas.microsoft.com/office/drawing/2014/main" id="{962E3C43-CB71-3200-44AF-EF9F9CD26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7672" y="1297370"/>
            <a:ext cx="6389346" cy="427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3080" name="Rectangle 3079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1" name="Rectangle 3080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Raleway" pitchFamily="2" charset="77"/>
              </a:rPr>
              <a:t>Skjulte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miljøomkostninger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 centers consume large quantities of water for cooling.</a:t>
            </a:r>
          </a:p>
          <a:p>
            <a:r>
              <a:rPr dirty="0"/>
              <a:t>The production of hardware results in e-waste.</a:t>
            </a:r>
          </a:p>
          <a:p>
            <a:r>
              <a:rPr dirty="0"/>
              <a:t> The internet impacts power consumption, and the use of natural resources.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88BBC5B-99FB-D7D4-13A1-9EF54E363B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0466" y="643466"/>
            <a:ext cx="557106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978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Raleway" pitchFamily="2" charset="77"/>
              </a:rPr>
              <a:t>Definition </a:t>
            </a:r>
            <a:r>
              <a:rPr dirty="0" err="1">
                <a:latin typeface="Raleway" pitchFamily="2" charset="77"/>
              </a:rPr>
              <a:t>af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bæredygtigt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webdesign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 Sustainable web design prioritizes both people and the planet.</a:t>
            </a:r>
          </a:p>
          <a:p>
            <a:r>
              <a:rPr dirty="0"/>
              <a:t>It's an approach to delivering digital products, services, and data responsibly.</a:t>
            </a:r>
          </a:p>
          <a:p>
            <a:r>
              <a:rPr dirty="0"/>
              <a:t> It adheres to the principles of the Sustainable Web Manifesto.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859854"/>
            <a:ext cx="10972800" cy="1143000"/>
          </a:xfrm>
        </p:spPr>
        <p:txBody>
          <a:bodyPr>
            <a:normAutofit fontScale="90000"/>
          </a:bodyPr>
          <a:lstStyle/>
          <a:p>
            <a:r>
              <a:rPr dirty="0"/>
              <a:t>Det </a:t>
            </a:r>
            <a:r>
              <a:rPr dirty="0" err="1"/>
              <a:t>bæredygtige</a:t>
            </a:r>
            <a:r>
              <a:rPr dirty="0"/>
              <a:t> </a:t>
            </a:r>
            <a:r>
              <a:rPr dirty="0" err="1"/>
              <a:t>webmanifest</a:t>
            </a:r>
            <a:r>
              <a:rPr lang="da-DK" dirty="0"/>
              <a:t>-</a:t>
            </a:r>
            <a:r>
              <a:rPr lang="en-GB" dirty="0"/>
              <a:t>Sustainable Web Manifesto.</a:t>
            </a:r>
            <a:br>
              <a:rPr lang="en-GB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 commitment to creating a greener web.</a:t>
            </a:r>
          </a:p>
          <a:p>
            <a:r>
              <a:rPr dirty="0"/>
              <a:t>The manifesto provides a framework for sustainable web practices.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 Six key principles: clean, efficient, open, honest, regenerative, and resilient.</a:t>
            </a:r>
          </a:p>
          <a:p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79E2E-FA4F-DEAC-D833-3146CE324E0E}"/>
              </a:ext>
            </a:extLst>
          </p:cNvPr>
          <p:cNvSpPr txBox="1"/>
          <p:nvPr/>
        </p:nvSpPr>
        <p:spPr>
          <a:xfrm>
            <a:off x="6560458" y="61261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dirty="0"/>
              <a:t>https://www.sustainablewebmanifesto.com/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Raleway" pitchFamily="2" charset="77"/>
              </a:rPr>
              <a:t>Bæredygtig</a:t>
            </a:r>
            <a:r>
              <a:rPr lang="en-GB" dirty="0">
                <a:latin typeface="Raleway" pitchFamily="2" charset="77"/>
              </a:rPr>
              <a:t> </a:t>
            </a:r>
            <a:r>
              <a:rPr lang="en-GB" dirty="0" err="1">
                <a:latin typeface="Raleway" pitchFamily="2" charset="77"/>
              </a:rPr>
              <a:t>Webdesignpraksis</a:t>
            </a:r>
            <a:r>
              <a:rPr lang="en-GB" dirty="0">
                <a:latin typeface="Raleway" pitchFamily="2" charset="77"/>
              </a:rPr>
              <a:t>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 </a:t>
            </a:r>
            <a:r>
              <a:rPr lang="en-GB" b="1" dirty="0" err="1"/>
              <a:t>Optimering</a:t>
            </a:r>
            <a:r>
              <a:rPr lang="en-GB" b="1" dirty="0"/>
              <a:t> </a:t>
            </a:r>
            <a:r>
              <a:rPr lang="en-GB" b="1" dirty="0" err="1"/>
              <a:t>af</a:t>
            </a:r>
            <a:r>
              <a:rPr lang="en-GB" b="1" dirty="0"/>
              <a:t> </a:t>
            </a:r>
            <a:r>
              <a:rPr lang="en-GB" b="1" dirty="0" err="1"/>
              <a:t>Billedformater</a:t>
            </a:r>
            <a:r>
              <a:rPr lang="en-GB" b="1" dirty="0"/>
              <a:t> for </a:t>
            </a:r>
            <a:r>
              <a:rPr lang="en-GB" b="1" dirty="0" err="1"/>
              <a:t>Hurtigere</a:t>
            </a:r>
            <a:r>
              <a:rPr lang="en-GB" b="1" dirty="0"/>
              <a:t> </a:t>
            </a:r>
            <a:r>
              <a:rPr lang="en-GB" b="1" dirty="0" err="1"/>
              <a:t>Indlæsning</a:t>
            </a:r>
            <a:endParaRPr lang="en-GB" dirty="0"/>
          </a:p>
          <a:p>
            <a:r>
              <a:rPr lang="en-GB" dirty="0"/>
              <a:t>• </a:t>
            </a:r>
            <a:r>
              <a:rPr lang="en-GB" dirty="0" err="1"/>
              <a:t>Reducerede</a:t>
            </a:r>
            <a:r>
              <a:rPr lang="en-GB" dirty="0"/>
              <a:t> </a:t>
            </a:r>
            <a:r>
              <a:rPr lang="en-GB" dirty="0" err="1"/>
              <a:t>indlæsningstider</a:t>
            </a:r>
            <a:r>
              <a:rPr lang="en-GB" dirty="0"/>
              <a:t> </a:t>
            </a:r>
            <a:r>
              <a:rPr lang="en-GB" dirty="0" err="1"/>
              <a:t>ved</a:t>
            </a:r>
            <a:r>
              <a:rPr lang="en-GB" dirty="0"/>
              <a:t> at </a:t>
            </a:r>
            <a:r>
              <a:rPr lang="en-GB" dirty="0" err="1"/>
              <a:t>konvertere</a:t>
            </a:r>
            <a:r>
              <a:rPr lang="en-GB" dirty="0"/>
              <a:t> store </a:t>
            </a:r>
            <a:r>
              <a:rPr lang="en-GB" dirty="0" err="1"/>
              <a:t>billedfiler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mere </a:t>
            </a:r>
            <a:r>
              <a:rPr lang="en-GB" dirty="0" err="1"/>
              <a:t>effektive</a:t>
            </a:r>
            <a:r>
              <a:rPr lang="en-GB" dirty="0"/>
              <a:t> </a:t>
            </a:r>
            <a:r>
              <a:rPr lang="en-GB" dirty="0" err="1"/>
              <a:t>formater</a:t>
            </a:r>
            <a:r>
              <a:rPr lang="en-GB" dirty="0"/>
              <a:t> (</a:t>
            </a:r>
            <a:r>
              <a:rPr lang="en-GB" dirty="0" err="1"/>
              <a:t>f.eks</a:t>
            </a:r>
            <a:r>
              <a:rPr lang="en-GB" dirty="0"/>
              <a:t>. </a:t>
            </a:r>
            <a:r>
              <a:rPr lang="en-GB" dirty="0" err="1"/>
              <a:t>WebP</a:t>
            </a:r>
            <a:r>
              <a:rPr lang="en-GB" dirty="0"/>
              <a:t>).</a:t>
            </a:r>
          </a:p>
          <a:p>
            <a:r>
              <a:rPr lang="en-GB" dirty="0"/>
              <a:t>• </a:t>
            </a:r>
            <a:r>
              <a:rPr lang="en-GB" dirty="0" err="1"/>
              <a:t>Implementerede</a:t>
            </a:r>
            <a:r>
              <a:rPr lang="en-GB" dirty="0"/>
              <a:t> responsive </a:t>
            </a:r>
            <a:r>
              <a:rPr lang="en-GB" dirty="0" err="1"/>
              <a:t>billeder</a:t>
            </a:r>
            <a:r>
              <a:rPr lang="en-GB" dirty="0"/>
              <a:t> for at </a:t>
            </a:r>
            <a:r>
              <a:rPr lang="en-GB" dirty="0" err="1"/>
              <a:t>vise</a:t>
            </a:r>
            <a:r>
              <a:rPr lang="en-GB" dirty="0"/>
              <a:t> </a:t>
            </a:r>
            <a:r>
              <a:rPr lang="en-GB" dirty="0" err="1"/>
              <a:t>passende</a:t>
            </a:r>
            <a:r>
              <a:rPr lang="en-GB" dirty="0"/>
              <a:t> </a:t>
            </a:r>
            <a:r>
              <a:rPr lang="en-GB" dirty="0" err="1"/>
              <a:t>størrelser</a:t>
            </a:r>
            <a:r>
              <a:rPr lang="en-GB" dirty="0"/>
              <a:t> </a:t>
            </a:r>
            <a:r>
              <a:rPr lang="en-GB" dirty="0" err="1"/>
              <a:t>afhængigt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skærmopløsning</a:t>
            </a:r>
            <a:r>
              <a:rPr lang="en-GB" dirty="0"/>
              <a:t>.</a:t>
            </a:r>
          </a:p>
          <a:p>
            <a:r>
              <a:rPr lang="en-GB" dirty="0"/>
              <a:t>• </a:t>
            </a:r>
            <a:r>
              <a:rPr lang="en-GB" dirty="0" err="1"/>
              <a:t>Resultat</a:t>
            </a:r>
            <a:r>
              <a:rPr lang="en-GB" dirty="0"/>
              <a:t>: </a:t>
            </a:r>
            <a:r>
              <a:rPr lang="en-GB" dirty="0" err="1"/>
              <a:t>Mindre</a:t>
            </a:r>
            <a:r>
              <a:rPr lang="en-GB" dirty="0"/>
              <a:t> </a:t>
            </a:r>
            <a:r>
              <a:rPr lang="en-GB" dirty="0" err="1"/>
              <a:t>energi</a:t>
            </a:r>
            <a:r>
              <a:rPr lang="en-GB" dirty="0"/>
              <a:t> </a:t>
            </a:r>
            <a:r>
              <a:rPr lang="en-GB" dirty="0" err="1"/>
              <a:t>forbundet</a:t>
            </a:r>
            <a:r>
              <a:rPr lang="en-GB" dirty="0"/>
              <a:t> med </a:t>
            </a:r>
            <a:r>
              <a:rPr lang="en-GB" dirty="0" err="1"/>
              <a:t>servere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hurtigere</a:t>
            </a:r>
            <a:r>
              <a:rPr lang="en-GB" dirty="0"/>
              <a:t> </a:t>
            </a:r>
            <a:r>
              <a:rPr lang="en-GB" dirty="0" err="1"/>
              <a:t>brugeroplevelse</a:t>
            </a:r>
            <a:r>
              <a:rPr lang="en-GB" dirty="0"/>
              <a:t>.</a:t>
            </a:r>
          </a:p>
          <a:p>
            <a:endParaRPr dirty="0"/>
          </a:p>
          <a:p>
            <a:pPr marL="0" indent="0">
              <a:buNone/>
            </a:pP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1305</Words>
  <Application>Microsoft Macintosh PowerPoint</Application>
  <PresentationFormat>Widescreen</PresentationFormat>
  <Paragraphs>159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-apple-system</vt:lpstr>
      <vt:lpstr>Spectral</vt:lpstr>
      <vt:lpstr>Arial</vt:lpstr>
      <vt:lpstr>Calibri</vt:lpstr>
      <vt:lpstr>Raleway</vt:lpstr>
      <vt:lpstr>Times New Roman</vt:lpstr>
      <vt:lpstr>Office Theme</vt:lpstr>
      <vt:lpstr>Sustainable Web Design   Bygning af et grønnere internet</vt:lpstr>
      <vt:lpstr>Oplæg fra hering kommune</vt:lpstr>
      <vt:lpstr>Internettets miljøpåvirkning</vt:lpstr>
      <vt:lpstr>Den voksende appetit på data</vt:lpstr>
      <vt:lpstr>Skjulte miljøomkostninger</vt:lpstr>
      <vt:lpstr>PowerPoint Presentation</vt:lpstr>
      <vt:lpstr>Definition af bæredygtigt webdesign</vt:lpstr>
      <vt:lpstr>Det bæredygtige webmanifest-Sustainable Web Manifesto. </vt:lpstr>
      <vt:lpstr>Bæredygtig Webdesignpraksis I</vt:lpstr>
      <vt:lpstr>Bæredygtig Webdesignpraksis II</vt:lpstr>
      <vt:lpstr>Bæredygtig Webdesignpraksis III</vt:lpstr>
      <vt:lpstr>Web Developers  </vt:lpstr>
      <vt:lpstr>PowerPoint Presentation</vt:lpstr>
      <vt:lpstr>Implementering af bæredygtige web praksis </vt:lpstr>
      <vt:lpstr>Optimering af billeder for bæredygtighed</vt:lpstr>
      <vt:lpstr>Optimering af video for bæredygtighed</vt:lpstr>
      <vt:lpstr>Optimering af skrifttyper for bæredygtighed</vt:lpstr>
      <vt:lpstr>Fordelene ved mørk tilstand</vt:lpstr>
      <vt:lpstr>Effektive kodningspraksisser</vt:lpstr>
      <vt:lpstr>Sammenhængen mellem ydeevne (performace) og bæredygtighed</vt:lpstr>
      <vt:lpstr>Minificering af kode til produktion</vt:lpstr>
      <vt:lpstr>bedste praksis source</vt:lpstr>
      <vt:lpstr>Web-bæredygtighed (WSG)</vt:lpstr>
      <vt:lpstr>WSG</vt:lpstr>
      <vt:lpstr>WSG og WCAG</vt:lpstr>
      <vt:lpstr>Øvelse: Udforskning af bæredygtigt webdesign </vt:lpstr>
      <vt:lpstr>Fordele ved bæredygtigt webdesign</vt:lpstr>
      <vt:lpstr>Værktøjer til måling og forbedring af bæredygtighed</vt:lpstr>
      <vt:lpstr>Not just about CO2 </vt:lpstr>
      <vt:lpstr>Q:</vt:lpstr>
      <vt:lpstr>kilder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Xiaolei Bi</cp:lastModifiedBy>
  <cp:revision>10</cp:revision>
  <dcterms:created xsi:type="dcterms:W3CDTF">2013-01-27T09:14:16Z</dcterms:created>
  <dcterms:modified xsi:type="dcterms:W3CDTF">2025-02-03T15:23:32Z</dcterms:modified>
  <cp:category/>
</cp:coreProperties>
</file>