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86" r:id="rId6"/>
    <p:sldId id="287" r:id="rId7"/>
    <p:sldId id="288" r:id="rId8"/>
    <p:sldId id="348" r:id="rId9"/>
    <p:sldId id="289" r:id="rId10"/>
    <p:sldId id="292" r:id="rId11"/>
    <p:sldId id="291" r:id="rId12"/>
    <p:sldId id="293" r:id="rId13"/>
    <p:sldId id="295" r:id="rId14"/>
    <p:sldId id="296" r:id="rId15"/>
    <p:sldId id="299" r:id="rId16"/>
    <p:sldId id="300" r:id="rId17"/>
    <p:sldId id="301" r:id="rId18"/>
    <p:sldId id="302" r:id="rId19"/>
    <p:sldId id="304" r:id="rId20"/>
    <p:sldId id="306" r:id="rId21"/>
    <p:sldId id="307" r:id="rId22"/>
    <p:sldId id="308" r:id="rId23"/>
    <p:sldId id="310" r:id="rId24"/>
    <p:sldId id="316" r:id="rId25"/>
    <p:sldId id="317" r:id="rId26"/>
    <p:sldId id="322" r:id="rId27"/>
    <p:sldId id="325" r:id="rId28"/>
    <p:sldId id="336" r:id="rId29"/>
    <p:sldId id="338" r:id="rId30"/>
    <p:sldId id="339" r:id="rId31"/>
    <p:sldId id="341" r:id="rId32"/>
    <p:sldId id="345" r:id="rId33"/>
    <p:sldId id="342" r:id="rId34"/>
    <p:sldId id="34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1D3"/>
    <a:srgbClr val="E6F0F5"/>
    <a:srgbClr val="7F6106"/>
    <a:srgbClr val="F3F2DF"/>
    <a:srgbClr val="985777"/>
    <a:srgbClr val="FEF4F8"/>
    <a:srgbClr val="E7E7FF"/>
    <a:srgbClr val="FBF0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3" autoAdjust="0"/>
    <p:restoredTop sz="94237" autoAdjust="0"/>
  </p:normalViewPr>
  <p:slideViewPr>
    <p:cSldViewPr snapToGrid="0">
      <p:cViewPr varScale="1">
        <p:scale>
          <a:sx n="139" d="100"/>
          <a:sy n="139" d="100"/>
        </p:scale>
        <p:origin x="8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01AF8-C985-4905-BFCE-F93725847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AB333-44B5-4C3C-8ACA-D628282F0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7A73-31F0-48EC-A8E8-5D7B334567DC}" type="datetimeFigureOut">
              <a:rPr lang="en-CA" smtClean="0"/>
              <a:t>2025-03-06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0138-B636-4D8D-8858-FC251EAC3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3AA1B-045C-4E3E-9F61-C52FE44C2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B16B-00BA-4A97-B620-702CFA317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9e4af8306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9e4af8306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c9e4af8306_2_1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03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add copyright">
  <p:cSld name="Title Slide-add copyrigh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291465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571500"/>
            <a:ext cx="7772400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74687" y="2971800"/>
            <a:ext cx="779462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pic" idx="2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1836402" y="4800601"/>
            <a:ext cx="6908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57200" y="612322"/>
            <a:ext cx="8229600" cy="3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439737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5029200" y="1200150"/>
            <a:ext cx="36576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5029200" y="2439591"/>
            <a:ext cx="3657600" cy="215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097088" y="4800600"/>
            <a:ext cx="6589712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775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8229600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57200" y="2978944"/>
            <a:ext cx="8229600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1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3274199" y="1164431"/>
            <a:ext cx="2595602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6091197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57200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2572593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87986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6803378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gure + Caption">
  <p:cSld name="1_Figure +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457200" y="1134666"/>
            <a:ext cx="8232775" cy="256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3788228"/>
            <a:ext cx="8229600" cy="7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gure + Caption">
  <p:cSld name="2_Figure +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110853"/>
            <a:ext cx="4484688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048250" y="1110853"/>
            <a:ext cx="3638550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57200" y="4007644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1">
  <p:cSld name="Label Layou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982913" y="3269456"/>
            <a:ext cx="3482975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2982912" y="1260872"/>
            <a:ext cx="3482975" cy="19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08109" y="1260872"/>
            <a:ext cx="1220716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"/>
          </p:nvPr>
        </p:nvSpPr>
        <p:spPr>
          <a:xfrm>
            <a:off x="808109" y="1985368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08109" y="2709863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6"/>
          </p:nvPr>
        </p:nvSpPr>
        <p:spPr>
          <a:xfrm>
            <a:off x="7381874" y="1260872"/>
            <a:ext cx="1304925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7381874" y="1988693"/>
            <a:ext cx="1304925" cy="46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8"/>
          </p:nvPr>
        </p:nvSpPr>
        <p:spPr>
          <a:xfrm>
            <a:off x="7381874" y="2709863"/>
            <a:ext cx="1304925" cy="4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2">
  <p:cSld name="Label Layou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1" y="3294460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457200" y="1363266"/>
            <a:ext cx="2107324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3"/>
          </p:nvPr>
        </p:nvSpPr>
        <p:spPr>
          <a:xfrm>
            <a:off x="2774622" y="1346210"/>
            <a:ext cx="1534619" cy="4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4"/>
          </p:nvPr>
        </p:nvSpPr>
        <p:spPr>
          <a:xfrm>
            <a:off x="2774622" y="2030611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5"/>
          </p:nvPr>
        </p:nvSpPr>
        <p:spPr>
          <a:xfrm>
            <a:off x="2774622" y="2697956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6"/>
          </p:nvPr>
        </p:nvSpPr>
        <p:spPr>
          <a:xfrm>
            <a:off x="4931596" y="3260579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>
            <a:spLocks noGrp="1"/>
          </p:cNvSpPr>
          <p:nvPr>
            <p:ph type="pic" idx="7"/>
          </p:nvPr>
        </p:nvSpPr>
        <p:spPr>
          <a:xfrm>
            <a:off x="4931596" y="1354903"/>
            <a:ext cx="2107323" cy="17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8"/>
          </p:nvPr>
        </p:nvSpPr>
        <p:spPr>
          <a:xfrm>
            <a:off x="7304580" y="1346210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9"/>
          </p:nvPr>
        </p:nvSpPr>
        <p:spPr>
          <a:xfrm>
            <a:off x="7304579" y="2030611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3"/>
          </p:nvPr>
        </p:nvSpPr>
        <p:spPr>
          <a:xfrm>
            <a:off x="7304579" y="2684863"/>
            <a:ext cx="1534620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ntent">
  <p:cSld name="Title and Three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3635375" cy="33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234542" y="1167245"/>
            <a:ext cx="4452257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4234542" y="2978944"/>
            <a:ext cx="4452258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685800" y="1085850"/>
            <a:ext cx="7772400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74687" y="2971800"/>
            <a:ext cx="779462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Fundamentals of Web Development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4572000" y="1200150"/>
            <a:ext cx="41148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4572000" y="2439592"/>
            <a:ext cx="4114800" cy="82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Server-Side Development : PHP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E1D7-1B3E-398E-176D-E0E82BE50742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A749-7E6E-4516-89AA-F13A8706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768F0-74EC-4B5D-A249-2B7AB5F9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Variables in PHP are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dynamically typed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. The PHP engine makes a best guess as to the intended type based on what it is being assigned.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Variables are also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loosely typed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that a variable can be assigned different data types over time.</a:t>
            </a:r>
            <a:endParaRPr lang="en-CA" dirty="0"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67C6F0-8CA2-44E8-91A1-7BBD6B4DC085}"/>
              </a:ext>
            </a:extLst>
          </p:cNvPr>
          <p:cNvSpPr txBox="1">
            <a:spLocks/>
          </p:cNvSpPr>
          <p:nvPr/>
        </p:nvSpPr>
        <p:spPr>
          <a:xfrm>
            <a:off x="4571999" y="1059934"/>
            <a:ext cx="4114800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b="1" i="0" u="none" strike="noStrike" baseline="0" dirty="0">
                <a:latin typeface="+mj-lt"/>
              </a:rPr>
              <a:t>Boolean </a:t>
            </a:r>
            <a:r>
              <a:rPr lang="en-US" sz="1800" b="0" i="0" u="none" strike="noStrike" baseline="0" dirty="0">
                <a:latin typeface="+mj-lt"/>
              </a:rPr>
              <a:t>A logical true or false value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Integer </a:t>
            </a:r>
            <a:r>
              <a:rPr lang="en-CA" sz="1800" b="0" i="0" u="none" strike="noStrike" baseline="0" dirty="0">
                <a:latin typeface="+mj-lt"/>
              </a:rPr>
              <a:t>Whole numbers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Float </a:t>
            </a:r>
            <a:r>
              <a:rPr lang="en-CA" sz="1800" b="0" i="0" u="none" strike="noStrike" baseline="0" dirty="0">
                <a:latin typeface="+mj-lt"/>
              </a:rPr>
              <a:t>Decimal numbers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String </a:t>
            </a:r>
            <a:r>
              <a:rPr lang="en-CA" sz="1800" b="0" i="0" u="none" strike="noStrike" baseline="0" dirty="0">
                <a:latin typeface="+mj-lt"/>
              </a:rPr>
              <a:t>Letters</a:t>
            </a:r>
          </a:p>
          <a:p>
            <a:pPr algn="l"/>
            <a:r>
              <a:rPr lang="en-US" sz="1800" b="1" i="0" u="none" strike="noStrike" baseline="0" dirty="0">
                <a:latin typeface="+mj-lt"/>
              </a:rPr>
              <a:t>Array </a:t>
            </a:r>
            <a:r>
              <a:rPr lang="en-US" sz="1800" b="0" i="0" u="none" strike="noStrike" baseline="0" dirty="0">
                <a:latin typeface="+mj-lt"/>
              </a:rPr>
              <a:t>A collection of data of any type (covered in the next chapter)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Object </a:t>
            </a:r>
            <a:r>
              <a:rPr lang="en-CA" sz="1800" b="0" i="0" u="none" strike="noStrike" baseline="0" dirty="0">
                <a:latin typeface="+mj-lt"/>
              </a:rPr>
              <a:t>Instances of classes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33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2592-0900-4997-BC7D-8999C27A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to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C5D9-6D92-4E1C-9529-393DF198E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CA" b="0" i="0" u="none" strike="noStrike" baseline="0" dirty="0">
                <a:latin typeface="+mj-lt"/>
              </a:rPr>
              <a:t>To output something </a:t>
            </a:r>
            <a:r>
              <a:rPr lang="en-US" b="0" i="0" u="none" strike="noStrike" baseline="0" dirty="0">
                <a:latin typeface="+mj-lt"/>
              </a:rPr>
              <a:t>that will be seen by the browser, you can use the </a:t>
            </a:r>
            <a:r>
              <a:rPr lang="en-US" b="1" i="0" u="none" strike="noStrike" baseline="0" dirty="0">
                <a:latin typeface="+mj-lt"/>
              </a:rPr>
              <a:t>echo</a:t>
            </a:r>
            <a:r>
              <a:rPr lang="en-US" b="0" i="0" u="none" strike="noStrike" baseline="0" dirty="0">
                <a:latin typeface="+mj-lt"/>
              </a:rPr>
              <a:t>() function.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echo("hello");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"hello"; //alternate version (no parenthesis)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Strings can be appended together using the concatenate operator, which is the period (.) symbol. Consider the following code: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$username = "Ricardo";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"Hello " . $username;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will output </a:t>
            </a:r>
            <a:r>
              <a:rPr lang="en-US" b="1" i="0" u="none" strike="noStrike" baseline="0" dirty="0">
                <a:latin typeface="+mj-lt"/>
              </a:rPr>
              <a:t>Hello Ricardo </a:t>
            </a:r>
            <a:r>
              <a:rPr lang="en-US" b="0" i="0" u="none" strike="noStrike" baseline="0" dirty="0">
                <a:latin typeface="+mj-lt"/>
              </a:rPr>
              <a:t>to the browser.</a:t>
            </a:r>
            <a:endParaRPr lang="en-CA" sz="1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3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BB86-C8A7-4696-9220-6D0BDA7F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PHP quote and concatenation approaches</a:t>
            </a:r>
            <a:endParaRPr lang="en-CA" sz="2800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79009539-1D78-4085-BAD9-1B905CE3985B}"/>
              </a:ext>
            </a:extLst>
          </p:cNvPr>
          <p:cNvSpPr txBox="1"/>
          <p:nvPr/>
        </p:nvSpPr>
        <p:spPr>
          <a:xfrm>
            <a:off x="457200" y="984487"/>
            <a:ext cx="8229600" cy="3534349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"Pablo";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"Picasso";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/*Example one:</a:t>
            </a:r>
          </a:p>
          <a:p>
            <a:pPr algn="l"/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equivalent. Notice that you can reference PHP variables within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string literal defined with double quotes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resulting output for both lines is:</a:t>
            </a: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CA" sz="1200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&gt;Pablo Picasso&lt;/</a:t>
            </a:r>
            <a:r>
              <a:rPr lang="en-CA" sz="1200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&gt;*/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"&lt;em&gt;" . $firstName . " ". $lastName. "&lt;/em&gt;";</a:t>
            </a:r>
          </a:p>
          <a:p>
            <a:pPr algn="l"/>
            <a:r>
              <a:rPr lang="pt-BR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"&lt;em&gt; $firstName $lastName &lt;/em&gt;";</a:t>
            </a: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Example two: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also equivalent. Notice that you can use either the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quote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double quote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 for string literals. 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"&lt;h1&gt;";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'&lt;h1&gt;’;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Example three: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also equivalent. In the second example,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escape character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 backslash) is used to embed a double quote within a string literal defined within double quotes. 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'&lt;img src="23.jpg" &gt;';</a:t>
            </a:r>
          </a:p>
          <a:p>
            <a:pPr algn="l"/>
            <a:r>
              <a:rPr lang="es-E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"&lt;img src=\"23.jpg\" &gt;";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  <a:endParaRPr lang="en-CA" sz="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0B345-51F0-44B9-80C6-7AFADAFFB186}"/>
              </a:ext>
            </a:extLst>
          </p:cNvPr>
          <p:cNvSpPr txBox="1"/>
          <p:nvPr/>
        </p:nvSpPr>
        <p:spPr>
          <a:xfrm>
            <a:off x="457200" y="4518836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12.4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PHP quote usage and concatenation approaches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57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0088-C8FB-491A-A48B-977F3EB1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Control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A5D4-F1DA-47FD-BB41-2E948D335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Just as with most other programming languages there are a number of conditional and iteration constructs in PHP.</a:t>
            </a:r>
            <a:endParaRPr lang="en-CA" sz="1800" dirty="0">
              <a:latin typeface="+mj-lt"/>
            </a:endParaRPr>
          </a:p>
          <a:p>
            <a:r>
              <a:rPr lang="en-CA" sz="1800" dirty="0">
                <a:latin typeface="+mj-lt"/>
              </a:rPr>
              <a:t>if . . . else	</a:t>
            </a:r>
          </a:p>
          <a:p>
            <a:r>
              <a:rPr lang="en-CA" sz="1800" dirty="0">
                <a:latin typeface="+mj-lt"/>
              </a:rPr>
              <a:t>switch . . . case</a:t>
            </a:r>
          </a:p>
          <a:p>
            <a:r>
              <a:rPr lang="en-CA" sz="1800" dirty="0">
                <a:latin typeface="+mj-lt"/>
              </a:rPr>
              <a:t>while and do . . . while</a:t>
            </a:r>
          </a:p>
          <a:p>
            <a:r>
              <a:rPr lang="en-CA" sz="1800" dirty="0">
                <a:latin typeface="+mj-lt"/>
              </a:rPr>
              <a:t>for</a:t>
            </a: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89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F21-C0A6-4ACE-B2B5-8F897A2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If…else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F5ADE-7354-4BC4-9CCF-2FEA22D7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444949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SabonLTPro-Roman"/>
              </a:rPr>
              <a:t>The syntax for conditionals in PHP is identical to that of JavaScript. </a:t>
            </a:r>
          </a:p>
          <a:p>
            <a:pPr marL="114300" indent="0" algn="l">
              <a:buNone/>
            </a:pPr>
            <a:r>
              <a:rPr lang="en-US" sz="1800" dirty="0">
                <a:latin typeface="SabonLTPro-Roman"/>
              </a:rPr>
              <a:t>T</a:t>
            </a:r>
            <a:r>
              <a:rPr lang="en-US" sz="1800" b="0" i="0" u="none" strike="noStrike" baseline="0" dirty="0">
                <a:latin typeface="SabonLTPro-Roman"/>
              </a:rPr>
              <a:t>he condition to test is contained within </a:t>
            </a:r>
            <a:r>
              <a:rPr lang="en-US" sz="1800" b="0" i="0" u="none" strike="noStrike" baseline="0" dirty="0">
                <a:latin typeface="CourierPSPro-Regular"/>
              </a:rPr>
              <a:t>() </a:t>
            </a:r>
            <a:r>
              <a:rPr lang="en-US" sz="1800" b="0" i="0" u="none" strike="noStrike" baseline="0" dirty="0">
                <a:latin typeface="SabonLTPro-Roman"/>
              </a:rPr>
              <a:t>brackets with the body contained in </a:t>
            </a:r>
            <a:r>
              <a:rPr lang="en-US" sz="1800" b="0" i="0" u="none" strike="noStrike" baseline="0" dirty="0">
                <a:latin typeface="CourierPSPro-Regular"/>
              </a:rPr>
              <a:t>{} </a:t>
            </a:r>
            <a:r>
              <a:rPr lang="en-US" sz="1800" b="0" i="0" u="none" strike="noStrike" baseline="0" dirty="0">
                <a:latin typeface="SabonLTPro-Roman"/>
              </a:rPr>
              <a:t>blocks. Optional </a:t>
            </a:r>
            <a:r>
              <a:rPr lang="en-US" sz="1800" b="0" i="0" u="none" strike="noStrike" baseline="0" dirty="0">
                <a:latin typeface="CourierPSPro-Regular"/>
              </a:rPr>
              <a:t>else if </a:t>
            </a:r>
            <a:r>
              <a:rPr lang="en-US" sz="1800" b="0" i="0" u="none" strike="noStrike" baseline="0" dirty="0">
                <a:latin typeface="SabonLTPro-Roman"/>
              </a:rPr>
              <a:t>statements can follow, with an optional </a:t>
            </a:r>
            <a:r>
              <a:rPr lang="en-US" sz="1800" b="0" i="0" u="none" strike="noStrike" baseline="0" dirty="0">
                <a:latin typeface="CourierPSPro-Regular"/>
              </a:rPr>
              <a:t>else </a:t>
            </a:r>
            <a:r>
              <a:rPr lang="en-US" sz="1800" b="0" i="0" u="none" strike="noStrike" baseline="0" dirty="0">
                <a:latin typeface="SabonLTPro-Roman"/>
              </a:rPr>
              <a:t>ending the </a:t>
            </a:r>
            <a:r>
              <a:rPr lang="en-CA" sz="1800" b="0" i="0" u="none" strike="noStrike" baseline="0" dirty="0">
                <a:latin typeface="SabonLTPro-Roman"/>
              </a:rPr>
              <a:t>branch.</a:t>
            </a:r>
            <a:endParaRPr lang="en-CA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4E408F9C-061D-49F5-80DA-BE9BECF2BB52}"/>
              </a:ext>
            </a:extLst>
          </p:cNvPr>
          <p:cNvSpPr txBox="1"/>
          <p:nvPr/>
        </p:nvSpPr>
        <p:spPr>
          <a:xfrm>
            <a:off x="4572000" y="1275677"/>
            <a:ext cx="4242391" cy="2796593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CA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if statement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6 &amp;&amp; 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12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Morning";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12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optional else if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Noon Time";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{ </a:t>
            </a:r>
            <a:r>
              <a:rPr lang="en-CA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optional else branch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Afternoon or Evening";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E4B40-2AA0-436A-9616-4041586835EC}"/>
              </a:ext>
            </a:extLst>
          </p:cNvPr>
          <p:cNvSpPr txBox="1"/>
          <p:nvPr/>
        </p:nvSpPr>
        <p:spPr>
          <a:xfrm>
            <a:off x="4571999" y="4072270"/>
            <a:ext cx="424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12.7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Conditional snippet of code using if . . . else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01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F21-C0A6-4ACE-B2B5-8F897A2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HTML in the same script</a:t>
            </a:r>
            <a:endParaRPr lang="en-CA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4E408F9C-061D-49F5-80DA-BE9BECF2BB52}"/>
              </a:ext>
            </a:extLst>
          </p:cNvPr>
          <p:cNvSpPr txBox="1"/>
          <p:nvPr/>
        </p:nvSpPr>
        <p:spPr>
          <a:xfrm>
            <a:off x="457200" y="1275677"/>
            <a:ext cx="8357191" cy="2796593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($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userStatus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loggedin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 {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account.php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"&gt;Account&lt;/a&gt;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href="logout.php"&gt;Logout&lt;/a&gt;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{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"&gt;Login&lt;/a&gt;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"&gt;Register&lt;/a&gt;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  <a:endParaRPr lang="en-US" sz="16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equivalent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($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userStatus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loggedin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 {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account.php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"&gt;Account&lt;/a&gt; ‘;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href="logout.php"&gt;Logout&lt;/a&gt;';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"&gt;Login&lt;/a&gt; ‘;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href="register.php"&gt;Register&lt;/a&gt;';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  <a:endParaRPr lang="en-CA" sz="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E4B40-2AA0-436A-9616-4041586835EC}"/>
              </a:ext>
            </a:extLst>
          </p:cNvPr>
          <p:cNvSpPr txBox="1"/>
          <p:nvPr/>
        </p:nvSpPr>
        <p:spPr>
          <a:xfrm>
            <a:off x="393404" y="4086461"/>
            <a:ext cx="424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12.8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Combining PHP and HTML in the same script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980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AFA-9031-421A-A56C-9B969DB8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. . .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59AA-1400-4F14-A802-505193E0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32775" cy="630754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0" i="0" u="none" strike="noStrike" baseline="0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sz="1400" b="1" i="0" u="none" strike="noStrike" baseline="0" dirty="0">
                <a:latin typeface="+mj-lt"/>
                <a:cs typeface="Calibri" panose="020F0502020204030204" pitchFamily="34" charset="0"/>
              </a:rPr>
              <a:t>switch</a:t>
            </a:r>
            <a:r>
              <a:rPr lang="en-US" sz="1400" b="0" i="0" u="none" strike="noStrike" baseline="0" dirty="0">
                <a:latin typeface="+mj-lt"/>
                <a:cs typeface="Calibri" panose="020F0502020204030204" pitchFamily="34" charset="0"/>
              </a:rPr>
              <a:t> statement is similar to a series of </a:t>
            </a:r>
            <a:r>
              <a:rPr lang="en-US" sz="1400" b="1" i="0" u="none" strike="noStrike" baseline="0" dirty="0">
                <a:latin typeface="+mj-lt"/>
                <a:cs typeface="Calibri" panose="020F0502020204030204" pitchFamily="34" charset="0"/>
              </a:rPr>
              <a:t>if ... else</a:t>
            </a:r>
            <a:r>
              <a:rPr lang="en-US" sz="1400" b="0" i="0" u="none" strike="noStrike" baseline="0" dirty="0">
                <a:latin typeface="+mj-lt"/>
                <a:cs typeface="Calibri" panose="020F0502020204030204" pitchFamily="34" charset="0"/>
              </a:rPr>
              <a:t> statements.</a:t>
            </a:r>
            <a:endParaRPr lang="en-CA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17D2C814-A456-47BA-AE02-6275B4E3E4DC}"/>
              </a:ext>
            </a:extLst>
          </p:cNvPr>
          <p:cNvSpPr txBox="1"/>
          <p:nvPr/>
        </p:nvSpPr>
        <p:spPr>
          <a:xfrm>
            <a:off x="1456659" y="1822634"/>
            <a:ext cx="6262577" cy="2263827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en-CA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"PT":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"Painting";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break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"SC":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"Sculpture";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break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"Other";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r>
              <a:rPr lang="en-CA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equivalent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($</a:t>
            </a:r>
            <a:r>
              <a:rPr lang="en-CA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"PT")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"Painting";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($</a:t>
            </a:r>
            <a:r>
              <a:rPr lang="en-CA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"SC")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"Sculpture";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"Other";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DF516-0303-4F18-999F-587FC86EEC80}"/>
              </a:ext>
            </a:extLst>
          </p:cNvPr>
          <p:cNvSpPr txBox="1"/>
          <p:nvPr/>
        </p:nvSpPr>
        <p:spPr>
          <a:xfrm>
            <a:off x="1424764" y="4065971"/>
            <a:ext cx="602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12.9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statement using switch and the equivalent if-else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2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E53C-7F57-4C38-81D4-CFC1C4A0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5C52B3-0AB1-4010-8DDE-0699BFA9F99B}"/>
              </a:ext>
            </a:extLst>
          </p:cNvPr>
          <p:cNvSpPr txBox="1">
            <a:spLocks/>
          </p:cNvSpPr>
          <p:nvPr/>
        </p:nvSpPr>
        <p:spPr>
          <a:xfrm>
            <a:off x="457200" y="1081088"/>
            <a:ext cx="8232775" cy="63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The for loop in PHP has the same syntax as the for loop in JavaScript that we examined in Chapter 8. For loops contain the same loop initialization, condition, and </a:t>
            </a:r>
            <a:r>
              <a:rPr lang="en-US" sz="1800" b="0" i="0" u="none" strike="noStrike" baseline="0" dirty="0" err="1">
                <a:latin typeface="+mj-lt"/>
              </a:rPr>
              <a:t>postloop</a:t>
            </a:r>
            <a:r>
              <a:rPr lang="en-US" sz="1800" b="0" i="0" u="none" strike="noStrike" baseline="0" dirty="0">
                <a:latin typeface="+mj-lt"/>
              </a:rPr>
              <a:t> operations as in JavaScript.</a:t>
            </a:r>
            <a:endParaRPr lang="en-CA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295CB12B-A4C5-42AC-B3AE-E9583C81E767}"/>
              </a:ext>
            </a:extLst>
          </p:cNvPr>
          <p:cNvSpPr txBox="1"/>
          <p:nvPr/>
        </p:nvSpPr>
        <p:spPr>
          <a:xfrm>
            <a:off x="455612" y="2608701"/>
            <a:ext cx="8232775" cy="1220088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this one increments the value by 5 each time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($count=0; $count &lt; 100; $count+=5)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$count;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this one increments the count by 1 each time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($count=0; $count &lt; 10; $count++)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$count;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1F28C-3F52-46A0-BA1F-5EF02A93BB38}"/>
              </a:ext>
            </a:extLst>
          </p:cNvPr>
          <p:cNvSpPr txBox="1"/>
          <p:nvPr/>
        </p:nvSpPr>
        <p:spPr>
          <a:xfrm>
            <a:off x="455613" y="3908523"/>
            <a:ext cx="602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12.11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 loops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0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7641-1177-4D5D-A524-7BE3701A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7DDA-A7C4-42A0-8979-2D2EBC1D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3678864" cy="3575972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PHP has </a:t>
            </a:r>
            <a:r>
              <a:rPr lang="en-US" sz="1800" dirty="0">
                <a:latin typeface="+mj-lt"/>
              </a:rPr>
              <a:t>the </a:t>
            </a:r>
            <a:r>
              <a:rPr lang="en-US" sz="1800" b="0" i="0" u="none" strike="noStrike" baseline="0" dirty="0">
                <a:latin typeface="+mj-lt"/>
              </a:rPr>
              <a:t>ability to include or insert content from one file into another. Include files provide a mechanism for reusing both markup and PHP code</a:t>
            </a:r>
          </a:p>
          <a:p>
            <a:pPr marL="114300" indent="0" algn="l">
              <a:buNone/>
            </a:pPr>
            <a:endParaRPr lang="en-US" sz="1800" dirty="0">
              <a:latin typeface="+mj-lt"/>
            </a:endParaRP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include_once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require_once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GURE 12.9 The include files">
            <a:extLst>
              <a:ext uri="{FF2B5EF4-FFF2-40B4-BE49-F238E27FC236}">
                <a16:creationId xmlns:a16="http://schemas.microsoft.com/office/drawing/2014/main" id="{0F1AFC22-E2F2-43F1-A243-9EC9CE35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91" y="1865218"/>
            <a:ext cx="4109982" cy="22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6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C63-1A6D-48F4-BD4D-535F107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D753-915C-4ADF-A789-DBB62AEEE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Just like with JavaScript, 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PHP contains a small bit of code that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accomplishes one thing.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user-defined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is one that you, the programmer, define.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built-in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is one of the functions that come with the PHP environment (or with one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of its extensions).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25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you will learn . . .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900" cy="3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What is server-side development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PHP language fundamentals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PHP syntax , arrays, and functions</a:t>
            </a:r>
          </a:p>
          <a:p>
            <a:pPr marL="114300" indent="0" algn="l">
              <a:buNone/>
            </a:pPr>
            <a:endParaRPr lang="en-US" sz="1800" b="0" i="0" u="none" strike="noStrike" baseline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D5EE-80CA-4D53-8538-910989B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BCAB-6049-4E9C-BAC3-53BD690BE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0" i="0" u="none" strike="noStrike" baseline="0" dirty="0">
                <a:latin typeface="SabonLTPro-Roman"/>
              </a:rPr>
              <a:t>Functions can return values to the caller, or not return a value.</a:t>
            </a:r>
          </a:p>
          <a:p>
            <a:pPr marL="114300" indent="0" algn="l">
              <a:buNone/>
            </a:pPr>
            <a:r>
              <a:rPr lang="en-CA" sz="1800" b="0" i="0" u="none" strike="noStrike" baseline="0" dirty="0">
                <a:latin typeface="SabonLTPro-Roman"/>
              </a:rPr>
              <a:t>They can be </a:t>
            </a:r>
            <a:r>
              <a:rPr lang="en-US" sz="1800" b="0" i="0" u="none" strike="noStrike" baseline="0" dirty="0">
                <a:latin typeface="SabonLTPro-Roman"/>
              </a:rPr>
              <a:t>set up to take or not take parameters.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SabonLTPro-Roman"/>
              </a:rPr>
              <a:t>Function definition requires the use of the </a:t>
            </a:r>
            <a:r>
              <a:rPr lang="en-US" sz="1800" b="0" i="0" u="none" strike="noStrike" baseline="0" dirty="0">
                <a:latin typeface="CourierPSPro-Regular"/>
              </a:rPr>
              <a:t>function </a:t>
            </a:r>
            <a:r>
              <a:rPr lang="en-US" sz="1800" b="0" i="0" u="none" strike="noStrike" baseline="0" dirty="0">
                <a:latin typeface="SabonLTPro-Roman"/>
              </a:rPr>
              <a:t>keyword followed by the function’s name, round ( ) brackets for parameters, and then the body of the function inside </a:t>
            </a:r>
            <a:r>
              <a:rPr lang="en-CA" sz="1800" b="0" i="0" u="none" strike="noStrike" baseline="0" dirty="0">
                <a:latin typeface="SabonLTPro-Roman"/>
              </a:rPr>
              <a:t>curly { } brackets.</a:t>
            </a:r>
          </a:p>
          <a:p>
            <a:pPr marL="114300" indent="0" algn="l">
              <a:buNone/>
            </a:pPr>
            <a:endParaRPr lang="en-CA" sz="1800" b="0" i="0" u="none" strike="noStrike" baseline="0" dirty="0">
              <a:latin typeface="SabonLTPro-Roman"/>
            </a:endParaRP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pPr marL="57150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date("H:i:s");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14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D70C-4303-423B-8624-3FD25DC5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Invoking a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184F-B8A5-4576-A7BF-88F633F0E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To invoke or call a function you must use its name with the () brackets. Since </a:t>
            </a:r>
            <a:r>
              <a:rPr lang="en-US" sz="1800" b="0" i="0" u="none" strike="noStrike" baseline="0" dirty="0" err="1">
                <a:latin typeface="+mj-lt"/>
              </a:rPr>
              <a:t>getNiceTime</a:t>
            </a:r>
            <a:r>
              <a:rPr lang="en-US" sz="1800" b="0" i="0" u="none" strike="noStrike" baseline="0" dirty="0">
                <a:latin typeface="+mj-lt"/>
              </a:rPr>
              <a:t>() returns a string, you can assign that return value to a variable, o echo that return value directly, as shown in the following example: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$output = </a:t>
            </a: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</a:t>
            </a: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If the function doesn’t return a value, you can just call the function: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outputFooterMenu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9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41C5-99EC-4875-B1FF-1113DDC8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F7AA-E0F0-4484-AA97-D6AA73268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CA" sz="1800" b="0" i="0" u="none" strike="noStrike" baseline="0" dirty="0">
                <a:latin typeface="+mj-lt"/>
              </a:rPr>
              <a:t>Unlike </a:t>
            </a:r>
            <a:r>
              <a:rPr lang="en-US" sz="1800" b="0" i="0" u="none" strike="noStrike" baseline="0" dirty="0">
                <a:latin typeface="+mj-lt"/>
              </a:rPr>
              <a:t>most other programming languages (including JavaScript), in PHP an array is actually an ordered map, which associates each value in the array with a key.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This allows you to use arrays in PHP in a manner similar to other languages’ arrays, but you can also use them like other languages’ collection classes.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Array keys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restricted to integers and strings 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Array 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, unlike keys, are not restricted to integers and strings. They can be any object, type, or primitive supported in PHP.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93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036B-D655-447F-B1D5-CDF76D9F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Array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5CBD-8A9A-4436-BF4E-0034F5D69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 following declares an empty array named days: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$days = array();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To define the contents of an array as strings for the days of the week, you declare it using either of two following syntaxes:</a:t>
            </a:r>
          </a:p>
          <a:p>
            <a:pPr marL="5715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$days = array("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Mon","Tue","Wed","Thu","Fri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5715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$days = ["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Mon","Tue","Wed","Thu","Fri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"]; </a:t>
            </a:r>
            <a:r>
              <a:rPr lang="en-US" b="0" i="1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alternate syntax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GURE 12.12 Visualization of a key-value array">
            <a:extLst>
              <a:ext uri="{FF2B5EF4-FFF2-40B4-BE49-F238E27FC236}">
                <a16:creationId xmlns:a16="http://schemas.microsoft.com/office/drawing/2014/main" id="{9EE4C306-E103-4D68-862F-704EA6BF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8" y="3564034"/>
            <a:ext cx="4880344" cy="9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56-8613-4C7B-9468-AF9D8713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Iterating through an Array</a:t>
            </a: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4C48D5BA-7002-4496-8A19-650561BC4DF5}"/>
              </a:ext>
            </a:extLst>
          </p:cNvPr>
          <p:cNvSpPr txBox="1"/>
          <p:nvPr/>
        </p:nvSpPr>
        <p:spPr>
          <a:xfrm>
            <a:off x="457201" y="1131570"/>
            <a:ext cx="3737610" cy="3108960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CA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while loop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count($days)) {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$days[$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. "&lt;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endParaRPr lang="en-CA" sz="18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360000"/>
            <a:r>
              <a:rPr lang="en-CA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for loop</a:t>
            </a:r>
          </a:p>
          <a:p>
            <a:pPr algn="l" defTabSz="360000"/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$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&lt;count($days); $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$days[$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. "&lt;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102D4-F83B-4B42-A67F-48261D54D0B2}"/>
              </a:ext>
            </a:extLst>
          </p:cNvPr>
          <p:cNvSpPr txBox="1"/>
          <p:nvPr/>
        </p:nvSpPr>
        <p:spPr>
          <a:xfrm>
            <a:off x="398092" y="4240530"/>
            <a:ext cx="385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12.23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Iterating through an array using while, do while, and for loops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 descr="LISTING 4.2 Embedded styles example">
            <a:extLst>
              <a:ext uri="{FF2B5EF4-FFF2-40B4-BE49-F238E27FC236}">
                <a16:creationId xmlns:a16="http://schemas.microsoft.com/office/drawing/2014/main" id="{7492F7E5-CA3B-4052-A391-8EFE59ADC96A}"/>
              </a:ext>
            </a:extLst>
          </p:cNvPr>
          <p:cNvSpPr txBox="1"/>
          <p:nvPr/>
        </p:nvSpPr>
        <p:spPr>
          <a:xfrm>
            <a:off x="4792981" y="1131570"/>
            <a:ext cx="3737610" cy="3108960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US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iterating through the values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foreach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($forecast 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$value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$value . "&lt;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360000"/>
            <a:r>
              <a:rPr lang="en-US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iterating through the values AND the keys</a:t>
            </a:r>
          </a:p>
          <a:p>
            <a:pPr algn="l" defTabSz="360000"/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foreach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($forecast </a:t>
            </a:r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$key =&gt; $value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"day[" . $key . "]=" . $value;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E215-901B-448E-A285-727FC93C0507}"/>
              </a:ext>
            </a:extLst>
          </p:cNvPr>
          <p:cNvSpPr txBox="1"/>
          <p:nvPr/>
        </p:nvSpPr>
        <p:spPr>
          <a:xfrm>
            <a:off x="4733872" y="4240530"/>
            <a:ext cx="385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12.24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Iterating through an associative array using a foreach loop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40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5359-E2A5-4858-BEA7-408E4E6A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and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FAE36-B70C-47A5-9B50-58E870E8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31" y="1166756"/>
            <a:ext cx="358902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CA" sz="1800" b="1" i="0" u="none" strike="noStrike" baseline="0" dirty="0">
                <a:solidFill>
                  <a:srgbClr val="009A9A"/>
                </a:solidFill>
                <a:latin typeface="+mj-lt"/>
              </a:rPr>
              <a:t>Classes</a:t>
            </a:r>
            <a:r>
              <a:rPr lang="en-CA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outline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properties and methods like a blueprint. Each variable created from a class is called an object or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instance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, and each object maintains its own set of variables, an behaves (largely) independently from the class once created.</a:t>
            </a:r>
            <a:endParaRPr lang="en-CA" dirty="0">
              <a:latin typeface="+mj-lt"/>
            </a:endParaRPr>
          </a:p>
        </p:txBody>
      </p:sp>
      <p:pic>
        <p:nvPicPr>
          <p:cNvPr id="5" name="Picture 4" descr="FIGURE 12.17 Relationship between a class and its objects">
            <a:extLst>
              <a:ext uri="{FF2B5EF4-FFF2-40B4-BE49-F238E27FC236}">
                <a16:creationId xmlns:a16="http://schemas.microsoft.com/office/drawing/2014/main" id="{1E93DD8E-7E36-4519-BFDD-2F189F25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60" y="1405890"/>
            <a:ext cx="4575251" cy="25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7BBA-9B41-463C-9E1F-C2E98A4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$_GET and $_POST </a:t>
            </a:r>
            <a:r>
              <a:rPr lang="en-US" sz="3200" dirty="0" err="1"/>
              <a:t>Superglobal</a:t>
            </a:r>
            <a:r>
              <a:rPr lang="en-US" sz="3200" dirty="0"/>
              <a:t> Arrays</a:t>
            </a:r>
            <a:endParaRPr lang="en-CA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B6BA-9BF2-49FE-9638-1CF773A9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91" y="2308860"/>
            <a:ext cx="7969884" cy="2491740"/>
          </a:xfrm>
        </p:spPr>
        <p:txBody>
          <a:bodyPr numCol="2"/>
          <a:lstStyle/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$GLOBALS </a:t>
            </a:r>
            <a:r>
              <a:rPr lang="en-US" sz="1200" b="0" i="0" u="none" strike="noStrike" baseline="0" dirty="0">
                <a:latin typeface="+mj-lt"/>
              </a:rPr>
              <a:t>Array for storing data that needs </a:t>
            </a:r>
            <a:r>
              <a:rPr lang="en-US" sz="1200" b="0" i="0" u="none" strike="noStrike" baseline="0" dirty="0" err="1">
                <a:latin typeface="+mj-lt"/>
              </a:rPr>
              <a:t>superglobal</a:t>
            </a:r>
            <a:r>
              <a:rPr lang="en-US" sz="1200" b="0" i="0" u="none" strike="noStrike" baseline="0" dirty="0">
                <a:latin typeface="+mj-lt"/>
              </a:rPr>
              <a:t> scope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$_COOKIES </a:t>
            </a:r>
            <a:r>
              <a:rPr lang="en-US" sz="1200" b="0" i="0" u="none" strike="noStrike" baseline="0" dirty="0">
                <a:latin typeface="+mj-lt"/>
              </a:rPr>
              <a:t>Array of cookie data passed to page via HTTP request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$_ENV </a:t>
            </a:r>
            <a:r>
              <a:rPr lang="en-US" sz="1200" b="0" i="0" u="none" strike="noStrike" baseline="0" dirty="0">
                <a:latin typeface="+mj-lt"/>
              </a:rPr>
              <a:t>Array of server environment data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$_FILES </a:t>
            </a:r>
            <a:r>
              <a:rPr lang="en-US" sz="1200" b="0" i="0" u="none" strike="noStrike" baseline="0" dirty="0">
                <a:latin typeface="+mj-lt"/>
              </a:rPr>
              <a:t>Array of file items uploaded to the server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$_GET </a:t>
            </a:r>
            <a:r>
              <a:rPr lang="en-US" sz="1200" b="0" i="0" u="none" strike="noStrike" baseline="0" dirty="0">
                <a:latin typeface="+mj-lt"/>
              </a:rPr>
              <a:t>Array of query string data passed to the server via the URL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$_POST </a:t>
            </a:r>
            <a:r>
              <a:rPr lang="en-US" sz="1200" b="0" i="0" u="none" strike="noStrike" baseline="0" dirty="0">
                <a:latin typeface="+mj-lt"/>
              </a:rPr>
              <a:t>Array of query string data passed to the server via the HTTP header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$_REQUEST </a:t>
            </a:r>
            <a:r>
              <a:rPr lang="en-US" sz="1200" b="0" i="0" u="none" strike="noStrike" baseline="0" dirty="0">
                <a:latin typeface="+mj-lt"/>
              </a:rPr>
              <a:t>Array containing the contents of $_GET, $_POST, and $_COOKIES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$_SESSION </a:t>
            </a:r>
            <a:r>
              <a:rPr lang="en-US" sz="1200" b="0" i="0" u="none" strike="noStrike" baseline="0" dirty="0">
                <a:latin typeface="+mj-lt"/>
              </a:rPr>
              <a:t>Array that contains session data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$_SERVER </a:t>
            </a:r>
            <a:r>
              <a:rPr lang="en-US" sz="1200" b="0" i="0" u="none" strike="noStrike" baseline="0" dirty="0">
                <a:latin typeface="+mj-lt"/>
              </a:rPr>
              <a:t>Array containing information about the request and the server</a:t>
            </a:r>
          </a:p>
          <a:p>
            <a:pPr marL="114300" indent="0" algn="l">
              <a:buNone/>
            </a:pPr>
            <a:endParaRPr lang="en-CA" sz="1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8FA7A-229C-4258-A320-6AD5539D56FE}"/>
              </a:ext>
            </a:extLst>
          </p:cNvPr>
          <p:cNvSpPr txBox="1"/>
          <p:nvPr/>
        </p:nvSpPr>
        <p:spPr>
          <a:xfrm>
            <a:off x="720091" y="1497330"/>
            <a:ext cx="796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+mj-lt"/>
              </a:rPr>
              <a:t>PHP uses special predefined associative arrays called </a:t>
            </a:r>
            <a:r>
              <a:rPr lang="en-US" sz="1600" b="1" i="0" u="none" strike="noStrike" baseline="0" dirty="0" err="1">
                <a:solidFill>
                  <a:srgbClr val="009A9A"/>
                </a:solidFill>
                <a:latin typeface="+mj-lt"/>
              </a:rPr>
              <a:t>superglobal</a:t>
            </a:r>
            <a:r>
              <a:rPr lang="en-US" sz="1600" b="1" i="0" u="none" strike="noStrike" baseline="0" dirty="0">
                <a:solidFill>
                  <a:srgbClr val="009A9A"/>
                </a:solidFill>
                <a:latin typeface="+mj-lt"/>
              </a:rPr>
              <a:t> arrays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+mj-lt"/>
              </a:rPr>
              <a:t>that allow the programmer to easily access HTTP headers, query string parameters, and other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+mj-lt"/>
              </a:rPr>
              <a:t>commonly needed information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61690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83DD-FFE8-4127-8418-FAA656C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flow into $_GET array</a:t>
            </a:r>
            <a:endParaRPr lang="en-CA" dirty="0"/>
          </a:p>
        </p:txBody>
      </p:sp>
      <p:pic>
        <p:nvPicPr>
          <p:cNvPr id="5" name="Picture 4" descr="FIGURE 12.22 Illustration of flow from HTML, to request, to PHP’s $_GET array">
            <a:extLst>
              <a:ext uri="{FF2B5EF4-FFF2-40B4-BE49-F238E27FC236}">
                <a16:creationId xmlns:a16="http://schemas.microsoft.com/office/drawing/2014/main" id="{9920F5F0-4CB4-43E8-8BF0-3E58C1A8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096553"/>
            <a:ext cx="5669280" cy="35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83DD-FFE8-4127-8418-FAA656C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flow into $_POST array</a:t>
            </a:r>
            <a:endParaRPr lang="en-CA" dirty="0"/>
          </a:p>
        </p:txBody>
      </p:sp>
      <p:pic>
        <p:nvPicPr>
          <p:cNvPr id="4" name="Picture 3" descr="FIGURE 12.23 Data flow from HTML form through HTTP request to PHP’s $_POST array">
            <a:extLst>
              <a:ext uri="{FF2B5EF4-FFF2-40B4-BE49-F238E27FC236}">
                <a16:creationId xmlns:a16="http://schemas.microsoft.com/office/drawing/2014/main" id="{3B580B15-0044-4EB6-84B3-15C09E2F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00" y="995917"/>
            <a:ext cx="5254799" cy="35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3133-A5E3-400C-B663-A2DCB866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 Form Array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2A9E-6750-43DF-94E4-0D93174E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75319" cy="1957476"/>
          </a:xfrm>
        </p:spPr>
        <p:txBody>
          <a:bodyPr/>
          <a:lstStyle/>
          <a:p>
            <a:pPr marL="114300" indent="0">
              <a:buNone/>
            </a:pPr>
            <a:r>
              <a:rPr lang="en-US" b="0" i="0" u="none" strike="noStrike" baseline="0" dirty="0">
                <a:latin typeface="+mj-lt"/>
              </a:rPr>
              <a:t>Sometimes in HTML forms, you might have multiple values associated with a single </a:t>
            </a:r>
            <a:r>
              <a:rPr lang="en-CA" b="0" i="0" u="none" strike="noStrike" baseline="0" dirty="0">
                <a:latin typeface="+mj-lt"/>
              </a:rPr>
              <a:t>name. </a:t>
            </a:r>
            <a:r>
              <a:rPr lang="en-US" b="0" i="0" u="none" strike="noStrike" baseline="0" dirty="0">
                <a:latin typeface="+mj-lt"/>
              </a:rPr>
              <a:t>Unfortunately, if the user selects more than one day and submits the form, the $_GET['day'] value in the </a:t>
            </a:r>
            <a:r>
              <a:rPr lang="en-US" b="0" i="0" u="none" strike="noStrike" baseline="0" dirty="0" err="1">
                <a:latin typeface="+mj-lt"/>
              </a:rPr>
              <a:t>superglobal</a:t>
            </a:r>
            <a:r>
              <a:rPr lang="en-US" b="0" i="0" u="none" strike="noStrike" baseline="0" dirty="0">
                <a:latin typeface="+mj-lt"/>
              </a:rPr>
              <a:t> array </a:t>
            </a:r>
            <a:r>
              <a:rPr lang="en-US" b="0" i="1" u="none" strike="noStrike" baseline="0" dirty="0">
                <a:latin typeface="+mj-lt"/>
              </a:rPr>
              <a:t>will only contain the last value from the list </a:t>
            </a:r>
            <a:r>
              <a:rPr lang="en-US" b="0" i="0" u="none" strike="noStrike" baseline="0" dirty="0">
                <a:latin typeface="+mj-lt"/>
              </a:rPr>
              <a:t>that was selected.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To overcome this limitation, you must change the HTML in the form. In particular, you will have to change the name attribute for each checkbox from day to </a:t>
            </a:r>
            <a:r>
              <a:rPr lang="en-CA" b="0" i="0" u="none" strike="noStrike" baseline="0" dirty="0">
                <a:latin typeface="+mj-lt"/>
              </a:rPr>
              <a:t>day[]</a:t>
            </a:r>
            <a:endParaRPr lang="en-CA" sz="1400" dirty="0">
              <a:latin typeface="+mj-lt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35D0CBDE-52E7-40AF-A6F9-E638289940F4}"/>
              </a:ext>
            </a:extLst>
          </p:cNvPr>
          <p:cNvSpPr txBox="1"/>
          <p:nvPr/>
        </p:nvSpPr>
        <p:spPr>
          <a:xfrm>
            <a:off x="1680209" y="3135165"/>
            <a:ext cx="5303521" cy="1170622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"You submitted " . count($_GET['day']) . "values";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foreach </a:t>
            </a:r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($_GET['day']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$d . " 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7B89D-8321-4611-8505-AAE8BE527C2C}"/>
              </a:ext>
            </a:extLst>
          </p:cNvPr>
          <p:cNvSpPr txBox="1"/>
          <p:nvPr/>
        </p:nvSpPr>
        <p:spPr>
          <a:xfrm>
            <a:off x="1680208" y="4402388"/>
            <a:ext cx="538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12.34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 code to display an array of checkbox variables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2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6A71-6DEC-4854-AAB5-74D76881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versus Back End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DDD6-1B93-4872-9F71-4DC67251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288142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Server-side technologies provide access to data sources, handled security, and allowed web sites to interact with external services such as payment systems. 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Traditionally, most sites made use programs running on the server-side to programmatically generate the HTML sent to the browser.</a:t>
            </a:r>
            <a:endParaRPr lang="en-CA" sz="1400" dirty="0">
              <a:latin typeface="+mj-lt"/>
            </a:endParaRPr>
          </a:p>
        </p:txBody>
      </p:sp>
      <p:pic>
        <p:nvPicPr>
          <p:cNvPr id="5" name="Picture 4" descr="FIGURE 12.1 Front-end versus back-end">
            <a:extLst>
              <a:ext uri="{FF2B5EF4-FFF2-40B4-BE49-F238E27FC236}">
                <a16:creationId xmlns:a16="http://schemas.microsoft.com/office/drawing/2014/main" id="{D0E3155D-F57A-45C6-89D6-A807BC23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31" y="1042837"/>
            <a:ext cx="5231569" cy="36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0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2581-114B-49D6-9102-741991B5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Redirecting Using Location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BFC1-B346-47FA-86F7-4500377C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One of the most common uses of this function in PHP is to redirect. For instance, a PHP page might redirect to an error page when an expected </a:t>
            </a:r>
            <a:r>
              <a:rPr lang="en-US" sz="1800" b="0" i="0" u="none" strike="noStrike" baseline="0" dirty="0" err="1">
                <a:latin typeface="+mj-lt"/>
              </a:rPr>
              <a:t>querystring</a:t>
            </a:r>
            <a:r>
              <a:rPr lang="en-US" sz="1800" b="0" i="0" u="none" strike="noStrike" baseline="0" dirty="0">
                <a:latin typeface="+mj-lt"/>
              </a:rPr>
              <a:t> parameter is missing</a:t>
            </a:r>
          </a:p>
          <a:p>
            <a:pPr marL="114300" indent="0" algn="l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if (! </a:t>
            </a:r>
            <a:r>
              <a:rPr lang="en-CA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isset</a:t>
            </a: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($_GET['id']) {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header("Location: </a:t>
            </a:r>
            <a:r>
              <a:rPr lang="en-CA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error.php</a:t>
            </a: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...?&gt;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GURE 12.28 PHP Redirect using the Location header">
            <a:extLst>
              <a:ext uri="{FF2B5EF4-FFF2-40B4-BE49-F238E27FC236}">
                <a16:creationId xmlns:a16="http://schemas.microsoft.com/office/drawing/2014/main" id="{BF7FAAA7-8DF6-4170-9E54-ADDE2B02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29" y="2267128"/>
            <a:ext cx="3874770" cy="1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985E-D049-40CF-8E53-4F854494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can be dangerous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50F64-FA43-CBFF-45DD-B635472D6911}"/>
              </a:ext>
            </a:extLst>
          </p:cNvPr>
          <p:cNvSpPr txBox="1"/>
          <p:nvPr/>
        </p:nvSpPr>
        <p:spPr>
          <a:xfrm>
            <a:off x="4242816" y="42763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https://koder.systime.dk/?id=140&amp;L=1#c768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F8DFE0-B1F3-D63C-481C-35FD3B14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0" y="1029423"/>
            <a:ext cx="6809591" cy="32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05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969D-32D6-6C09-E444-FA2CE8A7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270"/>
            <a:ext cx="8229600" cy="822959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DK" dirty="0"/>
              <a:t>eflection- Why the hacker always send a suspious link?</a:t>
            </a:r>
          </a:p>
        </p:txBody>
      </p:sp>
    </p:spTree>
    <p:extLst>
      <p:ext uri="{BB962C8B-B14F-4D97-AF65-F5344CB8AC3E}">
        <p14:creationId xmlns:p14="http://schemas.microsoft.com/office/powerpoint/2010/main" val="67308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38D6-53CC-40DC-92A6-4E85D08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Server-Side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8514A-FBF2-4C7A-B5FB-A2DA41F50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baseline="0" dirty="0">
                <a:latin typeface="+mj-lt"/>
              </a:rPr>
              <a:t>ASP (Active Server Pages). </a:t>
            </a:r>
            <a:r>
              <a:rPr lang="en-US" sz="1200" b="0" i="0" u="none" strike="noStrike" baseline="0" dirty="0">
                <a:latin typeface="+mj-lt"/>
              </a:rPr>
              <a:t>This was Microsoft’s first server-side technology </a:t>
            </a:r>
            <a:r>
              <a:rPr lang="en-CA" sz="1200" b="0" i="0" u="none" strike="noStrike" baseline="0" dirty="0">
                <a:latin typeface="+mj-lt"/>
              </a:rPr>
              <a:t>(also called ASP Classic).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ASP.NET. </a:t>
            </a:r>
            <a:r>
              <a:rPr lang="en-US" sz="1200" b="0" i="0" u="none" strike="noStrike" baseline="0" dirty="0">
                <a:latin typeface="+mj-lt"/>
              </a:rPr>
              <a:t>This replaced Microsoft’s older ASP technology.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 </a:t>
            </a:r>
            <a:endParaRPr lang="en-US" sz="1200" b="0" i="0" u="none" strike="noStrike" baseline="0" dirty="0">
              <a:latin typeface="+mj-lt"/>
            </a:endParaRPr>
          </a:p>
          <a:p>
            <a:pPr algn="l"/>
            <a:r>
              <a:rPr lang="en-US" sz="1200" b="1" i="0" u="none" strike="noStrike" baseline="0" dirty="0">
                <a:latin typeface="+mj-lt"/>
              </a:rPr>
              <a:t>Node.js (</a:t>
            </a:r>
            <a:r>
              <a:rPr lang="en-US" sz="1200" b="0" i="0" u="none" strike="noStrike" baseline="0" dirty="0">
                <a:latin typeface="+mj-lt"/>
              </a:rPr>
              <a:t>or just </a:t>
            </a:r>
            <a:r>
              <a:rPr lang="en-US" sz="1200" b="1" i="0" u="none" strike="noStrike" baseline="0" dirty="0">
                <a:latin typeface="+mj-lt"/>
              </a:rPr>
              <a:t>Node). </a:t>
            </a:r>
            <a:r>
              <a:rPr lang="en-US" sz="1200" b="0" i="0" u="none" strike="noStrike" baseline="0" dirty="0">
                <a:latin typeface="+mj-lt"/>
              </a:rPr>
              <a:t>Uses JavaScript on the server side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 </a:t>
            </a:r>
            <a:endParaRPr lang="en-US" sz="1200" b="0" i="0" u="none" strike="noStrike" baseline="0" dirty="0">
              <a:latin typeface="+mj-lt"/>
            </a:endParaRPr>
          </a:p>
          <a:p>
            <a:pPr algn="l"/>
            <a:r>
              <a:rPr lang="en-US" sz="1200" b="1" i="0" u="none" strike="noStrike" baseline="0" dirty="0">
                <a:latin typeface="+mj-lt"/>
              </a:rPr>
              <a:t>PHP. </a:t>
            </a:r>
            <a:r>
              <a:rPr lang="en-US" sz="1200" b="0" i="0" u="none" strike="noStrike" baseline="0" dirty="0">
                <a:latin typeface="+mj-lt"/>
              </a:rPr>
              <a:t>Like ASP, PHP is a dynamically typed language that can be embedded </a:t>
            </a:r>
            <a:r>
              <a:rPr lang="en-CA" sz="1200" b="0" i="0" u="none" strike="noStrike" baseline="0" dirty="0">
                <a:latin typeface="+mj-lt"/>
              </a:rPr>
              <a:t>directly within the HTML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Python. </a:t>
            </a:r>
            <a:r>
              <a:rPr lang="en-US" sz="1200" b="0" i="0" u="none" strike="noStrike" baseline="0" dirty="0">
                <a:latin typeface="+mj-lt"/>
              </a:rPr>
              <a:t>This terse, object-oriented programming language has many uses, including being used to create web applications.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Ruby on Rails. </a:t>
            </a:r>
            <a:r>
              <a:rPr lang="en-US" sz="1200" b="0" i="0" u="none" strike="noStrike" baseline="0" dirty="0">
                <a:latin typeface="+mj-lt"/>
              </a:rPr>
              <a:t>This is a web development framework that uses the Ruby </a:t>
            </a:r>
            <a:r>
              <a:rPr lang="en-CA" sz="1200" b="0" i="0" u="none" strike="noStrike" baseline="0" dirty="0">
                <a:latin typeface="+mj-lt"/>
              </a:rPr>
              <a:t>programming language.</a:t>
            </a:r>
            <a:endParaRPr lang="en-CA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6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A20F-6D14-4AD9-A9FE-D4ED2B0B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PHP locally</a:t>
            </a:r>
          </a:p>
        </p:txBody>
      </p:sp>
      <p:pic>
        <p:nvPicPr>
          <p:cNvPr id="5" name="Picture 4" descr="FIGURE 12.2 Hosting a web server locally">
            <a:extLst>
              <a:ext uri="{FF2B5EF4-FFF2-40B4-BE49-F238E27FC236}">
                <a16:creationId xmlns:a16="http://schemas.microsoft.com/office/drawing/2014/main" id="{F2D3F1A8-3EA5-447C-A509-BB6633A3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76" y="2062717"/>
            <a:ext cx="5933848" cy="244452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AD777E-3C8A-4931-A0C2-4ADCE700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29599" cy="822959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latin typeface="+mj-lt"/>
              </a:rPr>
              <a:t>Installing Apache, PHP, and MySQL for Local </a:t>
            </a:r>
            <a:r>
              <a:rPr lang="en-US" sz="1800" b="1" u="none" strike="noStrike" baseline="0" dirty="0">
                <a:latin typeface="+mj-lt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828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AC5B-2039-B7C6-BF71-A9F910BB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447A-2009-9B37-3995-0BD580576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DK" dirty="0"/>
              <a:t>our first php setup in local by flywheels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73E2-BD58-4634-8278-8A292749D63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23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75-AAB3-4CE6-9964-A028A77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Language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931E-AD02-4E8D-809F-C2387E9EC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PHP is a </a:t>
            </a:r>
            <a:r>
              <a:rPr lang="en-CA" sz="1800" b="0" i="0" u="none" strike="noStrike" baseline="0" dirty="0">
                <a:latin typeface="+mj-lt"/>
              </a:rPr>
              <a:t>a dynamically typed language (with optional static typing), and</a:t>
            </a:r>
            <a:r>
              <a:rPr lang="en-US" sz="1800" b="0" i="0" u="none" strike="noStrike" baseline="0" dirty="0">
                <a:latin typeface="+mj-lt"/>
              </a:rPr>
              <a:t> provides classes and functions in a way consistent with other object-oriented languages such as C++, C#, and Java.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The syntax for loops, conditionals, and assignment is identical to JavaScript, only differing when you get to functions, classes, and in how you define variables.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4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75-AAB3-4CE6-9964-A028A77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04059"/>
            <a:ext cx="8229600" cy="822959"/>
          </a:xfrm>
        </p:spPr>
        <p:txBody>
          <a:bodyPr/>
          <a:lstStyle/>
          <a:p>
            <a:r>
              <a:rPr lang="en-CA" dirty="0"/>
              <a:t>PHP Tags and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931E-AD02-4E8D-809F-C2387E9E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2" y="1123619"/>
            <a:ext cx="8232775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PHP code can be embedded directly within an HTML file. However, instead of having an </a:t>
            </a:r>
            <a:r>
              <a:rPr lang="en-US" sz="1800" b="1" i="0" u="none" strike="noStrike" baseline="0" dirty="0">
                <a:solidFill>
                  <a:srgbClr val="003333"/>
                </a:solidFill>
                <a:latin typeface="+mj-lt"/>
              </a:rPr>
              <a:t>.html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extension, a PHP file will usually have the extension </a:t>
            </a:r>
            <a:r>
              <a:rPr lang="en-US" sz="1800" b="1" i="0" u="none" strike="noStrike" baseline="0" dirty="0">
                <a:solidFill>
                  <a:srgbClr val="003333"/>
                </a:solidFill>
                <a:latin typeface="+mj-lt"/>
              </a:rPr>
              <a:t>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Code must be contained within an opening </a:t>
            </a:r>
            <a:r>
              <a:rPr lang="en-US" sz="1800" b="1" i="0" u="none" strike="noStrike" baseline="0" dirty="0">
                <a:latin typeface="+mj-lt"/>
              </a:rPr>
              <a:t>&lt;?php </a:t>
            </a:r>
            <a:r>
              <a:rPr lang="en-US" sz="1800" b="0" i="0" u="none" strike="noStrike" baseline="0" dirty="0">
                <a:latin typeface="+mj-lt"/>
              </a:rPr>
              <a:t>tag and a matching </a:t>
            </a:r>
            <a:r>
              <a:rPr lang="en-CA" sz="1800" b="0" i="0" u="none" strike="noStrike" baseline="0" dirty="0">
                <a:latin typeface="+mj-lt"/>
              </a:rPr>
              <a:t>closing </a:t>
            </a:r>
            <a:r>
              <a:rPr lang="en-CA" sz="1800" b="1" i="0" u="none" strike="noStrike" baseline="0" dirty="0">
                <a:latin typeface="+mj-lt"/>
              </a:rPr>
              <a:t>?&gt;</a:t>
            </a:r>
            <a:r>
              <a:rPr lang="en-CA" sz="1800" b="0" i="0" u="none" strike="noStrike" baseline="0" dirty="0">
                <a:latin typeface="+mj-lt"/>
              </a:rPr>
              <a:t> tag. </a:t>
            </a:r>
            <a:r>
              <a:rPr lang="en-CA" sz="1800" dirty="0">
                <a:latin typeface="+mj-lt"/>
              </a:rPr>
              <a:t>C</a:t>
            </a:r>
            <a:r>
              <a:rPr lang="en-CA" sz="1800" b="0" i="0" u="none" strike="noStrike" baseline="0" dirty="0">
                <a:latin typeface="+mj-lt"/>
              </a:rPr>
              <a:t>ode</a:t>
            </a:r>
            <a:r>
              <a:rPr lang="en-CA" sz="180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within the &lt;?php and the ?&gt; tags is interpreted and executed, while any code outside the tags is echoed directly out to the client.</a:t>
            </a:r>
          </a:p>
          <a:p>
            <a:pPr marL="114300" indent="0" algn="l">
              <a:buNone/>
            </a:pPr>
            <a:r>
              <a:rPr lang="en-US" sz="1800" dirty="0">
                <a:latin typeface="+mj-lt"/>
              </a:rPr>
              <a:t>It is v</a:t>
            </a:r>
            <a:r>
              <a:rPr lang="en-US" sz="1800" b="0" i="0" u="none" strike="noStrike" baseline="0" dirty="0">
                <a:latin typeface="+mj-lt"/>
              </a:rPr>
              <a:t>ery common practice (especially when first learning PHP) for a PHP file to have HTML markup and PHP programming logic </a:t>
            </a:r>
            <a:r>
              <a:rPr lang="en-CA" sz="1800" b="0" i="0" u="none" strike="noStrike" baseline="0" dirty="0">
                <a:latin typeface="+mj-lt"/>
              </a:rPr>
              <a:t>woven together.</a:t>
            </a:r>
          </a:p>
          <a:p>
            <a:pPr marL="114300" indent="0" algn="l">
              <a:buNone/>
            </a:pPr>
            <a:r>
              <a:rPr lang="en-CA" sz="1800" b="0" i="0" u="none" strike="noStrike" baseline="0" dirty="0">
                <a:latin typeface="+mj-lt"/>
              </a:rPr>
              <a:t>PHP uses the </a:t>
            </a:r>
            <a:r>
              <a:rPr lang="en-US" sz="1800" b="0" i="0" u="none" strike="noStrike" baseline="0" dirty="0">
                <a:latin typeface="+mj-lt"/>
              </a:rPr>
              <a:t>same commenting mechanisms as JavaScript, namely multi-line block comments using /* */ or end-of-line comments using //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3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862-3CCD-4AE2-B8F2-48E9F0FB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Tag Example</a:t>
            </a: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2CE24D59-FA92-4FA6-BC8D-887826959F49}"/>
              </a:ext>
            </a:extLst>
          </p:cNvPr>
          <p:cNvSpPr txBox="1"/>
          <p:nvPr/>
        </p:nvSpPr>
        <p:spPr>
          <a:xfrm>
            <a:off x="457200" y="984487"/>
            <a:ext cx="4114800" cy="3488361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$user = "Randy";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&lt;body&gt;</a:t>
            </a:r>
          </a:p>
          <a:p>
            <a:pPr algn="l" defTabSz="360000"/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&lt;h1&gt;Welcome </a:t>
            </a:r>
            <a:r>
              <a:rPr lang="pt-BR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echo $user; ?&gt;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&lt;p&gt;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time is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"&lt;strong&gt;";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date("H:i:s");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"&lt;/strong&gt;";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&lt;/p&gt;&lt;/body&gt;&lt;/html&gt;</a:t>
            </a:r>
            <a:endParaRPr lang="en-CA" sz="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36AE0-84FF-442E-9037-C169AF4E468F}"/>
              </a:ext>
            </a:extLst>
          </p:cNvPr>
          <p:cNvSpPr txBox="1"/>
          <p:nvPr/>
        </p:nvSpPr>
        <p:spPr>
          <a:xfrm>
            <a:off x="457200" y="447284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12.1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Php Tags</a:t>
            </a:r>
            <a:endParaRPr lang="en-CA" sz="1200" dirty="0">
              <a:latin typeface="+mj-lt"/>
            </a:endParaRPr>
          </a:p>
        </p:txBody>
      </p:sp>
      <p:sp>
        <p:nvSpPr>
          <p:cNvPr id="8" name="TextBox 7" descr="LISTING 4.2 Embedded styles example">
            <a:extLst>
              <a:ext uri="{FF2B5EF4-FFF2-40B4-BE49-F238E27FC236}">
                <a16:creationId xmlns:a16="http://schemas.microsoft.com/office/drawing/2014/main" id="{94A7D41F-4576-4731-B1B7-7E467D9DA4E2}"/>
              </a:ext>
            </a:extLst>
          </p:cNvPr>
          <p:cNvSpPr txBox="1"/>
          <p:nvPr/>
        </p:nvSpPr>
        <p:spPr>
          <a:xfrm>
            <a:off x="5266063" y="984486"/>
            <a:ext cx="3573137" cy="2045153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&lt;h1&gt;Welcome Randy&lt;/h1&gt;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server time is &lt;strong&gt;02:59:09&lt;/strong&gt;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en-CA" sz="7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F44B4-FD22-46B5-9E8D-EB7A2B3D31B7}"/>
              </a:ext>
            </a:extLst>
          </p:cNvPr>
          <p:cNvSpPr txBox="1"/>
          <p:nvPr/>
        </p:nvSpPr>
        <p:spPr>
          <a:xfrm>
            <a:off x="5266063" y="3047333"/>
            <a:ext cx="357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12.2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Output (HTML) from PHP script in Listing 12.1</a:t>
            </a:r>
            <a:endParaRPr lang="en-CA" sz="1200" dirty="0"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BAA82A7-78DD-491D-8DC3-166489E1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5219" y="2007062"/>
            <a:ext cx="407624" cy="56468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93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15258</TotalTime>
  <Words>2462</Words>
  <Application>Microsoft Macintosh PowerPoint</Application>
  <PresentationFormat>On-screen Show (16:9)</PresentationFormat>
  <Paragraphs>274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CourierPSPro-Regular</vt:lpstr>
      <vt:lpstr>Noto Sans Symbols</vt:lpstr>
      <vt:lpstr>SabonLTPro-Roman</vt:lpstr>
      <vt:lpstr>Arial</vt:lpstr>
      <vt:lpstr>Calibri</vt:lpstr>
      <vt:lpstr>Times New Roman</vt:lpstr>
      <vt:lpstr>Verdana</vt:lpstr>
      <vt:lpstr>Simple Light</vt:lpstr>
      <vt:lpstr>USHE</vt:lpstr>
      <vt:lpstr>USHE_slide options</vt:lpstr>
      <vt:lpstr>Fundamentals of Web Development</vt:lpstr>
      <vt:lpstr>you will learn . . .</vt:lpstr>
      <vt:lpstr>Front End versus Back End</vt:lpstr>
      <vt:lpstr>Common Server-Side Technologies</vt:lpstr>
      <vt:lpstr>Running PHP locally</vt:lpstr>
      <vt:lpstr>exercise</vt:lpstr>
      <vt:lpstr>PHP Language Fundamentals</vt:lpstr>
      <vt:lpstr>PHP Tags and comments</vt:lpstr>
      <vt:lpstr>PHP Tag Example</vt:lpstr>
      <vt:lpstr>Variables and Data Types</vt:lpstr>
      <vt:lpstr>Writing to Output</vt:lpstr>
      <vt:lpstr>PHP quote and concatenation approaches</vt:lpstr>
      <vt:lpstr>Program Control </vt:lpstr>
      <vt:lpstr>If…else</vt:lpstr>
      <vt:lpstr>PHP and HTML in the same script</vt:lpstr>
      <vt:lpstr>switch . . . case</vt:lpstr>
      <vt:lpstr>For loops</vt:lpstr>
      <vt:lpstr>Include Files</vt:lpstr>
      <vt:lpstr>Functions </vt:lpstr>
      <vt:lpstr>Function Syntax</vt:lpstr>
      <vt:lpstr>Invoking a Function</vt:lpstr>
      <vt:lpstr>Arrays</vt:lpstr>
      <vt:lpstr>Defining an Array</vt:lpstr>
      <vt:lpstr>Iterating through an Array</vt:lpstr>
      <vt:lpstr>Classes and Objects</vt:lpstr>
      <vt:lpstr>$_GET and $_POST Superglobal Arrays</vt:lpstr>
      <vt:lpstr>Illustration of flow into $_GET array</vt:lpstr>
      <vt:lpstr>Illustration of flow into $_POST array</vt:lpstr>
      <vt:lpstr>Accessing Form Array Data</vt:lpstr>
      <vt:lpstr>Redirecting Using Location Header</vt:lpstr>
      <vt:lpstr>Get can be dangerous</vt:lpstr>
      <vt:lpstr>Reflection- Why the hacker always send a suspious link?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cp:lastModifiedBy>Xiaolei Bi</cp:lastModifiedBy>
  <cp:revision>1602</cp:revision>
  <dcterms:modified xsi:type="dcterms:W3CDTF">2025-03-06T06:55:52Z</dcterms:modified>
</cp:coreProperties>
</file>