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1" r:id="rId19"/>
    <p:sldId id="282" r:id="rId20"/>
    <p:sldId id="273" r:id="rId21"/>
    <p:sldId id="274" r:id="rId22"/>
    <p:sldId id="278" r:id="rId23"/>
    <p:sldId id="275" r:id="rId24"/>
    <p:sldId id="277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80997"/>
  </p:normalViewPr>
  <p:slideViewPr>
    <p:cSldViewPr snapToGrid="0" snapToObjects="1">
      <p:cViewPr varScale="1">
        <p:scale>
          <a:sx n="88" d="100"/>
          <a:sy n="88" d="100"/>
        </p:scale>
        <p:origin x="1144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98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Start with a strong, visually engaging slide to draw the audience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 dirty="0">
                <a:effectLst/>
                <a:latin typeface="Arial" panose="020B0604020202020204" pitchFamily="34" charset="0"/>
              </a:rPr>
              <a:t> Minify Your HTML, CSS, and JavaScript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93888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gydeline.com</a:t>
            </a:r>
            <a:r>
              <a:rPr lang="en-GB" dirty="0"/>
              <a:t>/facts/internet-electricity-usage/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Visual data will enhance the understanding of this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Broaden the perspective on the internet's environmental 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Clearly define the term 'sustainable web design.'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the core principles that guide sustainable practices.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that sustainability is an integrated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the responsibility of web developers in creating sustainable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www.linkedin.com</a:t>
            </a:r>
            <a:r>
              <a:rPr lang="en-GB" dirty="0"/>
              <a:t>/learning/hands-on-introduction-</a:t>
            </a:r>
            <a:r>
              <a:rPr lang="en-GB" dirty="0" err="1"/>
              <a:t>javascript</a:t>
            </a:r>
            <a:r>
              <a:rPr lang="en-GB" dirty="0"/>
              <a:t>/</a:t>
            </a:r>
            <a:r>
              <a:rPr lang="en-GB" dirty="0" err="1"/>
              <a:t>create-a-dark-mode-switch?resume</a:t>
            </a:r>
            <a:r>
              <a:rPr lang="en-GB" dirty="0"/>
              <a:t>=</a:t>
            </a:r>
            <a:r>
              <a:rPr lang="en-GB" dirty="0" err="1"/>
              <a:t>false&amp;u</a:t>
            </a:r>
            <a:r>
              <a:rPr lang="en-GB" dirty="0"/>
              <a:t>=42436220</a:t>
            </a:r>
          </a:p>
          <a:p>
            <a:r>
              <a:rPr lang="en-GB" dirty="0"/>
              <a:t>(media </a:t>
            </a:r>
            <a:r>
              <a:rPr lang="en-GB" dirty="0" err="1"/>
              <a:t>queery</a:t>
            </a:r>
            <a:r>
              <a:rPr lang="en-GB" dirty="0"/>
              <a:t> CSS)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703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sitecarbon.com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sustyweb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Sustainable Web Design</a:t>
            </a:r>
            <a:r>
              <a:rPr lang="da-DK" dirty="0"/>
              <a:t> </a:t>
            </a:r>
            <a:br>
              <a:rPr lang="da-DK" dirty="0"/>
            </a:br>
            <a:r>
              <a:rPr dirty="0"/>
              <a:t> </a:t>
            </a:r>
            <a:r>
              <a:rPr dirty="0" err="1"/>
              <a:t>Bygning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et </a:t>
            </a:r>
            <a:r>
              <a:rPr dirty="0" err="1"/>
              <a:t>grønnere</a:t>
            </a:r>
            <a:r>
              <a:rPr dirty="0"/>
              <a:t>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7372" y="5981700"/>
            <a:ext cx="8534400" cy="1752600"/>
          </a:xfrm>
        </p:spPr>
        <p:txBody>
          <a:bodyPr/>
          <a:lstStyle/>
          <a:p>
            <a:r>
              <a:rPr lang="da-DK" dirty="0" err="1"/>
              <a:t>Xbi</a:t>
            </a:r>
            <a:r>
              <a:rPr lang="da-DK" dirty="0"/>
              <a:t> @</a:t>
            </a:r>
            <a:r>
              <a:rPr lang="da-DK" dirty="0" err="1"/>
              <a:t>eamv</a:t>
            </a:r>
            <a:r>
              <a:rPr lang="da-DK" dirty="0"/>
              <a:t> 2025 v.1.1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8F6C-EA05-58BD-9560-60356EBB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F1E3A-D9C8-10B1-FAE4-D2D5CCBA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E4326-D9B2-4687-D471-C6FB3EB119E9}"/>
              </a:ext>
            </a:extLst>
          </p:cNvPr>
          <p:cNvSpPr txBox="1"/>
          <p:nvPr/>
        </p:nvSpPr>
        <p:spPr>
          <a:xfrm>
            <a:off x="3050628" y="3244334"/>
            <a:ext cx="6101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b="0" i="0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Bedste</a:t>
            </a:r>
            <a:r>
              <a:rPr lang="en-GB" sz="5400" b="0" i="0" dirty="0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5400" b="0" i="0" dirty="0" err="1">
                <a:solidFill>
                  <a:srgbClr val="29292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praksis</a:t>
            </a:r>
            <a:endParaRPr lang="en-DK"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64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Implementering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</a:t>
            </a:r>
            <a:r>
              <a:rPr dirty="0" err="1"/>
              <a:t>bæredygtige</a:t>
            </a:r>
            <a:r>
              <a:rPr dirty="0"/>
              <a:t> </a:t>
            </a:r>
            <a:r>
              <a:rPr dirty="0" err="1"/>
              <a:t>webpraksisser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Fokus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at </a:t>
            </a:r>
            <a:r>
              <a:rPr dirty="0" err="1"/>
              <a:t>reducere</a:t>
            </a:r>
            <a:r>
              <a:rPr dirty="0"/>
              <a:t> </a:t>
            </a:r>
            <a:r>
              <a:rPr dirty="0" err="1"/>
              <a:t>sidens</a:t>
            </a:r>
            <a:r>
              <a:rPr dirty="0"/>
              <a:t> </a:t>
            </a:r>
            <a:r>
              <a:rPr dirty="0" err="1"/>
              <a:t>vægt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ressource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dirty="0" err="1"/>
              <a:t>forbrug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Optimer</a:t>
            </a:r>
            <a:r>
              <a:rPr dirty="0"/>
              <a:t> </a:t>
            </a:r>
            <a:r>
              <a:rPr dirty="0" err="1"/>
              <a:t>billeder</a:t>
            </a:r>
            <a:r>
              <a:rPr dirty="0"/>
              <a:t>, </a:t>
            </a:r>
            <a:r>
              <a:rPr dirty="0" err="1"/>
              <a:t>skrifttyper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videoer</a:t>
            </a:r>
            <a:r>
              <a:rPr dirty="0"/>
              <a:t>.</a:t>
            </a:r>
          </a:p>
          <a:p>
            <a:r>
              <a:rPr dirty="0"/>
              <a:t>• Brug </a:t>
            </a:r>
            <a:r>
              <a:rPr dirty="0" err="1"/>
              <a:t>mørkere</a:t>
            </a:r>
            <a:r>
              <a:rPr dirty="0"/>
              <a:t> </a:t>
            </a:r>
            <a:r>
              <a:rPr dirty="0" err="1"/>
              <a:t>farver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systemskrifttyper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Skriv</a:t>
            </a:r>
            <a:r>
              <a:rPr dirty="0"/>
              <a:t> </a:t>
            </a:r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Komprimer</a:t>
            </a:r>
            <a:r>
              <a:rPr dirty="0"/>
              <a:t> </a:t>
            </a:r>
            <a:r>
              <a:rPr dirty="0" err="1"/>
              <a:t>mediefiler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Prioriter</a:t>
            </a:r>
            <a:r>
              <a:rPr dirty="0"/>
              <a:t> </a:t>
            </a:r>
            <a:r>
              <a:rPr dirty="0" err="1"/>
              <a:t>effektiv</a:t>
            </a:r>
            <a:r>
              <a:rPr dirty="0"/>
              <a:t> </a:t>
            </a:r>
            <a:r>
              <a:rPr dirty="0" err="1"/>
              <a:t>kodning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Optimering af billeder for bæredygtighed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Billeder er en stor kilde til CO2-udledninger på websites.</a:t>
            </a:r>
          </a:p>
          <a:p>
            <a:r>
              <a:t>• Brug effektive formater som AVIF eller WEBP.</a:t>
            </a:r>
          </a:p>
          <a:p>
            <a:r>
              <a:t>• Komprimer billeder uden at miste for meget kvalitet.</a:t>
            </a:r>
          </a:p>
          <a:p>
            <a:r>
              <a:t>• Overvej at bruge vektorbilleder til grafik.</a:t>
            </a:r>
          </a:p>
          <a:p>
            <a:r>
              <a:t>• Undgå at bruge større, mindre effektive formater som JPEG og PNG.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Optimering af video for bæredygtighed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Videofilstørrelse bestemmes mere af codec end filtypenavn.</a:t>
            </a:r>
          </a:p>
          <a:p>
            <a:r>
              <a:t>• Brug effektive videocodecs som AV1 for bedre komprimering.</a:t>
            </a:r>
          </a:p>
          <a:p>
            <a:r>
              <a:t>• Transkodér videofiler for at reducere størrelsen.</a:t>
            </a:r>
          </a:p>
          <a:p>
            <a:r>
              <a:t>• Brug MP4 som et grundlæggende format for kompatibilitet.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Optimering af skrifttyper for bæredygtighed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Eksterne skrifttyper kan øge sidens vægt og energiforbrug.</a:t>
            </a:r>
          </a:p>
          <a:p>
            <a:r>
              <a:t>• Brug systemskrifttyper, hvor det er muligt.</a:t>
            </a:r>
          </a:p>
          <a:p>
            <a:r>
              <a:t>• Delmængde skrifttyper for at reducere filstørrelsen.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Fordelene ved mørk tilstand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Mørk</a:t>
            </a:r>
            <a:r>
              <a:rPr dirty="0"/>
              <a:t> </a:t>
            </a:r>
            <a:r>
              <a:rPr dirty="0" err="1"/>
              <a:t>tilstand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energiforbruget</a:t>
            </a:r>
            <a:r>
              <a:rPr dirty="0"/>
              <a:t> </a:t>
            </a:r>
            <a:endParaRPr lang="da-DK" dirty="0"/>
          </a:p>
          <a:p>
            <a:r>
              <a:rPr dirty="0"/>
              <a:t> Sort er den </a:t>
            </a:r>
            <a:r>
              <a:rPr dirty="0" err="1"/>
              <a:t>mest</a:t>
            </a:r>
            <a:r>
              <a:rPr dirty="0"/>
              <a:t> </a:t>
            </a:r>
            <a:r>
              <a:rPr dirty="0" err="1"/>
              <a:t>energieffektive</a:t>
            </a:r>
            <a:r>
              <a:rPr dirty="0"/>
              <a:t> </a:t>
            </a:r>
            <a:r>
              <a:rPr dirty="0" err="1"/>
              <a:t>farve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lang="da-DK" dirty="0"/>
              <a:t>digital </a:t>
            </a:r>
            <a:r>
              <a:rPr dirty="0" err="1"/>
              <a:t>skærme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Mørk</a:t>
            </a:r>
            <a:r>
              <a:rPr dirty="0"/>
              <a:t> </a:t>
            </a:r>
            <a:r>
              <a:rPr dirty="0" err="1"/>
              <a:t>tilstand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nemt</a:t>
            </a:r>
            <a:r>
              <a:rPr dirty="0"/>
              <a:t> </a:t>
            </a:r>
            <a:r>
              <a:rPr dirty="0" err="1"/>
              <a:t>implementeres</a:t>
            </a:r>
            <a:r>
              <a:rPr dirty="0"/>
              <a:t> med </a:t>
            </a:r>
            <a:r>
              <a:rPr dirty="0" err="1"/>
              <a:t>få</a:t>
            </a:r>
            <a:r>
              <a:rPr dirty="0"/>
              <a:t> </a:t>
            </a:r>
            <a:r>
              <a:rPr dirty="0" err="1"/>
              <a:t>linjer</a:t>
            </a:r>
            <a:r>
              <a:rPr dirty="0"/>
              <a:t> </a:t>
            </a:r>
            <a:r>
              <a:rPr dirty="0" err="1"/>
              <a:t>kode</a:t>
            </a:r>
            <a:r>
              <a:rPr lang="da-DK" dirty="0"/>
              <a:t>(</a:t>
            </a:r>
            <a:r>
              <a:rPr lang="da-DK" dirty="0" err="1"/>
              <a:t>javascript</a:t>
            </a:r>
            <a:r>
              <a:rPr lang="da-DK" dirty="0"/>
              <a:t>)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Effektive kodningspraksisser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Skriv</a:t>
            </a:r>
            <a:r>
              <a:rPr dirty="0"/>
              <a:t> </a:t>
            </a:r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modulær</a:t>
            </a:r>
            <a:r>
              <a:rPr dirty="0">
                <a:solidFill>
                  <a:srgbClr val="FF0000"/>
                </a:solidFill>
              </a:rPr>
              <a:t> </a:t>
            </a:r>
            <a:r>
              <a:rPr dirty="0" err="1">
                <a:solidFill>
                  <a:srgbClr val="FF0000"/>
                </a:solidFill>
              </a:rPr>
              <a:t>kode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Genanvendelig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redundans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effektiviteten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Modulær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 </a:t>
            </a:r>
            <a:r>
              <a:rPr dirty="0" err="1"/>
              <a:t>gør</a:t>
            </a:r>
            <a:r>
              <a:rPr dirty="0"/>
              <a:t> det </a:t>
            </a:r>
            <a:r>
              <a:rPr dirty="0" err="1"/>
              <a:t>lettere</a:t>
            </a:r>
            <a:r>
              <a:rPr dirty="0"/>
              <a:t> at </a:t>
            </a:r>
            <a:r>
              <a:rPr dirty="0" err="1"/>
              <a:t>vedligeholde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opdatere</a:t>
            </a:r>
            <a:r>
              <a:rPr dirty="0"/>
              <a:t> websites.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Sammenhængen</a:t>
            </a:r>
            <a:r>
              <a:rPr dirty="0"/>
              <a:t> </a:t>
            </a:r>
            <a:r>
              <a:rPr dirty="0" err="1"/>
              <a:t>mellem</a:t>
            </a:r>
            <a:r>
              <a:rPr dirty="0"/>
              <a:t> </a:t>
            </a:r>
            <a:r>
              <a:rPr dirty="0" err="1"/>
              <a:t>ydeevne</a:t>
            </a:r>
            <a:r>
              <a:rPr dirty="0"/>
              <a:t> </a:t>
            </a:r>
            <a:r>
              <a:rPr lang="da-DK" dirty="0"/>
              <a:t>(</a:t>
            </a:r>
            <a:r>
              <a:rPr lang="da-DK" dirty="0" err="1"/>
              <a:t>performace</a:t>
            </a:r>
            <a:r>
              <a:rPr lang="da-DK" dirty="0"/>
              <a:t>)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bæredygtighed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Website-</a:t>
            </a:r>
            <a:r>
              <a:rPr dirty="0" err="1"/>
              <a:t>ydeevne</a:t>
            </a:r>
            <a:r>
              <a:rPr dirty="0"/>
              <a:t> er </a:t>
            </a:r>
            <a:r>
              <a:rPr dirty="0" err="1"/>
              <a:t>afgørende</a:t>
            </a:r>
            <a:r>
              <a:rPr dirty="0"/>
              <a:t> for </a:t>
            </a:r>
            <a:r>
              <a:rPr dirty="0" err="1"/>
              <a:t>bæredygtighed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Optimer</a:t>
            </a:r>
            <a:r>
              <a:rPr dirty="0"/>
              <a:t> </a:t>
            </a:r>
            <a:r>
              <a:rPr lang="da-DK" dirty="0"/>
              <a:t> </a:t>
            </a:r>
            <a:r>
              <a:rPr lang="da-DK" dirty="0" err="1"/>
              <a:t>loading</a:t>
            </a:r>
            <a:r>
              <a:rPr lang="da-DK" dirty="0"/>
              <a:t> speed</a:t>
            </a:r>
            <a:r>
              <a:rPr dirty="0"/>
              <a:t> for websites.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• </a:t>
            </a:r>
            <a:r>
              <a:rPr dirty="0" err="1"/>
              <a:t>Hurtigt</a:t>
            </a:r>
            <a:r>
              <a:rPr dirty="0"/>
              <a:t> </a:t>
            </a:r>
            <a:r>
              <a:rPr dirty="0" err="1"/>
              <a:t>indlæste</a:t>
            </a:r>
            <a:r>
              <a:rPr dirty="0"/>
              <a:t> sider </a:t>
            </a:r>
            <a:r>
              <a:rPr dirty="0" err="1"/>
              <a:t>bruger</a:t>
            </a:r>
            <a:r>
              <a:rPr dirty="0"/>
              <a:t> </a:t>
            </a:r>
            <a:r>
              <a:rPr dirty="0" err="1"/>
              <a:t>mindre</a:t>
            </a:r>
            <a:r>
              <a:rPr dirty="0"/>
              <a:t> </a:t>
            </a:r>
            <a:r>
              <a:rPr dirty="0" err="1"/>
              <a:t>energi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Minificering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</a:t>
            </a:r>
            <a:r>
              <a:rPr dirty="0" err="1"/>
              <a:t>kode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Minificering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CSS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filstørrelsen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ydeevnen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Fjern</a:t>
            </a:r>
            <a:r>
              <a:rPr dirty="0"/>
              <a:t> </a:t>
            </a:r>
            <a:r>
              <a:rPr dirty="0" err="1"/>
              <a:t>unødvendige</a:t>
            </a:r>
            <a:r>
              <a:rPr dirty="0"/>
              <a:t> </a:t>
            </a:r>
            <a:r>
              <a:rPr dirty="0" err="1"/>
              <a:t>mellemrum</a:t>
            </a:r>
            <a:r>
              <a:rPr dirty="0"/>
              <a:t>, </a:t>
            </a:r>
            <a:r>
              <a:rPr dirty="0" err="1"/>
              <a:t>kommentarer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linjeskift</a:t>
            </a:r>
            <a:r>
              <a:rPr dirty="0"/>
              <a:t>.</a:t>
            </a:r>
          </a:p>
          <a:p>
            <a:r>
              <a:rPr dirty="0"/>
              <a:t>• Brug </a:t>
            </a:r>
            <a:r>
              <a:rPr dirty="0" err="1"/>
              <a:t>værktøjer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</a:t>
            </a:r>
            <a:r>
              <a:rPr dirty="0" err="1"/>
              <a:t>CSSNano</a:t>
            </a:r>
            <a:r>
              <a:rPr dirty="0"/>
              <a:t> </a:t>
            </a:r>
            <a:r>
              <a:rPr dirty="0" err="1"/>
              <a:t>eller</a:t>
            </a:r>
            <a:r>
              <a:rPr dirty="0"/>
              <a:t> </a:t>
            </a:r>
            <a:r>
              <a:rPr dirty="0" err="1"/>
              <a:t>CleanCSS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at </a:t>
            </a:r>
            <a:r>
              <a:rPr dirty="0" err="1"/>
              <a:t>automatisere</a:t>
            </a:r>
            <a:r>
              <a:rPr dirty="0"/>
              <a:t> </a:t>
            </a:r>
            <a:r>
              <a:rPr dirty="0" err="1"/>
              <a:t>processen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Minificeret</a:t>
            </a:r>
            <a:r>
              <a:rPr dirty="0"/>
              <a:t> CSS </a:t>
            </a:r>
            <a:r>
              <a:rPr dirty="0" err="1"/>
              <a:t>indlæses</a:t>
            </a:r>
            <a:r>
              <a:rPr dirty="0"/>
              <a:t> </a:t>
            </a:r>
            <a:r>
              <a:rPr dirty="0" err="1"/>
              <a:t>hurtigere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reducerer</a:t>
            </a:r>
            <a:r>
              <a:rPr dirty="0"/>
              <a:t> </a:t>
            </a:r>
            <a:r>
              <a:rPr dirty="0" err="1"/>
              <a:t>sidens</a:t>
            </a:r>
            <a:r>
              <a:rPr dirty="0"/>
              <a:t> </a:t>
            </a:r>
            <a:r>
              <a:rPr dirty="0" err="1"/>
              <a:t>vægt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AE0-6EC7-B95C-8923-6CF27114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9B433-D917-C674-4F85-9E8D6FAB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5637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/>
              <a:t>Internettets miljøpåvirkning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424795" cy="3613149"/>
          </a:xfrm>
        </p:spPr>
        <p:txBody>
          <a:bodyPr anchor="ctr">
            <a:normAutofit fontScale="92500" lnSpcReduction="10000"/>
          </a:bodyPr>
          <a:lstStyle/>
          <a:p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internet significantly contributes to global carbon emissions.</a:t>
            </a:r>
          </a:p>
          <a:p>
            <a:r>
              <a:rPr lang="en-GB" sz="2000" dirty="0"/>
              <a:t>- The internet produces approximately 3.7% of global carbon emissions.</a:t>
            </a:r>
          </a:p>
          <a:p>
            <a:pPr algn="l" fontAlgn="base">
              <a:lnSpc>
                <a:spcPts val="4500"/>
              </a:lnSpc>
            </a:pPr>
            <a:r>
              <a:rPr lang="en-GB" sz="2100" dirty="0"/>
              <a:t>If the internet was a  country, it would rank  sixth for electricity usage</a:t>
            </a:r>
          </a:p>
          <a:p>
            <a:pPr marL="0" indent="0">
              <a:buNone/>
            </a:pPr>
            <a:endParaRPr lang="en-GB" sz="2000" dirty="0"/>
          </a:p>
          <a:p>
            <a:r>
              <a:rPr lang="en-GB" sz="2000" dirty="0"/>
              <a:t>Internet usage and web traffic have increased dramatically.</a:t>
            </a:r>
          </a:p>
          <a:p>
            <a:endParaRPr lang="en-GB" sz="2000" dirty="0"/>
          </a:p>
        </p:txBody>
      </p:sp>
      <p:pic>
        <p:nvPicPr>
          <p:cNvPr id="13" name="Picture 12" descr="Aerial view of a city skyline">
            <a:extLst>
              <a:ext uri="{FF2B5EF4-FFF2-40B4-BE49-F238E27FC236}">
                <a16:creationId xmlns:a16="http://schemas.microsoft.com/office/drawing/2014/main" id="{9C858704-070A-03BE-3A8D-9D91D26F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692" r="2090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Værktøjer til måling og forbedring af bæredygtighed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Værktøjer</a:t>
            </a:r>
            <a:r>
              <a:rPr dirty="0"/>
              <a:t> er </a:t>
            </a:r>
            <a:r>
              <a:rPr dirty="0" err="1"/>
              <a:t>tilgængelige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at </a:t>
            </a:r>
            <a:r>
              <a:rPr dirty="0" err="1"/>
              <a:t>måle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forbedre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hjemmesides</a:t>
            </a:r>
            <a:r>
              <a:rPr dirty="0"/>
              <a:t> </a:t>
            </a:r>
            <a:r>
              <a:rPr dirty="0" err="1"/>
              <a:t>bæredygtighed</a:t>
            </a:r>
            <a:r>
              <a:rPr dirty="0"/>
              <a:t>.</a:t>
            </a:r>
          </a:p>
          <a:p>
            <a:r>
              <a:rPr dirty="0"/>
              <a:t>• Website Carbon Calculator </a:t>
            </a:r>
            <a:r>
              <a:rPr dirty="0" err="1"/>
              <a:t>estimerer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hjemmesides</a:t>
            </a:r>
            <a:r>
              <a:rPr dirty="0"/>
              <a:t> </a:t>
            </a:r>
            <a:r>
              <a:rPr dirty="0" err="1"/>
              <a:t>udledninger</a:t>
            </a:r>
            <a:r>
              <a:rPr dirty="0"/>
              <a:t>.</a:t>
            </a:r>
          </a:p>
          <a:p>
            <a:r>
              <a:rPr lang="en-GB" dirty="0">
                <a:hlinkClick r:id="rId2"/>
              </a:rPr>
              <a:t>https://www.websitecarbon.com/</a:t>
            </a:r>
            <a:endParaRPr lang="en-GB" dirty="0"/>
          </a:p>
          <a:p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Retningslinjer</a:t>
            </a:r>
            <a:r>
              <a:rPr dirty="0"/>
              <a:t> for web-</a:t>
            </a:r>
            <a:r>
              <a:rPr dirty="0" err="1"/>
              <a:t>bæredygtighed</a:t>
            </a:r>
            <a:r>
              <a:rPr dirty="0"/>
              <a:t> (WSG)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Et omfattende sæt retningslinjer for bæredygtig webudvikling.</a:t>
            </a:r>
          </a:p>
          <a:p>
            <a:r>
              <a:t>• WSG giver 93 retningslinjer og 232 succes kriterier.</a:t>
            </a:r>
          </a:p>
          <a:p>
            <a:r>
              <a:t>• Inspireret af Web Content Accessibility Guidelines (WCAG).</a:t>
            </a:r>
          </a:p>
          <a:p>
            <a:r>
              <a:t>• Dækker UX, webudvikling, hosting, forretning og målinger.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53BC-ACBE-AA8C-4735-011F5D40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 dirty="0" err="1">
                <a:effectLst/>
                <a:latin typeface="-apple-system"/>
              </a:rPr>
              <a:t>Øvelse</a:t>
            </a:r>
            <a:r>
              <a:rPr lang="en-GB" b="1" i="0" dirty="0">
                <a:effectLst/>
                <a:latin typeface="-apple-system"/>
              </a:rPr>
              <a:t>: </a:t>
            </a:r>
            <a:r>
              <a:rPr lang="en-GB" b="1" i="0" dirty="0" err="1">
                <a:effectLst/>
                <a:latin typeface="-apple-system"/>
              </a:rPr>
              <a:t>Udforskning</a:t>
            </a:r>
            <a:r>
              <a:rPr lang="en-GB" b="1" i="0" dirty="0">
                <a:effectLst/>
                <a:latin typeface="-apple-system"/>
              </a:rPr>
              <a:t> </a:t>
            </a:r>
            <a:r>
              <a:rPr lang="en-GB" b="1" i="0" dirty="0" err="1">
                <a:effectLst/>
                <a:latin typeface="-apple-system"/>
              </a:rPr>
              <a:t>af</a:t>
            </a:r>
            <a:r>
              <a:rPr lang="en-GB" b="1" i="0" dirty="0">
                <a:effectLst/>
                <a:latin typeface="-apple-system"/>
              </a:rPr>
              <a:t> </a:t>
            </a:r>
            <a:r>
              <a:rPr lang="en-GB" b="1" i="0" dirty="0" err="1">
                <a:effectLst/>
                <a:latin typeface="-apple-system"/>
              </a:rPr>
              <a:t>bæredygtigt</a:t>
            </a:r>
            <a:r>
              <a:rPr lang="en-GB" b="1" i="0" dirty="0">
                <a:effectLst/>
                <a:latin typeface="-apple-system"/>
              </a:rPr>
              <a:t> </a:t>
            </a:r>
            <a:r>
              <a:rPr lang="en-GB" b="1" i="0" dirty="0" err="1">
                <a:effectLst/>
                <a:latin typeface="-apple-system"/>
              </a:rPr>
              <a:t>webdesign</a:t>
            </a:r>
            <a:br>
              <a:rPr lang="en-GB" b="1" i="0" dirty="0">
                <a:effectLst/>
                <a:latin typeface="-apple-system"/>
              </a:rPr>
            </a:b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F581-A40E-93AA-8449-786CA2F0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600"/>
              </a:spcBef>
              <a:buFont typeface="+mj-lt"/>
              <a:buAutoNum type="arabicPeriod"/>
            </a:pPr>
            <a:endParaRPr lang="en-GB" sz="28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Arbejde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Grupper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esøg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Sustainability Guidelines (WSG) 1.0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 2 UX-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eksempler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Tilgængelighed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ydeevne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brugervenlighed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Find 2 </a:t>
            </a: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udviklereksempler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Effektiv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kodning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ressourcehåndtering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energiforbrug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Dokumentér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fund: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Opsummer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med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skærmbilleder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/links.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Diskussion</a:t>
            </a:r>
            <a:r>
              <a:rPr lang="en-GB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Forbered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til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diskussion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klassen</a:t>
            </a:r>
            <a:r>
              <a:rPr lang="en-GB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18749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Fordele ved bæredygtigt webdesign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Bæredygtige</a:t>
            </a:r>
            <a:r>
              <a:rPr dirty="0"/>
              <a:t> </a:t>
            </a:r>
            <a:r>
              <a:rPr dirty="0" err="1"/>
              <a:t>praksisser</a:t>
            </a:r>
            <a:r>
              <a:rPr dirty="0"/>
              <a:t> </a:t>
            </a:r>
            <a:r>
              <a:rPr dirty="0" err="1"/>
              <a:t>resulterer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flere</a:t>
            </a:r>
            <a:r>
              <a:rPr dirty="0"/>
              <a:t> </a:t>
            </a:r>
            <a:r>
              <a:rPr dirty="0" err="1"/>
              <a:t>fordele</a:t>
            </a:r>
            <a:r>
              <a:rPr dirty="0"/>
              <a:t>.</a:t>
            </a:r>
          </a:p>
          <a:p>
            <a:r>
              <a:rPr dirty="0" err="1"/>
              <a:t>Reducerer</a:t>
            </a:r>
            <a:r>
              <a:rPr dirty="0"/>
              <a:t> CO2-udledninger.</a:t>
            </a:r>
          </a:p>
          <a:p>
            <a:r>
              <a:rPr dirty="0"/>
              <a:t> Spar </a:t>
            </a:r>
            <a:r>
              <a:rPr dirty="0" err="1"/>
              <a:t>energi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ressourcer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hjemmesidens</a:t>
            </a:r>
            <a:r>
              <a:rPr dirty="0"/>
              <a:t> </a:t>
            </a:r>
            <a:r>
              <a:rPr dirty="0" err="1"/>
              <a:t>ydeevne</a:t>
            </a:r>
            <a:r>
              <a:rPr dirty="0"/>
              <a:t>.</a:t>
            </a:r>
          </a:p>
          <a:p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brugeroplevelsen</a:t>
            </a:r>
            <a:r>
              <a:rPr dirty="0"/>
              <a:t>.</a:t>
            </a:r>
          </a:p>
          <a:p>
            <a:r>
              <a:rPr dirty="0"/>
              <a:t> </a:t>
            </a:r>
            <a:r>
              <a:rPr dirty="0" err="1"/>
              <a:t>Øger</a:t>
            </a:r>
            <a:r>
              <a:rPr dirty="0"/>
              <a:t> </a:t>
            </a:r>
            <a:r>
              <a:rPr dirty="0" err="1"/>
              <a:t>forbrugernes</a:t>
            </a:r>
            <a:r>
              <a:rPr dirty="0"/>
              <a:t> </a:t>
            </a:r>
            <a:r>
              <a:rPr dirty="0" err="1"/>
              <a:t>tillid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 bæredygtig fremtid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Bæredygtigt</a:t>
            </a:r>
            <a:r>
              <a:rPr dirty="0"/>
              <a:t> </a:t>
            </a:r>
            <a:r>
              <a:rPr dirty="0" err="1"/>
              <a:t>webdesign</a:t>
            </a:r>
            <a:r>
              <a:rPr dirty="0"/>
              <a:t> er </a:t>
            </a:r>
            <a:r>
              <a:rPr dirty="0" err="1"/>
              <a:t>essentielt</a:t>
            </a:r>
            <a:r>
              <a:rPr dirty="0"/>
              <a:t> for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grønnere</a:t>
            </a:r>
            <a:r>
              <a:rPr dirty="0"/>
              <a:t> digital </a:t>
            </a:r>
            <a:r>
              <a:rPr dirty="0" err="1"/>
              <a:t>fremtid</a:t>
            </a:r>
            <a:r>
              <a:rPr dirty="0"/>
              <a:t>.</a:t>
            </a:r>
          </a:p>
          <a:p>
            <a:r>
              <a:rPr dirty="0"/>
              <a:t> At </a:t>
            </a:r>
            <a:r>
              <a:rPr dirty="0" err="1"/>
              <a:t>skabe</a:t>
            </a:r>
            <a:r>
              <a:rPr dirty="0"/>
              <a:t> et </a:t>
            </a:r>
            <a:r>
              <a:rPr dirty="0" err="1"/>
              <a:t>bæredygtigt</a:t>
            </a:r>
            <a:r>
              <a:rPr dirty="0"/>
              <a:t> internet er et </a:t>
            </a:r>
            <a:r>
              <a:rPr dirty="0" err="1"/>
              <a:t>fælles</a:t>
            </a:r>
            <a:r>
              <a:rPr dirty="0"/>
              <a:t> </a:t>
            </a:r>
            <a:r>
              <a:rPr dirty="0" err="1"/>
              <a:t>ansvar</a:t>
            </a:r>
            <a:r>
              <a:rPr dirty="0"/>
              <a:t>.</a:t>
            </a:r>
          </a:p>
          <a:p>
            <a:r>
              <a:rPr dirty="0"/>
              <a:t> Ved at </a:t>
            </a:r>
            <a:r>
              <a:rPr dirty="0" err="1"/>
              <a:t>vedtage</a:t>
            </a:r>
            <a:r>
              <a:rPr dirty="0"/>
              <a:t> </a:t>
            </a:r>
            <a:r>
              <a:rPr dirty="0" err="1"/>
              <a:t>bæredygtige</a:t>
            </a:r>
            <a:r>
              <a:rPr dirty="0"/>
              <a:t> </a:t>
            </a:r>
            <a:r>
              <a:rPr dirty="0" err="1"/>
              <a:t>praksisser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vi </a:t>
            </a:r>
            <a:r>
              <a:rPr dirty="0" err="1"/>
              <a:t>bygge</a:t>
            </a:r>
            <a:r>
              <a:rPr dirty="0"/>
              <a:t> et web, der </a:t>
            </a:r>
            <a:r>
              <a:rPr dirty="0" err="1"/>
              <a:t>gavner</a:t>
            </a:r>
            <a:r>
              <a:rPr dirty="0"/>
              <a:t> </a:t>
            </a:r>
            <a:r>
              <a:rPr dirty="0" err="1"/>
              <a:t>både</a:t>
            </a:r>
            <a:r>
              <a:rPr dirty="0"/>
              <a:t> </a:t>
            </a:r>
            <a:r>
              <a:rPr dirty="0" err="1"/>
              <a:t>mennesker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planeten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E317-22BC-57B5-A85B-56B715D0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kilder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DECE-5720-0D07-750E-212EFC91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dirty="0"/>
              <a:t>Greenwood, T. (2021). Sustainable Web Design A book apart</a:t>
            </a:r>
          </a:p>
          <a:p>
            <a:pPr marL="0" indent="0">
              <a:buNone/>
            </a:pPr>
            <a:endParaRPr lang="en-GB" dirty="0">
              <a:effectLst/>
            </a:endParaRPr>
          </a:p>
          <a:p>
            <a:pPr marL="0" indent="0">
              <a:buNone/>
            </a:pPr>
            <a:r>
              <a:rPr lang="en-GB" dirty="0" err="1">
                <a:effectLst/>
              </a:rPr>
              <a:t>Hulleberg</a:t>
            </a:r>
            <a:r>
              <a:rPr lang="en-GB" dirty="0">
                <a:effectLst/>
              </a:rPr>
              <a:t>, O., Granum, H. L., Hansen, S. G., Moen, M., </a:t>
            </a:r>
            <a:r>
              <a:rPr lang="en-GB" dirty="0" err="1">
                <a:effectLst/>
              </a:rPr>
              <a:t>Monllaó</a:t>
            </a:r>
            <a:r>
              <a:rPr lang="en-GB" dirty="0">
                <a:effectLst/>
              </a:rPr>
              <a:t>, C. V., &amp; </a:t>
            </a:r>
            <a:r>
              <a:rPr lang="en-GB" dirty="0" err="1">
                <a:effectLst/>
              </a:rPr>
              <a:t>Inal</a:t>
            </a:r>
            <a:r>
              <a:rPr lang="en-GB" dirty="0">
                <a:effectLst/>
              </a:rPr>
              <a:t>, Y. (2023). The Awareness and Practices of Web Developers Toward Sustainable Web Design. In </a:t>
            </a:r>
            <a:r>
              <a:rPr lang="en-GB" i="1" dirty="0">
                <a:effectLst/>
              </a:rPr>
              <a:t>HCII 2023</a:t>
            </a:r>
            <a:r>
              <a:rPr lang="en-GB" dirty="0">
                <a:effectLst/>
              </a:rPr>
              <a:t>, </a:t>
            </a:r>
            <a:r>
              <a:rPr lang="en-GB" i="1" dirty="0">
                <a:effectLst/>
              </a:rPr>
              <a:t>LNCS 14030</a:t>
            </a:r>
            <a:r>
              <a:rPr lang="en-GB" dirty="0">
                <a:effectLst/>
              </a:rPr>
              <a:t>, pp. 134–145. Springer.1...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WAI Policy. (n.d.). Web accessibility laws &amp; policies. Retrieved from https://www.w3.org/WAI/policies/25</a:t>
            </a:r>
          </a:p>
          <a:p>
            <a:pPr marL="0" indent="0">
              <a:buNone/>
            </a:pPr>
            <a:r>
              <a:rPr lang="en-GB" dirty="0">
                <a:effectLst/>
              </a:rPr>
              <a:t>Wholegrain Digital. (n.d.). </a:t>
            </a:r>
            <a:r>
              <a:rPr lang="en-GB" i="1" dirty="0">
                <a:effectLst/>
              </a:rPr>
              <a:t>London’s WordPress Agency | Wholegrain Digital</a:t>
            </a:r>
            <a:r>
              <a:rPr lang="en-GB" dirty="0">
                <a:effectLst/>
              </a:rPr>
              <a:t>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35366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GB" sz="3200"/>
              <a:t>Den voksende appetit på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 dirty="0"/>
              <a:t>Web traffic increased by 440% between 2015 and 2021.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 </a:t>
            </a:r>
          </a:p>
          <a:p>
            <a:pPr>
              <a:lnSpc>
                <a:spcPct val="90000"/>
              </a:lnSpc>
            </a:pPr>
            <a:r>
              <a:rPr lang="en-GB" sz="2000" dirty="0"/>
              <a:t>- This growth contributes to more energy consumption and emissions.</a:t>
            </a:r>
          </a:p>
          <a:p>
            <a:pPr>
              <a:lnSpc>
                <a:spcPct val="90000"/>
              </a:lnSpc>
            </a:pPr>
            <a:endParaRPr lang="en-GB" sz="2000" dirty="0"/>
          </a:p>
        </p:txBody>
      </p:sp>
      <p:pic>
        <p:nvPicPr>
          <p:cNvPr id="3074" name="Picture 2" descr="Data Age 2025: the datasphere and data-readiness from edge to core">
            <a:extLst>
              <a:ext uri="{FF2B5EF4-FFF2-40B4-BE49-F238E27FC236}">
                <a16:creationId xmlns:a16="http://schemas.microsoft.com/office/drawing/2014/main" id="{962E3C43-CB71-3200-44AF-EF9F9CD2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672" y="1297370"/>
            <a:ext cx="6389346" cy="42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080" name="Rectangle 307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Rectangle 308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Skjulte miljøomkostninger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The environmental impact of the internet goes beyond just carbon emissions.</a:t>
            </a:r>
          </a:p>
          <a:p>
            <a:r>
              <a:rPr dirty="0"/>
              <a:t>Data centers consume large quantities of water for cooling.</a:t>
            </a:r>
          </a:p>
          <a:p>
            <a:r>
              <a:rPr dirty="0"/>
              <a:t>The production of hardware results in e-waste.</a:t>
            </a:r>
          </a:p>
          <a:p>
            <a:r>
              <a:rPr dirty="0"/>
              <a:t> The internet impacts power consumption, and the use of natural resources.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88BBC5B-99FB-D7D4-13A1-9EF54E363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6" y="643466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7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Definition af bæredygtigt webdesign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 Sustainable web design prioritizes both people and the planet.</a:t>
            </a:r>
          </a:p>
          <a:p>
            <a:r>
              <a:rPr dirty="0"/>
              <a:t>It's an approach to delivering digital products, services, and data responsibly.</a:t>
            </a:r>
          </a:p>
          <a:p>
            <a:r>
              <a:rPr dirty="0"/>
              <a:t> It adheres to the principles of the Sustainable Web Manifesto.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859854"/>
            <a:ext cx="10972800" cy="1143000"/>
          </a:xfrm>
        </p:spPr>
        <p:txBody>
          <a:bodyPr>
            <a:normAutofit fontScale="90000"/>
          </a:bodyPr>
          <a:lstStyle/>
          <a:p>
            <a:r>
              <a:rPr dirty="0"/>
              <a:t>Det </a:t>
            </a:r>
            <a:r>
              <a:rPr dirty="0" err="1"/>
              <a:t>bæredygtige</a:t>
            </a:r>
            <a:r>
              <a:rPr dirty="0"/>
              <a:t> </a:t>
            </a:r>
            <a:r>
              <a:rPr dirty="0" err="1"/>
              <a:t>webmanifest</a:t>
            </a:r>
            <a:r>
              <a:rPr lang="da-DK" dirty="0"/>
              <a:t>-</a:t>
            </a:r>
            <a:r>
              <a:rPr lang="en-GB" dirty="0"/>
              <a:t>Sustainable Web Manifesto.</a:t>
            </a:r>
            <a:br>
              <a:rPr lang="en-GB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 commitment to creating a greener web.</a:t>
            </a:r>
          </a:p>
          <a:p>
            <a:r>
              <a:rPr dirty="0"/>
              <a:t>The manifesto provides a framework for sustainable web practices.</a:t>
            </a:r>
          </a:p>
          <a:p>
            <a:r>
              <a:rPr dirty="0"/>
              <a:t>It is a public declaration to create a sustainable internet.</a:t>
            </a:r>
          </a:p>
          <a:p>
            <a:r>
              <a:rPr dirty="0"/>
              <a:t> Six key principles: clean, efficient, open, honest, regenerative, and resilient.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79E2E-FA4F-DEAC-D833-3146CE324E0E}"/>
              </a:ext>
            </a:extLst>
          </p:cNvPr>
          <p:cNvSpPr txBox="1"/>
          <p:nvPr/>
        </p:nvSpPr>
        <p:spPr>
          <a:xfrm>
            <a:off x="6560458" y="61261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https://www.sustainablewebmanifesto.com/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to Focus for 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 Several areas of web design can incorporate sustainable practices:</a:t>
            </a:r>
          </a:p>
          <a:p>
            <a:r>
              <a:rPr dirty="0"/>
              <a:t>    - UX Design</a:t>
            </a:r>
          </a:p>
          <a:p>
            <a:r>
              <a:rPr dirty="0"/>
              <a:t>    - Web Development</a:t>
            </a:r>
          </a:p>
          <a:p>
            <a:r>
              <a:rPr dirty="0"/>
              <a:t>    - Hosting &amp; Infrastructure</a:t>
            </a:r>
          </a:p>
          <a:p>
            <a:r>
              <a:rPr dirty="0"/>
              <a:t>    - Business &amp; Product Strategy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/>
              <a:t>Web Developers as Agents of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 Web developers have a critical role in creating sustainable digital solutions.</a:t>
            </a:r>
          </a:p>
          <a:p>
            <a:r>
              <a:rPr lang="en-GB" sz="2000" dirty="0"/>
              <a:t>They are responsible for the design and maintenance of websites and applications.</a:t>
            </a:r>
          </a:p>
          <a:p>
            <a:r>
              <a:rPr lang="en-GB" sz="2000" dirty="0"/>
              <a:t> Their choices directly affect the internet's carbon footprint.</a:t>
            </a:r>
          </a:p>
          <a:p>
            <a:endParaRPr lang="en-GB" sz="2000" dirty="0"/>
          </a:p>
        </p:txBody>
      </p:sp>
      <p:pic>
        <p:nvPicPr>
          <p:cNvPr id="1026" name="Picture 2" descr="Full Stack Developer Wallpapers - Wallpaper Cave">
            <a:extLst>
              <a:ext uri="{FF2B5EF4-FFF2-40B4-BE49-F238E27FC236}">
                <a16:creationId xmlns:a16="http://schemas.microsoft.com/office/drawing/2014/main" id="{7FC68463-7E81-F6A4-FDCB-F6BA37F3A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0" r="21403"/>
          <a:stretch/>
        </p:blipFill>
        <p:spPr bwMode="auto">
          <a:xfrm>
            <a:off x="6096000" y="1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1087</Words>
  <Application>Microsoft Macintosh PowerPoint</Application>
  <PresentationFormat>Widescreen</PresentationFormat>
  <Paragraphs>129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-apple-system</vt:lpstr>
      <vt:lpstr>Arial</vt:lpstr>
      <vt:lpstr>Calibri</vt:lpstr>
      <vt:lpstr>Office Theme</vt:lpstr>
      <vt:lpstr>Sustainable Web Design   Bygning af et grønnere internet</vt:lpstr>
      <vt:lpstr>Internettets miljøpåvirkning</vt:lpstr>
      <vt:lpstr>Den voksende appetit på data</vt:lpstr>
      <vt:lpstr>Skjulte miljøomkostninger</vt:lpstr>
      <vt:lpstr>PowerPoint Presentation</vt:lpstr>
      <vt:lpstr>Definition af bæredygtigt webdesign</vt:lpstr>
      <vt:lpstr>Det bæredygtige webmanifest-Sustainable Web Manifesto. </vt:lpstr>
      <vt:lpstr>Where to Focus for Sustainability</vt:lpstr>
      <vt:lpstr>Web Developers as Agents of Change</vt:lpstr>
      <vt:lpstr>PowerPoint Presentation</vt:lpstr>
      <vt:lpstr>Implementering af bæredygtige webpraksisser</vt:lpstr>
      <vt:lpstr>Optimering af billeder for bæredygtighed</vt:lpstr>
      <vt:lpstr>Optimering af video for bæredygtighed</vt:lpstr>
      <vt:lpstr>Optimering af skrifttyper for bæredygtighed</vt:lpstr>
      <vt:lpstr>Fordelene ved mørk tilstand</vt:lpstr>
      <vt:lpstr>Effektive kodningspraksisser</vt:lpstr>
      <vt:lpstr>Sammenhængen mellem ydeevne (performace) og bæredygtighed</vt:lpstr>
      <vt:lpstr>Minificering af kode</vt:lpstr>
      <vt:lpstr>PowerPoint Presentation</vt:lpstr>
      <vt:lpstr>Værktøjer til måling og forbedring af bæredygtighed</vt:lpstr>
      <vt:lpstr>Retningslinjer for web-bæredygtighed (WSG)</vt:lpstr>
      <vt:lpstr>Øvelse: Udforskning af bæredygtigt webdesign </vt:lpstr>
      <vt:lpstr>Fordele ved bæredygtigt webdesign</vt:lpstr>
      <vt:lpstr>En bæredygtig fremtid</vt:lpstr>
      <vt:lpstr>kilder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Xiaolei Bi</cp:lastModifiedBy>
  <cp:revision>4</cp:revision>
  <dcterms:created xsi:type="dcterms:W3CDTF">2013-01-27T09:14:16Z</dcterms:created>
  <dcterms:modified xsi:type="dcterms:W3CDTF">2025-01-17T09:50:10Z</dcterms:modified>
  <cp:category/>
</cp:coreProperties>
</file>