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22"/>
  </p:notesMasterIdLst>
  <p:handoutMasterIdLst>
    <p:handoutMasterId r:id="rId23"/>
  </p:handoutMasterIdLst>
  <p:sldIdLst>
    <p:sldId id="256" r:id="rId4"/>
    <p:sldId id="370" r:id="rId5"/>
    <p:sldId id="296" r:id="rId6"/>
    <p:sldId id="299" r:id="rId7"/>
    <p:sldId id="297" r:id="rId8"/>
    <p:sldId id="301" r:id="rId9"/>
    <p:sldId id="307" r:id="rId10"/>
    <p:sldId id="368" r:id="rId11"/>
    <p:sldId id="371" r:id="rId12"/>
    <p:sldId id="308" r:id="rId13"/>
    <p:sldId id="358" r:id="rId14"/>
    <p:sldId id="309" r:id="rId15"/>
    <p:sldId id="312" r:id="rId16"/>
    <p:sldId id="313" r:id="rId17"/>
    <p:sldId id="316" r:id="rId18"/>
    <p:sldId id="318" r:id="rId19"/>
    <p:sldId id="319" r:id="rId20"/>
    <p:sldId id="36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1D3"/>
    <a:srgbClr val="E6F0F5"/>
    <a:srgbClr val="7F6106"/>
    <a:srgbClr val="F3F2DF"/>
    <a:srgbClr val="985777"/>
    <a:srgbClr val="FEF4F8"/>
    <a:srgbClr val="E7E7FF"/>
    <a:srgbClr val="FBF0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3411" autoAdjust="0"/>
  </p:normalViewPr>
  <p:slideViewPr>
    <p:cSldViewPr snapToGrid="0">
      <p:cViewPr varScale="1">
        <p:scale>
          <a:sx n="117" d="100"/>
          <a:sy n="117" d="100"/>
        </p:scale>
        <p:origin x="192" y="2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1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3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001AF8-C985-4905-BFCE-F93725847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AB333-44B5-4C3C-8ACA-D628282F0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7A73-31F0-48EC-A8E8-5D7B334567DC}" type="datetimeFigureOut">
              <a:rPr lang="en-CA" smtClean="0"/>
              <a:t>2025-01-20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0138-B636-4D8D-8858-FC251EAC3F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3AA1B-045C-4E3E-9F61-C52FE44C25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5B16B-00BA-4A97-B620-702CFA317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3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e4af830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c9e4af830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DK" dirty="0"/>
              <a:t>emoaleet.html</a:t>
            </a:r>
          </a:p>
        </p:txBody>
      </p:sp>
    </p:spTree>
    <p:extLst>
      <p:ext uri="{BB962C8B-B14F-4D97-AF65-F5344CB8AC3E}">
        <p14:creationId xmlns:p14="http://schemas.microsoft.com/office/powerpoint/2010/main" val="80701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6953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add copyright">
  <p:cSld name="Title Slide-add copyrigh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291465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571500"/>
            <a:ext cx="7772400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674687" y="2971800"/>
            <a:ext cx="779462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pic" idx="2"/>
          </p:nvPr>
        </p:nvSpPr>
        <p:spPr>
          <a:xfrm>
            <a:off x="457200" y="4800601"/>
            <a:ext cx="1001713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1836402" y="4800601"/>
            <a:ext cx="6908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Opener-add copyright">
  <p:cSld name="Chapter Opener-add copyrigh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4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457200" y="612322"/>
            <a:ext cx="8229600" cy="3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4397375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5029200" y="1200150"/>
            <a:ext cx="365760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5029200" y="2439591"/>
            <a:ext cx="3657600" cy="215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>
            <a:spLocks noGrp="1"/>
          </p:cNvSpPr>
          <p:nvPr>
            <p:ph type="pic" idx="5"/>
          </p:nvPr>
        </p:nvSpPr>
        <p:spPr>
          <a:xfrm>
            <a:off x="457200" y="4800601"/>
            <a:ext cx="1001713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6"/>
          </p:nvPr>
        </p:nvSpPr>
        <p:spPr>
          <a:xfrm>
            <a:off x="2097088" y="4800600"/>
            <a:ext cx="6589712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200" y="1081088"/>
            <a:ext cx="8232775" cy="353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8229600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57200" y="2978944"/>
            <a:ext cx="8229600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57201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3274199" y="1164431"/>
            <a:ext cx="2595602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3"/>
          </p:nvPr>
        </p:nvSpPr>
        <p:spPr>
          <a:xfrm>
            <a:off x="6091197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ntent">
  <p:cSld name="Title and Four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457200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2572593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"/>
          </p:nvPr>
        </p:nvSpPr>
        <p:spPr>
          <a:xfrm>
            <a:off x="4687986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4"/>
          </p:nvPr>
        </p:nvSpPr>
        <p:spPr>
          <a:xfrm>
            <a:off x="6803378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igure + Caption">
  <p:cSld name="1_Figure +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>
            <a:spLocks noGrp="1"/>
          </p:cNvSpPr>
          <p:nvPr>
            <p:ph type="pic" idx="2"/>
          </p:nvPr>
        </p:nvSpPr>
        <p:spPr>
          <a:xfrm>
            <a:off x="457200" y="1134666"/>
            <a:ext cx="8232775" cy="256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57200" y="3788228"/>
            <a:ext cx="8229600" cy="7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gure + Caption">
  <p:cSld name="2_Figure +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1110853"/>
            <a:ext cx="4484688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5048250" y="1110853"/>
            <a:ext cx="3638550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457200" y="4007644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1">
  <p:cSld name="Label Layout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2982913" y="3269456"/>
            <a:ext cx="3482975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>
            <a:spLocks noGrp="1"/>
          </p:cNvSpPr>
          <p:nvPr>
            <p:ph type="pic" idx="2"/>
          </p:nvPr>
        </p:nvSpPr>
        <p:spPr>
          <a:xfrm>
            <a:off x="2982912" y="1260872"/>
            <a:ext cx="3482975" cy="191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08109" y="1260872"/>
            <a:ext cx="1220716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4"/>
          </p:nvPr>
        </p:nvSpPr>
        <p:spPr>
          <a:xfrm>
            <a:off x="808109" y="1985368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808109" y="2709863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6"/>
          </p:nvPr>
        </p:nvSpPr>
        <p:spPr>
          <a:xfrm>
            <a:off x="7381874" y="1260872"/>
            <a:ext cx="1304925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7381874" y="1988693"/>
            <a:ext cx="1304925" cy="46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8"/>
          </p:nvPr>
        </p:nvSpPr>
        <p:spPr>
          <a:xfrm>
            <a:off x="7381874" y="2709863"/>
            <a:ext cx="1304925" cy="4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2">
  <p:cSld name="Label Layou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1" y="3294460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>
            <a:spLocks noGrp="1"/>
          </p:cNvSpPr>
          <p:nvPr>
            <p:ph type="pic" idx="2"/>
          </p:nvPr>
        </p:nvSpPr>
        <p:spPr>
          <a:xfrm>
            <a:off x="457200" y="1363266"/>
            <a:ext cx="2107324" cy="178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3"/>
          </p:nvPr>
        </p:nvSpPr>
        <p:spPr>
          <a:xfrm>
            <a:off x="2774622" y="1346210"/>
            <a:ext cx="1534619" cy="4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4"/>
          </p:nvPr>
        </p:nvSpPr>
        <p:spPr>
          <a:xfrm>
            <a:off x="2774622" y="2030611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5"/>
          </p:nvPr>
        </p:nvSpPr>
        <p:spPr>
          <a:xfrm>
            <a:off x="2774622" y="2697956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6"/>
          </p:nvPr>
        </p:nvSpPr>
        <p:spPr>
          <a:xfrm>
            <a:off x="4931596" y="3260579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>
            <a:spLocks noGrp="1"/>
          </p:cNvSpPr>
          <p:nvPr>
            <p:ph type="pic" idx="7"/>
          </p:nvPr>
        </p:nvSpPr>
        <p:spPr>
          <a:xfrm>
            <a:off x="4931596" y="1354903"/>
            <a:ext cx="2107323" cy="179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8"/>
          </p:nvPr>
        </p:nvSpPr>
        <p:spPr>
          <a:xfrm>
            <a:off x="7304580" y="1346210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9"/>
          </p:nvPr>
        </p:nvSpPr>
        <p:spPr>
          <a:xfrm>
            <a:off x="7304579" y="2030611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3"/>
          </p:nvPr>
        </p:nvSpPr>
        <p:spPr>
          <a:xfrm>
            <a:off x="7304579" y="2684863"/>
            <a:ext cx="1534620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ntent">
  <p:cSld name="Title and Three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3635375" cy="339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234542" y="1167245"/>
            <a:ext cx="4452257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3"/>
          </p:nvPr>
        </p:nvSpPr>
        <p:spPr>
          <a:xfrm>
            <a:off x="4234542" y="2978944"/>
            <a:ext cx="4452258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685800" y="1085850"/>
            <a:ext cx="7772400" cy="16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674687" y="2971800"/>
            <a:ext cx="7794626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4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</a:pPr>
            <a:r>
              <a:rPr lang="en" dirty="0"/>
              <a:t>Fundamentals of Web Development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457200" y="800098"/>
            <a:ext cx="8229600" cy="8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</a:pPr>
            <a:r>
              <a:rPr lang="da-DK" dirty="0"/>
              <a:t> 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3"/>
          </p:nvPr>
        </p:nvSpPr>
        <p:spPr>
          <a:xfrm>
            <a:off x="4572000" y="1200150"/>
            <a:ext cx="411480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4"/>
          </p:nvPr>
        </p:nvSpPr>
        <p:spPr>
          <a:xfrm>
            <a:off x="4572000" y="2439592"/>
            <a:ext cx="4114800" cy="82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JavaScript day 2:</a:t>
            </a:r>
          </a:p>
          <a:p>
            <a:pPr algn="ctr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Data type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7EC0-054D-9184-9037-6BC622BB24DF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n-GB" dirty="0"/>
              <a:t>Version 2.0 X</a:t>
            </a:r>
            <a:r>
              <a:rPr lang="en-DK" dirty="0"/>
              <a:t>bi @2024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EE30-8EE0-41CD-B2A4-D1DEA46E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694A-9C10-4AFE-8BF0-965921ED0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JavaScript’s syntax for conditional statements is almost identical to that of PHP, Java, or C++. 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In this syntax the condition to test is contained within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()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brackets with the body contained in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{}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blocks. Optional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else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if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statements can follow, with a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else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ending the branch.</a:t>
            </a:r>
          </a:p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JavaScript has all of the expected comparator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operators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(&lt;, &gt;, ==, &lt;=, &gt;=, !=, !==, ===)  </a:t>
            </a:r>
            <a:endParaRPr lang="en-CA" sz="1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28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F957-3E93-9EB6-0BB3-F1632BF3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856" y="161528"/>
            <a:ext cx="3624943" cy="822959"/>
          </a:xfrm>
        </p:spPr>
        <p:txBody>
          <a:bodyPr/>
          <a:lstStyle/>
          <a:p>
            <a:r>
              <a:rPr lang="en-DK" dirty="0"/>
              <a:t>IF 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7D501-1CD0-65C2-D4A9-04C3628B7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10242" name="Picture 2" descr="What Are if Else Flowcharts? Explained with Examples">
            <a:extLst>
              <a:ext uri="{FF2B5EF4-FFF2-40B4-BE49-F238E27FC236}">
                <a16:creationId xmlns:a16="http://schemas.microsoft.com/office/drawing/2014/main" id="{2C2E1091-BC38-9299-6506-FE57C8898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9960" y="-161528"/>
            <a:ext cx="72755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1C2A9-6CD3-446C-BC61-C41C63867DB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91532" y="2978944"/>
            <a:ext cx="4195267" cy="1578769"/>
          </a:xfrm>
        </p:spPr>
        <p:txBody>
          <a:bodyPr/>
          <a:lstStyle/>
          <a:p>
            <a:r>
              <a:rPr lang="en-GB" dirty="0"/>
              <a:t>https://www.w3schools.com/</a:t>
            </a:r>
            <a:r>
              <a:rPr lang="en-GB" dirty="0" err="1"/>
              <a:t>js</a:t>
            </a:r>
            <a:r>
              <a:rPr lang="en-GB" dirty="0"/>
              <a:t>/</a:t>
            </a:r>
            <a:r>
              <a:rPr lang="en-GB" dirty="0" err="1"/>
              <a:t>tryit.asp?filename</a:t>
            </a:r>
            <a:r>
              <a:rPr lang="en-GB" dirty="0"/>
              <a:t>=</a:t>
            </a:r>
            <a:r>
              <a:rPr lang="en-GB" dirty="0" err="1"/>
              <a:t>tryjs_ifthen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663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EEF6-B52F-4F4D-BCEA-2FF604E4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statement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343899F-F18D-4586-AD64-BA1D5DB3C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3296093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statement is similar to a series of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if...else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statements.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There is another way to make use of conditionals: the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conditional operator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(also called the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ternary operator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).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TextBox 4" descr="LISTING 4.2 Embedded styles example">
            <a:extLst>
              <a:ext uri="{FF2B5EF4-FFF2-40B4-BE49-F238E27FC236}">
                <a16:creationId xmlns:a16="http://schemas.microsoft.com/office/drawing/2014/main" id="{CB4AB975-D9B0-4DDE-8976-EA3BEA635126}"/>
              </a:ext>
            </a:extLst>
          </p:cNvPr>
          <p:cNvSpPr txBox="1"/>
          <p:nvPr/>
        </p:nvSpPr>
        <p:spPr>
          <a:xfrm>
            <a:off x="4072271" y="984487"/>
            <a:ext cx="4614528" cy="3352078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(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case "PT":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output = "Painting";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case "SC":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output = "Sculpture";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default: 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output = "Other";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equivalent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"PT") {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output = "Painting";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else if (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"SC") {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output = "Sculpture";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else {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output = "Other";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6213E-495C-4862-A0AE-2710636280A1}"/>
              </a:ext>
            </a:extLst>
          </p:cNvPr>
          <p:cNvSpPr txBox="1"/>
          <p:nvPr/>
        </p:nvSpPr>
        <p:spPr>
          <a:xfrm>
            <a:off x="4072271" y="4336565"/>
            <a:ext cx="452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8.4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Conditional statement using switch and an equivalent if-else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7989-7546-4FCA-9C12-52047E15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do . . . while Loops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F228-EE78-46CA-B70E-1BD36DB3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1" i="0" u="none" strike="noStrike" baseline="0" dirty="0">
                <a:latin typeface="+mj-lt"/>
              </a:rPr>
              <a:t>While</a:t>
            </a:r>
            <a:r>
              <a:rPr lang="en-US" sz="1800" b="0" i="0" u="none" strike="noStrike" baseline="0" dirty="0">
                <a:latin typeface="+mj-lt"/>
              </a:rPr>
              <a:t> and </a:t>
            </a:r>
            <a:r>
              <a:rPr lang="en-US" sz="1800" b="1" i="0" u="none" strike="noStrike" baseline="0" dirty="0">
                <a:latin typeface="+mj-lt"/>
              </a:rPr>
              <a:t>do…while </a:t>
            </a:r>
            <a:r>
              <a:rPr lang="en-US" sz="1800" b="0" i="0" u="none" strike="noStrike" baseline="0" dirty="0">
                <a:latin typeface="+mj-lt"/>
              </a:rPr>
              <a:t>loops execute nested statements repeatedly as long as the while expression evaluates to true.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As you can see from this example, while loops normally initialize 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loop control variable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before the loop, use it in the condition, and modify it within the loop.</a:t>
            </a:r>
            <a:endParaRPr lang="en-CA" dirty="0">
              <a:latin typeface="+mj-lt"/>
            </a:endParaRP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6E7EF814-02C8-48A9-81FD-A7B9636A5A4A}"/>
              </a:ext>
            </a:extLst>
          </p:cNvPr>
          <p:cNvSpPr txBox="1"/>
          <p:nvPr/>
        </p:nvSpPr>
        <p:spPr>
          <a:xfrm>
            <a:off x="4571997" y="984487"/>
            <a:ext cx="4114801" cy="3352078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count = 0;</a:t>
            </a:r>
          </a:p>
          <a:p>
            <a:pPr algn="l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(count &lt; 10) 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algn="l"/>
            <a:r>
              <a:rPr lang="en-CA" sz="1600" b="0" i="1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// do something</a:t>
            </a:r>
          </a:p>
          <a:p>
            <a:pPr algn="l"/>
            <a:r>
              <a:rPr lang="en-CA" sz="1600" b="0" i="1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// </a:t>
            </a:r>
            <a:r>
              <a:rPr lang="en-CA" sz="16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pPr algn="l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count++;</a:t>
            </a:r>
          </a:p>
          <a:p>
            <a:pPr algn="l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endParaRPr lang="en-CA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</a:t>
            </a:r>
          </a:p>
          <a:p>
            <a:pPr algn="l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{</a:t>
            </a:r>
          </a:p>
          <a:p>
            <a:pPr algn="l"/>
            <a:r>
              <a:rPr lang="en-CA" sz="1600" b="0" i="1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// do something</a:t>
            </a:r>
          </a:p>
          <a:p>
            <a:pPr algn="l"/>
            <a:r>
              <a:rPr lang="en-CA" sz="1600" b="0" i="1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// </a:t>
            </a:r>
            <a:r>
              <a:rPr lang="en-CA" sz="16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pPr algn="l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count++;</a:t>
            </a:r>
          </a:p>
          <a:p>
            <a:pPr algn="l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while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(count &lt; 10);</a:t>
            </a:r>
            <a:endParaRPr lang="en-CA" sz="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AD50C-C403-43A7-B200-72E7867305FD}"/>
              </a:ext>
            </a:extLst>
          </p:cNvPr>
          <p:cNvSpPr txBox="1"/>
          <p:nvPr/>
        </p:nvSpPr>
        <p:spPr>
          <a:xfrm>
            <a:off x="4562785" y="4336565"/>
            <a:ext cx="403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8.5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While Loops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706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6ACF-F821-4B25-B734-4BE8E1CC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BED8-259E-45D1-A6F7-2D03C52B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8229599" cy="1546265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For loops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combine the common components of a loop—initialization, condition,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+mj-lt"/>
              </a:rPr>
              <a:t>postloop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operation—into one statement. This statement begins with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keyword and has the components placed within () brackets, and separated by semicolons (</a:t>
            </a:r>
            <a:r>
              <a:rPr lang="en-CA" sz="1800" b="0" i="0" u="none" strike="noStrike" baseline="0" dirty="0">
                <a:solidFill>
                  <a:srgbClr val="00A6A6"/>
                </a:solidFill>
                <a:latin typeface="+mj-lt"/>
              </a:rPr>
              <a:t>;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)</a:t>
            </a:r>
            <a:endParaRPr lang="en-CA" dirty="0">
              <a:latin typeface="+mj-lt"/>
            </a:endParaRPr>
          </a:p>
        </p:txBody>
      </p:sp>
      <p:pic>
        <p:nvPicPr>
          <p:cNvPr id="5" name="Picture 4" descr="FIGURE 8.11 For loop">
            <a:extLst>
              <a:ext uri="{FF2B5EF4-FFF2-40B4-BE49-F238E27FC236}">
                <a16:creationId xmlns:a16="http://schemas.microsoft.com/office/drawing/2014/main" id="{94C210E9-4E32-438E-9BC2-622C4A3A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90" y="2889089"/>
            <a:ext cx="4774019" cy="154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3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A1A2F-7312-36BD-41F7-37B6EF7F1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2D09-0F91-7861-DF4C-876DC90F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and for </a:t>
            </a:r>
            <a:r>
              <a:rPr lang="en-CA" dirty="0" err="1"/>
              <a:t>lpps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F6D42-F94A-AD90-8AF7-321EB5FCA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Arrays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are one of the most commonly used data structures in programming.</a:t>
            </a:r>
          </a:p>
          <a:p>
            <a:pPr marL="114300" indent="0">
              <a:buNone/>
            </a:pPr>
            <a:r>
              <a:rPr lang="da-DK" sz="1800" b="0" i="0" u="none" strike="noStrike" baseline="0" dirty="0">
                <a:highlight>
                  <a:srgbClr val="000000"/>
                </a:highlight>
                <a:latin typeface="+mj-lt"/>
              </a:rPr>
              <a:t> 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let numbers = [10, 20, 30, 40, 50];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// Loop through the array and log each number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for (let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i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 = 0;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i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 &lt;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numbers.length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;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i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++)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 {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   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console.log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(numbers[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i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]);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}</a:t>
            </a:r>
          </a:p>
          <a:p>
            <a:pPr marL="114300" indent="0" algn="l">
              <a:buNone/>
            </a:pP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6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0B9F-5E04-4092-8FB7-2E6D21D1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9936"/>
            <a:ext cx="8229600" cy="822959"/>
          </a:xfrm>
        </p:spPr>
        <p:txBody>
          <a:bodyPr/>
          <a:lstStyle/>
          <a:p>
            <a:r>
              <a:rPr lang="en-US" dirty="0"/>
              <a:t>Syntax sugar</a:t>
            </a:r>
            <a:br>
              <a:rPr lang="en-US" dirty="0"/>
            </a:br>
            <a:r>
              <a:rPr lang="en-US" dirty="0"/>
              <a:t>Iterating an array using for . . . of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99997-0C4E-455C-A1BB-E63AA4C4C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ES6 introduced an alternate way to iterate through an array, known as the for...of loop, which looks as follows.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iterating through an array</a:t>
            </a:r>
          </a:p>
          <a:p>
            <a:pPr marL="571500" lvl="1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(let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years) {</a:t>
            </a:r>
          </a:p>
          <a:p>
            <a:pPr marL="571500" lvl="1" indent="0">
              <a:buNone/>
            </a:pPr>
            <a:r>
              <a:rPr lang="en-CA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CA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CA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571500" lvl="1" indent="0">
              <a:buNone/>
            </a:pPr>
            <a:r>
              <a:rPr lang="en-CA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571500" lvl="1" indent="0">
              <a:buNone/>
            </a:pPr>
            <a:endParaRPr lang="en-CA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endParaRPr lang="nn-NO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endParaRPr lang="nn-NO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endParaRPr lang="nn-NO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r>
              <a:rPr lang="nn-NO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functionally equivalent to</a:t>
            </a:r>
            <a:br>
              <a:rPr lang="nn-NO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n-NO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(let i = 0; i &lt; years.length; i++) {</a:t>
            </a:r>
          </a:p>
          <a:p>
            <a:pPr marL="571500" lvl="1" indent="0">
              <a:buNone/>
            </a:pP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let </a:t>
            </a:r>
            <a:r>
              <a:rPr lang="en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years[</a:t>
            </a:r>
            <a:r>
              <a:rPr lang="en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pPr marL="571500" lvl="1" indent="0">
              <a:buNone/>
            </a:pP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console.log(</a:t>
            </a:r>
            <a:r>
              <a:rPr lang="en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571500" lvl="1" indent="0">
              <a:buNone/>
            </a:pP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953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9078-BAF0-4703-AE32-28D71CB5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7F62B-3EAF-4BFB-A32A-96002225E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a-DK" dirty="0">
                <a:latin typeface="+mj-lt"/>
              </a:rPr>
              <a:t> </a:t>
            </a:r>
            <a:r>
              <a:rPr lang="da-DK" dirty="0" err="1">
                <a:latin typeface="+mj-lt"/>
              </a:rPr>
              <a:t>https</a:t>
            </a:r>
            <a:r>
              <a:rPr lang="da-DK" dirty="0">
                <a:latin typeface="+mj-lt"/>
              </a:rPr>
              <a:t>://www.w3schools.com/js/</a:t>
            </a:r>
            <a:r>
              <a:rPr lang="da-DK" dirty="0" err="1">
                <a:latin typeface="+mj-lt"/>
              </a:rPr>
              <a:t>js_array_methods.asp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4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B65-79CC-1674-4ABE-3EED7FFA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61335-370B-0B25-22A3-ECA58B86C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99C3-CEF8-E2EE-7BA2-95A24273701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9175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90B1-FA28-EE4D-A1D9-E8A5FEA5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Go through solutions from last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3C7A8-E762-DABA-9598-E3AB6F26B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AEEEE-1842-C01C-039F-CF58A00016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2BC6F-4300-3DC6-F77D-70475060E89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777704-8BD2-59B1-493B-516CB378EFE5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9DB79EF-BF36-E640-6B85-0AE48BC76217}"/>
              </a:ext>
            </a:extLst>
          </p:cNvPr>
          <p:cNvSpPr>
            <a:spLocks noGrp="1"/>
          </p:cNvSpPr>
          <p:nvPr>
            <p:ph type="pic" idx="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817A56-B502-6609-1819-F25C5F1DBB7F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637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2DC9-EF84-455E-AE4C-3D52BA32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and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4DE67-213F-4DC7-96DC-59A93C54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b="1" i="0" u="none" strike="noStrike" baseline="0" dirty="0">
                <a:solidFill>
                  <a:srgbClr val="009A9A"/>
                </a:solidFill>
                <a:latin typeface="+mj-lt"/>
              </a:rPr>
              <a:t>Variables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in JavaScript are </a:t>
            </a:r>
            <a:r>
              <a:rPr lang="en-US" b="1" i="0" u="none" strike="noStrike" baseline="0" dirty="0">
                <a:solidFill>
                  <a:srgbClr val="009A9A"/>
                </a:solidFill>
                <a:latin typeface="+mj-lt"/>
              </a:rPr>
              <a:t>dynamically typed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, meaning that you do not have to declare the type of a variable before you use it.</a:t>
            </a:r>
          </a:p>
          <a:p>
            <a:pPr marL="114300" indent="0" algn="l">
              <a:buNone/>
            </a:pPr>
            <a:r>
              <a:rPr lang="en-US" dirty="0">
                <a:latin typeface="+mj-lt"/>
              </a:rPr>
              <a:t>To declare a variable in JavaScript, use either the </a:t>
            </a:r>
            <a:r>
              <a:rPr lang="en-US" b="1" dirty="0">
                <a:latin typeface="+mj-lt"/>
              </a:rPr>
              <a:t>var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const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latin typeface="+mj-lt"/>
              </a:rPr>
              <a:t>let</a:t>
            </a:r>
            <a:r>
              <a:rPr lang="en-US" dirty="0">
                <a:latin typeface="+mj-lt"/>
              </a:rPr>
              <a:t> keywords (see Table 8.1)</a:t>
            </a:r>
          </a:p>
          <a:p>
            <a:pPr marL="114300" indent="0" algn="l">
              <a:buNone/>
            </a:pPr>
            <a:r>
              <a:rPr lang="en-US" b="1" i="0" u="none" strike="noStrike" baseline="0" dirty="0">
                <a:solidFill>
                  <a:srgbClr val="009A9A"/>
                </a:solidFill>
                <a:latin typeface="+mj-lt"/>
              </a:rPr>
              <a:t>Assignment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can happen at declaration time by appending the value to the declaration, or at runtime with a simple right-to-left assignment</a:t>
            </a:r>
            <a:endParaRPr lang="en-CA" dirty="0">
              <a:latin typeface="+mj-lt"/>
            </a:endParaRPr>
          </a:p>
        </p:txBody>
      </p:sp>
      <p:pic>
        <p:nvPicPr>
          <p:cNvPr id="5" name="Picture 4" descr="FIGURE 8.5 Variable declaration and assignment">
            <a:extLst>
              <a:ext uri="{FF2B5EF4-FFF2-40B4-BE49-F238E27FC236}">
                <a16:creationId xmlns:a16="http://schemas.microsoft.com/office/drawing/2014/main" id="{1AB75106-6696-454D-B5FC-03573F30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91994"/>
            <a:ext cx="3853402" cy="29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0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56C8-B30B-4484-85BD-F28128AB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D104-2419-47CF-84D1-B30804BF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2955851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b="1" i="0" u="none" strike="noStrike" baseline="0" dirty="0">
                <a:latin typeface="+mj-lt"/>
              </a:rPr>
              <a:t>alert() </a:t>
            </a:r>
            <a:r>
              <a:rPr lang="en-US" b="0" i="0" u="none" strike="noStrike" baseline="0" dirty="0">
                <a:latin typeface="+mj-lt"/>
              </a:rPr>
              <a:t>Displays content within a browser-controlled pop-up/modal </a:t>
            </a:r>
            <a:r>
              <a:rPr lang="en-CA" b="0" i="0" u="none" strike="noStrike" baseline="0" dirty="0">
                <a:latin typeface="+mj-lt"/>
              </a:rPr>
              <a:t>window.</a:t>
            </a:r>
          </a:p>
          <a:p>
            <a:pPr marL="114300" indent="0" algn="l">
              <a:buNone/>
            </a:pPr>
            <a:r>
              <a:rPr lang="en-US" b="1" i="0" u="none" strike="noStrike" baseline="0" dirty="0">
                <a:latin typeface="+mj-lt"/>
              </a:rPr>
              <a:t>prompt() </a:t>
            </a:r>
            <a:r>
              <a:rPr lang="en-US" b="0" i="0" u="none" strike="noStrike" baseline="0" dirty="0">
                <a:latin typeface="+mj-lt"/>
              </a:rPr>
              <a:t>Displays a message and an input field within a modal window.</a:t>
            </a:r>
          </a:p>
          <a:p>
            <a:pPr marL="114300" indent="0" algn="l">
              <a:buNone/>
            </a:pPr>
            <a:r>
              <a:rPr lang="en-US" b="1" i="0" u="none" strike="noStrike" baseline="0" dirty="0">
                <a:latin typeface="+mj-lt"/>
              </a:rPr>
              <a:t>confirm()</a:t>
            </a:r>
            <a:r>
              <a:rPr lang="en-US" b="0" i="0" u="none" strike="noStrike" baseline="0" dirty="0">
                <a:latin typeface="+mj-lt"/>
              </a:rPr>
              <a:t> Displays a question in a modal window with ok and cancel </a:t>
            </a:r>
            <a:r>
              <a:rPr lang="en-CA" b="0" i="0" u="none" strike="noStrike" baseline="0" dirty="0">
                <a:latin typeface="+mj-lt"/>
              </a:rPr>
              <a:t>buttons.</a:t>
            </a:r>
            <a:endParaRPr lang="en-CA" sz="1400" dirty="0">
              <a:latin typeface="+mj-lt"/>
            </a:endParaRPr>
          </a:p>
        </p:txBody>
      </p:sp>
      <p:pic>
        <p:nvPicPr>
          <p:cNvPr id="4" name="Picture 3" descr="FIGURE 8.6 JavaScript output options">
            <a:extLst>
              <a:ext uri="{FF2B5EF4-FFF2-40B4-BE49-F238E27FC236}">
                <a16:creationId xmlns:a16="http://schemas.microsoft.com/office/drawing/2014/main" id="{2670AFCE-2F09-4B8E-92F0-41489077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536" y="1075053"/>
            <a:ext cx="4823263" cy="35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FIGURE 8.7 Chrome JavaScript console">
            <a:extLst>
              <a:ext uri="{FF2B5EF4-FFF2-40B4-BE49-F238E27FC236}">
                <a16:creationId xmlns:a16="http://schemas.microsoft.com/office/drawing/2014/main" id="{BDD556C8-B30B-4484-85BD-F28128AB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Output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D104-2419-47CF-84D1-B30804BF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3296093" cy="3532476"/>
          </a:xfrm>
        </p:spPr>
        <p:txBody>
          <a:bodyPr/>
          <a:lstStyle/>
          <a:p>
            <a:r>
              <a:rPr lang="en-US" sz="1800" b="1" i="0" u="none" strike="noStrike" baseline="0" dirty="0" err="1">
                <a:latin typeface="+mj-lt"/>
              </a:rPr>
              <a:t>document.write</a:t>
            </a:r>
            <a:r>
              <a:rPr lang="en-US" sz="1800" b="1" i="0" u="none" strike="noStrike" baseline="0" dirty="0">
                <a:latin typeface="+mj-lt"/>
              </a:rPr>
              <a:t>() </a:t>
            </a:r>
            <a:r>
              <a:rPr lang="en-US" sz="1800" b="0" i="0" u="none" strike="noStrike" baseline="0" dirty="0">
                <a:latin typeface="+mj-lt"/>
              </a:rPr>
              <a:t>Outputs the content (as markup) directly to the HTML </a:t>
            </a:r>
            <a:r>
              <a:rPr lang="en-CA" sz="1800" b="0" i="0" u="none" strike="noStrike" baseline="0" dirty="0">
                <a:latin typeface="+mj-lt"/>
              </a:rPr>
              <a:t>document.</a:t>
            </a:r>
          </a:p>
          <a:p>
            <a:endParaRPr lang="en-CA" sz="1800" b="0" i="0" u="none" strike="noStrike" baseline="0" dirty="0">
              <a:latin typeface="+mj-lt"/>
            </a:endParaRPr>
          </a:p>
          <a:p>
            <a:pPr algn="l"/>
            <a:r>
              <a:rPr lang="en-US" sz="1800" b="1" i="0" u="none" strike="noStrike" baseline="0" dirty="0">
                <a:latin typeface="+mj-lt"/>
              </a:rPr>
              <a:t>console.log() </a:t>
            </a:r>
            <a:r>
              <a:rPr lang="en-US" sz="1800" b="0" i="0" u="none" strike="noStrike" baseline="0" dirty="0">
                <a:latin typeface="+mj-lt"/>
              </a:rPr>
              <a:t>Displays content in the browser’s JavaScript console.</a:t>
            </a:r>
          </a:p>
        </p:txBody>
      </p:sp>
      <p:pic>
        <p:nvPicPr>
          <p:cNvPr id="7" name="Picture 6" descr="FIGURE 8.7 Chrome JavaScript console">
            <a:extLst>
              <a:ext uri="{FF2B5EF4-FFF2-40B4-BE49-F238E27FC236}">
                <a16:creationId xmlns:a16="http://schemas.microsoft.com/office/drawing/2014/main" id="{8982E558-B958-42CF-8FF7-5452564F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016" y="1184659"/>
            <a:ext cx="4399784" cy="33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CFEE-3C47-4217-9A14-877C910C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7809E-8890-4A3E-B75D-64FBEA95B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JavaScript has two basic data types: </a:t>
            </a:r>
          </a:p>
          <a:p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reference types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(usually referred to as objects)</a:t>
            </a:r>
          </a:p>
          <a:p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primitive types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(i.e., nonobject, simple types).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1800" b="0" i="0" u="none" strike="noStrike" baseline="0" dirty="0">
                <a:latin typeface="+mj-lt"/>
              </a:rPr>
              <a:t>What makes things a bit confusing for new JavaScript developers is that the language lets you use primitive types as if they are objects. 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89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160D-2111-4637-86BB-26E3E4E4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Concatenation – string type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CFDB206-8F94-4B2C-A92E-1911A0E4E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3296093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dirty="0">
                <a:latin typeface="+mj-lt"/>
              </a:rPr>
              <a:t>T</a:t>
            </a:r>
            <a:r>
              <a:rPr lang="en-US" sz="1800" b="0" i="0" u="none" strike="noStrike" baseline="0" dirty="0">
                <a:latin typeface="+mj-lt"/>
              </a:rPr>
              <a:t>o combine string literals together with other variables. Use the concatenate operator </a:t>
            </a:r>
            <a:r>
              <a:rPr lang="en-CA" sz="1800" b="0" i="0" u="none" strike="noStrike" baseline="0" dirty="0">
                <a:latin typeface="+mj-lt"/>
              </a:rPr>
              <a:t>(+).</a:t>
            </a:r>
          </a:p>
          <a:p>
            <a:pPr marL="114300" indent="0" algn="l">
              <a:buNone/>
            </a:pPr>
            <a:endParaRPr lang="en-CA" sz="1800" dirty="0">
              <a:latin typeface="+mj-lt"/>
            </a:endParaRPr>
          </a:p>
          <a:p>
            <a:pPr marL="114300" indent="0" algn="l">
              <a:buNone/>
            </a:pPr>
            <a:r>
              <a:rPr lang="en-US" sz="1800" dirty="0">
                <a:latin typeface="+mj-lt"/>
              </a:rPr>
              <a:t>A</a:t>
            </a:r>
            <a:r>
              <a:rPr lang="en-US" sz="1800" b="0" i="0" u="none" strike="noStrike" baseline="0" dirty="0">
                <a:latin typeface="+mj-lt"/>
              </a:rPr>
              <a:t>lternative technique for concatenation is </a:t>
            </a:r>
            <a:r>
              <a:rPr lang="en-US" sz="1800" b="1" dirty="0">
                <a:solidFill>
                  <a:srgbClr val="009A9A"/>
                </a:solidFill>
                <a:latin typeface="+mj-lt"/>
              </a:rPr>
              <a:t>template literals </a:t>
            </a:r>
            <a:r>
              <a:rPr lang="en-US" sz="1800" dirty="0">
                <a:latin typeface="+mj-lt"/>
              </a:rPr>
              <a:t>(listing 8.2)</a:t>
            </a:r>
          </a:p>
          <a:p>
            <a:pPr marL="114300" indent="0" algn="l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5" name="TextBox 4" descr="LISTING 4.2 Embedded styles example">
            <a:extLst>
              <a:ext uri="{FF2B5EF4-FFF2-40B4-BE49-F238E27FC236}">
                <a16:creationId xmlns:a16="http://schemas.microsoft.com/office/drawing/2014/main" id="{5B35CFA6-CEB0-4CFE-9113-6BEAA65F4B7F}"/>
              </a:ext>
            </a:extLst>
          </p:cNvPr>
          <p:cNvSpPr txBox="1"/>
          <p:nvPr/>
        </p:nvSpPr>
        <p:spPr>
          <a:xfrm>
            <a:off x="4072271" y="984487"/>
            <a:ext cx="4614528" cy="3352078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country = "France";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city = "Paris";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population = 67;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count = 2;</a:t>
            </a: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msg = city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is the capital of "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country;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msg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+=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Population of "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country + " is "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population;</a:t>
            </a: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msg2 = population + count;</a:t>
            </a:r>
          </a:p>
          <a:p>
            <a:pPr algn="l"/>
            <a:endParaRPr lang="en-US" sz="1200" b="0" i="0" u="none" strike="noStrike" baseline="0" dirty="0">
              <a:solidFill>
                <a:srgbClr val="00A6A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what is displayed in the console?</a:t>
            </a:r>
          </a:p>
          <a:p>
            <a:pPr algn="l"/>
            <a:endParaRPr lang="en-US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console.log(msg);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//Paris is the capital of </a:t>
            </a:r>
            <a:r>
              <a:rPr lang="en-CA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France Population of France is 67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console.log(msg2);</a:t>
            </a:r>
          </a:p>
          <a:p>
            <a:r>
              <a:rPr lang="en-CA" sz="1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6EAD1-CD4A-4AF1-892D-1696575A6E18}"/>
              </a:ext>
            </a:extLst>
          </p:cNvPr>
          <p:cNvSpPr txBox="1"/>
          <p:nvPr/>
        </p:nvSpPr>
        <p:spPr>
          <a:xfrm>
            <a:off x="4072271" y="4336565"/>
            <a:ext cx="4529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8.1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Using the concatenate operator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36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2DD0-8877-68B4-B02A-B2CBE908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C6D6-D3D4-D5FB-734D-70736369F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JavaScript Reference and Primitive Types</a:t>
            </a: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114300" indent="0">
              <a:buNone/>
            </a:pPr>
            <a:br>
              <a:rPr lang="en-GB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114300" indent="0">
              <a:buNone/>
            </a:pP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Objective: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Research and provide examples of JavaScript reference types (objects) and primitive types (simple types).</a:t>
            </a:r>
          </a:p>
          <a:p>
            <a:pPr marL="114300" indent="0">
              <a:buNone/>
            </a:pPr>
            <a:br>
              <a:rPr lang="en-GB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3150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78DA-1FDF-E8D4-E732-215EA51E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2891B-6598-EF39-39BB-4AAAA4E2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314" y="871104"/>
            <a:ext cx="8229600" cy="1700646"/>
          </a:xfrm>
        </p:spPr>
        <p:txBody>
          <a:bodyPr/>
          <a:lstStyle/>
          <a:p>
            <a:pPr marL="114300" indent="0">
              <a:buNone/>
            </a:pP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Divide the class into 7 groups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of two students each.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Research Task: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Each group will research JavaScript’s primitive and reference types. They will find an example of each type and be prepared to explain it to the class.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Primitive Types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include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: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String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Number int, Number float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Boolean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 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Reference Types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include: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Object**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Array**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Function**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Date**</a:t>
            </a:r>
            <a:endParaRPr lang="en-GB" dirty="0">
              <a:solidFill>
                <a:srgbClr val="FF0000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Time Limit: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You have 30 minutes to complete the task.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4.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Deliverables:</a:t>
            </a: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A short written explanation for each type (primitive and reference) you researched.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Example code demonstrating how each type works in JavaScript.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5.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Presentation: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After the 30 minutes, each group will present their findings and code examples to the class.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699244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H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11616</TotalTime>
  <Words>1092</Words>
  <Application>Microsoft Macintosh PowerPoint</Application>
  <PresentationFormat>On-screen Show (16:9)</PresentationFormat>
  <Paragraphs>137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.AppleSystemUIFont</vt:lpstr>
      <vt:lpstr>.AppleSystemUIFontMonospaced</vt:lpstr>
      <vt:lpstr>Noto Sans Symbols</vt:lpstr>
      <vt:lpstr>Arial</vt:lpstr>
      <vt:lpstr>Calibri</vt:lpstr>
      <vt:lpstr>Times New Roman</vt:lpstr>
      <vt:lpstr>Verdana</vt:lpstr>
      <vt:lpstr>Simple Light</vt:lpstr>
      <vt:lpstr>USHE</vt:lpstr>
      <vt:lpstr>USHE_slide options</vt:lpstr>
      <vt:lpstr>Fundamentals of Web Development</vt:lpstr>
      <vt:lpstr>Go through solutions from last week</vt:lpstr>
      <vt:lpstr>Variables and Data Types</vt:lpstr>
      <vt:lpstr>JavaScript Output</vt:lpstr>
      <vt:lpstr>JavaScript Output (ii)</vt:lpstr>
      <vt:lpstr>Data Types-</vt:lpstr>
      <vt:lpstr>Concatenation – string type</vt:lpstr>
      <vt:lpstr>exercise</vt:lpstr>
      <vt:lpstr>Instructions</vt:lpstr>
      <vt:lpstr>Conditionals</vt:lpstr>
      <vt:lpstr>IF Else</vt:lpstr>
      <vt:lpstr>Switch statement</vt:lpstr>
      <vt:lpstr>While and do . . . while Loops</vt:lpstr>
      <vt:lpstr>For Loops</vt:lpstr>
      <vt:lpstr>Arrays and for lpps</vt:lpstr>
      <vt:lpstr>Syntax sugar Iterating an array using for . . . of</vt:lpstr>
      <vt:lpstr>Array Methods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Development</dc:title>
  <cp:lastModifiedBy>Xiaolei Bi</cp:lastModifiedBy>
  <cp:revision>1028</cp:revision>
  <cp:lastPrinted>2024-02-12T11:42:37Z</cp:lastPrinted>
  <dcterms:modified xsi:type="dcterms:W3CDTF">2025-01-20T13:25:26Z</dcterms:modified>
</cp:coreProperties>
</file>